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1"/>
  </p:notesMasterIdLst>
  <p:handoutMasterIdLst>
    <p:handoutMasterId r:id="rId62"/>
  </p:handoutMasterIdLst>
  <p:sldIdLst>
    <p:sldId id="327" r:id="rId2"/>
    <p:sldId id="424" r:id="rId3"/>
    <p:sldId id="390" r:id="rId4"/>
    <p:sldId id="293" r:id="rId5"/>
    <p:sldId id="350" r:id="rId6"/>
    <p:sldId id="354" r:id="rId7"/>
    <p:sldId id="304" r:id="rId8"/>
    <p:sldId id="308" r:id="rId9"/>
    <p:sldId id="344" r:id="rId10"/>
    <p:sldId id="393" r:id="rId11"/>
    <p:sldId id="480" r:id="rId12"/>
    <p:sldId id="391" r:id="rId13"/>
    <p:sldId id="394" r:id="rId14"/>
    <p:sldId id="395" r:id="rId15"/>
    <p:sldId id="473" r:id="rId16"/>
    <p:sldId id="474" r:id="rId17"/>
    <p:sldId id="481" r:id="rId18"/>
    <p:sldId id="396" r:id="rId19"/>
    <p:sldId id="398" r:id="rId20"/>
    <p:sldId id="476" r:id="rId21"/>
    <p:sldId id="432" r:id="rId22"/>
    <p:sldId id="433" r:id="rId23"/>
    <p:sldId id="434" r:id="rId24"/>
    <p:sldId id="435" r:id="rId25"/>
    <p:sldId id="436" r:id="rId26"/>
    <p:sldId id="437" r:id="rId27"/>
    <p:sldId id="438" r:id="rId28"/>
    <p:sldId id="439" r:id="rId29"/>
    <p:sldId id="440" r:id="rId30"/>
    <p:sldId id="441" r:id="rId31"/>
    <p:sldId id="442" r:id="rId32"/>
    <p:sldId id="443" r:id="rId33"/>
    <p:sldId id="444" r:id="rId34"/>
    <p:sldId id="445" r:id="rId35"/>
    <p:sldId id="446" r:id="rId36"/>
    <p:sldId id="447" r:id="rId37"/>
    <p:sldId id="461" r:id="rId38"/>
    <p:sldId id="462" r:id="rId39"/>
    <p:sldId id="463" r:id="rId40"/>
    <p:sldId id="464" r:id="rId41"/>
    <p:sldId id="465" r:id="rId42"/>
    <p:sldId id="466" r:id="rId43"/>
    <p:sldId id="467" r:id="rId44"/>
    <p:sldId id="468" r:id="rId45"/>
    <p:sldId id="469" r:id="rId46"/>
    <p:sldId id="470" r:id="rId47"/>
    <p:sldId id="449" r:id="rId48"/>
    <p:sldId id="450" r:id="rId49"/>
    <p:sldId id="451" r:id="rId50"/>
    <p:sldId id="452" r:id="rId51"/>
    <p:sldId id="453" r:id="rId52"/>
    <p:sldId id="454" r:id="rId53"/>
    <p:sldId id="455" r:id="rId54"/>
    <p:sldId id="456" r:id="rId55"/>
    <p:sldId id="457" r:id="rId56"/>
    <p:sldId id="458" r:id="rId57"/>
    <p:sldId id="459" r:id="rId58"/>
    <p:sldId id="310" r:id="rId59"/>
    <p:sldId id="392" r:id="rId60"/>
  </p:sldIdLst>
  <p:sldSz cx="9144000" cy="6858000" type="screen4x3"/>
  <p:notesSz cx="6858000" cy="9144000"/>
  <p:defaultTextStyle>
    <a:defPPr>
      <a:defRPr lang="zh-CN"/>
    </a:defPPr>
    <a:lvl1pPr algn="l" rtl="0" eaLnBrk="0" fontAlgn="base" hangingPunct="0">
      <a:spcBef>
        <a:spcPct val="0"/>
      </a:spcBef>
      <a:spcAft>
        <a:spcPct val="0"/>
      </a:spcAft>
      <a:defRPr sz="2400" b="1" kern="1200">
        <a:solidFill>
          <a:schemeClr val="tx1"/>
        </a:solidFill>
        <a:latin typeface="黑体" panose="02010609060101010101" pitchFamily="49" charset="-122"/>
        <a:ea typeface="黑体" panose="02010609060101010101" pitchFamily="49" charset="-122"/>
        <a:cs typeface="+mn-cs"/>
      </a:defRPr>
    </a:lvl1pPr>
    <a:lvl2pPr marL="457200" algn="l" rtl="0" eaLnBrk="0" fontAlgn="base" hangingPunct="0">
      <a:spcBef>
        <a:spcPct val="0"/>
      </a:spcBef>
      <a:spcAft>
        <a:spcPct val="0"/>
      </a:spcAft>
      <a:defRPr sz="2400" b="1" kern="1200">
        <a:solidFill>
          <a:schemeClr val="tx1"/>
        </a:solidFill>
        <a:latin typeface="黑体" panose="02010609060101010101" pitchFamily="49" charset="-122"/>
        <a:ea typeface="黑体" panose="02010609060101010101" pitchFamily="49" charset="-122"/>
        <a:cs typeface="+mn-cs"/>
      </a:defRPr>
    </a:lvl2pPr>
    <a:lvl3pPr marL="914400" algn="l" rtl="0" eaLnBrk="0" fontAlgn="base" hangingPunct="0">
      <a:spcBef>
        <a:spcPct val="0"/>
      </a:spcBef>
      <a:spcAft>
        <a:spcPct val="0"/>
      </a:spcAft>
      <a:defRPr sz="2400" b="1" kern="1200">
        <a:solidFill>
          <a:schemeClr val="tx1"/>
        </a:solidFill>
        <a:latin typeface="黑体" panose="02010609060101010101" pitchFamily="49" charset="-122"/>
        <a:ea typeface="黑体" panose="02010609060101010101" pitchFamily="49" charset="-122"/>
        <a:cs typeface="+mn-cs"/>
      </a:defRPr>
    </a:lvl3pPr>
    <a:lvl4pPr marL="1371600" algn="l" rtl="0" eaLnBrk="0" fontAlgn="base" hangingPunct="0">
      <a:spcBef>
        <a:spcPct val="0"/>
      </a:spcBef>
      <a:spcAft>
        <a:spcPct val="0"/>
      </a:spcAft>
      <a:defRPr sz="2400" b="1" kern="1200">
        <a:solidFill>
          <a:schemeClr val="tx1"/>
        </a:solidFill>
        <a:latin typeface="黑体" panose="02010609060101010101" pitchFamily="49" charset="-122"/>
        <a:ea typeface="黑体" panose="02010609060101010101" pitchFamily="49" charset="-122"/>
        <a:cs typeface="+mn-cs"/>
      </a:defRPr>
    </a:lvl4pPr>
    <a:lvl5pPr marL="1828800" algn="l" rtl="0" eaLnBrk="0" fontAlgn="base" hangingPunct="0">
      <a:spcBef>
        <a:spcPct val="0"/>
      </a:spcBef>
      <a:spcAft>
        <a:spcPct val="0"/>
      </a:spcAft>
      <a:defRPr sz="2400" b="1" kern="1200">
        <a:solidFill>
          <a:schemeClr val="tx1"/>
        </a:solidFill>
        <a:latin typeface="黑体" panose="02010609060101010101" pitchFamily="49" charset="-122"/>
        <a:ea typeface="黑体" panose="02010609060101010101" pitchFamily="49" charset="-122"/>
        <a:cs typeface="+mn-cs"/>
      </a:defRPr>
    </a:lvl5pPr>
    <a:lvl6pPr marL="2286000" algn="l" defTabSz="914400" rtl="0" eaLnBrk="1" latinLnBrk="0" hangingPunct="1">
      <a:defRPr sz="2400" b="1" kern="1200">
        <a:solidFill>
          <a:schemeClr val="tx1"/>
        </a:solidFill>
        <a:latin typeface="黑体" panose="02010609060101010101" pitchFamily="49" charset="-122"/>
        <a:ea typeface="黑体" panose="02010609060101010101" pitchFamily="49" charset="-122"/>
        <a:cs typeface="+mn-cs"/>
      </a:defRPr>
    </a:lvl6pPr>
    <a:lvl7pPr marL="2743200" algn="l" defTabSz="914400" rtl="0" eaLnBrk="1" latinLnBrk="0" hangingPunct="1">
      <a:defRPr sz="2400" b="1" kern="1200">
        <a:solidFill>
          <a:schemeClr val="tx1"/>
        </a:solidFill>
        <a:latin typeface="黑体" panose="02010609060101010101" pitchFamily="49" charset="-122"/>
        <a:ea typeface="黑体" panose="02010609060101010101" pitchFamily="49" charset="-122"/>
        <a:cs typeface="+mn-cs"/>
      </a:defRPr>
    </a:lvl7pPr>
    <a:lvl8pPr marL="3200400" algn="l" defTabSz="914400" rtl="0" eaLnBrk="1" latinLnBrk="0" hangingPunct="1">
      <a:defRPr sz="2400" b="1" kern="1200">
        <a:solidFill>
          <a:schemeClr val="tx1"/>
        </a:solidFill>
        <a:latin typeface="黑体" panose="02010609060101010101" pitchFamily="49" charset="-122"/>
        <a:ea typeface="黑体" panose="02010609060101010101" pitchFamily="49" charset="-122"/>
        <a:cs typeface="+mn-cs"/>
      </a:defRPr>
    </a:lvl8pPr>
    <a:lvl9pPr marL="3657600" algn="l" defTabSz="914400" rtl="0" eaLnBrk="1" latinLnBrk="0" hangingPunct="1">
      <a:defRPr sz="2400" b="1" kern="1200">
        <a:solidFill>
          <a:schemeClr val="tx1"/>
        </a:solidFill>
        <a:latin typeface="黑体" panose="02010609060101010101" pitchFamily="49" charset="-122"/>
        <a:ea typeface="黑体" panose="02010609060101010101" pitchFamily="49" charset="-122"/>
        <a:cs typeface="+mn-cs"/>
      </a:defRPr>
    </a:lvl9pPr>
  </p:defaultTextStyle>
  <p:extLst>
    <p:ext uri="{EFAFB233-063F-42B5-8137-9DF3F51BA10A}">
      <p15:sldGuideLst xmlns:p15="http://schemas.microsoft.com/office/powerpoint/2012/main">
        <p15:guide id="1" orient="horz" pos="2159">
          <p15:clr>
            <a:srgbClr val="A4A3A4"/>
          </p15:clr>
        </p15:guide>
        <p15:guide id="2" pos="2832">
          <p15:clr>
            <a:srgbClr val="A4A3A4"/>
          </p15:clr>
        </p15:guide>
      </p15:sldGuideLst>
    </p:ext>
    <p:ext uri="{2D200454-40CA-4A62-9FC3-DE9A4176ACB9}">
      <p15:notesGuideLst xmlns:p15="http://schemas.microsoft.com/office/powerpoint/2012/main">
        <p15:guide id="1" orient="horz" pos="2879">
          <p15:clr>
            <a:srgbClr val="A4A3A4"/>
          </p15:clr>
        </p15:guide>
        <p15:guide id="2" pos="21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CC"/>
    <a:srgbClr val="6600CC"/>
    <a:srgbClr val="CC0000"/>
    <a:srgbClr val="008000"/>
    <a:srgbClr val="FF0000"/>
    <a:srgbClr val="9933FF"/>
    <a:srgbClr val="F9F1F9"/>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7" autoAdjust="0"/>
    <p:restoredTop sz="94093" autoAdjust="0"/>
  </p:normalViewPr>
  <p:slideViewPr>
    <p:cSldViewPr>
      <p:cViewPr varScale="1">
        <p:scale>
          <a:sx n="72" d="100"/>
          <a:sy n="72" d="100"/>
        </p:scale>
        <p:origin x="1512" y="72"/>
      </p:cViewPr>
      <p:guideLst>
        <p:guide orient="horz" pos="2159"/>
        <p:guide pos="2832"/>
      </p:guideLst>
    </p:cSldViewPr>
  </p:slideViewPr>
  <p:notesTextViewPr>
    <p:cViewPr>
      <p:scale>
        <a:sx n="100" d="100"/>
        <a:sy n="100" d="100"/>
      </p:scale>
      <p:origin x="0" y="0"/>
    </p:cViewPr>
  </p:notesTextViewPr>
  <p:notesViewPr>
    <p:cSldViewPr>
      <p:cViewPr varScale="1">
        <p:scale>
          <a:sx n="70" d="100"/>
          <a:sy n="70" d="100"/>
        </p:scale>
        <p:origin x="-2196" y="-90"/>
      </p:cViewPr>
      <p:guideLst>
        <p:guide orient="horz" pos="2879"/>
        <p:guide pos="2124"/>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950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b="0">
                <a:latin typeface="Arial" panose="020B0604020202020204" pitchFamily="34" charset="0"/>
                <a:ea typeface="宋体" panose="02010600030101010101" pitchFamily="2" charset="-122"/>
              </a:defRPr>
            </a:lvl1pPr>
          </a:lstStyle>
          <a:p>
            <a:pPr>
              <a:defRPr/>
            </a:pPr>
            <a:endParaRPr lang="en-US" altLang="zh-CN"/>
          </a:p>
        </p:txBody>
      </p:sp>
      <p:sp>
        <p:nvSpPr>
          <p:cNvPr id="149507"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b="0">
                <a:latin typeface="Arial" panose="020B0604020202020204" pitchFamily="34" charset="0"/>
                <a:ea typeface="宋体" panose="02010600030101010101" pitchFamily="2" charset="-122"/>
              </a:defRPr>
            </a:lvl1pPr>
          </a:lstStyle>
          <a:p>
            <a:pPr>
              <a:defRPr/>
            </a:pPr>
            <a:endParaRPr lang="en-US" altLang="zh-CN"/>
          </a:p>
        </p:txBody>
      </p:sp>
      <p:sp>
        <p:nvSpPr>
          <p:cNvPr id="149508"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b="0">
                <a:latin typeface="Arial" panose="020B0604020202020204" pitchFamily="34" charset="0"/>
                <a:ea typeface="宋体" panose="02010600030101010101" pitchFamily="2" charset="-122"/>
              </a:defRPr>
            </a:lvl1pPr>
          </a:lstStyle>
          <a:p>
            <a:pPr>
              <a:defRPr/>
            </a:pPr>
            <a:endParaRPr lang="en-US" altLang="zh-CN"/>
          </a:p>
        </p:txBody>
      </p:sp>
      <p:sp>
        <p:nvSpPr>
          <p:cNvPr id="14950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b="0">
                <a:latin typeface="Arial" panose="020B0604020202020204" pitchFamily="34" charset="0"/>
                <a:ea typeface="宋体" panose="02010600030101010101" pitchFamily="2" charset="-122"/>
              </a:defRPr>
            </a:lvl1pPr>
          </a:lstStyle>
          <a:p>
            <a:pPr>
              <a:defRPr/>
            </a:pPr>
            <a:fld id="{9CF97708-BD26-4DA4-A62A-F2AD705D27B6}" type="slidenum">
              <a:rPr lang="en-US" altLang="zh-CN"/>
              <a:t>‹#›</a:t>
            </a:fld>
            <a:endParaRPr lang="en-US" altLang="zh-CN"/>
          </a:p>
        </p:txBody>
      </p:sp>
    </p:spTree>
    <p:extLst>
      <p:ext uri="{BB962C8B-B14F-4D97-AF65-F5344CB8AC3E}">
        <p14:creationId xmlns:p14="http://schemas.microsoft.com/office/powerpoint/2010/main" val="33630556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b="0">
                <a:latin typeface="Arial" panose="020B0604020202020204" pitchFamily="34" charset="0"/>
                <a:ea typeface="宋体" panose="02010600030101010101" pitchFamily="2" charset="-122"/>
              </a:defRPr>
            </a:lvl1pPr>
          </a:lstStyle>
          <a:p>
            <a:pPr>
              <a:defRPr/>
            </a:pPr>
            <a:endParaRPr lang="en-US" altLang="zh-CN"/>
          </a:p>
        </p:txBody>
      </p:sp>
      <p:sp>
        <p:nvSpPr>
          <p:cNvPr id="11059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b="0">
                <a:latin typeface="Arial" panose="020B0604020202020204" pitchFamily="34" charset="0"/>
                <a:ea typeface="宋体" panose="02010600030101010101" pitchFamily="2" charset="-122"/>
              </a:defRPr>
            </a:lvl1pPr>
          </a:lstStyle>
          <a:p>
            <a:pPr>
              <a:defRPr/>
            </a:pPr>
            <a:endParaRPr lang="en-US" altLang="zh-CN"/>
          </a:p>
        </p:txBody>
      </p:sp>
      <p:sp>
        <p:nvSpPr>
          <p:cNvPr id="491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059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1059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b="0">
                <a:latin typeface="Arial" panose="020B0604020202020204" pitchFamily="34" charset="0"/>
                <a:ea typeface="宋体" panose="02010600030101010101" pitchFamily="2" charset="-122"/>
              </a:defRPr>
            </a:lvl1pPr>
          </a:lstStyle>
          <a:p>
            <a:pPr>
              <a:defRPr/>
            </a:pPr>
            <a:endParaRPr lang="en-US" altLang="zh-CN"/>
          </a:p>
        </p:txBody>
      </p:sp>
      <p:sp>
        <p:nvSpPr>
          <p:cNvPr id="11059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b="0">
                <a:latin typeface="Arial" panose="020B0604020202020204" pitchFamily="34" charset="0"/>
                <a:ea typeface="宋体" panose="02010600030101010101" pitchFamily="2" charset="-122"/>
              </a:defRPr>
            </a:lvl1pPr>
          </a:lstStyle>
          <a:p>
            <a:pPr>
              <a:defRPr/>
            </a:pPr>
            <a:fld id="{96298228-D43C-4AF7-8AE8-D358AE1750C9}" type="slidenum">
              <a:rPr lang="en-US" altLang="zh-CN"/>
              <a:t>‹#›</a:t>
            </a:fld>
            <a:endParaRPr lang="en-US" altLang="zh-CN"/>
          </a:p>
        </p:txBody>
      </p:sp>
    </p:spTree>
    <p:extLst>
      <p:ext uri="{BB962C8B-B14F-4D97-AF65-F5344CB8AC3E}">
        <p14:creationId xmlns:p14="http://schemas.microsoft.com/office/powerpoint/2010/main" val="39148338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en-US" altLang="zh-CN" sz="1200" dirty="0"/>
              <a:t>3</a:t>
            </a:fld>
            <a:endParaRPr lang="en-US" altLang="zh-CN" sz="1200" dirty="0"/>
          </a:p>
        </p:txBody>
      </p:sp>
      <p:sp>
        <p:nvSpPr>
          <p:cNvPr id="21507" name="Rectangle 2"/>
          <p:cNvSpPr>
            <a:spLocks noGrp="1" noRot="1" noChangeAspect="1" noTextEdit="1"/>
          </p:cNvSpPr>
          <p:nvPr>
            <p:ph type="sldImg"/>
          </p:nvPr>
        </p:nvSpPr>
        <p:spPr>
          <a:solidFill>
            <a:srgbClr val="FFFFFF">
              <a:alpha val="100000"/>
            </a:srgbClr>
          </a:solidFill>
          <a:ln>
            <a:solidFill>
              <a:srgbClr val="000000">
                <a:alpha val="100000"/>
              </a:srgbClr>
            </a:solidFill>
            <a:miter lim="800000"/>
          </a:ln>
        </p:spPr>
      </p:sp>
      <p:sp>
        <p:nvSpPr>
          <p:cNvPr id="21508" name="Rectangle 3"/>
          <p:cNvSpPr>
            <a:spLocks noGrp="1"/>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en-US" altLang="zh-CN" sz="1200" dirty="0">
                <a:solidFill>
                  <a:srgbClr val="000000"/>
                </a:solidFill>
              </a:rPr>
              <a:t>38</a:t>
            </a:fld>
            <a:endParaRPr lang="en-US" altLang="zh-CN" sz="1200" dirty="0">
              <a:solidFill>
                <a:srgbClr val="000000"/>
              </a:solidFill>
            </a:endParaRPr>
          </a:p>
        </p:txBody>
      </p:sp>
      <p:sp>
        <p:nvSpPr>
          <p:cNvPr id="22531" name="Rectangle 2"/>
          <p:cNvSpPr>
            <a:spLocks noGrp="1" noRot="1" noChangeAspect="1" noTextEdit="1"/>
          </p:cNvSpPr>
          <p:nvPr>
            <p:ph type="sldImg"/>
          </p:nvPr>
        </p:nvSpPr>
        <p:spPr>
          <a:solidFill>
            <a:srgbClr val="FFFFFF">
              <a:alpha val="100000"/>
            </a:srgbClr>
          </a:solidFill>
          <a:ln>
            <a:solidFill>
              <a:srgbClr val="000000">
                <a:alpha val="100000"/>
              </a:srgbClr>
            </a:solidFill>
            <a:miter lim="800000"/>
          </a:ln>
        </p:spPr>
      </p:sp>
      <p:sp>
        <p:nvSpPr>
          <p:cNvPr id="22532" name="Rectangle 3"/>
          <p:cNvSpPr>
            <a:spLocks noGrp="1"/>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en-US" altLang="zh-CN" sz="1200" dirty="0"/>
              <a:t>39</a:t>
            </a:fld>
            <a:endParaRPr lang="en-US" altLang="zh-CN" sz="1200" dirty="0"/>
          </a:p>
        </p:txBody>
      </p:sp>
      <p:sp>
        <p:nvSpPr>
          <p:cNvPr id="32771" name="Rectangle 2"/>
          <p:cNvSpPr>
            <a:spLocks noGrp="1" noRot="1" noChangeAspect="1" noTextEdit="1"/>
          </p:cNvSpPr>
          <p:nvPr>
            <p:ph type="sldImg"/>
          </p:nvPr>
        </p:nvSpPr>
        <p:spPr>
          <a:solidFill>
            <a:srgbClr val="FFFFFF">
              <a:alpha val="100000"/>
            </a:srgbClr>
          </a:solidFill>
          <a:ln>
            <a:solidFill>
              <a:srgbClr val="000000">
                <a:alpha val="100000"/>
              </a:srgbClr>
            </a:solidFill>
            <a:miter lim="800000"/>
          </a:ln>
        </p:spPr>
      </p:sp>
      <p:sp>
        <p:nvSpPr>
          <p:cNvPr id="32772" name="Rectangle 3"/>
          <p:cNvSpPr>
            <a:spLocks noGrp="1"/>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en-US" altLang="zh-CN" sz="1200" dirty="0">
                <a:solidFill>
                  <a:srgbClr val="000000"/>
                </a:solidFill>
              </a:rPr>
              <a:t>41</a:t>
            </a:fld>
            <a:endParaRPr lang="en-US" altLang="zh-CN" sz="1200" dirty="0">
              <a:solidFill>
                <a:srgbClr val="000000"/>
              </a:solidFill>
            </a:endParaRPr>
          </a:p>
        </p:txBody>
      </p:sp>
      <p:sp>
        <p:nvSpPr>
          <p:cNvPr id="23555" name="Rectangle 2"/>
          <p:cNvSpPr>
            <a:spLocks noGrp="1" noRot="1" noChangeAspect="1" noTextEdit="1"/>
          </p:cNvSpPr>
          <p:nvPr>
            <p:ph type="sldImg"/>
          </p:nvPr>
        </p:nvSpPr>
        <p:spPr>
          <a:solidFill>
            <a:srgbClr val="FFFFFF">
              <a:alpha val="100000"/>
            </a:srgbClr>
          </a:solidFill>
          <a:ln>
            <a:solidFill>
              <a:srgbClr val="000000">
                <a:alpha val="100000"/>
              </a:srgbClr>
            </a:solidFill>
            <a:miter lim="800000"/>
          </a:ln>
        </p:spPr>
      </p:sp>
      <p:sp>
        <p:nvSpPr>
          <p:cNvPr id="23556" name="Rectangle 3"/>
          <p:cNvSpPr>
            <a:spLocks noGrp="1"/>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en-US" altLang="zh-CN" sz="1200" dirty="0"/>
              <a:t>46</a:t>
            </a:fld>
            <a:endParaRPr lang="en-US" altLang="zh-CN" sz="1200" dirty="0"/>
          </a:p>
        </p:txBody>
      </p:sp>
      <p:sp>
        <p:nvSpPr>
          <p:cNvPr id="33795" name="Rectangle 2"/>
          <p:cNvSpPr>
            <a:spLocks noGrp="1" noRot="1" noChangeAspect="1" noTextEdit="1"/>
          </p:cNvSpPr>
          <p:nvPr>
            <p:ph type="sldImg"/>
          </p:nvPr>
        </p:nvSpPr>
        <p:spPr>
          <a:solidFill>
            <a:srgbClr val="FFFFFF">
              <a:alpha val="100000"/>
            </a:srgbClr>
          </a:solidFill>
          <a:ln>
            <a:solidFill>
              <a:srgbClr val="000000">
                <a:alpha val="100000"/>
              </a:srgbClr>
            </a:solidFill>
            <a:miter lim="800000"/>
          </a:ln>
        </p:spPr>
      </p:sp>
      <p:sp>
        <p:nvSpPr>
          <p:cNvPr id="33796" name="Rectangle 3"/>
          <p:cNvSpPr>
            <a:spLocks noGrp="1"/>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lstStyle/>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Rectangle 2"/>
          <p:cNvSpPr>
            <a:spLocks noChangeArrowheads="1"/>
          </p:cNvSpPr>
          <p:nvPr/>
        </p:nvSpPr>
        <p:spPr bwMode="gray">
          <a:xfrm>
            <a:off x="8004175" y="0"/>
            <a:ext cx="1139825" cy="6858000"/>
          </a:xfrm>
          <a:prstGeom prst="rect">
            <a:avLst/>
          </a:prstGeom>
          <a:solidFill>
            <a:schemeClr val="bg2">
              <a:alpha val="3999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黑体" panose="02010609060101010101" pitchFamily="49" charset="-122"/>
                <a:ea typeface="黑体" panose="02010609060101010101" pitchFamily="49" charset="-122"/>
              </a:defRPr>
            </a:lvl1pPr>
            <a:lvl2pPr marL="742950" indent="-285750">
              <a:defRPr sz="2400" b="1">
                <a:solidFill>
                  <a:schemeClr val="tx1"/>
                </a:solidFill>
                <a:latin typeface="黑体" panose="02010609060101010101" pitchFamily="49" charset="-122"/>
                <a:ea typeface="黑体" panose="02010609060101010101" pitchFamily="49" charset="-122"/>
              </a:defRPr>
            </a:lvl2pPr>
            <a:lvl3pPr marL="1143000" indent="-228600">
              <a:defRPr sz="2400" b="1">
                <a:solidFill>
                  <a:schemeClr val="tx1"/>
                </a:solidFill>
                <a:latin typeface="黑体" panose="02010609060101010101" pitchFamily="49" charset="-122"/>
                <a:ea typeface="黑体" panose="02010609060101010101" pitchFamily="49" charset="-122"/>
              </a:defRPr>
            </a:lvl3pPr>
            <a:lvl4pPr marL="1600200" indent="-228600">
              <a:defRPr sz="2400" b="1">
                <a:solidFill>
                  <a:schemeClr val="tx1"/>
                </a:solidFill>
                <a:latin typeface="黑体" panose="02010609060101010101" pitchFamily="49" charset="-122"/>
                <a:ea typeface="黑体" panose="02010609060101010101" pitchFamily="49" charset="-122"/>
              </a:defRPr>
            </a:lvl4pPr>
            <a:lvl5pPr marL="2057400" indent="-228600">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pPr>
              <a:defRPr/>
            </a:pPr>
            <a:endParaRPr lang="zh-CN" altLang="en-US" smtClean="0"/>
          </a:p>
        </p:txBody>
      </p:sp>
      <p:sp>
        <p:nvSpPr>
          <p:cNvPr id="3" name="Rectangle 3"/>
          <p:cNvSpPr>
            <a:spLocks noChangeArrowheads="1"/>
          </p:cNvSpPr>
          <p:nvPr/>
        </p:nvSpPr>
        <p:spPr bwMode="white">
          <a:xfrm>
            <a:off x="0" y="4638675"/>
            <a:ext cx="9144000" cy="2219325"/>
          </a:xfrm>
          <a:prstGeom prst="rect">
            <a:avLst/>
          </a:prstGeom>
          <a:solidFill>
            <a:schemeClr val="folHlink">
              <a:alpha val="3098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黑体" panose="02010609060101010101" pitchFamily="49" charset="-122"/>
                <a:ea typeface="黑体" panose="02010609060101010101" pitchFamily="49" charset="-122"/>
              </a:defRPr>
            </a:lvl1pPr>
            <a:lvl2pPr marL="742950" indent="-285750">
              <a:defRPr sz="2400" b="1">
                <a:solidFill>
                  <a:schemeClr val="tx1"/>
                </a:solidFill>
                <a:latin typeface="黑体" panose="02010609060101010101" pitchFamily="49" charset="-122"/>
                <a:ea typeface="黑体" panose="02010609060101010101" pitchFamily="49" charset="-122"/>
              </a:defRPr>
            </a:lvl2pPr>
            <a:lvl3pPr marL="1143000" indent="-228600">
              <a:defRPr sz="2400" b="1">
                <a:solidFill>
                  <a:schemeClr val="tx1"/>
                </a:solidFill>
                <a:latin typeface="黑体" panose="02010609060101010101" pitchFamily="49" charset="-122"/>
                <a:ea typeface="黑体" panose="02010609060101010101" pitchFamily="49" charset="-122"/>
              </a:defRPr>
            </a:lvl3pPr>
            <a:lvl4pPr marL="1600200" indent="-228600">
              <a:defRPr sz="2400" b="1">
                <a:solidFill>
                  <a:schemeClr val="tx1"/>
                </a:solidFill>
                <a:latin typeface="黑体" panose="02010609060101010101" pitchFamily="49" charset="-122"/>
                <a:ea typeface="黑体" panose="02010609060101010101" pitchFamily="49" charset="-122"/>
              </a:defRPr>
            </a:lvl4pPr>
            <a:lvl5pPr marL="2057400" indent="-228600">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pPr>
              <a:defRPr/>
            </a:pPr>
            <a:endParaRPr lang="zh-CN" altLang="en-US" smtClean="0"/>
          </a:p>
        </p:txBody>
      </p:sp>
      <p:sp>
        <p:nvSpPr>
          <p:cNvPr id="4" name="Rectangle 4"/>
          <p:cNvSpPr>
            <a:spLocks noChangeArrowheads="1"/>
          </p:cNvSpPr>
          <p:nvPr/>
        </p:nvSpPr>
        <p:spPr bwMode="gray">
          <a:xfrm>
            <a:off x="0" y="2149475"/>
            <a:ext cx="9144000" cy="249872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黑体" panose="02010609060101010101" pitchFamily="49" charset="-122"/>
                <a:ea typeface="黑体" panose="02010609060101010101" pitchFamily="49" charset="-122"/>
              </a:defRPr>
            </a:lvl1pPr>
            <a:lvl2pPr marL="742950" indent="-285750">
              <a:defRPr sz="2400" b="1">
                <a:solidFill>
                  <a:schemeClr val="tx1"/>
                </a:solidFill>
                <a:latin typeface="黑体" panose="02010609060101010101" pitchFamily="49" charset="-122"/>
                <a:ea typeface="黑体" panose="02010609060101010101" pitchFamily="49" charset="-122"/>
              </a:defRPr>
            </a:lvl2pPr>
            <a:lvl3pPr marL="1143000" indent="-228600">
              <a:defRPr sz="2400" b="1">
                <a:solidFill>
                  <a:schemeClr val="tx1"/>
                </a:solidFill>
                <a:latin typeface="黑体" panose="02010609060101010101" pitchFamily="49" charset="-122"/>
                <a:ea typeface="黑体" panose="02010609060101010101" pitchFamily="49" charset="-122"/>
              </a:defRPr>
            </a:lvl3pPr>
            <a:lvl4pPr marL="1600200" indent="-228600">
              <a:defRPr sz="2400" b="1">
                <a:solidFill>
                  <a:schemeClr val="tx1"/>
                </a:solidFill>
                <a:latin typeface="黑体" panose="02010609060101010101" pitchFamily="49" charset="-122"/>
                <a:ea typeface="黑体" panose="02010609060101010101" pitchFamily="49" charset="-122"/>
              </a:defRPr>
            </a:lvl4pPr>
            <a:lvl5pPr marL="2057400" indent="-228600">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pPr>
              <a:defRPr/>
            </a:pPr>
            <a:endParaRPr lang="zh-CN" altLang="en-US" smtClean="0"/>
          </a:p>
        </p:txBody>
      </p:sp>
      <p:sp>
        <p:nvSpPr>
          <p:cNvPr id="5" name="Freeform 5"/>
          <p:cNvSpPr/>
          <p:nvPr/>
        </p:nvSpPr>
        <p:spPr bwMode="gray">
          <a:xfrm>
            <a:off x="-9525" y="2138363"/>
            <a:ext cx="8015288" cy="2271712"/>
          </a:xfrm>
          <a:custGeom>
            <a:avLst/>
            <a:gdLst>
              <a:gd name="T0" fmla="*/ 0 w 5049"/>
              <a:gd name="T1" fmla="*/ 0 h 1471"/>
              <a:gd name="T2" fmla="*/ 2147483647 w 5049"/>
              <a:gd name="T3" fmla="*/ 2147483647 h 1471"/>
              <a:gd name="T4" fmla="*/ 2147483647 w 5049"/>
              <a:gd name="T5" fmla="*/ 2147483647 h 1471"/>
              <a:gd name="T6" fmla="*/ 0 w 5049"/>
              <a:gd name="T7" fmla="*/ 2147483647 h 1471"/>
              <a:gd name="T8" fmla="*/ 0 w 5049"/>
              <a:gd name="T9" fmla="*/ 0 h 1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49" h="1471">
                <a:moveTo>
                  <a:pt x="0" y="0"/>
                </a:moveTo>
                <a:lnTo>
                  <a:pt x="5049" y="2"/>
                </a:lnTo>
                <a:lnTo>
                  <a:pt x="5048" y="1458"/>
                </a:lnTo>
                <a:lnTo>
                  <a:pt x="0" y="1471"/>
                </a:lnTo>
                <a:lnTo>
                  <a:pt x="0" y="0"/>
                </a:lnTo>
                <a:close/>
              </a:path>
            </a:pathLst>
          </a:custGeom>
          <a:solidFill>
            <a:schemeClr val="folHlink">
              <a:alpha val="72940"/>
            </a:schemeClr>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rgbClr val="003366"/>
                  </a:outerShdw>
                </a:effectLst>
              </a14:hiddenEffects>
            </a:ext>
          </a:extLst>
        </p:spPr>
        <p:txBody>
          <a:bodyPr/>
          <a:lstStyle/>
          <a:p>
            <a:endParaRPr lang="zh-CN" altLang="en-US"/>
          </a:p>
        </p:txBody>
      </p:sp>
      <p:sp>
        <p:nvSpPr>
          <p:cNvPr id="6" name="AutoShape 6"/>
          <p:cNvSpPr>
            <a:spLocks noChangeArrowheads="1"/>
          </p:cNvSpPr>
          <p:nvPr/>
        </p:nvSpPr>
        <p:spPr bwMode="gray">
          <a:xfrm>
            <a:off x="7696200" y="5943600"/>
            <a:ext cx="609600" cy="533400"/>
          </a:xfrm>
          <a:prstGeom prst="hexagon">
            <a:avLst>
              <a:gd name="adj" fmla="val 28571"/>
              <a:gd name="vf" fmla="val 115470"/>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黑体" panose="02010609060101010101" pitchFamily="49" charset="-122"/>
                <a:ea typeface="黑体" panose="02010609060101010101" pitchFamily="49" charset="-122"/>
              </a:defRPr>
            </a:lvl1pPr>
            <a:lvl2pPr marL="742950" indent="-285750">
              <a:defRPr sz="2400" b="1">
                <a:solidFill>
                  <a:schemeClr val="tx1"/>
                </a:solidFill>
                <a:latin typeface="黑体" panose="02010609060101010101" pitchFamily="49" charset="-122"/>
                <a:ea typeface="黑体" panose="02010609060101010101" pitchFamily="49" charset="-122"/>
              </a:defRPr>
            </a:lvl2pPr>
            <a:lvl3pPr marL="1143000" indent="-228600">
              <a:defRPr sz="2400" b="1">
                <a:solidFill>
                  <a:schemeClr val="tx1"/>
                </a:solidFill>
                <a:latin typeface="黑体" panose="02010609060101010101" pitchFamily="49" charset="-122"/>
                <a:ea typeface="黑体" panose="02010609060101010101" pitchFamily="49" charset="-122"/>
              </a:defRPr>
            </a:lvl3pPr>
            <a:lvl4pPr marL="1600200" indent="-228600">
              <a:defRPr sz="2400" b="1">
                <a:solidFill>
                  <a:schemeClr val="tx1"/>
                </a:solidFill>
                <a:latin typeface="黑体" panose="02010609060101010101" pitchFamily="49" charset="-122"/>
                <a:ea typeface="黑体" panose="02010609060101010101" pitchFamily="49" charset="-122"/>
              </a:defRPr>
            </a:lvl4pPr>
            <a:lvl5pPr marL="2057400" indent="-228600">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pPr>
              <a:defRPr/>
            </a:pPr>
            <a:endParaRPr lang="zh-CN" altLang="en-US" smtClean="0"/>
          </a:p>
        </p:txBody>
      </p:sp>
      <p:sp>
        <p:nvSpPr>
          <p:cNvPr id="7" name="AutoShape 7"/>
          <p:cNvSpPr>
            <a:spLocks noChangeArrowheads="1"/>
          </p:cNvSpPr>
          <p:nvPr/>
        </p:nvSpPr>
        <p:spPr bwMode="gray">
          <a:xfrm>
            <a:off x="8229600" y="5638800"/>
            <a:ext cx="609600" cy="533400"/>
          </a:xfrm>
          <a:prstGeom prst="hexagon">
            <a:avLst>
              <a:gd name="adj" fmla="val 28571"/>
              <a:gd name="vf" fmla="val 115470"/>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黑体" panose="02010609060101010101" pitchFamily="49" charset="-122"/>
                <a:ea typeface="黑体" panose="02010609060101010101" pitchFamily="49" charset="-122"/>
              </a:defRPr>
            </a:lvl1pPr>
            <a:lvl2pPr marL="742950" indent="-285750">
              <a:defRPr sz="2400" b="1">
                <a:solidFill>
                  <a:schemeClr val="tx1"/>
                </a:solidFill>
                <a:latin typeface="黑体" panose="02010609060101010101" pitchFamily="49" charset="-122"/>
                <a:ea typeface="黑体" panose="02010609060101010101" pitchFamily="49" charset="-122"/>
              </a:defRPr>
            </a:lvl2pPr>
            <a:lvl3pPr marL="1143000" indent="-228600">
              <a:defRPr sz="2400" b="1">
                <a:solidFill>
                  <a:schemeClr val="tx1"/>
                </a:solidFill>
                <a:latin typeface="黑体" panose="02010609060101010101" pitchFamily="49" charset="-122"/>
                <a:ea typeface="黑体" panose="02010609060101010101" pitchFamily="49" charset="-122"/>
              </a:defRPr>
            </a:lvl3pPr>
            <a:lvl4pPr marL="1600200" indent="-228600">
              <a:defRPr sz="2400" b="1">
                <a:solidFill>
                  <a:schemeClr val="tx1"/>
                </a:solidFill>
                <a:latin typeface="黑体" panose="02010609060101010101" pitchFamily="49" charset="-122"/>
                <a:ea typeface="黑体" panose="02010609060101010101" pitchFamily="49" charset="-122"/>
              </a:defRPr>
            </a:lvl4pPr>
            <a:lvl5pPr marL="2057400" indent="-228600">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pPr>
              <a:defRPr/>
            </a:pPr>
            <a:endParaRPr lang="zh-CN" altLang="en-US" smtClean="0"/>
          </a:p>
        </p:txBody>
      </p:sp>
      <p:sp>
        <p:nvSpPr>
          <p:cNvPr id="8" name="AutoShape 8"/>
          <p:cNvSpPr>
            <a:spLocks noChangeArrowheads="1"/>
          </p:cNvSpPr>
          <p:nvPr/>
        </p:nvSpPr>
        <p:spPr bwMode="gray">
          <a:xfrm>
            <a:off x="8220075" y="6229350"/>
            <a:ext cx="609600" cy="533400"/>
          </a:xfrm>
          <a:prstGeom prst="hexagon">
            <a:avLst>
              <a:gd name="adj" fmla="val 28571"/>
              <a:gd name="vf" fmla="val 115470"/>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黑体" panose="02010609060101010101" pitchFamily="49" charset="-122"/>
                <a:ea typeface="黑体" panose="02010609060101010101" pitchFamily="49" charset="-122"/>
              </a:defRPr>
            </a:lvl1pPr>
            <a:lvl2pPr marL="742950" indent="-285750">
              <a:defRPr sz="2400" b="1">
                <a:solidFill>
                  <a:schemeClr val="tx1"/>
                </a:solidFill>
                <a:latin typeface="黑体" panose="02010609060101010101" pitchFamily="49" charset="-122"/>
                <a:ea typeface="黑体" panose="02010609060101010101" pitchFamily="49" charset="-122"/>
              </a:defRPr>
            </a:lvl2pPr>
            <a:lvl3pPr marL="1143000" indent="-228600">
              <a:defRPr sz="2400" b="1">
                <a:solidFill>
                  <a:schemeClr val="tx1"/>
                </a:solidFill>
                <a:latin typeface="黑体" panose="02010609060101010101" pitchFamily="49" charset="-122"/>
                <a:ea typeface="黑体" panose="02010609060101010101" pitchFamily="49" charset="-122"/>
              </a:defRPr>
            </a:lvl3pPr>
            <a:lvl4pPr marL="1600200" indent="-228600">
              <a:defRPr sz="2400" b="1">
                <a:solidFill>
                  <a:schemeClr val="tx1"/>
                </a:solidFill>
                <a:latin typeface="黑体" panose="02010609060101010101" pitchFamily="49" charset="-122"/>
                <a:ea typeface="黑体" panose="02010609060101010101" pitchFamily="49" charset="-122"/>
              </a:defRPr>
            </a:lvl4pPr>
            <a:lvl5pPr marL="2057400" indent="-228600">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pPr>
              <a:defRPr/>
            </a:pPr>
            <a:endParaRPr lang="zh-CN" altLang="en-US" smtClean="0"/>
          </a:p>
        </p:txBody>
      </p:sp>
      <p:grpSp>
        <p:nvGrpSpPr>
          <p:cNvPr id="9" name="Group 15"/>
          <p:cNvGrpSpPr/>
          <p:nvPr/>
        </p:nvGrpSpPr>
        <p:grpSpPr bwMode="auto">
          <a:xfrm>
            <a:off x="190500" y="2324100"/>
            <a:ext cx="3276600" cy="3314700"/>
            <a:chOff x="120" y="1464"/>
            <a:chExt cx="2064" cy="2088"/>
          </a:xfrm>
        </p:grpSpPr>
        <p:sp>
          <p:nvSpPr>
            <p:cNvPr id="10" name="AutoShape 16" descr="gdd01"/>
            <p:cNvSpPr>
              <a:spLocks noChangeArrowheads="1"/>
            </p:cNvSpPr>
            <p:nvPr userDrawn="1"/>
          </p:nvSpPr>
          <p:spPr bwMode="gray">
            <a:xfrm>
              <a:off x="120" y="1992"/>
              <a:ext cx="1104" cy="1008"/>
            </a:xfrm>
            <a:prstGeom prst="hexagon">
              <a:avLst>
                <a:gd name="adj" fmla="val 27381"/>
                <a:gd name="vf" fmla="val 115470"/>
              </a:avLst>
            </a:prstGeom>
            <a:blipFill dpi="0" rotWithShape="1">
              <a:blip r:embed="rId2"/>
              <a:srcRect/>
              <a:stretch>
                <a:fillRect/>
              </a:stretch>
            </a:blipFill>
            <a:ln w="28575">
              <a:solidFill>
                <a:schemeClr val="bg1"/>
              </a:solidFill>
              <a:miter lim="800000"/>
            </a:ln>
            <a:effectLst>
              <a:outerShdw dist="125080" dir="1437749" algn="ctr" rotWithShape="0">
                <a:schemeClr val="bg2">
                  <a:alpha val="32001"/>
                </a:schemeClr>
              </a:outerShdw>
            </a:effectLst>
          </p:spPr>
          <p:txBody>
            <a:bodyPr wrap="none" anchor="ctr"/>
            <a:lstStyle>
              <a:lvl1pPr>
                <a:defRPr sz="2400" b="1">
                  <a:solidFill>
                    <a:schemeClr val="tx1"/>
                  </a:solidFill>
                  <a:latin typeface="黑体" panose="02010609060101010101" pitchFamily="49" charset="-122"/>
                  <a:ea typeface="黑体" panose="02010609060101010101" pitchFamily="49" charset="-122"/>
                </a:defRPr>
              </a:lvl1pPr>
              <a:lvl2pPr marL="742950" indent="-285750">
                <a:defRPr sz="2400" b="1">
                  <a:solidFill>
                    <a:schemeClr val="tx1"/>
                  </a:solidFill>
                  <a:latin typeface="黑体" panose="02010609060101010101" pitchFamily="49" charset="-122"/>
                  <a:ea typeface="黑体" panose="02010609060101010101" pitchFamily="49" charset="-122"/>
                </a:defRPr>
              </a:lvl2pPr>
              <a:lvl3pPr marL="1143000" indent="-228600">
                <a:defRPr sz="2400" b="1">
                  <a:solidFill>
                    <a:schemeClr val="tx1"/>
                  </a:solidFill>
                  <a:latin typeface="黑体" panose="02010609060101010101" pitchFamily="49" charset="-122"/>
                  <a:ea typeface="黑体" panose="02010609060101010101" pitchFamily="49" charset="-122"/>
                </a:defRPr>
              </a:lvl3pPr>
              <a:lvl4pPr marL="1600200" indent="-228600">
                <a:defRPr sz="2400" b="1">
                  <a:solidFill>
                    <a:schemeClr val="tx1"/>
                  </a:solidFill>
                  <a:latin typeface="黑体" panose="02010609060101010101" pitchFamily="49" charset="-122"/>
                  <a:ea typeface="黑体" panose="02010609060101010101" pitchFamily="49" charset="-122"/>
                </a:defRPr>
              </a:lvl4pPr>
              <a:lvl5pPr marL="2057400" indent="-228600">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pPr algn="ctr">
                <a:defRPr/>
              </a:pPr>
              <a:endParaRPr lang="ko-KR" altLang="en-US" sz="1800" b="0" smtClean="0">
                <a:latin typeface="Times New Roman" panose="02020603050405020304" pitchFamily="18" charset="0"/>
                <a:ea typeface="Gulim" panose="020B0600000101010101" pitchFamily="34" charset="-127"/>
              </a:endParaRPr>
            </a:p>
          </p:txBody>
        </p:sp>
        <p:sp>
          <p:nvSpPr>
            <p:cNvPr id="11" name="AutoShape 17" descr="gdd04"/>
            <p:cNvSpPr>
              <a:spLocks noChangeArrowheads="1"/>
            </p:cNvSpPr>
            <p:nvPr userDrawn="1"/>
          </p:nvSpPr>
          <p:spPr bwMode="gray">
            <a:xfrm>
              <a:off x="1032" y="1464"/>
              <a:ext cx="1152" cy="1008"/>
            </a:xfrm>
            <a:prstGeom prst="hexagon">
              <a:avLst>
                <a:gd name="adj" fmla="val 28571"/>
                <a:gd name="vf" fmla="val 115470"/>
              </a:avLst>
            </a:prstGeom>
            <a:blipFill dpi="0" rotWithShape="1">
              <a:blip r:embed="rId3"/>
              <a:srcRect/>
              <a:stretch>
                <a:fillRect/>
              </a:stretch>
            </a:blipFill>
            <a:ln w="28575">
              <a:solidFill>
                <a:schemeClr val="bg1"/>
              </a:solidFill>
              <a:miter lim="800000"/>
            </a:ln>
            <a:effectLst>
              <a:outerShdw dist="125080" dir="1437749" algn="ctr" rotWithShape="0">
                <a:schemeClr val="bg2">
                  <a:alpha val="32001"/>
                </a:schemeClr>
              </a:outerShdw>
            </a:effectLst>
          </p:spPr>
          <p:txBody>
            <a:bodyPr wrap="none" anchor="ctr"/>
            <a:lstStyle>
              <a:lvl1pPr>
                <a:defRPr sz="2400" b="1">
                  <a:solidFill>
                    <a:schemeClr val="tx1"/>
                  </a:solidFill>
                  <a:latin typeface="黑体" panose="02010609060101010101" pitchFamily="49" charset="-122"/>
                  <a:ea typeface="黑体" panose="02010609060101010101" pitchFamily="49" charset="-122"/>
                </a:defRPr>
              </a:lvl1pPr>
              <a:lvl2pPr marL="742950" indent="-285750">
                <a:defRPr sz="2400" b="1">
                  <a:solidFill>
                    <a:schemeClr val="tx1"/>
                  </a:solidFill>
                  <a:latin typeface="黑体" panose="02010609060101010101" pitchFamily="49" charset="-122"/>
                  <a:ea typeface="黑体" panose="02010609060101010101" pitchFamily="49" charset="-122"/>
                </a:defRPr>
              </a:lvl2pPr>
              <a:lvl3pPr marL="1143000" indent="-228600">
                <a:defRPr sz="2400" b="1">
                  <a:solidFill>
                    <a:schemeClr val="tx1"/>
                  </a:solidFill>
                  <a:latin typeface="黑体" panose="02010609060101010101" pitchFamily="49" charset="-122"/>
                  <a:ea typeface="黑体" panose="02010609060101010101" pitchFamily="49" charset="-122"/>
                </a:defRPr>
              </a:lvl3pPr>
              <a:lvl4pPr marL="1600200" indent="-228600">
                <a:defRPr sz="2400" b="1">
                  <a:solidFill>
                    <a:schemeClr val="tx1"/>
                  </a:solidFill>
                  <a:latin typeface="黑体" panose="02010609060101010101" pitchFamily="49" charset="-122"/>
                  <a:ea typeface="黑体" panose="02010609060101010101" pitchFamily="49" charset="-122"/>
                </a:defRPr>
              </a:lvl4pPr>
              <a:lvl5pPr marL="2057400" indent="-228600">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pPr algn="ctr">
                <a:defRPr/>
              </a:pPr>
              <a:endParaRPr lang="ko-KR" altLang="en-US" sz="1800" b="0" smtClean="0">
                <a:latin typeface="Times New Roman" panose="02020603050405020304" pitchFamily="18" charset="0"/>
                <a:ea typeface="Gulim" panose="020B0600000101010101" pitchFamily="34" charset="-127"/>
              </a:endParaRPr>
            </a:p>
          </p:txBody>
        </p:sp>
        <p:sp>
          <p:nvSpPr>
            <p:cNvPr id="12" name="AutoShape 18" descr="gdd03"/>
            <p:cNvSpPr>
              <a:spLocks noChangeArrowheads="1"/>
            </p:cNvSpPr>
            <p:nvPr userDrawn="1"/>
          </p:nvSpPr>
          <p:spPr bwMode="gray">
            <a:xfrm>
              <a:off x="1008" y="2544"/>
              <a:ext cx="1152" cy="1008"/>
            </a:xfrm>
            <a:prstGeom prst="hexagon">
              <a:avLst>
                <a:gd name="adj" fmla="val 28571"/>
                <a:gd name="vf" fmla="val 115470"/>
              </a:avLst>
            </a:prstGeom>
            <a:blipFill dpi="0" rotWithShape="1">
              <a:blip r:embed="rId4"/>
              <a:srcRect/>
              <a:stretch>
                <a:fillRect/>
              </a:stretch>
            </a:blipFill>
            <a:ln w="28575">
              <a:solidFill>
                <a:schemeClr val="bg1"/>
              </a:solidFill>
              <a:miter lim="800000"/>
            </a:ln>
            <a:effectLst>
              <a:outerShdw dist="125080" dir="1437749" algn="ctr" rotWithShape="0">
                <a:schemeClr val="bg2">
                  <a:alpha val="32001"/>
                </a:schemeClr>
              </a:outerShdw>
            </a:effectLst>
          </p:spPr>
          <p:txBody>
            <a:bodyPr wrap="none" anchor="ctr"/>
            <a:lstStyle>
              <a:lvl1pPr>
                <a:defRPr sz="2400" b="1">
                  <a:solidFill>
                    <a:schemeClr val="tx1"/>
                  </a:solidFill>
                  <a:latin typeface="黑体" panose="02010609060101010101" pitchFamily="49" charset="-122"/>
                  <a:ea typeface="黑体" panose="02010609060101010101" pitchFamily="49" charset="-122"/>
                </a:defRPr>
              </a:lvl1pPr>
              <a:lvl2pPr marL="742950" indent="-285750">
                <a:defRPr sz="2400" b="1">
                  <a:solidFill>
                    <a:schemeClr val="tx1"/>
                  </a:solidFill>
                  <a:latin typeface="黑体" panose="02010609060101010101" pitchFamily="49" charset="-122"/>
                  <a:ea typeface="黑体" panose="02010609060101010101" pitchFamily="49" charset="-122"/>
                </a:defRPr>
              </a:lvl2pPr>
              <a:lvl3pPr marL="1143000" indent="-228600">
                <a:defRPr sz="2400" b="1">
                  <a:solidFill>
                    <a:schemeClr val="tx1"/>
                  </a:solidFill>
                  <a:latin typeface="黑体" panose="02010609060101010101" pitchFamily="49" charset="-122"/>
                  <a:ea typeface="黑体" panose="02010609060101010101" pitchFamily="49" charset="-122"/>
                </a:defRPr>
              </a:lvl3pPr>
              <a:lvl4pPr marL="1600200" indent="-228600">
                <a:defRPr sz="2400" b="1">
                  <a:solidFill>
                    <a:schemeClr val="tx1"/>
                  </a:solidFill>
                  <a:latin typeface="黑体" panose="02010609060101010101" pitchFamily="49" charset="-122"/>
                  <a:ea typeface="黑体" panose="02010609060101010101" pitchFamily="49" charset="-122"/>
                </a:defRPr>
              </a:lvl4pPr>
              <a:lvl5pPr marL="2057400" indent="-228600">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pPr algn="ctr">
                <a:defRPr/>
              </a:pPr>
              <a:endParaRPr lang="ko-KR" altLang="en-US" sz="1800" b="0" smtClean="0">
                <a:latin typeface="Times New Roman" panose="02020603050405020304" pitchFamily="18" charset="0"/>
                <a:ea typeface="Gulim" panose="020B0600000101010101" pitchFamily="34" charset="-127"/>
              </a:endParaRPr>
            </a:p>
          </p:txBody>
        </p:sp>
      </p:grpSp>
      <p:sp>
        <p:nvSpPr>
          <p:cNvPr id="13" name="矩形 12"/>
          <p:cNvSpPr/>
          <p:nvPr userDrawn="1"/>
        </p:nvSpPr>
        <p:spPr>
          <a:xfrm>
            <a:off x="1621060" y="764704"/>
            <a:ext cx="5694680" cy="922020"/>
          </a:xfrm>
          <a:prstGeom prst="rect">
            <a:avLst/>
          </a:prstGeom>
          <a:noFill/>
        </p:spPr>
        <p:txBody>
          <a:bodyPr wrap="none">
            <a:spAutoFit/>
          </a:bodyPr>
          <a:lstStyle/>
          <a:p>
            <a:pPr algn="ctr">
              <a:defRPr/>
            </a:pPr>
            <a:r>
              <a:rPr lang="zh-CN" altLang="en-US" sz="5400"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黑体" panose="02010609060101010101" pitchFamily="49" charset="-122"/>
                <a:ea typeface="黑体" panose="02010609060101010101" pitchFamily="49" charset="-122"/>
              </a:rPr>
              <a:t>汇编语言程序设计</a:t>
            </a:r>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2"/>
          <p:cNvSpPr>
            <a:spLocks noGrp="1" noChangeArrowheads="1"/>
          </p:cNvSpPr>
          <p:nvPr>
            <p:ph type="sldNum" sz="quarter" idx="10"/>
          </p:nvPr>
        </p:nvSpPr>
        <p:spPr/>
        <p:txBody>
          <a:bodyPr/>
          <a:lstStyle>
            <a:lvl1pPr>
              <a:defRPr/>
            </a:lvl1pPr>
          </a:lstStyle>
          <a:p>
            <a:pPr>
              <a:defRPr/>
            </a:pPr>
            <a:fld id="{DB594D74-A994-4705-A322-F1FE306728C2}" type="slidenum">
              <a:rPr lang="en-US" altLang="zh-CN"/>
              <a:t>‹#›</a:t>
            </a:fld>
            <a:endParaRPr lang="en-US" altLang="zh-CN"/>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223000" y="381000"/>
            <a:ext cx="1949450" cy="59197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74650" y="381000"/>
            <a:ext cx="5695950" cy="59197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2"/>
          <p:cNvSpPr>
            <a:spLocks noGrp="1" noChangeArrowheads="1"/>
          </p:cNvSpPr>
          <p:nvPr>
            <p:ph type="sldNum" sz="quarter" idx="10"/>
          </p:nvPr>
        </p:nvSpPr>
        <p:spPr/>
        <p:txBody>
          <a:bodyPr/>
          <a:lstStyle>
            <a:lvl1pPr>
              <a:defRPr/>
            </a:lvl1pPr>
          </a:lstStyle>
          <a:p>
            <a:pPr>
              <a:defRPr/>
            </a:pPr>
            <a:fld id="{3EDEFC82-B1B2-4AAB-BDEE-3897E601DA5B}" type="slidenum">
              <a:rPr lang="en-US" altLang="zh-CN"/>
              <a:t>‹#›</a:t>
            </a:fld>
            <a:endParaRPr lang="en-US" altLang="zh-CN"/>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43000" y="381000"/>
            <a:ext cx="6705600" cy="5635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74650" y="1052513"/>
            <a:ext cx="3822700" cy="52482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349750" y="1052513"/>
            <a:ext cx="3822700" cy="52482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2"/>
          <p:cNvSpPr>
            <a:spLocks noGrp="1" noChangeArrowheads="1"/>
          </p:cNvSpPr>
          <p:nvPr>
            <p:ph type="sldNum" sz="quarter" idx="10"/>
          </p:nvPr>
        </p:nvSpPr>
        <p:spPr/>
        <p:txBody>
          <a:bodyPr/>
          <a:lstStyle>
            <a:lvl1pPr>
              <a:defRPr/>
            </a:lvl1pPr>
          </a:lstStyle>
          <a:p>
            <a:pPr>
              <a:defRPr/>
            </a:pPr>
            <a:fld id="{5264343E-9AE8-4E6B-9894-225710291A8B}" type="slidenum">
              <a:rPr lang="en-US" altLang="zh-CN"/>
              <a:t>‹#›</a:t>
            </a:fld>
            <a:endParaRPr lang="en-US" altLang="zh-CN"/>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2"/>
          <p:cNvSpPr>
            <a:spLocks noGrp="1" noChangeArrowheads="1"/>
          </p:cNvSpPr>
          <p:nvPr>
            <p:ph type="sldNum" sz="quarter" idx="10"/>
          </p:nvPr>
        </p:nvSpPr>
        <p:spPr/>
        <p:txBody>
          <a:bodyPr/>
          <a:lstStyle>
            <a:lvl1pPr>
              <a:defRPr/>
            </a:lvl1pPr>
          </a:lstStyle>
          <a:p>
            <a:pPr>
              <a:defRPr/>
            </a:pPr>
            <a:fld id="{6A9BFF9C-1BD5-4E01-A2D9-531E0825C0E6}" type="slidenum">
              <a:rPr lang="en-US" altLang="zh-CN"/>
              <a:t>‹#›</a:t>
            </a:fld>
            <a:endParaRPr lang="en-US" altLang="zh-CN"/>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2"/>
          <p:cNvSpPr>
            <a:spLocks noGrp="1" noChangeArrowheads="1"/>
          </p:cNvSpPr>
          <p:nvPr>
            <p:ph type="sldNum" sz="quarter" idx="10"/>
          </p:nvPr>
        </p:nvSpPr>
        <p:spPr/>
        <p:txBody>
          <a:bodyPr/>
          <a:lstStyle>
            <a:lvl1pPr>
              <a:defRPr/>
            </a:lvl1pPr>
          </a:lstStyle>
          <a:p>
            <a:pPr>
              <a:defRPr/>
            </a:pPr>
            <a:fld id="{633A7DF4-7152-4399-BB24-77761DA59913}" type="slidenum">
              <a:rPr lang="en-US" altLang="zh-CN"/>
              <a:t>‹#›</a:t>
            </a:fld>
            <a:endParaRPr lang="en-US" altLang="zh-CN"/>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74650" y="1052513"/>
            <a:ext cx="38227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349750" y="1052513"/>
            <a:ext cx="38227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2"/>
          <p:cNvSpPr>
            <a:spLocks noGrp="1" noChangeArrowheads="1"/>
          </p:cNvSpPr>
          <p:nvPr>
            <p:ph type="sldNum" sz="quarter" idx="10"/>
          </p:nvPr>
        </p:nvSpPr>
        <p:spPr/>
        <p:txBody>
          <a:bodyPr/>
          <a:lstStyle>
            <a:lvl1pPr>
              <a:defRPr/>
            </a:lvl1pPr>
          </a:lstStyle>
          <a:p>
            <a:pPr>
              <a:defRPr/>
            </a:pPr>
            <a:fld id="{84478D5E-D31D-4035-A2B5-6184FCDF7A9C}" type="slidenum">
              <a:rPr lang="en-US" altLang="zh-CN"/>
              <a:t>‹#›</a:t>
            </a:fld>
            <a:endParaRPr lang="en-US" altLang="zh-CN"/>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2"/>
          <p:cNvSpPr>
            <a:spLocks noGrp="1" noChangeArrowheads="1"/>
          </p:cNvSpPr>
          <p:nvPr>
            <p:ph type="sldNum" sz="quarter" idx="10"/>
          </p:nvPr>
        </p:nvSpPr>
        <p:spPr/>
        <p:txBody>
          <a:bodyPr/>
          <a:lstStyle>
            <a:lvl1pPr>
              <a:defRPr/>
            </a:lvl1pPr>
          </a:lstStyle>
          <a:p>
            <a:pPr>
              <a:defRPr/>
            </a:pPr>
            <a:fld id="{488936C3-F15D-48F9-8533-534C1F763B6D}" type="slidenum">
              <a:rPr lang="en-US" altLang="zh-CN"/>
              <a:t>‹#›</a:t>
            </a:fld>
            <a:endParaRPr lang="en-US" altLang="zh-CN"/>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2"/>
          <p:cNvSpPr>
            <a:spLocks noGrp="1" noChangeArrowheads="1"/>
          </p:cNvSpPr>
          <p:nvPr>
            <p:ph type="sldNum" sz="quarter" idx="10"/>
          </p:nvPr>
        </p:nvSpPr>
        <p:spPr/>
        <p:txBody>
          <a:bodyPr/>
          <a:lstStyle>
            <a:lvl1pPr>
              <a:defRPr/>
            </a:lvl1pPr>
          </a:lstStyle>
          <a:p>
            <a:pPr>
              <a:defRPr/>
            </a:pPr>
            <a:fld id="{217EFB1E-9BA5-46B7-9242-AC566DC7E0AD}" type="slidenum">
              <a:rPr lang="en-US" altLang="zh-CN"/>
              <a:t>‹#›</a:t>
            </a:fld>
            <a:endParaRPr lang="en-US" altLang="zh-CN"/>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2"/>
          <p:cNvSpPr>
            <a:spLocks noGrp="1" noChangeArrowheads="1"/>
          </p:cNvSpPr>
          <p:nvPr>
            <p:ph type="sldNum" sz="quarter" idx="10"/>
          </p:nvPr>
        </p:nvSpPr>
        <p:spPr/>
        <p:txBody>
          <a:bodyPr/>
          <a:lstStyle>
            <a:lvl1pPr>
              <a:defRPr/>
            </a:lvl1pPr>
          </a:lstStyle>
          <a:p>
            <a:pPr>
              <a:defRPr/>
            </a:pPr>
            <a:fld id="{D0782C06-3858-412B-9FDE-C726BF91D1B3}" type="slidenum">
              <a:rPr lang="en-US" altLang="zh-CN"/>
              <a:t>‹#›</a:t>
            </a:fld>
            <a:endParaRPr lang="en-US" altLang="zh-CN"/>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2"/>
          <p:cNvSpPr>
            <a:spLocks noGrp="1" noChangeArrowheads="1"/>
          </p:cNvSpPr>
          <p:nvPr>
            <p:ph type="sldNum" sz="quarter" idx="10"/>
          </p:nvPr>
        </p:nvSpPr>
        <p:spPr/>
        <p:txBody>
          <a:bodyPr/>
          <a:lstStyle>
            <a:lvl1pPr>
              <a:defRPr/>
            </a:lvl1pPr>
          </a:lstStyle>
          <a:p>
            <a:pPr>
              <a:defRPr/>
            </a:pPr>
            <a:fld id="{02E9807F-01DC-4692-9E5E-0AF01906C485}" type="slidenum">
              <a:rPr lang="en-US" altLang="zh-CN"/>
              <a:t>‹#›</a:t>
            </a:fld>
            <a:endParaRPr lang="en-US" altLang="zh-CN"/>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2"/>
          <p:cNvSpPr>
            <a:spLocks noGrp="1" noChangeArrowheads="1"/>
          </p:cNvSpPr>
          <p:nvPr>
            <p:ph type="sldNum" sz="quarter" idx="10"/>
          </p:nvPr>
        </p:nvSpPr>
        <p:spPr/>
        <p:txBody>
          <a:bodyPr/>
          <a:lstStyle>
            <a:lvl1pPr>
              <a:defRPr/>
            </a:lvl1pPr>
          </a:lstStyle>
          <a:p>
            <a:pPr>
              <a:defRPr/>
            </a:pPr>
            <a:fld id="{8C349981-69AC-481E-85D8-28433CD6CA08}" type="slidenum">
              <a:rPr lang="en-US" altLang="zh-CN"/>
              <a:t>‹#›</a:t>
            </a:fld>
            <a:endParaRPr lang="en-US" altLang="zh-CN"/>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Freeform 2"/>
          <p:cNvSpPr/>
          <p:nvPr/>
        </p:nvSpPr>
        <p:spPr bwMode="gray">
          <a:xfrm>
            <a:off x="-9525" y="344488"/>
            <a:ext cx="8194675" cy="633412"/>
          </a:xfrm>
          <a:custGeom>
            <a:avLst/>
            <a:gdLst>
              <a:gd name="T0" fmla="*/ 0 w 5049"/>
              <a:gd name="T1" fmla="*/ 0 h 1471"/>
              <a:gd name="T2" fmla="*/ 2147483647 w 5049"/>
              <a:gd name="T3" fmla="*/ 2147483647 h 1471"/>
              <a:gd name="T4" fmla="*/ 2147483647 w 5049"/>
              <a:gd name="T5" fmla="*/ 2147483647 h 1471"/>
              <a:gd name="T6" fmla="*/ 0 w 5049"/>
              <a:gd name="T7" fmla="*/ 2147483647 h 1471"/>
              <a:gd name="T8" fmla="*/ 0 w 5049"/>
              <a:gd name="T9" fmla="*/ 0 h 1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49" h="1471">
                <a:moveTo>
                  <a:pt x="0" y="0"/>
                </a:moveTo>
                <a:lnTo>
                  <a:pt x="5049" y="2"/>
                </a:lnTo>
                <a:lnTo>
                  <a:pt x="5048" y="1458"/>
                </a:lnTo>
                <a:lnTo>
                  <a:pt x="0" y="1471"/>
                </a:lnTo>
                <a:lnTo>
                  <a:pt x="0" y="0"/>
                </a:lnTo>
                <a:close/>
              </a:path>
            </a:pathLst>
          </a:custGeom>
          <a:solidFill>
            <a:schemeClr val="tx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rgbClr val="003366"/>
                  </a:outerShdw>
                </a:effectLst>
              </a14:hiddenEffects>
            </a:ext>
          </a:extLst>
        </p:spPr>
        <p:txBody>
          <a:bodyPr/>
          <a:lstStyle/>
          <a:p>
            <a:endParaRPr lang="zh-CN" altLang="en-US"/>
          </a:p>
        </p:txBody>
      </p:sp>
      <p:grpSp>
        <p:nvGrpSpPr>
          <p:cNvPr id="1027" name="Group 3"/>
          <p:cNvGrpSpPr/>
          <p:nvPr/>
        </p:nvGrpSpPr>
        <p:grpSpPr bwMode="auto">
          <a:xfrm>
            <a:off x="8153400" y="0"/>
            <a:ext cx="990600" cy="6858000"/>
            <a:chOff x="5040" y="0"/>
            <a:chExt cx="720" cy="4320"/>
          </a:xfrm>
        </p:grpSpPr>
        <p:sp>
          <p:nvSpPr>
            <p:cNvPr id="1038" name="Rectangle 4"/>
            <p:cNvSpPr>
              <a:spLocks noChangeArrowheads="1"/>
            </p:cNvSpPr>
            <p:nvPr/>
          </p:nvSpPr>
          <p:spPr bwMode="gray">
            <a:xfrm>
              <a:off x="5042" y="0"/>
              <a:ext cx="718" cy="4320"/>
            </a:xfrm>
            <a:prstGeom prst="rect">
              <a:avLst/>
            </a:prstGeom>
            <a:solidFill>
              <a:schemeClr val="folHlink">
                <a:alpha val="3999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黑体" panose="02010609060101010101" pitchFamily="49" charset="-122"/>
                  <a:ea typeface="黑体" panose="02010609060101010101" pitchFamily="49" charset="-122"/>
                </a:defRPr>
              </a:lvl1pPr>
              <a:lvl2pPr marL="742950" indent="-285750">
                <a:defRPr sz="2400" b="1">
                  <a:solidFill>
                    <a:schemeClr val="tx1"/>
                  </a:solidFill>
                  <a:latin typeface="黑体" panose="02010609060101010101" pitchFamily="49" charset="-122"/>
                  <a:ea typeface="黑体" panose="02010609060101010101" pitchFamily="49" charset="-122"/>
                </a:defRPr>
              </a:lvl2pPr>
              <a:lvl3pPr marL="1143000" indent="-228600">
                <a:defRPr sz="2400" b="1">
                  <a:solidFill>
                    <a:schemeClr val="tx1"/>
                  </a:solidFill>
                  <a:latin typeface="黑体" panose="02010609060101010101" pitchFamily="49" charset="-122"/>
                  <a:ea typeface="黑体" panose="02010609060101010101" pitchFamily="49" charset="-122"/>
                </a:defRPr>
              </a:lvl3pPr>
              <a:lvl4pPr marL="1600200" indent="-228600">
                <a:defRPr sz="2400" b="1">
                  <a:solidFill>
                    <a:schemeClr val="tx1"/>
                  </a:solidFill>
                  <a:latin typeface="黑体" panose="02010609060101010101" pitchFamily="49" charset="-122"/>
                  <a:ea typeface="黑体" panose="02010609060101010101" pitchFamily="49" charset="-122"/>
                </a:defRPr>
              </a:lvl4pPr>
              <a:lvl5pPr marL="2057400" indent="-228600">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pPr>
                <a:defRPr/>
              </a:pPr>
              <a:endParaRPr lang="zh-CN" altLang="en-US" smtClean="0"/>
            </a:p>
          </p:txBody>
        </p:sp>
        <p:sp>
          <p:nvSpPr>
            <p:cNvPr id="1039" name="Rectangle 5"/>
            <p:cNvSpPr>
              <a:spLocks noChangeArrowheads="1"/>
            </p:cNvSpPr>
            <p:nvPr/>
          </p:nvSpPr>
          <p:spPr bwMode="gray">
            <a:xfrm>
              <a:off x="5040" y="219"/>
              <a:ext cx="720" cy="393"/>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黑体" panose="02010609060101010101" pitchFamily="49" charset="-122"/>
                  <a:ea typeface="黑体" panose="02010609060101010101" pitchFamily="49" charset="-122"/>
                </a:defRPr>
              </a:lvl1pPr>
              <a:lvl2pPr marL="742950" indent="-285750">
                <a:defRPr sz="2400" b="1">
                  <a:solidFill>
                    <a:schemeClr val="tx1"/>
                  </a:solidFill>
                  <a:latin typeface="黑体" panose="02010609060101010101" pitchFamily="49" charset="-122"/>
                  <a:ea typeface="黑体" panose="02010609060101010101" pitchFamily="49" charset="-122"/>
                </a:defRPr>
              </a:lvl2pPr>
              <a:lvl3pPr marL="1143000" indent="-228600">
                <a:defRPr sz="2400" b="1">
                  <a:solidFill>
                    <a:schemeClr val="tx1"/>
                  </a:solidFill>
                  <a:latin typeface="黑体" panose="02010609060101010101" pitchFamily="49" charset="-122"/>
                  <a:ea typeface="黑体" panose="02010609060101010101" pitchFamily="49" charset="-122"/>
                </a:defRPr>
              </a:lvl3pPr>
              <a:lvl4pPr marL="1600200" indent="-228600">
                <a:defRPr sz="2400" b="1">
                  <a:solidFill>
                    <a:schemeClr val="tx1"/>
                  </a:solidFill>
                  <a:latin typeface="黑体" panose="02010609060101010101" pitchFamily="49" charset="-122"/>
                  <a:ea typeface="黑体" panose="02010609060101010101" pitchFamily="49" charset="-122"/>
                </a:defRPr>
              </a:lvl4pPr>
              <a:lvl5pPr marL="2057400" indent="-228600">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pPr>
                <a:defRPr/>
              </a:pPr>
              <a:endParaRPr lang="zh-CN" altLang="en-US" smtClean="0"/>
            </a:p>
          </p:txBody>
        </p:sp>
      </p:grpSp>
      <p:sp>
        <p:nvSpPr>
          <p:cNvPr id="1028" name="AutoShape 6"/>
          <p:cNvSpPr>
            <a:spLocks noChangeArrowheads="1"/>
          </p:cNvSpPr>
          <p:nvPr/>
        </p:nvSpPr>
        <p:spPr bwMode="gray">
          <a:xfrm>
            <a:off x="7696200" y="5943600"/>
            <a:ext cx="609600" cy="533400"/>
          </a:xfrm>
          <a:prstGeom prst="hexagon">
            <a:avLst>
              <a:gd name="adj" fmla="val 28571"/>
              <a:gd name="vf" fmla="val 115470"/>
            </a:avLst>
          </a:prstGeom>
          <a:solidFill>
            <a:srgbClr val="5086C2">
              <a:alpha val="349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黑体" panose="02010609060101010101" pitchFamily="49" charset="-122"/>
                <a:ea typeface="黑体" panose="02010609060101010101" pitchFamily="49" charset="-122"/>
              </a:defRPr>
            </a:lvl1pPr>
            <a:lvl2pPr marL="742950" indent="-285750">
              <a:defRPr sz="2400" b="1">
                <a:solidFill>
                  <a:schemeClr val="tx1"/>
                </a:solidFill>
                <a:latin typeface="黑体" panose="02010609060101010101" pitchFamily="49" charset="-122"/>
                <a:ea typeface="黑体" panose="02010609060101010101" pitchFamily="49" charset="-122"/>
              </a:defRPr>
            </a:lvl2pPr>
            <a:lvl3pPr marL="1143000" indent="-228600">
              <a:defRPr sz="2400" b="1">
                <a:solidFill>
                  <a:schemeClr val="tx1"/>
                </a:solidFill>
                <a:latin typeface="黑体" panose="02010609060101010101" pitchFamily="49" charset="-122"/>
                <a:ea typeface="黑体" panose="02010609060101010101" pitchFamily="49" charset="-122"/>
              </a:defRPr>
            </a:lvl3pPr>
            <a:lvl4pPr marL="1600200" indent="-228600">
              <a:defRPr sz="2400" b="1">
                <a:solidFill>
                  <a:schemeClr val="tx1"/>
                </a:solidFill>
                <a:latin typeface="黑体" panose="02010609060101010101" pitchFamily="49" charset="-122"/>
                <a:ea typeface="黑体" panose="02010609060101010101" pitchFamily="49" charset="-122"/>
              </a:defRPr>
            </a:lvl4pPr>
            <a:lvl5pPr marL="2057400" indent="-228600">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pPr>
              <a:defRPr/>
            </a:pPr>
            <a:endParaRPr lang="zh-CN" altLang="en-US" smtClean="0"/>
          </a:p>
        </p:txBody>
      </p:sp>
      <p:sp>
        <p:nvSpPr>
          <p:cNvPr id="1029" name="AutoShape 7"/>
          <p:cNvSpPr>
            <a:spLocks noChangeArrowheads="1"/>
          </p:cNvSpPr>
          <p:nvPr/>
        </p:nvSpPr>
        <p:spPr bwMode="gray">
          <a:xfrm>
            <a:off x="8229600" y="5638800"/>
            <a:ext cx="609600" cy="533400"/>
          </a:xfrm>
          <a:prstGeom prst="hexagon">
            <a:avLst>
              <a:gd name="adj" fmla="val 28571"/>
              <a:gd name="vf" fmla="val 115470"/>
            </a:avLst>
          </a:prstGeom>
          <a:solidFill>
            <a:srgbClr val="5086C2">
              <a:alpha val="349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黑体" panose="02010609060101010101" pitchFamily="49" charset="-122"/>
                <a:ea typeface="黑体" panose="02010609060101010101" pitchFamily="49" charset="-122"/>
              </a:defRPr>
            </a:lvl1pPr>
            <a:lvl2pPr marL="742950" indent="-285750">
              <a:defRPr sz="2400" b="1">
                <a:solidFill>
                  <a:schemeClr val="tx1"/>
                </a:solidFill>
                <a:latin typeface="黑体" panose="02010609060101010101" pitchFamily="49" charset="-122"/>
                <a:ea typeface="黑体" panose="02010609060101010101" pitchFamily="49" charset="-122"/>
              </a:defRPr>
            </a:lvl2pPr>
            <a:lvl3pPr marL="1143000" indent="-228600">
              <a:defRPr sz="2400" b="1">
                <a:solidFill>
                  <a:schemeClr val="tx1"/>
                </a:solidFill>
                <a:latin typeface="黑体" panose="02010609060101010101" pitchFamily="49" charset="-122"/>
                <a:ea typeface="黑体" panose="02010609060101010101" pitchFamily="49" charset="-122"/>
              </a:defRPr>
            </a:lvl3pPr>
            <a:lvl4pPr marL="1600200" indent="-228600">
              <a:defRPr sz="2400" b="1">
                <a:solidFill>
                  <a:schemeClr val="tx1"/>
                </a:solidFill>
                <a:latin typeface="黑体" panose="02010609060101010101" pitchFamily="49" charset="-122"/>
                <a:ea typeface="黑体" panose="02010609060101010101" pitchFamily="49" charset="-122"/>
              </a:defRPr>
            </a:lvl4pPr>
            <a:lvl5pPr marL="2057400" indent="-228600">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pPr>
              <a:defRPr/>
            </a:pPr>
            <a:endParaRPr lang="zh-CN" altLang="en-US" smtClean="0"/>
          </a:p>
        </p:txBody>
      </p:sp>
      <p:sp>
        <p:nvSpPr>
          <p:cNvPr id="1030" name="AutoShape 8"/>
          <p:cNvSpPr>
            <a:spLocks noChangeArrowheads="1"/>
          </p:cNvSpPr>
          <p:nvPr/>
        </p:nvSpPr>
        <p:spPr bwMode="gray">
          <a:xfrm>
            <a:off x="8220075" y="6229350"/>
            <a:ext cx="609600" cy="533400"/>
          </a:xfrm>
          <a:prstGeom prst="hexagon">
            <a:avLst>
              <a:gd name="adj" fmla="val 28571"/>
              <a:gd name="vf" fmla="val 115470"/>
            </a:avLst>
          </a:prstGeom>
          <a:solidFill>
            <a:srgbClr val="5086C2">
              <a:alpha val="349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黑体" panose="02010609060101010101" pitchFamily="49" charset="-122"/>
                <a:ea typeface="黑体" panose="02010609060101010101" pitchFamily="49" charset="-122"/>
              </a:defRPr>
            </a:lvl1pPr>
            <a:lvl2pPr marL="742950" indent="-285750">
              <a:defRPr sz="2400" b="1">
                <a:solidFill>
                  <a:schemeClr val="tx1"/>
                </a:solidFill>
                <a:latin typeface="黑体" panose="02010609060101010101" pitchFamily="49" charset="-122"/>
                <a:ea typeface="黑体" panose="02010609060101010101" pitchFamily="49" charset="-122"/>
              </a:defRPr>
            </a:lvl2pPr>
            <a:lvl3pPr marL="1143000" indent="-228600">
              <a:defRPr sz="2400" b="1">
                <a:solidFill>
                  <a:schemeClr val="tx1"/>
                </a:solidFill>
                <a:latin typeface="黑体" panose="02010609060101010101" pitchFamily="49" charset="-122"/>
                <a:ea typeface="黑体" panose="02010609060101010101" pitchFamily="49" charset="-122"/>
              </a:defRPr>
            </a:lvl3pPr>
            <a:lvl4pPr marL="1600200" indent="-228600">
              <a:defRPr sz="2400" b="1">
                <a:solidFill>
                  <a:schemeClr val="tx1"/>
                </a:solidFill>
                <a:latin typeface="黑体" panose="02010609060101010101" pitchFamily="49" charset="-122"/>
                <a:ea typeface="黑体" panose="02010609060101010101" pitchFamily="49" charset="-122"/>
              </a:defRPr>
            </a:lvl4pPr>
            <a:lvl5pPr marL="2057400" indent="-228600">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pPr>
              <a:defRPr/>
            </a:pPr>
            <a:endParaRPr lang="zh-CN" altLang="en-US" smtClean="0"/>
          </a:p>
        </p:txBody>
      </p:sp>
      <p:sp>
        <p:nvSpPr>
          <p:cNvPr id="1031" name="Rectangle 9"/>
          <p:cNvSpPr>
            <a:spLocks noGrp="1" noChangeArrowheads="1"/>
          </p:cNvSpPr>
          <p:nvPr>
            <p:ph type="body" idx="1"/>
          </p:nvPr>
        </p:nvSpPr>
        <p:spPr bwMode="auto">
          <a:xfrm>
            <a:off x="374650" y="1052513"/>
            <a:ext cx="7797800"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67948" name="Rectangle 12"/>
          <p:cNvSpPr>
            <a:spLocks noGrp="1" noChangeArrowheads="1"/>
          </p:cNvSpPr>
          <p:nvPr>
            <p:ph type="sldNum" sz="quarter" idx="4"/>
          </p:nvPr>
        </p:nvSpPr>
        <p:spPr bwMode="auto">
          <a:xfrm>
            <a:off x="8286750" y="6386513"/>
            <a:ext cx="457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000" b="0">
                <a:solidFill>
                  <a:schemeClr val="bg1"/>
                </a:solidFill>
                <a:latin typeface="Verdana" panose="020B0604030504040204" pitchFamily="34" charset="0"/>
                <a:ea typeface="宋体" panose="02010600030101010101" pitchFamily="2" charset="-122"/>
              </a:defRPr>
            </a:lvl1pPr>
          </a:lstStyle>
          <a:p>
            <a:pPr>
              <a:defRPr/>
            </a:pPr>
            <a:fld id="{45147899-411C-44EC-A0C5-B1D1722A3D63}" type="slidenum">
              <a:rPr lang="en-US" altLang="zh-CN"/>
              <a:t>‹#›</a:t>
            </a:fld>
            <a:endParaRPr lang="en-US" altLang="zh-CN"/>
          </a:p>
        </p:txBody>
      </p:sp>
      <p:grpSp>
        <p:nvGrpSpPr>
          <p:cNvPr id="1033" name="Group 13"/>
          <p:cNvGrpSpPr/>
          <p:nvPr/>
        </p:nvGrpSpPr>
        <p:grpSpPr bwMode="auto">
          <a:xfrm>
            <a:off x="152400" y="228600"/>
            <a:ext cx="838200" cy="838200"/>
            <a:chOff x="18" y="144"/>
            <a:chExt cx="510" cy="480"/>
          </a:xfrm>
        </p:grpSpPr>
        <p:sp>
          <p:nvSpPr>
            <p:cNvPr id="1035" name="AutoShape 14"/>
            <p:cNvSpPr>
              <a:spLocks noChangeArrowheads="1"/>
            </p:cNvSpPr>
            <p:nvPr userDrawn="1"/>
          </p:nvSpPr>
          <p:spPr bwMode="gray">
            <a:xfrm>
              <a:off x="18" y="258"/>
              <a:ext cx="288" cy="240"/>
            </a:xfrm>
            <a:prstGeom prst="hexagon">
              <a:avLst>
                <a:gd name="adj" fmla="val 30000"/>
                <a:gd name="vf" fmla="val 115470"/>
              </a:avLst>
            </a:prstGeom>
            <a:solidFill>
              <a:schemeClr val="hlink"/>
            </a:solidFill>
            <a:ln w="28575">
              <a:solidFill>
                <a:schemeClr val="bg1"/>
              </a:solidFill>
              <a:miter lim="800000"/>
            </a:ln>
            <a:effectLst>
              <a:outerShdw dist="56796" dir="1593903" algn="ctr" rotWithShape="0">
                <a:srgbClr val="666633">
                  <a:alpha val="50000"/>
                </a:srgbClr>
              </a:outerShdw>
            </a:effectLst>
          </p:spPr>
          <p:txBody>
            <a:bodyPr wrap="none" anchor="ctr"/>
            <a:lstStyle>
              <a:lvl1pPr>
                <a:defRPr sz="2400" b="1">
                  <a:solidFill>
                    <a:schemeClr val="tx1"/>
                  </a:solidFill>
                  <a:latin typeface="黑体" panose="02010609060101010101" pitchFamily="49" charset="-122"/>
                  <a:ea typeface="黑体" panose="02010609060101010101" pitchFamily="49" charset="-122"/>
                </a:defRPr>
              </a:lvl1pPr>
              <a:lvl2pPr marL="742950" indent="-285750">
                <a:defRPr sz="2400" b="1">
                  <a:solidFill>
                    <a:schemeClr val="tx1"/>
                  </a:solidFill>
                  <a:latin typeface="黑体" panose="02010609060101010101" pitchFamily="49" charset="-122"/>
                  <a:ea typeface="黑体" panose="02010609060101010101" pitchFamily="49" charset="-122"/>
                </a:defRPr>
              </a:lvl2pPr>
              <a:lvl3pPr marL="1143000" indent="-228600">
                <a:defRPr sz="2400" b="1">
                  <a:solidFill>
                    <a:schemeClr val="tx1"/>
                  </a:solidFill>
                  <a:latin typeface="黑体" panose="02010609060101010101" pitchFamily="49" charset="-122"/>
                  <a:ea typeface="黑体" panose="02010609060101010101" pitchFamily="49" charset="-122"/>
                </a:defRPr>
              </a:lvl3pPr>
              <a:lvl4pPr marL="1600200" indent="-228600">
                <a:defRPr sz="2400" b="1">
                  <a:solidFill>
                    <a:schemeClr val="tx1"/>
                  </a:solidFill>
                  <a:latin typeface="黑体" panose="02010609060101010101" pitchFamily="49" charset="-122"/>
                  <a:ea typeface="黑体" panose="02010609060101010101" pitchFamily="49" charset="-122"/>
                </a:defRPr>
              </a:lvl4pPr>
              <a:lvl5pPr marL="2057400" indent="-228600">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pPr>
                <a:defRPr/>
              </a:pPr>
              <a:endParaRPr lang="zh-CN" altLang="en-US" smtClean="0"/>
            </a:p>
          </p:txBody>
        </p:sp>
        <p:sp>
          <p:nvSpPr>
            <p:cNvPr id="1036" name="AutoShape 15"/>
            <p:cNvSpPr>
              <a:spLocks noChangeArrowheads="1"/>
            </p:cNvSpPr>
            <p:nvPr userDrawn="1"/>
          </p:nvSpPr>
          <p:spPr bwMode="gray">
            <a:xfrm>
              <a:off x="240" y="144"/>
              <a:ext cx="288" cy="240"/>
            </a:xfrm>
            <a:prstGeom prst="hexagon">
              <a:avLst>
                <a:gd name="adj" fmla="val 30000"/>
                <a:gd name="vf" fmla="val 115470"/>
              </a:avLst>
            </a:prstGeom>
            <a:solidFill>
              <a:schemeClr val="accent2"/>
            </a:solidFill>
            <a:ln w="28575">
              <a:solidFill>
                <a:schemeClr val="bg1"/>
              </a:solidFill>
              <a:miter lim="800000"/>
            </a:ln>
            <a:effectLst>
              <a:outerShdw dist="56796" dir="1593903" algn="ctr" rotWithShape="0">
                <a:srgbClr val="666633">
                  <a:alpha val="50000"/>
                </a:srgbClr>
              </a:outerShdw>
            </a:effectLst>
          </p:spPr>
          <p:txBody>
            <a:bodyPr wrap="none" anchor="ctr"/>
            <a:lstStyle>
              <a:lvl1pPr>
                <a:defRPr sz="2400" b="1">
                  <a:solidFill>
                    <a:schemeClr val="tx1"/>
                  </a:solidFill>
                  <a:latin typeface="黑体" panose="02010609060101010101" pitchFamily="49" charset="-122"/>
                  <a:ea typeface="黑体" panose="02010609060101010101" pitchFamily="49" charset="-122"/>
                </a:defRPr>
              </a:lvl1pPr>
              <a:lvl2pPr marL="742950" indent="-285750">
                <a:defRPr sz="2400" b="1">
                  <a:solidFill>
                    <a:schemeClr val="tx1"/>
                  </a:solidFill>
                  <a:latin typeface="黑体" panose="02010609060101010101" pitchFamily="49" charset="-122"/>
                  <a:ea typeface="黑体" panose="02010609060101010101" pitchFamily="49" charset="-122"/>
                </a:defRPr>
              </a:lvl2pPr>
              <a:lvl3pPr marL="1143000" indent="-228600">
                <a:defRPr sz="2400" b="1">
                  <a:solidFill>
                    <a:schemeClr val="tx1"/>
                  </a:solidFill>
                  <a:latin typeface="黑体" panose="02010609060101010101" pitchFamily="49" charset="-122"/>
                  <a:ea typeface="黑体" panose="02010609060101010101" pitchFamily="49" charset="-122"/>
                </a:defRPr>
              </a:lvl3pPr>
              <a:lvl4pPr marL="1600200" indent="-228600">
                <a:defRPr sz="2400" b="1">
                  <a:solidFill>
                    <a:schemeClr val="tx1"/>
                  </a:solidFill>
                  <a:latin typeface="黑体" panose="02010609060101010101" pitchFamily="49" charset="-122"/>
                  <a:ea typeface="黑体" panose="02010609060101010101" pitchFamily="49" charset="-122"/>
                </a:defRPr>
              </a:lvl4pPr>
              <a:lvl5pPr marL="2057400" indent="-228600">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pPr>
                <a:defRPr/>
              </a:pPr>
              <a:endParaRPr lang="zh-CN" altLang="en-US" smtClean="0"/>
            </a:p>
          </p:txBody>
        </p:sp>
        <p:sp>
          <p:nvSpPr>
            <p:cNvPr id="1037" name="AutoShape 16"/>
            <p:cNvSpPr>
              <a:spLocks noChangeArrowheads="1"/>
            </p:cNvSpPr>
            <p:nvPr userDrawn="1"/>
          </p:nvSpPr>
          <p:spPr bwMode="gray">
            <a:xfrm>
              <a:off x="240" y="384"/>
              <a:ext cx="288" cy="240"/>
            </a:xfrm>
            <a:prstGeom prst="hexagon">
              <a:avLst>
                <a:gd name="adj" fmla="val 30000"/>
                <a:gd name="vf" fmla="val 115470"/>
              </a:avLst>
            </a:prstGeom>
            <a:solidFill>
              <a:schemeClr val="accent1"/>
            </a:solidFill>
            <a:ln w="28575">
              <a:solidFill>
                <a:schemeClr val="bg1"/>
              </a:solidFill>
              <a:miter lim="800000"/>
            </a:ln>
            <a:effectLst>
              <a:outerShdw dist="56796" dir="1593903" algn="ctr" rotWithShape="0">
                <a:srgbClr val="666633">
                  <a:alpha val="50000"/>
                </a:srgbClr>
              </a:outerShdw>
            </a:effectLst>
          </p:spPr>
          <p:txBody>
            <a:bodyPr wrap="none" anchor="ctr"/>
            <a:lstStyle>
              <a:lvl1pPr>
                <a:defRPr sz="2400" b="1">
                  <a:solidFill>
                    <a:schemeClr val="tx1"/>
                  </a:solidFill>
                  <a:latin typeface="黑体" panose="02010609060101010101" pitchFamily="49" charset="-122"/>
                  <a:ea typeface="黑体" panose="02010609060101010101" pitchFamily="49" charset="-122"/>
                </a:defRPr>
              </a:lvl1pPr>
              <a:lvl2pPr marL="742950" indent="-285750">
                <a:defRPr sz="2400" b="1">
                  <a:solidFill>
                    <a:schemeClr val="tx1"/>
                  </a:solidFill>
                  <a:latin typeface="黑体" panose="02010609060101010101" pitchFamily="49" charset="-122"/>
                  <a:ea typeface="黑体" panose="02010609060101010101" pitchFamily="49" charset="-122"/>
                </a:defRPr>
              </a:lvl2pPr>
              <a:lvl3pPr marL="1143000" indent="-228600">
                <a:defRPr sz="2400" b="1">
                  <a:solidFill>
                    <a:schemeClr val="tx1"/>
                  </a:solidFill>
                  <a:latin typeface="黑体" panose="02010609060101010101" pitchFamily="49" charset="-122"/>
                  <a:ea typeface="黑体" panose="02010609060101010101" pitchFamily="49" charset="-122"/>
                </a:defRPr>
              </a:lvl3pPr>
              <a:lvl4pPr marL="1600200" indent="-228600">
                <a:defRPr sz="2400" b="1">
                  <a:solidFill>
                    <a:schemeClr val="tx1"/>
                  </a:solidFill>
                  <a:latin typeface="黑体" panose="02010609060101010101" pitchFamily="49" charset="-122"/>
                  <a:ea typeface="黑体" panose="02010609060101010101" pitchFamily="49" charset="-122"/>
                </a:defRPr>
              </a:lvl4pPr>
              <a:lvl5pPr marL="2057400" indent="-228600">
                <a:defRPr sz="2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pPr>
                <a:defRPr/>
              </a:pPr>
              <a:endParaRPr lang="zh-CN" altLang="en-US" smtClean="0"/>
            </a:p>
          </p:txBody>
        </p:sp>
      </p:grpSp>
      <p:sp>
        <p:nvSpPr>
          <p:cNvPr id="1034" name="Rectangle 17"/>
          <p:cNvSpPr>
            <a:spLocks noGrp="1" noChangeArrowheads="1"/>
          </p:cNvSpPr>
          <p:nvPr>
            <p:ph type="title"/>
          </p:nvPr>
        </p:nvSpPr>
        <p:spPr bwMode="white">
          <a:xfrm>
            <a:off x="1143000" y="381000"/>
            <a:ext cx="67056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smtClean="0"/>
              <a:t>单击此处编辑母版标题样式</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2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2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2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200" b="1">
          <a:solidFill>
            <a:schemeClr val="bg1"/>
          </a:solidFill>
          <a:latin typeface="黑体" panose="02010609060101010101" pitchFamily="49" charset="-122"/>
          <a:ea typeface="黑体" panose="02010609060101010101" pitchFamily="49"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400">
          <a:solidFill>
            <a:schemeClr val="tx1"/>
          </a:solidFill>
          <a:latin typeface="+mn-lt"/>
          <a:ea typeface="+mn-ea"/>
        </a:defRPr>
      </a:lvl4pPr>
      <a:lvl5pPr marL="2057400" indent="-228600" algn="l" rtl="0" eaLnBrk="0" fontAlgn="base" hangingPunct="0">
        <a:spcBef>
          <a:spcPct val="20000"/>
        </a:spcBef>
        <a:spcAft>
          <a:spcPct val="0"/>
        </a:spcAft>
        <a:buChar char="»"/>
        <a:defRPr sz="2400">
          <a:solidFill>
            <a:schemeClr val="tx1"/>
          </a:solidFill>
          <a:latin typeface="+mn-lt"/>
          <a:ea typeface="+mn-ea"/>
        </a:defRPr>
      </a:lvl5pPr>
      <a:lvl6pPr marL="2514600" indent="-228600" algn="l" rtl="0" fontAlgn="base">
        <a:spcBef>
          <a:spcPct val="20000"/>
        </a:spcBef>
        <a:spcAft>
          <a:spcPct val="0"/>
        </a:spcAft>
        <a:buChar char="»"/>
        <a:defRPr sz="2400">
          <a:solidFill>
            <a:schemeClr val="tx1"/>
          </a:solidFill>
          <a:latin typeface="+mn-lt"/>
          <a:ea typeface="+mn-ea"/>
        </a:defRPr>
      </a:lvl6pPr>
      <a:lvl7pPr marL="2971800" indent="-228600" algn="l" rtl="0" fontAlgn="base">
        <a:spcBef>
          <a:spcPct val="20000"/>
        </a:spcBef>
        <a:spcAft>
          <a:spcPct val="0"/>
        </a:spcAft>
        <a:buChar char="»"/>
        <a:defRPr sz="2400">
          <a:solidFill>
            <a:schemeClr val="tx1"/>
          </a:solidFill>
          <a:latin typeface="+mn-lt"/>
          <a:ea typeface="+mn-ea"/>
        </a:defRPr>
      </a:lvl7pPr>
      <a:lvl8pPr marL="3429000" indent="-228600" algn="l" rtl="0" fontAlgn="base">
        <a:spcBef>
          <a:spcPct val="20000"/>
        </a:spcBef>
        <a:spcAft>
          <a:spcPct val="0"/>
        </a:spcAft>
        <a:buChar char="»"/>
        <a:defRPr sz="2400">
          <a:solidFill>
            <a:schemeClr val="tx1"/>
          </a:solidFill>
          <a:latin typeface="+mn-lt"/>
          <a:ea typeface="+mn-ea"/>
        </a:defRPr>
      </a:lvl8pPr>
      <a:lvl9pPr marL="3886200" indent="-228600" algn="l" rtl="0" fontAlgn="base">
        <a:spcBef>
          <a:spcPct val="20000"/>
        </a:spcBef>
        <a:spcAft>
          <a:spcPct val="0"/>
        </a:spcAft>
        <a:buChar char="»"/>
        <a:defRPr sz="2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5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4.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2.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3.e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17164" y="2849245"/>
            <a:ext cx="3857625" cy="645160"/>
          </a:xfrm>
          <a:prstGeom prst="rect">
            <a:avLst/>
          </a:prstGeom>
          <a:noFill/>
        </p:spPr>
        <p:txBody>
          <a:bodyPr wrap="none">
            <a:spAutoFit/>
            <a:scene3d>
              <a:camera prst="orthographicFront"/>
              <a:lightRig rig="threePt" dir="t"/>
            </a:scene3d>
          </a:bodyPr>
          <a:lstStyle/>
          <a:p>
            <a:pPr algn="ctr">
              <a:defRPr/>
            </a:pPr>
            <a:r>
              <a:rPr lang="zh-CN" altLang="en-US" sz="3600" dirty="0">
                <a:ln w="6600">
                  <a:solidFill>
                    <a:schemeClr val="accent2"/>
                  </a:solidFill>
                  <a:prstDash val="solid"/>
                </a:ln>
                <a:solidFill>
                  <a:srgbClr val="FFFFFF"/>
                </a:solidFill>
                <a:effectLst>
                  <a:outerShdw dist="38100" dir="2700000" algn="tl" rotWithShape="0">
                    <a:schemeClr val="accent2"/>
                  </a:outerShdw>
                </a:effectLst>
                <a:latin typeface="黑体" panose="02010609060101010101" pitchFamily="49" charset="-122"/>
                <a:ea typeface="黑体" panose="02010609060101010101" pitchFamily="49" charset="-122"/>
              </a:rPr>
              <a:t>第一讲  基础知识</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eaLnBrk="1" hangingPunct="1">
              <a:buNone/>
            </a:pPr>
            <a:r>
              <a:rPr lang="zh-CN" altLang="en-US" dirty="0">
                <a:sym typeface="+mn-ea"/>
              </a:rPr>
              <a:t>在显示器上输出</a:t>
            </a:r>
            <a:r>
              <a:rPr lang="zh-CN" altLang="en-US" dirty="0">
                <a:latin typeface="Arial" panose="020B0604020202020204" pitchFamily="34" charset="0"/>
                <a:sym typeface="+mn-ea"/>
              </a:rPr>
              <a:t>“</a:t>
            </a:r>
            <a:r>
              <a:rPr lang="en-US" altLang="zh-CN" dirty="0">
                <a:sym typeface="+mn-ea"/>
              </a:rPr>
              <a:t>welcome to masm</a:t>
            </a:r>
            <a:r>
              <a:rPr lang="en-US" altLang="zh-CN" dirty="0">
                <a:latin typeface="Arial" panose="020B0604020202020204" pitchFamily="34" charset="0"/>
                <a:sym typeface="+mn-ea"/>
              </a:rPr>
              <a:t>”</a:t>
            </a:r>
            <a:r>
              <a:rPr lang="zh-CN" altLang="en-US" dirty="0">
                <a:sym typeface="+mn-ea"/>
              </a:rPr>
              <a:t>。</a:t>
            </a:r>
            <a:endParaRPr lang="zh-CN" altLang="en-US" dirty="0"/>
          </a:p>
          <a:p>
            <a:pPr eaLnBrk="1" hangingPunct="1">
              <a:buNone/>
            </a:pPr>
            <a:r>
              <a:rPr lang="zh-CN" altLang="en-US" dirty="0">
                <a:sym typeface="+mn-ea"/>
              </a:rPr>
              <a:t>        </a:t>
            </a:r>
            <a:r>
              <a:rPr lang="zh-CN" altLang="en-US" dirty="0">
                <a:sym typeface="+mn-ea"/>
                <a:hlinkClick r:id="rId2" action="ppaction://hlinksldjump"/>
              </a:rPr>
              <a:t>机器码</a:t>
            </a:r>
            <a:r>
              <a:rPr lang="zh-CN" altLang="en-US" dirty="0">
                <a:sym typeface="+mn-ea"/>
              </a:rPr>
              <a:t>程序</a:t>
            </a:r>
            <a:endParaRPr lang="zh-CN" altLang="en-US" dirty="0"/>
          </a:p>
          <a:p>
            <a:pPr eaLnBrk="1" hangingPunct="1"/>
            <a:endParaRPr lang="zh-CN" altLang="en-US" dirty="0"/>
          </a:p>
          <a:p>
            <a:pPr eaLnBrk="1" hangingPunct="1"/>
            <a:r>
              <a:rPr lang="zh-CN" altLang="en-US" dirty="0">
                <a:sym typeface="+mn-ea"/>
              </a:rPr>
              <a:t>看到这样的程序，你会有什么感想？</a:t>
            </a:r>
          </a:p>
          <a:p>
            <a:pPr eaLnBrk="1" hangingPunct="1"/>
            <a:endParaRPr lang="zh-CN" altLang="en-US" dirty="0"/>
          </a:p>
          <a:p>
            <a:pPr eaLnBrk="1" hangingPunct="1"/>
            <a:r>
              <a:rPr lang="zh-CN" altLang="en-US" dirty="0">
                <a:sym typeface="+mn-ea"/>
              </a:rPr>
              <a:t>如果程序里有一个</a:t>
            </a:r>
            <a:r>
              <a:rPr lang="zh-CN" altLang="en-US" dirty="0">
                <a:latin typeface="Arial" panose="020B0604020202020204" pitchFamily="34" charset="0"/>
                <a:sym typeface="+mn-ea"/>
              </a:rPr>
              <a:t>“</a:t>
            </a:r>
            <a:r>
              <a:rPr lang="zh-CN" altLang="en-US" dirty="0">
                <a:sym typeface="+mn-ea"/>
              </a:rPr>
              <a:t> </a:t>
            </a:r>
            <a:r>
              <a:rPr lang="en-US" altLang="zh-CN" dirty="0">
                <a:sym typeface="+mn-ea"/>
              </a:rPr>
              <a:t>1 </a:t>
            </a:r>
            <a:r>
              <a:rPr lang="en-US" altLang="zh-CN" dirty="0">
                <a:latin typeface="Arial" panose="020B0604020202020204" pitchFamily="34" charset="0"/>
                <a:sym typeface="+mn-ea"/>
              </a:rPr>
              <a:t>”</a:t>
            </a:r>
            <a:r>
              <a:rPr lang="zh-CN" altLang="en-US" dirty="0">
                <a:sym typeface="+mn-ea"/>
              </a:rPr>
              <a:t>被误写为</a:t>
            </a:r>
            <a:r>
              <a:rPr lang="zh-CN" altLang="en-US" dirty="0">
                <a:latin typeface="Arial" panose="020B0604020202020204" pitchFamily="34" charset="0"/>
                <a:sym typeface="+mn-ea"/>
              </a:rPr>
              <a:t>“</a:t>
            </a:r>
            <a:r>
              <a:rPr lang="zh-CN" altLang="en-US" dirty="0">
                <a:sym typeface="+mn-ea"/>
              </a:rPr>
              <a:t> </a:t>
            </a:r>
            <a:r>
              <a:rPr lang="en-US" altLang="zh-CN" dirty="0">
                <a:sym typeface="+mn-ea"/>
              </a:rPr>
              <a:t>0 </a:t>
            </a:r>
            <a:r>
              <a:rPr lang="en-US" altLang="zh-CN" dirty="0">
                <a:latin typeface="Arial" panose="020B0604020202020204" pitchFamily="34" charset="0"/>
                <a:sym typeface="+mn-ea"/>
              </a:rPr>
              <a:t>”</a:t>
            </a:r>
            <a:r>
              <a:rPr lang="zh-CN" altLang="en-US" dirty="0">
                <a:sym typeface="+mn-ea"/>
              </a:rPr>
              <a:t>，又如何去查找呢？</a:t>
            </a:r>
            <a:endParaRPr lang="zh-CN" altLang="en-US" dirty="0"/>
          </a:p>
          <a:p>
            <a:pPr marL="0" indent="0">
              <a:buNone/>
            </a:pPr>
            <a:endParaRPr lang="zh-CN" altLang="en-US"/>
          </a:p>
        </p:txBody>
      </p:sp>
      <p:sp>
        <p:nvSpPr>
          <p:cNvPr id="5" name="标题 4"/>
          <p:cNvSpPr>
            <a:spLocks noGrp="1"/>
          </p:cNvSpPr>
          <p:nvPr>
            <p:ph type="title"/>
          </p:nvPr>
        </p:nvSpPr>
        <p:spPr/>
        <p:txBody>
          <a:bodyPr/>
          <a:lstStyle/>
          <a:p>
            <a:r>
              <a:rPr lang="zh-CN" altLang="en-US" smtClean="0">
                <a:sym typeface="+mn-ea"/>
              </a:rPr>
              <a:t>汇编语言</a:t>
            </a:r>
            <a:r>
              <a:rPr lang="en-US" altLang="zh-CN" smtClean="0">
                <a:sym typeface="+mn-ea"/>
              </a:rPr>
              <a:t>-</a:t>
            </a:r>
            <a:r>
              <a:rPr lang="zh-CN" altLang="en-US" smtClean="0">
                <a:sym typeface="+mn-ea"/>
              </a:rPr>
              <a:t>机器语言</a:t>
            </a:r>
            <a:endParaRPr lang="zh-CN" altLang="en-US"/>
          </a:p>
        </p:txBody>
      </p:sp>
      <p:sp>
        <p:nvSpPr>
          <p:cNvPr id="6" name="灯片编号占位符 5"/>
          <p:cNvSpPr>
            <a:spLocks noGrp="1"/>
          </p:cNvSpPr>
          <p:nvPr>
            <p:ph type="sldNum" sz="quarter" idx="10"/>
          </p:nvPr>
        </p:nvSpPr>
        <p:spPr/>
        <p:txBody>
          <a:bodyPr/>
          <a:lstStyle/>
          <a:p>
            <a:pPr>
              <a:defRPr/>
            </a:pPr>
            <a:fld id="{6A9BFF9C-1BD5-4E01-A2D9-531E0825C0E6}" type="slidenum">
              <a:rPr lang="en-US" altLang="zh-CN"/>
              <a:pPr>
                <a:defRPr/>
              </a:pPr>
              <a:t>10</a:t>
            </a:fld>
            <a:endParaRPr lang="en-US" altLang="zh-C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p:nvPr/>
        </p:nvSpPr>
        <p:spPr>
          <a:xfrm>
            <a:off x="107950" y="1196975"/>
            <a:ext cx="8074660" cy="5447030"/>
          </a:xfrm>
          <a:prstGeom prst="rect">
            <a:avLst/>
          </a:prstGeom>
        </p:spPr>
        <p:txBody>
          <a:bodyPr vert="horz">
            <a:normAutofit/>
          </a:bodyPr>
          <a:lstStyle/>
          <a:p>
            <a:pPr marL="274320" lvl="0" indent="-274320">
              <a:spcBef>
                <a:spcPct val="20000"/>
              </a:spcBef>
              <a:buClr>
                <a:srgbClr val="C87608"/>
              </a:buClr>
              <a:buSzPct val="95000"/>
              <a:buFont typeface="Wingdings" panose="05000000000000000000" pitchFamily="2" charset="2"/>
              <a:buChar char="u"/>
            </a:pPr>
            <a:r>
              <a:rPr kumimoji="0" lang="zh-CN" altLang="en-US" sz="2800" b="1" i="0" u="none" strike="noStrike" kern="1200" cap="none" spc="0" normalizeH="0" baseline="0" noProof="0" dirty="0" smtClean="0">
                <a:ln>
                  <a:noFill/>
                </a:ln>
                <a:solidFill>
                  <a:srgbClr val="FF0000"/>
                </a:solidFill>
                <a:effectLst/>
                <a:uLnTx/>
                <a:uFillTx/>
                <a:latin typeface="+mn-lt"/>
                <a:ea typeface="+mn-ea"/>
                <a:cs typeface="+mn-cs"/>
              </a:rPr>
              <a:t>汇编</a:t>
            </a:r>
            <a:r>
              <a:rPr kumimoji="0" lang="zh-CN" altLang="zh-CN" sz="2800" b="1" i="0" u="none" strike="noStrike" kern="1200" cap="none" spc="0" normalizeH="0" baseline="0" noProof="0" dirty="0" smtClean="0">
                <a:ln>
                  <a:noFill/>
                </a:ln>
                <a:solidFill>
                  <a:srgbClr val="FF0000"/>
                </a:solidFill>
                <a:effectLst/>
                <a:uLnTx/>
                <a:uFillTx/>
                <a:latin typeface="+mn-lt"/>
                <a:ea typeface="+mn-ea"/>
                <a:cs typeface="+mn-cs"/>
              </a:rPr>
              <a:t>语言</a:t>
            </a:r>
            <a:r>
              <a:rPr kumimoji="0" lang="zh-CN" altLang="zh-CN" sz="2800" b="1" i="0" u="none" strike="noStrike" kern="1200" cap="none" spc="0" normalizeH="0" baseline="0" noProof="0" dirty="0" smtClean="0">
                <a:ln>
                  <a:noFill/>
                </a:ln>
                <a:solidFill>
                  <a:schemeClr val="tx1"/>
                </a:solidFill>
                <a:effectLst/>
                <a:uLnTx/>
                <a:uFillTx/>
                <a:latin typeface="+mn-lt"/>
                <a:ea typeface="+mn-ea"/>
                <a:cs typeface="+mn-cs"/>
              </a:rPr>
              <a:t>是</a:t>
            </a:r>
            <a:r>
              <a:rPr kumimoji="0" lang="zh-CN" altLang="en-US" sz="2800" b="1" i="0" u="none" strike="noStrike" kern="1200" cap="none" spc="0" normalizeH="0" baseline="0" noProof="0" dirty="0" smtClean="0">
                <a:ln>
                  <a:noFill/>
                </a:ln>
                <a:solidFill>
                  <a:schemeClr val="tx1"/>
                </a:solidFill>
                <a:effectLst/>
                <a:uLnTx/>
                <a:uFillTx/>
                <a:latin typeface="+mn-lt"/>
                <a:ea typeface="+mn-ea"/>
                <a:cs typeface="+mn-cs"/>
              </a:rPr>
              <a:t>对机器语言符号化的产物</a:t>
            </a:r>
            <a:r>
              <a:rPr kumimoji="0" lang="zh-CN" altLang="zh-CN" sz="2800" b="1"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2800" b="1" i="0" u="none" strike="noStrike" kern="1200" cap="none" spc="0" normalizeH="0" baseline="0" noProof="0" dirty="0" smtClean="0">
                <a:ln>
                  <a:noFill/>
                </a:ln>
                <a:solidFill>
                  <a:schemeClr val="tx1"/>
                </a:solidFill>
                <a:effectLst/>
                <a:uLnTx/>
                <a:uFillTx/>
                <a:latin typeface="+mn-lt"/>
                <a:ea typeface="+mn-ea"/>
                <a:cs typeface="+mn-cs"/>
              </a:rPr>
              <a:t>它</a:t>
            </a:r>
            <a:r>
              <a:rPr lang="zh-CN" altLang="zh-CN" sz="2800" b="1" dirty="0" smtClean="0"/>
              <a:t>使用一些容易掌握和使用的符号来表示每条指令。</a:t>
            </a:r>
            <a:endParaRPr lang="en-US" altLang="zh-CN" sz="2800" b="1" dirty="0" smtClean="0"/>
          </a:p>
          <a:p>
            <a:pPr marL="274320" lvl="0" indent="-274320">
              <a:spcBef>
                <a:spcPct val="20000"/>
              </a:spcBef>
              <a:buClr>
                <a:srgbClr val="C87608"/>
              </a:buClr>
              <a:buSzPct val="95000"/>
            </a:pPr>
            <a:r>
              <a:rPr kumimoji="0" lang="en-US" altLang="zh-CN" sz="2800" b="1"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400" b="1" i="0" u="none" strike="noStrike" kern="1200" cap="none" spc="0" normalizeH="0" baseline="0" noProof="0" dirty="0" smtClean="0">
                <a:ln>
                  <a:noFill/>
                </a:ln>
                <a:solidFill>
                  <a:srgbClr val="FF0066"/>
                </a:solidFill>
                <a:effectLst/>
                <a:uLnTx/>
                <a:uFillTx/>
                <a:latin typeface="华文楷体" panose="02010600040101010101" pitchFamily="2" charset="-122"/>
                <a:ea typeface="华文楷体" panose="02010600040101010101" pitchFamily="2" charset="-122"/>
              </a:rPr>
              <a:t>例：</a:t>
            </a:r>
            <a:r>
              <a:rPr kumimoji="0" lang="zh-CN" altLang="en-US" sz="2400"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rPr>
              <a:t>下面是</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8086</a:t>
            </a:r>
            <a:r>
              <a:rPr kumimoji="0" lang="zh-CN" altLang="en-US" sz="2400"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rPr>
              <a:t>系统的一条机器指令代码</a:t>
            </a:r>
            <a:endParaRPr kumimoji="0" lang="en-US" altLang="zh-CN" sz="2400"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274320" lvl="0" indent="-274320" algn="ctr">
              <a:spcBef>
                <a:spcPct val="20000"/>
              </a:spcBef>
              <a:buClr>
                <a:srgbClr val="C87608"/>
              </a:buClr>
              <a:buSzPct val="95000"/>
            </a:pP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0000000111011000</a:t>
            </a:r>
          </a:p>
          <a:p>
            <a:pPr marL="274320" lvl="0" indent="-274320">
              <a:spcBef>
                <a:spcPct val="20000"/>
              </a:spcBef>
              <a:buClr>
                <a:srgbClr val="C87608"/>
              </a:buClr>
              <a:buSzPct val="95000"/>
            </a:pPr>
            <a:r>
              <a:rPr kumimoji="0" lang="en-US" altLang="zh-CN" sz="2400"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rPr>
              <a:t>    </a:t>
            </a:r>
            <a:r>
              <a:rPr kumimoji="0" lang="zh-CN" altLang="en-US" sz="2400"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rPr>
              <a:t>其含义如下表所示</a:t>
            </a:r>
            <a:endParaRPr kumimoji="0" lang="en-US" altLang="zh-CN" sz="2400"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a:p>
            <a:pPr marL="274320" lvl="0" indent="-274320">
              <a:spcBef>
                <a:spcPct val="20000"/>
              </a:spcBef>
              <a:buClr>
                <a:srgbClr val="C87608"/>
              </a:buClr>
              <a:buSzPct val="95000"/>
            </a:pPr>
            <a:endPar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endParaRPr>
          </a:p>
          <a:p>
            <a:pPr marL="274320" lvl="0" indent="-274320">
              <a:spcBef>
                <a:spcPct val="20000"/>
              </a:spcBef>
              <a:buClr>
                <a:srgbClr val="C87608"/>
              </a:buClr>
              <a:buSzPct val="95000"/>
            </a:pPr>
            <a:endParaRPr kumimoji="0" lang="en-US" altLang="zh-CN" sz="2400"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a:p>
            <a:pPr marL="274320" lvl="0" indent="-274320">
              <a:spcBef>
                <a:spcPct val="20000"/>
              </a:spcBef>
              <a:buClr>
                <a:srgbClr val="C87608"/>
              </a:buClr>
              <a:buSzPct val="95000"/>
            </a:pPr>
            <a:endPar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endParaRPr>
          </a:p>
          <a:p>
            <a:pPr marL="274320" lvl="0" indent="-274320">
              <a:spcBef>
                <a:spcPct val="20000"/>
              </a:spcBef>
              <a:buClr>
                <a:srgbClr val="C87608"/>
              </a:buClr>
              <a:buSzPct val="95000"/>
            </a:pPr>
            <a:endParaRPr kumimoji="0" lang="en-US" altLang="zh-CN" sz="2400"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a:p>
            <a:pPr marL="274320" lvl="0" indent="-274320">
              <a:spcBef>
                <a:spcPct val="20000"/>
              </a:spcBef>
              <a:buClr>
                <a:srgbClr val="C87608"/>
              </a:buClr>
              <a:buSzPct val="95000"/>
            </a:pPr>
            <a:endPar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endParaRPr>
          </a:p>
          <a:p>
            <a:pPr marL="274320" lvl="0" indent="-274320">
              <a:spcBef>
                <a:spcPct val="20000"/>
              </a:spcBef>
              <a:buClr>
                <a:srgbClr val="C87608"/>
              </a:buClr>
              <a:buSzPct val="95000"/>
            </a:pPr>
            <a:r>
              <a:rPr lang="zh-CN" altLang="en-US" sz="2800" b="1" dirty="0" smtClean="0">
                <a:latin typeface="华文楷体" panose="02010600040101010101" pitchFamily="2" charset="-122"/>
                <a:ea typeface="华文楷体" panose="02010600040101010101" pitchFamily="2" charset="-122"/>
              </a:rPr>
              <a:t>    </a:t>
            </a:r>
            <a:r>
              <a:rPr lang="zh-CN" altLang="en-US" sz="2400" b="1" dirty="0" smtClean="0">
                <a:latin typeface="华文楷体" panose="02010600040101010101" pitchFamily="2" charset="-122"/>
                <a:ea typeface="华文楷体" panose="02010600040101010101" pitchFamily="2" charset="-122"/>
              </a:rPr>
              <a:t>在</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8086</a:t>
            </a:r>
            <a:r>
              <a:rPr lang="zh-CN" altLang="en-US" sz="2400" b="1" dirty="0" smtClean="0">
                <a:latin typeface="华文楷体" panose="02010600040101010101" pitchFamily="2" charset="-122"/>
                <a:ea typeface="华文楷体" panose="02010600040101010101" pitchFamily="2" charset="-122"/>
              </a:rPr>
              <a:t>系统的汇编语言中，</a:t>
            </a:r>
            <a:r>
              <a:rPr lang="zh-CN" altLang="zh-CN" sz="2400" b="1" dirty="0" smtClean="0">
                <a:latin typeface="华文楷体" panose="02010600040101010101" pitchFamily="2" charset="-122"/>
                <a:ea typeface="华文楷体" panose="02010600040101010101" pitchFamily="2" charset="-122"/>
              </a:rPr>
              <a:t>上述指令被符号化为：</a:t>
            </a:r>
          </a:p>
          <a:p>
            <a:pPr algn="ctr"/>
            <a:r>
              <a:rPr lang="en-US" altLang="zh-CN" sz="2400" b="1" dirty="0" smtClean="0">
                <a:latin typeface="Times New Roman" panose="02020603050405020304" pitchFamily="18" charset="0"/>
                <a:cs typeface="Times New Roman" panose="02020603050405020304" pitchFamily="18" charset="0"/>
              </a:rPr>
              <a:t>ADD  AX , BX</a:t>
            </a:r>
            <a:endParaRPr kumimoji="0" lang="en-US" altLang="zh-CN" sz="2400"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a:p>
            <a:pPr marL="274320" lvl="0" indent="-274320">
              <a:spcBef>
                <a:spcPct val="20000"/>
              </a:spcBef>
              <a:buClr>
                <a:srgbClr val="C87608"/>
              </a:buClr>
              <a:buSzPct val="95000"/>
            </a:pPr>
            <a:endParaRPr kumimoji="0" lang="en-US" altLang="zh-CN" sz="2400"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a:p>
            <a:pPr marL="274320" lvl="0" indent="-274320">
              <a:spcBef>
                <a:spcPct val="20000"/>
              </a:spcBef>
              <a:buClr>
                <a:srgbClr val="C87608"/>
              </a:buClr>
              <a:buSzPct val="95000"/>
            </a:pPr>
            <a:endParaRPr kumimoji="0" lang="en-US" altLang="zh-CN" sz="2800" b="1"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endParaRPr>
          </a:p>
        </p:txBody>
      </p:sp>
      <p:graphicFrame>
        <p:nvGraphicFramePr>
          <p:cNvPr id="7" name="表格 6"/>
          <p:cNvGraphicFramePr>
            <a:graphicFrameLocks noGrp="1"/>
          </p:cNvGraphicFramePr>
          <p:nvPr/>
        </p:nvGraphicFramePr>
        <p:xfrm>
          <a:off x="324029" y="3717543"/>
          <a:ext cx="7488832" cy="1828800"/>
        </p:xfrm>
        <a:graphic>
          <a:graphicData uri="http://schemas.openxmlformats.org/drawingml/2006/table">
            <a:tbl>
              <a:tblPr/>
              <a:tblGrid>
                <a:gridCol w="2016224">
                  <a:extLst>
                    <a:ext uri="{9D8B030D-6E8A-4147-A177-3AD203B41FA5}">
                      <a16:colId xmlns:a16="http://schemas.microsoft.com/office/drawing/2014/main" val="20000"/>
                    </a:ext>
                  </a:extLst>
                </a:gridCol>
                <a:gridCol w="1728192">
                  <a:extLst>
                    <a:ext uri="{9D8B030D-6E8A-4147-A177-3AD203B41FA5}">
                      <a16:colId xmlns:a16="http://schemas.microsoft.com/office/drawing/2014/main" val="20001"/>
                    </a:ext>
                  </a:extLst>
                </a:gridCol>
                <a:gridCol w="1872208">
                  <a:extLst>
                    <a:ext uri="{9D8B030D-6E8A-4147-A177-3AD203B41FA5}">
                      <a16:colId xmlns:a16="http://schemas.microsoft.com/office/drawing/2014/main" val="20002"/>
                    </a:ext>
                  </a:extLst>
                </a:gridCol>
                <a:gridCol w="1872208">
                  <a:extLst>
                    <a:ext uri="{9D8B030D-6E8A-4147-A177-3AD203B41FA5}">
                      <a16:colId xmlns:a16="http://schemas.microsoft.com/office/drawing/2014/main" val="20003"/>
                    </a:ext>
                  </a:extLst>
                </a:gridCol>
              </a:tblGrid>
              <a:tr h="365760">
                <a:tc>
                  <a:txBody>
                    <a:bodyPr/>
                    <a:lstStyle/>
                    <a:p>
                      <a:pPr algn="ctr">
                        <a:spcAft>
                          <a:spcPts val="0"/>
                        </a:spcAft>
                      </a:pPr>
                      <a:r>
                        <a:rPr lang="en-US" sz="2400" b="1" kern="100" dirty="0">
                          <a:solidFill>
                            <a:srgbClr val="000000"/>
                          </a:solidFill>
                          <a:latin typeface="Times New Roman" panose="02020603050405020304"/>
                          <a:ea typeface="宋体" panose="02010600030101010101" pitchFamily="2" charset="-122"/>
                          <a:cs typeface="Times New Roman" panose="02020603050405020304"/>
                        </a:rPr>
                        <a:t>00000001</a:t>
                      </a:r>
                      <a:endParaRPr lang="zh-CN" sz="2400" b="1"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solidFill>
                            <a:srgbClr val="000000"/>
                          </a:solidFill>
                          <a:latin typeface="Times New Roman" panose="02020603050405020304"/>
                          <a:ea typeface="宋体" panose="02010600030101010101" pitchFamily="2" charset="-122"/>
                          <a:cs typeface="Times New Roman" panose="02020603050405020304"/>
                        </a:rPr>
                        <a:t>11</a:t>
                      </a:r>
                      <a:endParaRPr lang="zh-CN" sz="2400" b="1"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solidFill>
                            <a:srgbClr val="000000"/>
                          </a:solidFill>
                          <a:latin typeface="Times New Roman" panose="02020603050405020304"/>
                          <a:ea typeface="宋体" panose="02010600030101010101" pitchFamily="2" charset="-122"/>
                          <a:cs typeface="Times New Roman" panose="02020603050405020304"/>
                        </a:rPr>
                        <a:t>011</a:t>
                      </a:r>
                      <a:endParaRPr lang="zh-CN" sz="2400" b="1"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solidFill>
                            <a:srgbClr val="000000"/>
                          </a:solidFill>
                          <a:latin typeface="Times New Roman" panose="02020603050405020304"/>
                          <a:ea typeface="宋体" panose="02010600030101010101" pitchFamily="2" charset="-122"/>
                          <a:cs typeface="Times New Roman" panose="02020603050405020304"/>
                        </a:rPr>
                        <a:t>000</a:t>
                      </a:r>
                      <a:endParaRPr lang="zh-CN" sz="2400" b="1"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62352">
                <a:tc>
                  <a:txBody>
                    <a:bodyPr/>
                    <a:lstStyle/>
                    <a:p>
                      <a:pPr algn="just">
                        <a:spcAft>
                          <a:spcPts val="0"/>
                        </a:spcAft>
                      </a:pPr>
                      <a:r>
                        <a:rPr lang="zh-CN" sz="2400" b="1" kern="100" dirty="0">
                          <a:solidFill>
                            <a:srgbClr val="000000"/>
                          </a:solidFill>
                          <a:latin typeface="华文楷体" panose="02010600040101010101" pitchFamily="2" charset="-122"/>
                          <a:ea typeface="华文楷体" panose="02010600040101010101" pitchFamily="2" charset="-122"/>
                          <a:cs typeface="Times New Roman" panose="02020603050405020304"/>
                        </a:rPr>
                        <a:t>描述操作</a:t>
                      </a:r>
                      <a:r>
                        <a:rPr lang="zh-CN" sz="2400" b="1" kern="100" dirty="0" smtClean="0">
                          <a:solidFill>
                            <a:srgbClr val="000000"/>
                          </a:solidFill>
                          <a:latin typeface="华文楷体" panose="02010600040101010101" pitchFamily="2" charset="-122"/>
                          <a:ea typeface="华文楷体" panose="02010600040101010101" pitchFamily="2" charset="-122"/>
                          <a:cs typeface="Times New Roman" panose="02020603050405020304"/>
                        </a:rPr>
                        <a:t>性质</a:t>
                      </a:r>
                      <a:r>
                        <a:rPr lang="zh-CN" altLang="en-US" sz="2400" b="1" kern="100" dirty="0" smtClean="0">
                          <a:solidFill>
                            <a:srgbClr val="000000"/>
                          </a:solidFill>
                          <a:latin typeface="华文楷体" panose="02010600040101010101" pitchFamily="2" charset="-122"/>
                          <a:ea typeface="华文楷体" panose="02010600040101010101" pitchFamily="2" charset="-122"/>
                          <a:cs typeface="Times New Roman" panose="02020603050405020304"/>
                        </a:rPr>
                        <a:t>：</a:t>
                      </a:r>
                      <a:r>
                        <a:rPr lang="zh-CN" sz="2400" b="1" kern="100" dirty="0" smtClean="0">
                          <a:solidFill>
                            <a:srgbClr val="000000"/>
                          </a:solidFill>
                          <a:latin typeface="华文楷体" panose="02010600040101010101" pitchFamily="2" charset="-122"/>
                          <a:ea typeface="华文楷体" panose="02010600040101010101" pitchFamily="2" charset="-122"/>
                          <a:cs typeface="Times New Roman" panose="02020603050405020304"/>
                        </a:rPr>
                        <a:t>将</a:t>
                      </a:r>
                      <a:r>
                        <a:rPr lang="zh-CN" sz="2400" b="1" kern="100" dirty="0">
                          <a:solidFill>
                            <a:srgbClr val="000000"/>
                          </a:solidFill>
                          <a:latin typeface="华文楷体" panose="02010600040101010101" pitchFamily="2" charset="-122"/>
                          <a:ea typeface="华文楷体" panose="02010600040101010101" pitchFamily="2" charset="-122"/>
                          <a:cs typeface="Times New Roman" panose="02020603050405020304"/>
                        </a:rPr>
                        <a:t>两</a:t>
                      </a:r>
                      <a:r>
                        <a:rPr lang="zh-CN" sz="2400" b="1" kern="100" dirty="0" smtClean="0">
                          <a:solidFill>
                            <a:srgbClr val="000000"/>
                          </a:solidFill>
                          <a:latin typeface="华文楷体" panose="02010600040101010101" pitchFamily="2" charset="-122"/>
                          <a:ea typeface="华文楷体" panose="02010600040101010101" pitchFamily="2" charset="-122"/>
                          <a:cs typeface="Times New Roman" panose="02020603050405020304"/>
                        </a:rPr>
                        <a:t>个</a:t>
                      </a:r>
                      <a:r>
                        <a:rPr lang="en-US" sz="2400" b="1" kern="100" dirty="0" smtClean="0">
                          <a:solidFill>
                            <a:srgbClr val="000000"/>
                          </a:solidFill>
                          <a:latin typeface="华文楷体" panose="02010600040101010101" pitchFamily="2" charset="-122"/>
                          <a:ea typeface="华文楷体" panose="02010600040101010101" pitchFamily="2" charset="-122"/>
                          <a:cs typeface="Times New Roman" panose="02020603050405020304"/>
                        </a:rPr>
                        <a:t>16</a:t>
                      </a:r>
                      <a:r>
                        <a:rPr lang="zh-CN" sz="2400" b="1" kern="100" dirty="0">
                          <a:solidFill>
                            <a:srgbClr val="000000"/>
                          </a:solidFill>
                          <a:latin typeface="华文楷体" panose="02010600040101010101" pitchFamily="2" charset="-122"/>
                          <a:ea typeface="华文楷体" panose="02010600040101010101" pitchFamily="2" charset="-122"/>
                          <a:cs typeface="Times New Roman" panose="02020603050405020304"/>
                        </a:rPr>
                        <a:t>位寄存器中的数据相加</a:t>
                      </a:r>
                      <a:endParaRPr lang="zh-CN" sz="2400" b="1" kern="100" dirty="0">
                        <a:latin typeface="华文楷体" panose="02010600040101010101" pitchFamily="2" charset="-122"/>
                        <a:ea typeface="华文楷体" panose="0201060004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2400" b="1" kern="100" dirty="0">
                          <a:solidFill>
                            <a:srgbClr val="000000"/>
                          </a:solidFill>
                          <a:latin typeface="华文楷体" panose="02010600040101010101" pitchFamily="2" charset="-122"/>
                          <a:ea typeface="华文楷体" panose="02010600040101010101" pitchFamily="2" charset="-122"/>
                          <a:cs typeface="Times New Roman" panose="02020603050405020304"/>
                        </a:rPr>
                        <a:t>表示两个</a:t>
                      </a:r>
                      <a:r>
                        <a:rPr lang="zh-CN" sz="2400" b="1" kern="100" dirty="0" smtClean="0">
                          <a:solidFill>
                            <a:srgbClr val="000000"/>
                          </a:solidFill>
                          <a:latin typeface="华文楷体" panose="02010600040101010101" pitchFamily="2" charset="-122"/>
                          <a:ea typeface="华文楷体" panose="02010600040101010101" pitchFamily="2" charset="-122"/>
                          <a:cs typeface="Times New Roman" panose="02020603050405020304"/>
                        </a:rPr>
                        <a:t>数据均</a:t>
                      </a:r>
                      <a:r>
                        <a:rPr lang="zh-CN" sz="2400" b="1" kern="100" dirty="0">
                          <a:solidFill>
                            <a:srgbClr val="000000"/>
                          </a:solidFill>
                          <a:latin typeface="华文楷体" panose="02010600040101010101" pitchFamily="2" charset="-122"/>
                          <a:ea typeface="华文楷体" panose="02010600040101010101" pitchFamily="2" charset="-122"/>
                          <a:cs typeface="Times New Roman" panose="02020603050405020304"/>
                        </a:rPr>
                        <a:t>取自寄存器</a:t>
                      </a:r>
                      <a:endParaRPr lang="zh-CN" sz="2400" b="1" kern="100" dirty="0">
                        <a:latin typeface="华文楷体" panose="02010600040101010101" pitchFamily="2" charset="-122"/>
                        <a:ea typeface="华文楷体" panose="0201060004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2400" b="1" kern="100" dirty="0">
                          <a:solidFill>
                            <a:srgbClr val="000000"/>
                          </a:solidFill>
                          <a:latin typeface="华文楷体" panose="02010600040101010101" pitchFamily="2" charset="-122"/>
                          <a:ea typeface="华文楷体" panose="02010600040101010101" pitchFamily="2" charset="-122"/>
                          <a:cs typeface="Times New Roman" panose="02020603050405020304"/>
                        </a:rPr>
                        <a:t>描述</a:t>
                      </a:r>
                      <a:r>
                        <a:rPr lang="en-US" sz="2400" b="1" kern="100" dirty="0">
                          <a:solidFill>
                            <a:srgbClr val="000000"/>
                          </a:solidFill>
                          <a:latin typeface="华文楷体" panose="02010600040101010101" pitchFamily="2" charset="-122"/>
                          <a:ea typeface="华文楷体" panose="02010600040101010101" pitchFamily="2" charset="-122"/>
                          <a:cs typeface="Times New Roman" panose="02020603050405020304"/>
                        </a:rPr>
                        <a:t>3</a:t>
                      </a:r>
                      <a:r>
                        <a:rPr lang="zh-CN" sz="2400" b="1" kern="100" dirty="0">
                          <a:solidFill>
                            <a:srgbClr val="000000"/>
                          </a:solidFill>
                          <a:latin typeface="华文楷体" panose="02010600040101010101" pitchFamily="2" charset="-122"/>
                          <a:ea typeface="华文楷体" panose="02010600040101010101" pitchFamily="2" charset="-122"/>
                          <a:cs typeface="Times New Roman" panose="02020603050405020304"/>
                        </a:rPr>
                        <a:t>号寄存器</a:t>
                      </a:r>
                      <a:endParaRPr lang="zh-CN" sz="2400" b="1" kern="100" dirty="0">
                        <a:latin typeface="华文楷体" panose="02010600040101010101" pitchFamily="2" charset="-122"/>
                        <a:ea typeface="华文楷体" panose="0201060004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2400" b="1" kern="100" dirty="0">
                          <a:solidFill>
                            <a:srgbClr val="000000"/>
                          </a:solidFill>
                          <a:latin typeface="华文楷体" panose="02010600040101010101" pitchFamily="2" charset="-122"/>
                          <a:ea typeface="华文楷体" panose="02010600040101010101" pitchFamily="2" charset="-122"/>
                          <a:cs typeface="Times New Roman" panose="02020603050405020304"/>
                        </a:rPr>
                        <a:t>描述</a:t>
                      </a:r>
                      <a:r>
                        <a:rPr lang="en-US" sz="2400" b="1" kern="100" dirty="0">
                          <a:solidFill>
                            <a:srgbClr val="000000"/>
                          </a:solidFill>
                          <a:latin typeface="华文楷体" panose="02010600040101010101" pitchFamily="2" charset="-122"/>
                          <a:ea typeface="华文楷体" panose="02010600040101010101" pitchFamily="2" charset="-122"/>
                          <a:cs typeface="Times New Roman" panose="02020603050405020304"/>
                        </a:rPr>
                        <a:t>0</a:t>
                      </a:r>
                      <a:r>
                        <a:rPr lang="zh-CN" sz="2400" b="1" kern="100" dirty="0">
                          <a:solidFill>
                            <a:srgbClr val="000000"/>
                          </a:solidFill>
                          <a:latin typeface="华文楷体" panose="02010600040101010101" pitchFamily="2" charset="-122"/>
                          <a:ea typeface="华文楷体" panose="02010600040101010101" pitchFamily="2" charset="-122"/>
                          <a:cs typeface="Times New Roman" panose="02020603050405020304"/>
                        </a:rPr>
                        <a:t>号</a:t>
                      </a:r>
                      <a:r>
                        <a:rPr lang="zh-CN" sz="2400" b="1" kern="100" dirty="0" smtClean="0">
                          <a:solidFill>
                            <a:srgbClr val="000000"/>
                          </a:solidFill>
                          <a:latin typeface="华文楷体" panose="02010600040101010101" pitchFamily="2" charset="-122"/>
                          <a:ea typeface="华文楷体" panose="02010600040101010101" pitchFamily="2" charset="-122"/>
                          <a:cs typeface="Times New Roman" panose="02020603050405020304"/>
                        </a:rPr>
                        <a:t>寄存器</a:t>
                      </a:r>
                      <a:r>
                        <a:rPr lang="zh-CN" altLang="en-US" sz="2400" b="1" kern="100" dirty="0" smtClean="0">
                          <a:solidFill>
                            <a:srgbClr val="000000"/>
                          </a:solidFill>
                          <a:latin typeface="华文楷体" panose="02010600040101010101" pitchFamily="2" charset="-122"/>
                          <a:ea typeface="华文楷体" panose="02010600040101010101" pitchFamily="2" charset="-122"/>
                          <a:cs typeface="Times New Roman" panose="02020603050405020304"/>
                        </a:rPr>
                        <a:t>（也是最终存放结果的寄存器）</a:t>
                      </a:r>
                      <a:endParaRPr lang="zh-CN" sz="2400" b="1" kern="100" dirty="0">
                        <a:latin typeface="华文楷体" panose="02010600040101010101" pitchFamily="2" charset="-122"/>
                        <a:ea typeface="华文楷体" panose="0201060004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2" name="标题 1"/>
          <p:cNvSpPr>
            <a:spLocks noGrp="1"/>
          </p:cNvSpPr>
          <p:nvPr>
            <p:ph type="title"/>
          </p:nvPr>
        </p:nvSpPr>
        <p:spPr>
          <a:xfrm>
            <a:off x="1043305" y="404495"/>
            <a:ext cx="5525135" cy="564515"/>
          </a:xfrm>
        </p:spPr>
        <p:txBody>
          <a:bodyPr>
            <a:normAutofit fontScale="90000"/>
            <a:scene3d>
              <a:camera prst="orthographicFront"/>
              <a:lightRig rig="threePt" dir="t"/>
            </a:scene3d>
          </a:bodyPr>
          <a:lstStyle/>
          <a:p>
            <a:r>
              <a:rPr lang="zh-CN" altLang="en-US" sz="3200" dirty="0"/>
              <a:t>1.1 汇编语言的特点</a:t>
            </a:r>
            <a:endParaRPr lang="zh-CN" altLang="zh-CN" sz="2800" dirty="0" smtClean="0">
              <a:ln w="6600">
                <a:solidFill>
                  <a:schemeClr val="accent2"/>
                </a:solidFill>
                <a:prstDash val="solid"/>
              </a:ln>
              <a:solidFill>
                <a:srgbClr val="FFFFFF"/>
              </a:solidFill>
              <a:effectLst>
                <a:outerShdw dist="38100" dir="2700000" algn="tl" rotWithShape="0">
                  <a:schemeClr val="accent2"/>
                </a:outerShdw>
              </a:effectLst>
              <a:latin typeface="黑体" panose="02010609060101010101" pitchFamily="49" charset="-122"/>
              <a:ea typeface="黑体" panose="02010609060101010101" pitchFamily="49" charset="-122"/>
              <a:cs typeface="黑体" panose="02010609060101010101" pitchFamily="49" charset="-122"/>
            </a:endParaRPr>
          </a:p>
        </p:txBody>
      </p:sp>
    </p:spTree>
    <p:extLst>
      <p:ext uri="{BB962C8B-B14F-4D97-AF65-F5344CB8AC3E}">
        <p14:creationId xmlns:p14="http://schemas.microsoft.com/office/powerpoint/2010/main" val="3807765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sym typeface="+mn-ea"/>
              </a:rPr>
              <a:t>汇编语言</a:t>
            </a:r>
            <a:endParaRPr lang="zh-CN" altLang="en-US"/>
          </a:p>
        </p:txBody>
      </p:sp>
      <p:sp>
        <p:nvSpPr>
          <p:cNvPr id="3" name="内容占位符 2"/>
          <p:cNvSpPr>
            <a:spLocks noGrp="1"/>
          </p:cNvSpPr>
          <p:nvPr>
            <p:ph idx="1"/>
          </p:nvPr>
        </p:nvSpPr>
        <p:spPr>
          <a:xfrm>
            <a:off x="251520" y="1124744"/>
            <a:ext cx="7797800" cy="5544616"/>
          </a:xfrm>
        </p:spPr>
        <p:txBody>
          <a:bodyPr/>
          <a:lstStyle/>
          <a:p>
            <a:pPr eaLnBrk="1" hangingPunct="1"/>
            <a:r>
              <a:rPr lang="zh-CN" altLang="en-US" dirty="0" smtClean="0">
                <a:sym typeface="+mn-ea"/>
              </a:rPr>
              <a:t>汇编</a:t>
            </a:r>
            <a:r>
              <a:rPr lang="zh-CN" altLang="en-US" dirty="0">
                <a:sym typeface="+mn-ea"/>
              </a:rPr>
              <a:t>指令是机器指令的助记符。</a:t>
            </a:r>
            <a:endParaRPr lang="zh-CN" altLang="en-US" dirty="0"/>
          </a:p>
          <a:p>
            <a:pPr eaLnBrk="1" hangingPunct="1"/>
            <a:r>
              <a:rPr lang="zh-CN" altLang="en-US" dirty="0">
                <a:sym typeface="+mn-ea"/>
              </a:rPr>
              <a:t>汇编指令和机器指令的差别在于指令的表示方法上。汇编指令是机器指令便于记忆的书写格式</a:t>
            </a:r>
            <a:r>
              <a:rPr lang="zh-CN" altLang="en-US" dirty="0" smtClean="0">
                <a:sym typeface="+mn-ea"/>
              </a:rPr>
              <a:t>。</a:t>
            </a:r>
            <a:r>
              <a:rPr lang="zh-CN" altLang="en-US" dirty="0"/>
              <a:t>与大多数高级编程语言相比，汇编语言是计算机或其他特定于特定计算机体系结构的可编程设备的低级</a:t>
            </a:r>
            <a:r>
              <a:rPr lang="zh-CN" altLang="en-US" dirty="0" smtClean="0"/>
              <a:t>编程语言。</a:t>
            </a:r>
            <a:endParaRPr lang="zh-CN" altLang="en-US" dirty="0">
              <a:sym typeface="+mn-ea"/>
            </a:endParaRPr>
          </a:p>
          <a:p>
            <a:pPr eaLnBrk="1" hangingPunct="1"/>
            <a:r>
              <a:rPr lang="zh-CN" altLang="en-US" dirty="0">
                <a:sym typeface="+mn-ea"/>
              </a:rPr>
              <a:t>例如：机器指令 </a:t>
            </a:r>
            <a:r>
              <a:rPr lang="en-US" altLang="zh-CN" dirty="0">
                <a:sym typeface="+mn-ea"/>
              </a:rPr>
              <a:t>1000100111011000</a:t>
            </a:r>
            <a:r>
              <a:rPr lang="zh-CN" altLang="en-US" dirty="0">
                <a:sym typeface="+mn-ea"/>
              </a:rPr>
              <a:t>的功能是：</a:t>
            </a:r>
            <a:r>
              <a:rPr lang="zh-CN" altLang="en-US" dirty="0">
                <a:sym typeface="+mn-ea"/>
                <a:hlinkClick r:id="rId2" action="ppaction://hlinksldjump"/>
              </a:rPr>
              <a:t>寄存器</a:t>
            </a:r>
            <a:r>
              <a:rPr lang="en-US" altLang="zh-CN" dirty="0">
                <a:sym typeface="+mn-ea"/>
              </a:rPr>
              <a:t>BX</a:t>
            </a:r>
            <a:r>
              <a:rPr lang="zh-CN" altLang="en-US" dirty="0">
                <a:sym typeface="+mn-ea"/>
              </a:rPr>
              <a:t>的内容送到</a:t>
            </a:r>
            <a:r>
              <a:rPr lang="en-US" altLang="zh-CN" dirty="0">
                <a:sym typeface="+mn-ea"/>
              </a:rPr>
              <a:t>AX</a:t>
            </a:r>
            <a:r>
              <a:rPr lang="zh-CN" altLang="en-US" dirty="0">
                <a:sym typeface="+mn-ea"/>
              </a:rPr>
              <a:t>中</a:t>
            </a:r>
            <a:endParaRPr lang="zh-CN" altLang="en-US" dirty="0"/>
          </a:p>
          <a:p>
            <a:pPr eaLnBrk="1" hangingPunct="1"/>
            <a:r>
              <a:rPr lang="zh-CN" altLang="en-US" dirty="0">
                <a:sym typeface="+mn-ea"/>
              </a:rPr>
              <a:t>汇编指令：</a:t>
            </a:r>
            <a:r>
              <a:rPr lang="en-US" altLang="zh-CN" dirty="0">
                <a:sym typeface="+mn-ea"/>
              </a:rPr>
              <a:t>MOV </a:t>
            </a:r>
            <a:r>
              <a:rPr lang="en-US" altLang="zh-CN" dirty="0" smtClean="0">
                <a:sym typeface="+mn-ea"/>
              </a:rPr>
              <a:t>AX,BX</a:t>
            </a:r>
            <a:endParaRPr lang="en-US" altLang="zh-CN" dirty="0"/>
          </a:p>
          <a:p>
            <a:pPr eaLnBrk="1" hangingPunct="1"/>
            <a:r>
              <a:rPr lang="zh-CN" altLang="en-US" dirty="0">
                <a:sym typeface="+mn-ea"/>
              </a:rPr>
              <a:t>这样的写法与人类语言接近，便于阅读和记忆</a:t>
            </a:r>
            <a:endParaRPr lang="zh-CN" altLang="en-US" dirty="0"/>
          </a:p>
        </p:txBody>
      </p:sp>
      <p:sp>
        <p:nvSpPr>
          <p:cNvPr id="5" name="灯片编号占位符 4"/>
          <p:cNvSpPr>
            <a:spLocks noGrp="1"/>
          </p:cNvSpPr>
          <p:nvPr>
            <p:ph type="sldNum" sz="quarter" idx="10"/>
          </p:nvPr>
        </p:nvSpPr>
        <p:spPr/>
        <p:txBody>
          <a:bodyPr/>
          <a:lstStyle/>
          <a:p>
            <a:pPr>
              <a:defRPr/>
            </a:pPr>
            <a:fld id="{6A9BFF9C-1BD5-4E01-A2D9-531E0825C0E6}" type="slidenum">
              <a:rPr lang="en-US" altLang="zh-CN"/>
              <a:pPr>
                <a:defRPr/>
              </a:pPr>
              <a:t>12</a:t>
            </a:fld>
            <a:endParaRPr lang="en-US" altLang="zh-C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sym typeface="+mn-ea"/>
              </a:rPr>
              <a:t>汇编语言</a:t>
            </a:r>
            <a:endParaRPr lang="zh-CN" altLang="en-US"/>
          </a:p>
        </p:txBody>
      </p:sp>
      <p:sp>
        <p:nvSpPr>
          <p:cNvPr id="3" name="内容占位符 2"/>
          <p:cNvSpPr>
            <a:spLocks noGrp="1"/>
          </p:cNvSpPr>
          <p:nvPr>
            <p:ph idx="1"/>
          </p:nvPr>
        </p:nvSpPr>
        <p:spPr/>
        <p:txBody>
          <a:bodyPr/>
          <a:lstStyle/>
          <a:p>
            <a:pPr marL="0" indent="0" eaLnBrk="1" hangingPunct="1">
              <a:buNone/>
            </a:pPr>
            <a:r>
              <a:rPr lang="zh-CN" altLang="en-US" dirty="0">
                <a:sym typeface="+mn-ea"/>
              </a:rPr>
              <a:t>在显示器上输出</a:t>
            </a:r>
            <a:r>
              <a:rPr lang="zh-CN" altLang="en-US" dirty="0">
                <a:latin typeface="Arial" panose="020B0604020202020204" pitchFamily="34" charset="0"/>
                <a:sym typeface="+mn-ea"/>
              </a:rPr>
              <a:t>“</a:t>
            </a:r>
            <a:r>
              <a:rPr lang="en-US" altLang="zh-CN" dirty="0">
                <a:sym typeface="+mn-ea"/>
              </a:rPr>
              <a:t>welcome to masm</a:t>
            </a:r>
            <a:r>
              <a:rPr lang="zh-CN" altLang="en-US" dirty="0">
                <a:sym typeface="+mn-ea"/>
              </a:rPr>
              <a:t>！</a:t>
            </a:r>
            <a:r>
              <a:rPr lang="en-US" altLang="zh-CN" dirty="0">
                <a:latin typeface="Arial" panose="020B0604020202020204" pitchFamily="34" charset="0"/>
                <a:sym typeface="+mn-ea"/>
              </a:rPr>
              <a:t>”</a:t>
            </a:r>
            <a:endParaRPr lang="zh-CN" altLang="en-US" dirty="0"/>
          </a:p>
          <a:p>
            <a:pPr eaLnBrk="1" hangingPunct="1">
              <a:buNone/>
            </a:pPr>
            <a:r>
              <a:rPr lang="zh-CN" altLang="en-US" dirty="0">
                <a:sym typeface="+mn-ea"/>
              </a:rPr>
              <a:t>汇编语言程序</a:t>
            </a:r>
            <a:endParaRPr lang="zh-CN" altLang="en-US"/>
          </a:p>
        </p:txBody>
      </p:sp>
      <p:sp>
        <p:nvSpPr>
          <p:cNvPr id="6" name="文本框 5"/>
          <p:cNvSpPr txBox="1"/>
          <p:nvPr/>
        </p:nvSpPr>
        <p:spPr>
          <a:xfrm>
            <a:off x="1285240" y="2185670"/>
            <a:ext cx="3891915" cy="4523105"/>
          </a:xfrm>
          <a:prstGeom prst="rect">
            <a:avLst/>
          </a:prstGeom>
          <a:noFill/>
        </p:spPr>
        <p:txBody>
          <a:bodyPr wrap="square" rtlCol="0" anchor="t">
            <a:spAutoFit/>
          </a:bodyPr>
          <a:lstStyle/>
          <a:p>
            <a:r>
              <a:rPr lang="zh-CN" altLang="en-US" sz="1600"/>
              <a:t>data segment</a:t>
            </a:r>
          </a:p>
          <a:p>
            <a:r>
              <a:rPr lang="zh-CN" altLang="en-US" sz="1600"/>
              <a:t>   msg db 'welcome to  masm!','$'</a:t>
            </a:r>
          </a:p>
          <a:p>
            <a:r>
              <a:rPr lang="zh-CN" altLang="en-US" sz="1600"/>
              <a:t>data ends</a:t>
            </a:r>
          </a:p>
          <a:p>
            <a:r>
              <a:rPr lang="zh-CN" altLang="en-US" sz="1600"/>
              <a:t>code segment</a:t>
            </a:r>
          </a:p>
          <a:p>
            <a:r>
              <a:rPr lang="zh-CN" altLang="en-US" sz="1600"/>
              <a:t>    assume cs:code,ds:data</a:t>
            </a:r>
          </a:p>
          <a:p>
            <a:r>
              <a:rPr lang="zh-CN" altLang="en-US" sz="1600"/>
              <a:t>start:</a:t>
            </a:r>
          </a:p>
          <a:p>
            <a:r>
              <a:rPr lang="zh-CN" altLang="en-US" sz="1600"/>
              <a:t>	push ds</a:t>
            </a:r>
          </a:p>
          <a:p>
            <a:r>
              <a:rPr lang="zh-CN" altLang="en-US" sz="1600"/>
              <a:t>	xor ax,ax</a:t>
            </a:r>
          </a:p>
          <a:p>
            <a:r>
              <a:rPr lang="zh-CN" altLang="en-US" sz="1600"/>
              <a:t>	push ax</a:t>
            </a:r>
          </a:p>
          <a:p>
            <a:r>
              <a:rPr lang="zh-CN" altLang="en-US" sz="1600"/>
              <a:t>	mov ax,data</a:t>
            </a:r>
          </a:p>
          <a:p>
            <a:r>
              <a:rPr lang="zh-CN" altLang="en-US" sz="1600"/>
              <a:t>	mov ds,ax</a:t>
            </a:r>
          </a:p>
          <a:p>
            <a:r>
              <a:rPr lang="zh-CN" altLang="en-US" sz="1600"/>
              <a:t>	lea dx,msg</a:t>
            </a:r>
          </a:p>
          <a:p>
            <a:r>
              <a:rPr lang="zh-CN" altLang="en-US" sz="1600"/>
              <a:t>	mov ah,9</a:t>
            </a:r>
          </a:p>
          <a:p>
            <a:r>
              <a:rPr lang="zh-CN" altLang="en-US" sz="1600"/>
              <a:t>	int 21h</a:t>
            </a:r>
          </a:p>
          <a:p>
            <a:r>
              <a:rPr lang="zh-CN" altLang="en-US" sz="1600"/>
              <a:t>	mov ax,4c00h</a:t>
            </a:r>
          </a:p>
          <a:p>
            <a:r>
              <a:rPr lang="zh-CN" altLang="en-US" sz="1600"/>
              <a:t>	int 21h</a:t>
            </a:r>
          </a:p>
          <a:p>
            <a:r>
              <a:rPr lang="zh-CN" altLang="en-US" sz="1600"/>
              <a:t>code ends </a:t>
            </a:r>
          </a:p>
          <a:p>
            <a:r>
              <a:rPr lang="zh-CN" altLang="en-US" sz="1600"/>
              <a:t>	end start	</a:t>
            </a:r>
          </a:p>
        </p:txBody>
      </p:sp>
      <p:pic>
        <p:nvPicPr>
          <p:cNvPr id="9" name="图片 8"/>
          <p:cNvPicPr>
            <a:picLocks noChangeAspect="1"/>
          </p:cNvPicPr>
          <p:nvPr/>
        </p:nvPicPr>
        <p:blipFill>
          <a:blip r:embed="rId2"/>
          <a:stretch>
            <a:fillRect/>
          </a:stretch>
        </p:blipFill>
        <p:spPr>
          <a:xfrm>
            <a:off x="35560" y="2185670"/>
            <a:ext cx="5312410" cy="4523105"/>
          </a:xfrm>
          <a:prstGeom prst="rect">
            <a:avLst/>
          </a:prstGeom>
        </p:spPr>
      </p:pic>
      <p:pic>
        <p:nvPicPr>
          <p:cNvPr id="5" name="图片 4"/>
          <p:cNvPicPr>
            <a:picLocks noChangeAspect="1"/>
          </p:cNvPicPr>
          <p:nvPr/>
        </p:nvPicPr>
        <p:blipFill>
          <a:blip r:embed="rId3"/>
          <a:stretch>
            <a:fillRect/>
          </a:stretch>
        </p:blipFill>
        <p:spPr>
          <a:xfrm>
            <a:off x="4355976" y="5805264"/>
            <a:ext cx="2968625" cy="645160"/>
          </a:xfrm>
          <a:prstGeom prst="rect">
            <a:avLst/>
          </a:prstGeom>
        </p:spPr>
      </p:pic>
      <p:sp>
        <p:nvSpPr>
          <p:cNvPr id="10" name="灯片编号占位符 9"/>
          <p:cNvSpPr>
            <a:spLocks noGrp="1"/>
          </p:cNvSpPr>
          <p:nvPr>
            <p:ph type="sldNum" sz="quarter" idx="10"/>
          </p:nvPr>
        </p:nvSpPr>
        <p:spPr/>
        <p:txBody>
          <a:bodyPr/>
          <a:lstStyle/>
          <a:p>
            <a:pPr>
              <a:defRPr/>
            </a:pPr>
            <a:fld id="{6A9BFF9C-1BD5-4E01-A2D9-531E0825C0E6}" type="slidenum">
              <a:rPr lang="en-US" altLang="zh-CN"/>
              <a:pPr>
                <a:defRPr/>
              </a:pPr>
              <a:t>13</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sym typeface="+mn-ea"/>
              </a:rPr>
              <a:t>汇编语言</a:t>
            </a:r>
            <a:endParaRPr lang="zh-CN" altLang="en-US" b="0"/>
          </a:p>
        </p:txBody>
      </p:sp>
      <p:sp>
        <p:nvSpPr>
          <p:cNvPr id="3" name="内容占位符 2"/>
          <p:cNvSpPr>
            <a:spLocks noGrp="1"/>
          </p:cNvSpPr>
          <p:nvPr>
            <p:ph idx="1"/>
          </p:nvPr>
        </p:nvSpPr>
        <p:spPr/>
        <p:txBody>
          <a:bodyPr/>
          <a:lstStyle/>
          <a:p>
            <a:r>
              <a:rPr lang="zh-CN" altLang="en-US" dirty="0"/>
              <a:t>汇编语言通过称为汇编程序的实用程序（如 </a:t>
            </a:r>
            <a:r>
              <a:rPr lang="en-US" altLang="zh-CN" dirty="0"/>
              <a:t>NASM</a:t>
            </a:r>
            <a:r>
              <a:rPr lang="zh-CN" altLang="en-US" dirty="0"/>
              <a:t>、</a:t>
            </a:r>
            <a:r>
              <a:rPr lang="en-US" altLang="zh-CN" dirty="0"/>
              <a:t>MASM </a:t>
            </a:r>
            <a:r>
              <a:rPr lang="zh-CN" altLang="en-US" dirty="0"/>
              <a:t>等）转换为可执行的机器代码。</a:t>
            </a:r>
            <a:r>
              <a:rPr lang="zh-CN" altLang="en-US" dirty="0" smtClean="0">
                <a:sym typeface="+mn-ea"/>
              </a:rPr>
              <a:t>用</a:t>
            </a:r>
            <a:r>
              <a:rPr lang="zh-CN" altLang="en-US" dirty="0">
                <a:sym typeface="+mn-ea"/>
              </a:rPr>
              <a:t>汇编语言编写程序的</a:t>
            </a:r>
            <a:r>
              <a:rPr lang="zh-CN" altLang="en-US" dirty="0" smtClean="0">
                <a:sym typeface="+mn-ea"/>
              </a:rPr>
              <a:t>工作过程如下：</a:t>
            </a:r>
            <a:endParaRPr lang="zh-CN" altLang="en-US" dirty="0"/>
          </a:p>
        </p:txBody>
      </p:sp>
      <p:grpSp>
        <p:nvGrpSpPr>
          <p:cNvPr id="6" name="组合 5"/>
          <p:cNvGrpSpPr/>
          <p:nvPr/>
        </p:nvGrpSpPr>
        <p:grpSpPr>
          <a:xfrm>
            <a:off x="99695" y="2375162"/>
            <a:ext cx="7969885" cy="1857375"/>
            <a:chOff x="333" y="4089"/>
            <a:chExt cx="12551" cy="2925"/>
          </a:xfrm>
        </p:grpSpPr>
        <p:pic>
          <p:nvPicPr>
            <p:cNvPr id="23553" name="Picture 9"/>
            <p:cNvPicPr>
              <a:picLocks noChangeAspect="1"/>
            </p:cNvPicPr>
            <p:nvPr/>
          </p:nvPicPr>
          <p:blipFill>
            <a:blip r:embed="rId2"/>
            <a:srcRect l="17647"/>
            <a:stretch>
              <a:fillRect/>
            </a:stretch>
          </p:blipFill>
          <p:spPr>
            <a:xfrm>
              <a:off x="333" y="4569"/>
              <a:ext cx="1680" cy="1925"/>
            </a:xfrm>
            <a:prstGeom prst="rect">
              <a:avLst/>
            </a:prstGeom>
            <a:noFill/>
            <a:ln w="9525">
              <a:noFill/>
            </a:ln>
          </p:spPr>
        </p:pic>
        <p:pic>
          <p:nvPicPr>
            <p:cNvPr id="24586" name="Picture 10"/>
            <p:cNvPicPr>
              <a:picLocks noChangeAspect="1"/>
            </p:cNvPicPr>
            <p:nvPr/>
          </p:nvPicPr>
          <p:blipFill>
            <a:blip r:embed="rId3"/>
            <a:stretch>
              <a:fillRect/>
            </a:stretch>
          </p:blipFill>
          <p:spPr>
            <a:xfrm>
              <a:off x="1293" y="4089"/>
              <a:ext cx="3720" cy="2623"/>
            </a:xfrm>
            <a:prstGeom prst="rect">
              <a:avLst/>
            </a:prstGeom>
            <a:noFill/>
            <a:ln w="9525">
              <a:noFill/>
            </a:ln>
          </p:spPr>
        </p:pic>
        <p:pic>
          <p:nvPicPr>
            <p:cNvPr id="24587" name="Picture 11"/>
            <p:cNvPicPr>
              <a:picLocks noChangeAspect="1"/>
            </p:cNvPicPr>
            <p:nvPr/>
          </p:nvPicPr>
          <p:blipFill>
            <a:blip r:embed="rId4"/>
            <a:srcRect b="30761"/>
            <a:stretch>
              <a:fillRect/>
            </a:stretch>
          </p:blipFill>
          <p:spPr>
            <a:xfrm>
              <a:off x="4773" y="4089"/>
              <a:ext cx="2188" cy="1911"/>
            </a:xfrm>
            <a:prstGeom prst="rect">
              <a:avLst/>
            </a:prstGeom>
            <a:noFill/>
            <a:ln w="9525">
              <a:noFill/>
            </a:ln>
          </p:spPr>
        </p:pic>
        <p:pic>
          <p:nvPicPr>
            <p:cNvPr id="24588" name="Picture 12"/>
            <p:cNvPicPr>
              <a:picLocks noChangeAspect="1"/>
            </p:cNvPicPr>
            <p:nvPr/>
          </p:nvPicPr>
          <p:blipFill>
            <a:blip r:embed="rId5"/>
            <a:stretch>
              <a:fillRect/>
            </a:stretch>
          </p:blipFill>
          <p:spPr>
            <a:xfrm>
              <a:off x="6933" y="4209"/>
              <a:ext cx="3600" cy="2463"/>
            </a:xfrm>
            <a:prstGeom prst="rect">
              <a:avLst/>
            </a:prstGeom>
            <a:noFill/>
            <a:ln w="9525">
              <a:noFill/>
            </a:ln>
          </p:spPr>
        </p:pic>
        <p:pic>
          <p:nvPicPr>
            <p:cNvPr id="24589" name="Picture 13"/>
            <p:cNvPicPr>
              <a:picLocks noChangeAspect="1"/>
            </p:cNvPicPr>
            <p:nvPr/>
          </p:nvPicPr>
          <p:blipFill>
            <a:blip r:embed="rId6"/>
            <a:srcRect r="7623"/>
            <a:stretch>
              <a:fillRect/>
            </a:stretch>
          </p:blipFill>
          <p:spPr>
            <a:xfrm>
              <a:off x="10533" y="4089"/>
              <a:ext cx="2351" cy="2925"/>
            </a:xfrm>
            <a:prstGeom prst="rect">
              <a:avLst/>
            </a:prstGeom>
            <a:noFill/>
            <a:ln w="9525">
              <a:noFill/>
            </a:ln>
          </p:spPr>
        </p:pic>
        <p:sp>
          <p:nvSpPr>
            <p:cNvPr id="5" name="文本框 4"/>
            <p:cNvSpPr txBox="1"/>
            <p:nvPr/>
          </p:nvSpPr>
          <p:spPr>
            <a:xfrm>
              <a:off x="5878" y="6000"/>
              <a:ext cx="1389" cy="434"/>
            </a:xfrm>
            <a:prstGeom prst="rect">
              <a:avLst/>
            </a:prstGeom>
            <a:noFill/>
          </p:spPr>
          <p:txBody>
            <a:bodyPr wrap="square" rtlCol="0">
              <a:spAutoFit/>
            </a:bodyPr>
            <a:lstStyle/>
            <a:p>
              <a:r>
                <a:rPr lang="zh-CN" altLang="en-US" sz="1200"/>
                <a:t>汇编程序</a:t>
              </a:r>
            </a:p>
          </p:txBody>
        </p:sp>
      </p:grpSp>
      <p:pic>
        <p:nvPicPr>
          <p:cNvPr id="7" name="图片 6"/>
          <p:cNvPicPr>
            <a:picLocks noChangeAspect="1"/>
          </p:cNvPicPr>
          <p:nvPr/>
        </p:nvPicPr>
        <p:blipFill>
          <a:blip r:embed="rId7"/>
          <a:stretch>
            <a:fillRect/>
          </a:stretch>
        </p:blipFill>
        <p:spPr>
          <a:xfrm>
            <a:off x="2082800" y="4162687"/>
            <a:ext cx="3819525" cy="1581150"/>
          </a:xfrm>
          <a:prstGeom prst="rect">
            <a:avLst/>
          </a:prstGeom>
        </p:spPr>
      </p:pic>
      <p:grpSp>
        <p:nvGrpSpPr>
          <p:cNvPr id="14" name="组合 13"/>
          <p:cNvGrpSpPr/>
          <p:nvPr/>
        </p:nvGrpSpPr>
        <p:grpSpPr>
          <a:xfrm>
            <a:off x="2023110" y="3515622"/>
            <a:ext cx="3232785" cy="2371725"/>
            <a:chOff x="3243" y="4386"/>
            <a:chExt cx="5091" cy="3735"/>
          </a:xfrm>
        </p:grpSpPr>
        <p:cxnSp>
          <p:nvCxnSpPr>
            <p:cNvPr id="8" name="直接箭头连接符 7"/>
            <p:cNvCxnSpPr>
              <a:endCxn id="10" idx="0"/>
            </p:cNvCxnSpPr>
            <p:nvPr/>
          </p:nvCxnSpPr>
          <p:spPr>
            <a:xfrm>
              <a:off x="3243" y="4386"/>
              <a:ext cx="4014" cy="787"/>
            </a:xfrm>
            <a:prstGeom prst="straightConnector1">
              <a:avLst/>
            </a:prstGeom>
            <a:ln w="28575">
              <a:solidFill>
                <a:srgbClr val="FF0000"/>
              </a:solidFill>
              <a:tailEnd type="arrow" w="med" len="me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6180" y="5173"/>
              <a:ext cx="2154" cy="2949"/>
            </a:xfrm>
            <a:prstGeom prst="rect">
              <a:avLst/>
            </a:prstGeom>
            <a:noFill/>
            <a:ln w="28575">
              <a:solidFill>
                <a:srgbClr val="FF0000"/>
              </a:solidFill>
              <a:prstDash val="dash"/>
            </a:ln>
          </p:spPr>
          <p:txBody>
            <a:bodyPr vert="horz" wrap="square" lIns="91440" tIns="45720" rIns="91440" bIns="45720" numCol="1" anchor="t" anchorCtr="0" compatLnSpc="1">
              <a:spAutoFit/>
            </a:bodyPr>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p:txBody>
        </p:sp>
      </p:grpSp>
      <p:grpSp>
        <p:nvGrpSpPr>
          <p:cNvPr id="13" name="组合 12"/>
          <p:cNvGrpSpPr/>
          <p:nvPr/>
        </p:nvGrpSpPr>
        <p:grpSpPr>
          <a:xfrm>
            <a:off x="2807970" y="3535307"/>
            <a:ext cx="2849245" cy="2340610"/>
            <a:chOff x="4422" y="4435"/>
            <a:chExt cx="4487" cy="3686"/>
          </a:xfrm>
        </p:grpSpPr>
        <p:cxnSp>
          <p:nvCxnSpPr>
            <p:cNvPr id="9" name="直接箭头连接符 8"/>
            <p:cNvCxnSpPr>
              <a:endCxn id="11" idx="0"/>
            </p:cNvCxnSpPr>
            <p:nvPr/>
          </p:nvCxnSpPr>
          <p:spPr>
            <a:xfrm flipH="1">
              <a:off x="5003" y="4435"/>
              <a:ext cx="3907" cy="796"/>
            </a:xfrm>
            <a:prstGeom prst="straightConnector1">
              <a:avLst/>
            </a:prstGeom>
            <a:ln w="28575">
              <a:tailEnd type="arrow" w="med" len="med"/>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4422" y="5231"/>
              <a:ext cx="1162" cy="2891"/>
            </a:xfrm>
            <a:prstGeom prst="rect">
              <a:avLst/>
            </a:prstGeom>
            <a:noFill/>
            <a:ln w="28575">
              <a:solidFill>
                <a:schemeClr val="accent1"/>
              </a:solidFill>
              <a:prstDash val="dash"/>
            </a:ln>
          </p:spPr>
          <p:txBody>
            <a:bodyPr vert="horz" wrap="square" lIns="91440" tIns="45720" rIns="91440" bIns="45720" numCol="1" anchor="t" anchorCtr="0" compatLnSpc="1">
              <a:spAutoFit/>
            </a:bodyPr>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p:txBody>
        </p:sp>
      </p:grpSp>
      <p:pic>
        <p:nvPicPr>
          <p:cNvPr id="12" name="图片 11"/>
          <p:cNvPicPr>
            <a:picLocks noChangeAspect="1"/>
          </p:cNvPicPr>
          <p:nvPr/>
        </p:nvPicPr>
        <p:blipFill>
          <a:blip r:embed="rId8"/>
          <a:srcRect t="9449" r="11858" b="16535"/>
          <a:stretch>
            <a:fillRect/>
          </a:stretch>
        </p:blipFill>
        <p:spPr>
          <a:xfrm>
            <a:off x="6336030" y="4005064"/>
            <a:ext cx="1733550" cy="391795"/>
          </a:xfrm>
          <a:prstGeom prst="rect">
            <a:avLst/>
          </a:prstGeom>
        </p:spPr>
      </p:pic>
      <p:sp>
        <p:nvSpPr>
          <p:cNvPr id="15" name="文本框 14"/>
          <p:cNvSpPr txBox="1"/>
          <p:nvPr/>
        </p:nvSpPr>
        <p:spPr>
          <a:xfrm>
            <a:off x="440690" y="5990029"/>
            <a:ext cx="5895340" cy="829945"/>
          </a:xfrm>
          <a:prstGeom prst="rect">
            <a:avLst/>
          </a:prstGeom>
          <a:noFill/>
        </p:spPr>
        <p:txBody>
          <a:bodyPr wrap="square" rtlCol="0">
            <a:spAutoFit/>
          </a:bodyPr>
          <a:lstStyle/>
          <a:p>
            <a:r>
              <a:rPr lang="zh-CN" altLang="en-US"/>
              <a:t>思考：用</a:t>
            </a:r>
            <a:r>
              <a:rPr lang="en-US" altLang="zh-CN"/>
              <a:t>C</a:t>
            </a:r>
            <a:r>
              <a:rPr lang="zh-CN" altLang="en-US"/>
              <a:t>语言实现同样功能程序的过程？两者有什么异同？</a:t>
            </a:r>
          </a:p>
        </p:txBody>
      </p:sp>
      <p:sp>
        <p:nvSpPr>
          <p:cNvPr id="16" name="灯片编号占位符 15"/>
          <p:cNvSpPr>
            <a:spLocks noGrp="1"/>
          </p:cNvSpPr>
          <p:nvPr>
            <p:ph type="sldNum" sz="quarter" idx="10"/>
          </p:nvPr>
        </p:nvSpPr>
        <p:spPr>
          <a:xfrm>
            <a:off x="8286750" y="7160840"/>
            <a:ext cx="457200" cy="228600"/>
          </a:xfrm>
        </p:spPr>
        <p:txBody>
          <a:bodyPr/>
          <a:lstStyle/>
          <a:p>
            <a:pPr>
              <a:defRPr/>
            </a:pPr>
            <a:fld id="{6A9BFF9C-1BD5-4E01-A2D9-531E0825C0E6}" type="slidenum">
              <a:rPr lang="en-US" altLang="zh-CN"/>
              <a:t>14</a:t>
            </a:fld>
            <a:endParaRPr lang="en-US" altLang="zh-CN"/>
          </a:p>
        </p:txBody>
      </p:sp>
      <p:sp>
        <p:nvSpPr>
          <p:cNvPr id="4" name="文本框 3"/>
          <p:cNvSpPr txBox="1"/>
          <p:nvPr/>
        </p:nvSpPr>
        <p:spPr>
          <a:xfrm>
            <a:off x="6110922" y="4509120"/>
            <a:ext cx="2424430" cy="2306955"/>
          </a:xfrm>
          <a:prstGeom prst="rect">
            <a:avLst/>
          </a:prstGeom>
          <a:solidFill>
            <a:schemeClr val="accent6">
              <a:lumMod val="20000"/>
              <a:lumOff val="80000"/>
            </a:schemeClr>
          </a:solidFill>
        </p:spPr>
        <p:txBody>
          <a:bodyPr wrap="square" rtlCol="0">
            <a:spAutoFit/>
          </a:bodyPr>
          <a:lstStyle/>
          <a:p>
            <a:r>
              <a:rPr lang="en-US" altLang="zh-CN" sz="1800" dirty="0"/>
              <a:t>C</a:t>
            </a:r>
            <a:r>
              <a:rPr lang="zh-CN" altLang="en-US" sz="1800" dirty="0"/>
              <a:t>语言程序</a:t>
            </a:r>
          </a:p>
          <a:p>
            <a:r>
              <a:rPr lang="en-US" altLang="zh-CN" sz="1800" dirty="0"/>
              <a:t>#include&lt;</a:t>
            </a:r>
            <a:r>
              <a:rPr lang="en-US" altLang="zh-CN" sz="1800" dirty="0" err="1"/>
              <a:t>stdio.h</a:t>
            </a:r>
            <a:r>
              <a:rPr lang="en-US" altLang="zh-CN" sz="1800" dirty="0"/>
              <a:t>&gt;</a:t>
            </a:r>
          </a:p>
          <a:p>
            <a:r>
              <a:rPr lang="en-US" altLang="zh-CN" sz="1800" dirty="0" err="1"/>
              <a:t>int</a:t>
            </a:r>
            <a:r>
              <a:rPr lang="en-US" altLang="zh-CN" sz="1800" dirty="0"/>
              <a:t> main(void)</a:t>
            </a:r>
          </a:p>
          <a:p>
            <a:r>
              <a:rPr lang="en-US" altLang="zh-CN" sz="1800" dirty="0"/>
              <a:t>{</a:t>
            </a:r>
          </a:p>
          <a:p>
            <a:r>
              <a:rPr lang="en-US" altLang="zh-CN" sz="1800" dirty="0" err="1"/>
              <a:t>printf</a:t>
            </a:r>
            <a:r>
              <a:rPr lang="en-US" altLang="zh-CN" sz="1800" dirty="0"/>
              <a:t>(“welcome to </a:t>
            </a:r>
            <a:r>
              <a:rPr lang="en-US" altLang="zh-CN" sz="1800" dirty="0" err="1"/>
              <a:t>masm</a:t>
            </a:r>
            <a:r>
              <a:rPr lang="en-US" altLang="zh-CN" sz="1800" dirty="0"/>
              <a:t>!”);</a:t>
            </a:r>
          </a:p>
          <a:p>
            <a:r>
              <a:rPr lang="en-US" altLang="zh-CN" sz="1800" dirty="0"/>
              <a:t>return 0;</a:t>
            </a:r>
          </a:p>
          <a:p>
            <a:r>
              <a:rPr lang="en-US" altLang="zh-CN" sz="18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汇编语言的优点</a:t>
            </a:r>
            <a:endParaRPr lang="zh-CN" altLang="en-US" dirty="0"/>
          </a:p>
        </p:txBody>
      </p:sp>
      <p:sp>
        <p:nvSpPr>
          <p:cNvPr id="3" name="内容占位符 2"/>
          <p:cNvSpPr>
            <a:spLocks noGrp="1"/>
          </p:cNvSpPr>
          <p:nvPr>
            <p:ph idx="1"/>
          </p:nvPr>
        </p:nvSpPr>
        <p:spPr/>
        <p:txBody>
          <a:bodyPr/>
          <a:lstStyle/>
          <a:p>
            <a:pPr marL="0" indent="0">
              <a:buNone/>
            </a:pPr>
            <a:endParaRPr lang="en-US" altLang="zh-CN" b="0" dirty="0" smtClean="0"/>
          </a:p>
          <a:p>
            <a:pPr marL="0" indent="0">
              <a:buNone/>
            </a:pPr>
            <a:r>
              <a:rPr lang="zh-CN" altLang="en-US" b="0" dirty="0" smtClean="0"/>
              <a:t>学习汇编语言</a:t>
            </a:r>
            <a:r>
              <a:rPr lang="zh-CN" altLang="en-US" b="0" dirty="0"/>
              <a:t>会使人意识</a:t>
            </a:r>
            <a:r>
              <a:rPr lang="zh-CN" altLang="en-US" b="0" dirty="0" smtClean="0"/>
              <a:t>到</a:t>
            </a:r>
            <a:endParaRPr lang="en-US" altLang="zh-CN" b="0" dirty="0"/>
          </a:p>
          <a:p>
            <a:r>
              <a:rPr lang="zh-CN" altLang="en-US" b="0" dirty="0"/>
              <a:t>程序如何与操作系统、处理器和 </a:t>
            </a:r>
            <a:r>
              <a:rPr lang="en-US" altLang="zh-CN" b="0" dirty="0"/>
              <a:t>BIOS </a:t>
            </a:r>
            <a:r>
              <a:rPr lang="zh-CN" altLang="en-US" b="0" dirty="0"/>
              <a:t>交互；</a:t>
            </a:r>
          </a:p>
          <a:p>
            <a:r>
              <a:rPr lang="zh-CN" altLang="en-US" b="0" dirty="0"/>
              <a:t>数据如何在内存和其他外部设备中表示；</a:t>
            </a:r>
          </a:p>
          <a:p>
            <a:r>
              <a:rPr lang="zh-CN" altLang="en-US" b="0" dirty="0"/>
              <a:t>处理器如何访问和执行指令；</a:t>
            </a:r>
          </a:p>
          <a:p>
            <a:r>
              <a:rPr lang="zh-CN" altLang="en-US" b="0" dirty="0"/>
              <a:t>指令如何访问和处理数据；</a:t>
            </a:r>
          </a:p>
          <a:p>
            <a:r>
              <a:rPr lang="zh-CN" altLang="en-US" b="0" dirty="0"/>
              <a:t>程序如何访问外部设备。</a:t>
            </a:r>
          </a:p>
          <a:p>
            <a:pPr marL="0" indent="0">
              <a:buNone/>
            </a:pPr>
            <a:endParaRPr lang="zh-CN" altLang="en-US" dirty="0"/>
          </a:p>
        </p:txBody>
      </p:sp>
      <p:sp>
        <p:nvSpPr>
          <p:cNvPr id="4" name="灯片编号占位符 3"/>
          <p:cNvSpPr>
            <a:spLocks noGrp="1"/>
          </p:cNvSpPr>
          <p:nvPr>
            <p:ph type="sldNum" sz="quarter" idx="10"/>
          </p:nvPr>
        </p:nvSpPr>
        <p:spPr/>
        <p:txBody>
          <a:bodyPr/>
          <a:lstStyle/>
          <a:p>
            <a:pPr>
              <a:defRPr/>
            </a:pPr>
            <a:fld id="{6A9BFF9C-1BD5-4E01-A2D9-531E0825C0E6}" type="slidenum">
              <a:rPr lang="en-US" altLang="zh-CN" smtClean="0"/>
              <a:pPr>
                <a:defRPr/>
              </a:pPr>
              <a:t>15</a:t>
            </a:fld>
            <a:endParaRPr lang="en-US" altLang="zh-CN"/>
          </a:p>
        </p:txBody>
      </p:sp>
    </p:spTree>
    <p:extLst>
      <p:ext uri="{BB962C8B-B14F-4D97-AF65-F5344CB8AC3E}">
        <p14:creationId xmlns:p14="http://schemas.microsoft.com/office/powerpoint/2010/main" val="5284503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汇编语言程序特点</a:t>
            </a:r>
            <a:endParaRPr lang="zh-CN" altLang="en-US" dirty="0"/>
          </a:p>
        </p:txBody>
      </p:sp>
      <p:sp>
        <p:nvSpPr>
          <p:cNvPr id="3" name="内容占位符 2"/>
          <p:cNvSpPr>
            <a:spLocks noGrp="1"/>
          </p:cNvSpPr>
          <p:nvPr>
            <p:ph idx="1"/>
          </p:nvPr>
        </p:nvSpPr>
        <p:spPr>
          <a:xfrm>
            <a:off x="323528" y="1412776"/>
            <a:ext cx="8064896" cy="4104679"/>
          </a:xfrm>
        </p:spPr>
        <p:txBody>
          <a:bodyPr/>
          <a:lstStyle/>
          <a:p>
            <a:pPr>
              <a:buFont typeface="Wingdings" pitchFamily="2" charset="2"/>
              <a:buChar char="l"/>
            </a:pPr>
            <a:endParaRPr lang="en-US" altLang="zh-CN" b="0" dirty="0"/>
          </a:p>
          <a:p>
            <a:pPr>
              <a:buFont typeface="Wingdings" pitchFamily="2" charset="2"/>
              <a:buChar char="l"/>
            </a:pPr>
            <a:r>
              <a:rPr lang="zh-CN" altLang="en-US" b="0" dirty="0" smtClean="0"/>
              <a:t>需要</a:t>
            </a:r>
            <a:r>
              <a:rPr lang="zh-CN" altLang="en-US" b="0" dirty="0"/>
              <a:t>更少的内存和执行时间；</a:t>
            </a:r>
          </a:p>
          <a:p>
            <a:pPr>
              <a:buFont typeface="Wingdings" pitchFamily="2" charset="2"/>
              <a:buChar char="l"/>
            </a:pPr>
            <a:r>
              <a:rPr lang="zh-CN" altLang="en-US" b="0" dirty="0" smtClean="0"/>
              <a:t>以</a:t>
            </a:r>
            <a:r>
              <a:rPr lang="zh-CN" altLang="en-US" b="0" dirty="0"/>
              <a:t>更简单的方式允许特定于硬件的复杂工作；</a:t>
            </a:r>
          </a:p>
          <a:p>
            <a:pPr>
              <a:buFont typeface="Wingdings" pitchFamily="2" charset="2"/>
              <a:buChar char="l"/>
            </a:pPr>
            <a:r>
              <a:rPr lang="zh-CN" altLang="en-US" b="0" dirty="0"/>
              <a:t>适用于时间紧迫的工作；</a:t>
            </a:r>
          </a:p>
          <a:p>
            <a:pPr>
              <a:buFont typeface="Wingdings" pitchFamily="2" charset="2"/>
              <a:buChar char="l"/>
            </a:pPr>
            <a:r>
              <a:rPr lang="zh-CN" altLang="en-US" b="0" dirty="0" smtClean="0"/>
              <a:t>最</a:t>
            </a:r>
            <a:r>
              <a:rPr lang="zh-CN" altLang="en-US" b="0" dirty="0"/>
              <a:t>适合编写中断服务程序和其他内存驻留程序。</a:t>
            </a:r>
          </a:p>
          <a:p>
            <a:pPr>
              <a:buFont typeface="Wingdings" pitchFamily="2" charset="2"/>
              <a:buChar char="l"/>
            </a:pPr>
            <a:endParaRPr lang="zh-CN" altLang="en-US" dirty="0"/>
          </a:p>
        </p:txBody>
      </p:sp>
      <p:sp>
        <p:nvSpPr>
          <p:cNvPr id="4" name="灯片编号占位符 3"/>
          <p:cNvSpPr>
            <a:spLocks noGrp="1"/>
          </p:cNvSpPr>
          <p:nvPr>
            <p:ph type="sldNum" sz="quarter" idx="10"/>
          </p:nvPr>
        </p:nvSpPr>
        <p:spPr/>
        <p:txBody>
          <a:bodyPr/>
          <a:lstStyle/>
          <a:p>
            <a:pPr>
              <a:defRPr/>
            </a:pPr>
            <a:fld id="{6A9BFF9C-1BD5-4E01-A2D9-531E0825C0E6}" type="slidenum">
              <a:rPr lang="en-US" altLang="zh-CN" smtClean="0"/>
              <a:pPr>
                <a:defRPr/>
              </a:pPr>
              <a:t>16</a:t>
            </a:fld>
            <a:endParaRPr lang="en-US" altLang="zh-CN"/>
          </a:p>
        </p:txBody>
      </p:sp>
    </p:spTree>
    <p:extLst>
      <p:ext uri="{BB962C8B-B14F-4D97-AF65-F5344CB8AC3E}">
        <p14:creationId xmlns:p14="http://schemas.microsoft.com/office/powerpoint/2010/main" val="29692940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5650" y="1340485"/>
            <a:ext cx="6401435" cy="2981325"/>
          </a:xfrm>
        </p:spPr>
        <p:txBody>
          <a:bodyPr>
            <a:normAutofit/>
          </a:bodyPr>
          <a:lstStyle/>
          <a:p>
            <a:pPr>
              <a:lnSpc>
                <a:spcPct val="130000"/>
              </a:lnSpc>
              <a:buClr>
                <a:srgbClr val="002060"/>
              </a:buClr>
              <a:buFont typeface="Wingdings" panose="05000000000000000000" charset="0"/>
              <a:buChar char="n"/>
            </a:pPr>
            <a:r>
              <a:rPr lang="zh-CN" altLang="en-US" sz="2800" b="1" dirty="0" smtClean="0"/>
              <a:t>与硬件联系的紧密程度不同。</a:t>
            </a:r>
            <a:endParaRPr lang="en-US" altLang="zh-CN" sz="2800" b="1" dirty="0" smtClean="0"/>
          </a:p>
          <a:p>
            <a:pPr>
              <a:lnSpc>
                <a:spcPct val="130000"/>
              </a:lnSpc>
              <a:buClr>
                <a:srgbClr val="002060"/>
              </a:buClr>
              <a:buFont typeface="Wingdings" panose="05000000000000000000" charset="0"/>
              <a:buChar char="n"/>
            </a:pPr>
            <a:r>
              <a:rPr lang="zh-CN" altLang="en-US" sz="2800" b="1" dirty="0" smtClean="0"/>
              <a:t>编程的效率不同。</a:t>
            </a:r>
            <a:endParaRPr lang="en-US" altLang="zh-CN" sz="2800" b="1" dirty="0" smtClean="0"/>
          </a:p>
          <a:p>
            <a:pPr>
              <a:lnSpc>
                <a:spcPct val="130000"/>
              </a:lnSpc>
              <a:buClr>
                <a:srgbClr val="002060"/>
              </a:buClr>
              <a:buFont typeface="Wingdings" panose="05000000000000000000" charset="0"/>
              <a:buChar char="n"/>
            </a:pPr>
            <a:r>
              <a:rPr lang="zh-CN" altLang="en-US" sz="2800" b="1" dirty="0" smtClean="0"/>
              <a:t>形成的目标代码的时、空效率不同</a:t>
            </a:r>
            <a:r>
              <a:rPr lang="zh-CN" altLang="zh-CN" sz="2800" b="1" dirty="0" smtClean="0"/>
              <a:t>。</a:t>
            </a:r>
            <a:endParaRPr lang="en-US" altLang="zh-CN" sz="2800" b="1" dirty="0" smtClean="0"/>
          </a:p>
          <a:p>
            <a:pPr>
              <a:lnSpc>
                <a:spcPct val="130000"/>
              </a:lnSpc>
              <a:buClr>
                <a:srgbClr val="002060"/>
              </a:buClr>
              <a:buFont typeface="Wingdings" panose="05000000000000000000" charset="0"/>
              <a:buChar char="n"/>
            </a:pPr>
            <a:r>
              <a:rPr lang="zh-CN" altLang="en-US" sz="2800" b="1" dirty="0" smtClean="0"/>
              <a:t>主要的应用场合不同。</a:t>
            </a:r>
            <a:endParaRPr lang="en-US" altLang="zh-CN" sz="2800" b="1" dirty="0" smtClean="0"/>
          </a:p>
        </p:txBody>
      </p:sp>
      <p:sp>
        <p:nvSpPr>
          <p:cNvPr id="2" name="标题 1"/>
          <p:cNvSpPr>
            <a:spLocks noGrp="1"/>
          </p:cNvSpPr>
          <p:nvPr>
            <p:ph type="title"/>
          </p:nvPr>
        </p:nvSpPr>
        <p:spPr>
          <a:xfrm>
            <a:off x="1143000" y="381000"/>
            <a:ext cx="7204075" cy="563880"/>
          </a:xfrm>
        </p:spPr>
        <p:txBody>
          <a:bodyPr/>
          <a:lstStyle/>
          <a:p>
            <a:r>
              <a:rPr lang="zh-CN" altLang="en-US" dirty="0" smtClean="0">
                <a:sym typeface="+mn-ea"/>
              </a:rPr>
              <a:t> 汇编语言与高级语言的主要差异</a:t>
            </a:r>
          </a:p>
        </p:txBody>
      </p:sp>
    </p:spTree>
    <p:extLst>
      <p:ext uri="{BB962C8B-B14F-4D97-AF65-F5344CB8AC3E}">
        <p14:creationId xmlns:p14="http://schemas.microsoft.com/office/powerpoint/2010/main" val="7838370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sym typeface="+mn-ea"/>
              </a:rPr>
              <a:t>汇编语言</a:t>
            </a:r>
            <a:endParaRPr lang="en-US" altLang="zh-CN" smtClean="0">
              <a:sym typeface="+mn-ea"/>
            </a:endParaRPr>
          </a:p>
        </p:txBody>
      </p:sp>
      <p:sp>
        <p:nvSpPr>
          <p:cNvPr id="3" name="内容占位符 2"/>
          <p:cNvSpPr>
            <a:spLocks noGrp="1"/>
          </p:cNvSpPr>
          <p:nvPr>
            <p:ph idx="1"/>
          </p:nvPr>
        </p:nvSpPr>
        <p:spPr>
          <a:xfrm>
            <a:off x="374650" y="1483360"/>
            <a:ext cx="7797800" cy="4637405"/>
          </a:xfrm>
        </p:spPr>
        <p:txBody>
          <a:bodyPr/>
          <a:lstStyle/>
          <a:p>
            <a:r>
              <a:rPr lang="zh-CN" altLang="en-US" dirty="0"/>
              <a:t>汇编语言的组成</a:t>
            </a:r>
          </a:p>
          <a:p>
            <a:pPr eaLnBrk="1" hangingPunct="1"/>
            <a:r>
              <a:rPr lang="zh-CN" altLang="en-US" sz="2800" dirty="0">
                <a:sym typeface="+mn-ea"/>
              </a:rPr>
              <a:t>汇编语言由以下</a:t>
            </a:r>
            <a:r>
              <a:rPr lang="en-US" altLang="zh-CN" sz="2800" dirty="0">
                <a:sym typeface="+mn-ea"/>
              </a:rPr>
              <a:t>3</a:t>
            </a:r>
            <a:r>
              <a:rPr lang="zh-CN" altLang="en-US" sz="2800" dirty="0">
                <a:sym typeface="+mn-ea"/>
              </a:rPr>
              <a:t>类组成：</a:t>
            </a:r>
            <a:endParaRPr lang="zh-CN" altLang="en-US" sz="2800" dirty="0"/>
          </a:p>
          <a:p>
            <a:pPr lvl="1" eaLnBrk="1" hangingPunct="1"/>
            <a:r>
              <a:rPr lang="en-US" altLang="zh-CN" sz="2800" dirty="0">
                <a:sym typeface="+mn-ea"/>
              </a:rPr>
              <a:t>1</a:t>
            </a:r>
            <a:r>
              <a:rPr lang="zh-CN" altLang="en-US" sz="2800" dirty="0">
                <a:sym typeface="+mn-ea"/>
              </a:rPr>
              <a:t>、汇编指令（机器码的助记符）</a:t>
            </a:r>
            <a:endParaRPr lang="zh-CN" altLang="en-US" sz="2800" dirty="0"/>
          </a:p>
          <a:p>
            <a:pPr lvl="1" eaLnBrk="1" hangingPunct="1"/>
            <a:r>
              <a:rPr lang="en-US" altLang="zh-CN" sz="2800" dirty="0">
                <a:sym typeface="+mn-ea"/>
              </a:rPr>
              <a:t>2</a:t>
            </a:r>
            <a:r>
              <a:rPr lang="zh-CN" altLang="en-US" sz="2800" dirty="0">
                <a:sym typeface="+mn-ea"/>
              </a:rPr>
              <a:t>、伪指令   （由编译器执行）</a:t>
            </a:r>
            <a:endParaRPr lang="zh-CN" altLang="en-US" sz="2800" dirty="0"/>
          </a:p>
          <a:p>
            <a:pPr lvl="1" eaLnBrk="1" hangingPunct="1"/>
            <a:r>
              <a:rPr lang="en-US" altLang="zh-CN" sz="2800" dirty="0">
                <a:sym typeface="+mn-ea"/>
              </a:rPr>
              <a:t>3</a:t>
            </a:r>
            <a:r>
              <a:rPr lang="zh-CN" altLang="en-US" sz="2800" dirty="0">
                <a:sym typeface="+mn-ea"/>
              </a:rPr>
              <a:t>、其它符号（由编译器识别）</a:t>
            </a:r>
            <a:endParaRPr lang="zh-CN" altLang="en-US" sz="2800" dirty="0"/>
          </a:p>
          <a:p>
            <a:pPr eaLnBrk="1" hangingPunct="1"/>
            <a:endParaRPr lang="zh-CN" altLang="en-US" sz="2800" dirty="0"/>
          </a:p>
          <a:p>
            <a:pPr eaLnBrk="1" hangingPunct="1"/>
            <a:r>
              <a:rPr lang="zh-CN" altLang="en-US" sz="2800" dirty="0">
                <a:sym typeface="+mn-ea"/>
              </a:rPr>
              <a:t>汇编语言的核心是汇编指令，它决定了汇编语言的特性。 </a:t>
            </a:r>
            <a:endParaRPr lang="zh-CN" altLang="en-US" sz="2800" dirty="0"/>
          </a:p>
          <a:p>
            <a:endParaRPr lang="zh-CN" altLang="en-US" dirty="0"/>
          </a:p>
        </p:txBody>
      </p:sp>
      <p:sp>
        <p:nvSpPr>
          <p:cNvPr id="5" name="灯片编号占位符 4"/>
          <p:cNvSpPr>
            <a:spLocks noGrp="1"/>
          </p:cNvSpPr>
          <p:nvPr>
            <p:ph type="sldNum" sz="quarter" idx="10"/>
          </p:nvPr>
        </p:nvSpPr>
        <p:spPr/>
        <p:txBody>
          <a:bodyPr/>
          <a:lstStyle/>
          <a:p>
            <a:pPr>
              <a:defRPr/>
            </a:pPr>
            <a:fld id="{6A9BFF9C-1BD5-4E01-A2D9-531E0825C0E6}" type="slidenum">
              <a:rPr lang="en-US" altLang="zh-CN"/>
              <a:pPr>
                <a:defRPr/>
              </a:pPr>
              <a:t>18</a:t>
            </a:fld>
            <a:endParaRPr lang="en-US" altLang="zh-C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sym typeface="+mn-ea"/>
              </a:rPr>
              <a:t>汇编语言</a:t>
            </a:r>
            <a:endParaRPr lang="zh-CN" altLang="en-US"/>
          </a:p>
        </p:txBody>
      </p:sp>
      <p:sp>
        <p:nvSpPr>
          <p:cNvPr id="3" name="内容占位符 2"/>
          <p:cNvSpPr>
            <a:spLocks noGrp="1"/>
          </p:cNvSpPr>
          <p:nvPr>
            <p:ph idx="1"/>
          </p:nvPr>
        </p:nvSpPr>
        <p:spPr>
          <a:xfrm>
            <a:off x="395605" y="1341755"/>
            <a:ext cx="7797800" cy="2891155"/>
          </a:xfrm>
        </p:spPr>
        <p:txBody>
          <a:bodyPr/>
          <a:lstStyle/>
          <a:p>
            <a:pPr marL="0" indent="0">
              <a:lnSpc>
                <a:spcPct val="120000"/>
              </a:lnSpc>
              <a:buFont typeface="Wingdings" panose="05000000000000000000" pitchFamily="2" charset="2"/>
              <a:buNone/>
            </a:pPr>
            <a:r>
              <a:rPr lang="zh-CN" altLang="en-US" dirty="0">
                <a:latin typeface="华文新魏" panose="02010800040101010101" pitchFamily="2" charset="-122"/>
                <a:sym typeface="+mn-ea"/>
              </a:rPr>
              <a:t>学好汇编语言的方法：</a:t>
            </a:r>
          </a:p>
          <a:p>
            <a:pPr>
              <a:lnSpc>
                <a:spcPct val="120000"/>
              </a:lnSpc>
              <a:buFont typeface="Wingdings" panose="05000000000000000000" pitchFamily="2" charset="2"/>
              <a:buChar char="u"/>
            </a:pPr>
            <a:r>
              <a:rPr lang="zh-CN" altLang="en-US" dirty="0">
                <a:latin typeface="华文新魏" panose="02010800040101010101" pitchFamily="2" charset="-122"/>
                <a:sym typeface="+mn-ea"/>
              </a:rPr>
              <a:t>掌握语法：指令格式</a:t>
            </a:r>
            <a:r>
              <a:rPr lang="en-US" altLang="zh-CN" dirty="0">
                <a:latin typeface="华文新魏" panose="02010800040101010101" pitchFamily="2" charset="-122"/>
                <a:sym typeface="+mn-ea"/>
              </a:rPr>
              <a:t>(</a:t>
            </a:r>
            <a:r>
              <a:rPr lang="zh-CN" altLang="en-US" dirty="0">
                <a:latin typeface="华文新魏" panose="02010800040101010101" pitchFamily="2" charset="-122"/>
                <a:sym typeface="+mn-ea"/>
              </a:rPr>
              <a:t>关键：寻址方式</a:t>
            </a:r>
            <a:r>
              <a:rPr lang="en-US" altLang="zh-CN" dirty="0">
                <a:latin typeface="华文新魏" panose="02010800040101010101" pitchFamily="2" charset="-122"/>
                <a:sym typeface="+mn-ea"/>
              </a:rPr>
              <a:t>)</a:t>
            </a:r>
            <a:endParaRPr lang="en-US" altLang="zh-CN" b="1" dirty="0">
              <a:solidFill>
                <a:schemeClr val="tx1"/>
              </a:solidFill>
              <a:latin typeface="华文新魏" panose="02010800040101010101" pitchFamily="2" charset="-122"/>
            </a:endParaRPr>
          </a:p>
          <a:p>
            <a:pPr>
              <a:lnSpc>
                <a:spcPct val="120000"/>
              </a:lnSpc>
              <a:buFont typeface="Wingdings" panose="05000000000000000000" pitchFamily="2" charset="2"/>
              <a:buChar char="u"/>
            </a:pPr>
            <a:r>
              <a:rPr lang="zh-CN" altLang="en-US" dirty="0">
                <a:latin typeface="华文新魏" panose="02010800040101010101" pitchFamily="2" charset="-122"/>
                <a:sym typeface="+mn-ea"/>
              </a:rPr>
              <a:t>掌握语义：指令功能</a:t>
            </a:r>
            <a:r>
              <a:rPr lang="en-US" altLang="zh-CN" dirty="0">
                <a:latin typeface="华文新魏" panose="02010800040101010101" pitchFamily="2" charset="-122"/>
                <a:sym typeface="+mn-ea"/>
              </a:rPr>
              <a:t>(</a:t>
            </a:r>
            <a:r>
              <a:rPr lang="zh-CN" altLang="en-US" dirty="0">
                <a:latin typeface="华文新魏" panose="02010800040101010101" pitchFamily="2" charset="-122"/>
                <a:sym typeface="+mn-ea"/>
              </a:rPr>
              <a:t>关键：分类记忆</a:t>
            </a:r>
            <a:r>
              <a:rPr lang="en-US" altLang="zh-CN" dirty="0">
                <a:latin typeface="华文新魏" panose="02010800040101010101" pitchFamily="2" charset="-122"/>
                <a:sym typeface="+mn-ea"/>
              </a:rPr>
              <a:t>)</a:t>
            </a:r>
            <a:endParaRPr lang="en-US" altLang="zh-CN" b="1" dirty="0">
              <a:solidFill>
                <a:schemeClr val="tx1"/>
              </a:solidFill>
              <a:latin typeface="华文新魏" panose="02010800040101010101" pitchFamily="2" charset="-122"/>
            </a:endParaRPr>
          </a:p>
          <a:p>
            <a:pPr>
              <a:lnSpc>
                <a:spcPct val="120000"/>
              </a:lnSpc>
              <a:buFont typeface="Wingdings" panose="05000000000000000000" pitchFamily="2" charset="2"/>
              <a:buChar char="u"/>
            </a:pPr>
            <a:r>
              <a:rPr lang="zh-CN" altLang="en-US" dirty="0">
                <a:latin typeface="华文新魏" panose="02010800040101010101" pitchFamily="2" charset="-122"/>
                <a:sym typeface="+mn-ea"/>
              </a:rPr>
              <a:t>灵活应用：阅读、编写程序</a:t>
            </a:r>
            <a:r>
              <a:rPr lang="en-US" altLang="zh-CN" dirty="0">
                <a:latin typeface="华文新魏" panose="02010800040101010101" pitchFamily="2" charset="-122"/>
                <a:sym typeface="+mn-ea"/>
              </a:rPr>
              <a:t>(</a:t>
            </a:r>
            <a:r>
              <a:rPr lang="zh-CN" altLang="en-US" dirty="0">
                <a:latin typeface="华文新魏" panose="02010800040101010101" pitchFamily="2" charset="-122"/>
                <a:sym typeface="+mn-ea"/>
              </a:rPr>
              <a:t>关键：实践</a:t>
            </a:r>
            <a:r>
              <a:rPr lang="en-US" altLang="zh-CN" dirty="0">
                <a:latin typeface="华文新魏" panose="02010800040101010101" pitchFamily="2" charset="-122"/>
                <a:sym typeface="+mn-ea"/>
              </a:rPr>
              <a:t>)  </a:t>
            </a:r>
            <a:endParaRPr lang="zh-CN" altLang="en-US"/>
          </a:p>
        </p:txBody>
      </p:sp>
      <p:sp>
        <p:nvSpPr>
          <p:cNvPr id="5" name="灯片编号占位符 4"/>
          <p:cNvSpPr>
            <a:spLocks noGrp="1"/>
          </p:cNvSpPr>
          <p:nvPr>
            <p:ph type="sldNum" sz="quarter" idx="10"/>
          </p:nvPr>
        </p:nvSpPr>
        <p:spPr/>
        <p:txBody>
          <a:bodyPr/>
          <a:lstStyle/>
          <a:p>
            <a:pPr>
              <a:defRPr/>
            </a:pPr>
            <a:fld id="{6A9BFF9C-1BD5-4E01-A2D9-531E0825C0E6}" type="slidenum">
              <a:rPr lang="en-US" altLang="zh-CN"/>
              <a:pPr>
                <a:defRPr/>
              </a:pPr>
              <a:t>19</a:t>
            </a:fld>
            <a:endParaRPr lang="en-US" altLang="zh-C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74345" y="1196975"/>
            <a:ext cx="7231380" cy="5271770"/>
          </a:xfrm>
          <a:solidFill>
            <a:schemeClr val="accent3">
              <a:lumMod val="95000"/>
            </a:schemeClr>
          </a:solidFill>
        </p:spPr>
        <p:txBody>
          <a:bodyPr/>
          <a:lstStyle/>
          <a:p>
            <a:pPr>
              <a:buNone/>
            </a:pPr>
            <a:r>
              <a:rPr lang="en-US" altLang="zh-CN" sz="2800" dirty="0" smtClean="0">
                <a:solidFill>
                  <a:schemeClr val="accent1"/>
                </a:solidFill>
                <a:latin typeface="华文新魏" panose="02010800040101010101" pitchFamily="2" charset="-122"/>
                <a:ea typeface="华文新魏" panose="02010800040101010101" pitchFamily="2" charset="-122"/>
                <a:hlinkClick r:id=""/>
              </a:rPr>
              <a:t>1.1 </a:t>
            </a:r>
            <a:r>
              <a:rPr lang="zh-CN" altLang="zh-CN" sz="2800" dirty="0" smtClean="0">
                <a:solidFill>
                  <a:schemeClr val="accent1"/>
                </a:solidFill>
                <a:latin typeface="华文新魏" panose="02010800040101010101" pitchFamily="2" charset="-122"/>
                <a:ea typeface="华文新魏" panose="02010800040101010101" pitchFamily="2" charset="-122"/>
                <a:hlinkClick r:id=""/>
              </a:rPr>
              <a:t>汇编语言的特点</a:t>
            </a:r>
            <a:endParaRPr lang="en-US" altLang="zh-CN" sz="2800" dirty="0" smtClean="0">
              <a:solidFill>
                <a:srgbClr val="6A18A8"/>
              </a:solidFill>
              <a:latin typeface="华文新魏" panose="02010800040101010101" pitchFamily="2" charset="-122"/>
              <a:ea typeface="华文新魏" panose="02010800040101010101" pitchFamily="2" charset="-122"/>
            </a:endParaRPr>
          </a:p>
          <a:p>
            <a:pPr>
              <a:buNone/>
            </a:pPr>
            <a:r>
              <a:rPr lang="en-US" altLang="zh-CN" sz="2400" b="1" dirty="0" smtClean="0">
                <a:solidFill>
                  <a:srgbClr val="6A18A8"/>
                </a:solidFill>
                <a:latin typeface="华文楷体" panose="02010600040101010101" pitchFamily="2" charset="-122"/>
                <a:ea typeface="华文楷体" panose="02010600040101010101" pitchFamily="2" charset="-122"/>
              </a:rPr>
              <a:t>  </a:t>
            </a:r>
            <a:r>
              <a:rPr lang="en-US" altLang="zh-CN" sz="2400" b="1" dirty="0" smtClean="0">
                <a:solidFill>
                  <a:srgbClr val="6A18A8"/>
                </a:solidFill>
                <a:latin typeface="华文楷体" panose="02010600040101010101" pitchFamily="2" charset="-122"/>
                <a:ea typeface="华文楷体" panose="02010600040101010101" pitchFamily="2" charset="-122"/>
                <a:hlinkClick r:id=""/>
              </a:rPr>
              <a:t>1.1.1 </a:t>
            </a:r>
            <a:r>
              <a:rPr lang="zh-CN" altLang="zh-CN" sz="2400" b="1" dirty="0" smtClean="0">
                <a:solidFill>
                  <a:srgbClr val="6A18A8"/>
                </a:solidFill>
                <a:latin typeface="华文楷体" panose="02010600040101010101" pitchFamily="2" charset="-122"/>
                <a:ea typeface="华文楷体" panose="02010600040101010101" pitchFamily="2" charset="-122"/>
                <a:hlinkClick r:id=""/>
              </a:rPr>
              <a:t>汇编语言与机器语言的关系</a:t>
            </a:r>
            <a:endParaRPr lang="en-US" altLang="zh-CN" sz="2400" b="1" dirty="0" smtClean="0">
              <a:solidFill>
                <a:srgbClr val="6A18A8"/>
              </a:solidFill>
              <a:latin typeface="华文楷体" panose="02010600040101010101" pitchFamily="2" charset="-122"/>
              <a:ea typeface="华文楷体" panose="02010600040101010101" pitchFamily="2" charset="-122"/>
            </a:endParaRPr>
          </a:p>
          <a:p>
            <a:pPr>
              <a:buNone/>
            </a:pPr>
            <a:r>
              <a:rPr lang="en-US" altLang="zh-CN" sz="2400" b="1" dirty="0" smtClean="0">
                <a:solidFill>
                  <a:srgbClr val="6A18A8"/>
                </a:solidFill>
                <a:latin typeface="华文楷体" panose="02010600040101010101" pitchFamily="2" charset="-122"/>
                <a:ea typeface="华文楷体" panose="02010600040101010101" pitchFamily="2" charset="-122"/>
              </a:rPr>
              <a:t>  </a:t>
            </a:r>
            <a:r>
              <a:rPr lang="en-US" altLang="zh-CN" sz="2400" b="1" dirty="0" smtClean="0">
                <a:solidFill>
                  <a:srgbClr val="6A18A8"/>
                </a:solidFill>
                <a:latin typeface="华文楷体" panose="02010600040101010101" pitchFamily="2" charset="-122"/>
                <a:ea typeface="华文楷体" panose="02010600040101010101" pitchFamily="2" charset="-122"/>
                <a:hlinkClick r:id=""/>
              </a:rPr>
              <a:t>1.1.2 </a:t>
            </a:r>
            <a:r>
              <a:rPr lang="zh-CN" altLang="zh-CN" sz="2400" b="1" dirty="0" smtClean="0">
                <a:solidFill>
                  <a:srgbClr val="6A18A8"/>
                </a:solidFill>
                <a:latin typeface="华文楷体" panose="02010600040101010101" pitchFamily="2" charset="-122"/>
                <a:ea typeface="华文楷体" panose="02010600040101010101" pitchFamily="2" charset="-122"/>
                <a:hlinkClick r:id=""/>
              </a:rPr>
              <a:t>汇编语言与</a:t>
            </a:r>
            <a:r>
              <a:rPr lang="zh-CN" altLang="en-US" sz="2400" b="1" dirty="0" smtClean="0">
                <a:solidFill>
                  <a:srgbClr val="6A18A8"/>
                </a:solidFill>
                <a:latin typeface="华文楷体" panose="02010600040101010101" pitchFamily="2" charset="-122"/>
                <a:ea typeface="华文楷体" panose="02010600040101010101" pitchFamily="2" charset="-122"/>
                <a:hlinkClick r:id=""/>
              </a:rPr>
              <a:t>高级</a:t>
            </a:r>
            <a:r>
              <a:rPr lang="zh-CN" altLang="zh-CN" sz="2400" b="1" dirty="0" smtClean="0">
                <a:solidFill>
                  <a:srgbClr val="6A18A8"/>
                </a:solidFill>
                <a:latin typeface="华文楷体" panose="02010600040101010101" pitchFamily="2" charset="-122"/>
                <a:ea typeface="华文楷体" panose="02010600040101010101" pitchFamily="2" charset="-122"/>
                <a:hlinkClick r:id=""/>
              </a:rPr>
              <a:t>语言的</a:t>
            </a:r>
            <a:r>
              <a:rPr lang="zh-CN" altLang="en-US" sz="2400" b="1" dirty="0" smtClean="0">
                <a:solidFill>
                  <a:srgbClr val="6A18A8"/>
                </a:solidFill>
                <a:latin typeface="华文楷体" panose="02010600040101010101" pitchFamily="2" charset="-122"/>
                <a:ea typeface="华文楷体" panose="02010600040101010101" pitchFamily="2" charset="-122"/>
                <a:hlinkClick r:id=""/>
              </a:rPr>
              <a:t>主要差异</a:t>
            </a:r>
            <a:endParaRPr lang="en-US" altLang="zh-CN" sz="2400" b="1" dirty="0" smtClean="0">
              <a:solidFill>
                <a:srgbClr val="6A18A8"/>
              </a:solidFill>
              <a:latin typeface="华文楷体" panose="02010600040101010101" pitchFamily="2" charset="-122"/>
              <a:ea typeface="华文楷体" panose="02010600040101010101" pitchFamily="2" charset="-122"/>
            </a:endParaRPr>
          </a:p>
          <a:p>
            <a:pPr>
              <a:buNone/>
            </a:pPr>
            <a:r>
              <a:rPr lang="en-US" altLang="zh-CN" sz="2800" dirty="0" smtClean="0">
                <a:solidFill>
                  <a:schemeClr val="accent1"/>
                </a:solidFill>
                <a:latin typeface="华文新魏" panose="02010800040101010101" pitchFamily="2" charset="-122"/>
                <a:ea typeface="华文新魏" panose="02010800040101010101" pitchFamily="2" charset="-122"/>
                <a:hlinkClick r:id=""/>
              </a:rPr>
              <a:t>1.2 </a:t>
            </a:r>
            <a:r>
              <a:rPr lang="zh-CN" altLang="en-US" sz="2800" dirty="0" smtClean="0">
                <a:solidFill>
                  <a:schemeClr val="accent1"/>
                </a:solidFill>
                <a:latin typeface="华文新魏" panose="02010800040101010101" pitchFamily="2" charset="-122"/>
                <a:ea typeface="华文新魏" panose="02010800040101010101" pitchFamily="2" charset="-122"/>
                <a:hlinkClick r:id=""/>
              </a:rPr>
              <a:t>计算机中的数据表示</a:t>
            </a:r>
            <a:endParaRPr lang="en-US" altLang="zh-CN" sz="2800" dirty="0" smtClean="0">
              <a:solidFill>
                <a:schemeClr val="accent1"/>
              </a:solidFill>
              <a:latin typeface="华文新魏" panose="02010800040101010101" pitchFamily="2" charset="-122"/>
              <a:ea typeface="华文新魏" panose="02010800040101010101" pitchFamily="2" charset="-122"/>
            </a:endParaRPr>
          </a:p>
          <a:p>
            <a:pPr lvl="0">
              <a:buNone/>
            </a:pPr>
            <a:r>
              <a:rPr lang="en-US" altLang="zh-CN" sz="2400" b="1" dirty="0" smtClean="0">
                <a:solidFill>
                  <a:srgbClr val="6A18A8"/>
                </a:solidFill>
                <a:latin typeface="华文楷体" panose="02010600040101010101" pitchFamily="2" charset="-122"/>
                <a:ea typeface="华文楷体" panose="02010600040101010101" pitchFamily="2" charset="-122"/>
              </a:rPr>
              <a:t>  </a:t>
            </a:r>
            <a:r>
              <a:rPr lang="en-US" altLang="zh-CN" sz="2400" b="1" dirty="0" smtClean="0">
                <a:solidFill>
                  <a:srgbClr val="6A18A8"/>
                </a:solidFill>
                <a:latin typeface="华文楷体" panose="02010600040101010101" pitchFamily="2" charset="-122"/>
                <a:ea typeface="华文楷体" panose="02010600040101010101" pitchFamily="2" charset="-122"/>
                <a:hlinkClick r:id=""/>
              </a:rPr>
              <a:t>1.2.1 </a:t>
            </a:r>
            <a:r>
              <a:rPr lang="zh-CN" altLang="en-US" sz="2400" b="1" dirty="0" smtClean="0">
                <a:solidFill>
                  <a:srgbClr val="6A18A8"/>
                </a:solidFill>
                <a:latin typeface="华文楷体" panose="02010600040101010101" pitchFamily="2" charset="-122"/>
                <a:ea typeface="华文楷体" panose="02010600040101010101" pitchFamily="2" charset="-122"/>
                <a:hlinkClick r:id=""/>
              </a:rPr>
              <a:t>字符数据表示</a:t>
            </a:r>
            <a:endParaRPr lang="en-US" altLang="zh-CN" sz="2400" b="1" dirty="0" smtClean="0">
              <a:solidFill>
                <a:srgbClr val="6A18A8"/>
              </a:solidFill>
              <a:latin typeface="华文楷体" panose="02010600040101010101" pitchFamily="2" charset="-122"/>
              <a:ea typeface="华文楷体" panose="02010600040101010101" pitchFamily="2" charset="-122"/>
            </a:endParaRPr>
          </a:p>
          <a:p>
            <a:pPr lvl="0">
              <a:buNone/>
            </a:pPr>
            <a:r>
              <a:rPr lang="en-US" altLang="zh-CN" sz="2400" b="1" dirty="0" smtClean="0">
                <a:solidFill>
                  <a:srgbClr val="6A18A8"/>
                </a:solidFill>
                <a:latin typeface="华文楷体" panose="02010600040101010101" pitchFamily="2" charset="-122"/>
                <a:ea typeface="华文楷体" panose="02010600040101010101" pitchFamily="2" charset="-122"/>
              </a:rPr>
              <a:t>  </a:t>
            </a:r>
            <a:r>
              <a:rPr lang="en-US" altLang="zh-CN" sz="2400" b="1" dirty="0" smtClean="0">
                <a:solidFill>
                  <a:srgbClr val="6A18A8"/>
                </a:solidFill>
                <a:latin typeface="华文楷体" panose="02010600040101010101" pitchFamily="2" charset="-122"/>
                <a:ea typeface="华文楷体" panose="02010600040101010101" pitchFamily="2" charset="-122"/>
                <a:hlinkClick r:id=""/>
              </a:rPr>
              <a:t>1.2.2 </a:t>
            </a:r>
            <a:r>
              <a:rPr lang="zh-CN" altLang="en-US" sz="2400" b="1" dirty="0" smtClean="0">
                <a:solidFill>
                  <a:srgbClr val="6A18A8"/>
                </a:solidFill>
                <a:latin typeface="华文楷体" panose="02010600040101010101" pitchFamily="2" charset="-122"/>
                <a:ea typeface="华文楷体" panose="02010600040101010101" pitchFamily="2" charset="-122"/>
                <a:hlinkClick r:id=""/>
              </a:rPr>
              <a:t>数值数据表示</a:t>
            </a:r>
            <a:endParaRPr lang="en-US" altLang="zh-CN" sz="2400" b="1" dirty="0" smtClean="0">
              <a:solidFill>
                <a:srgbClr val="6A18A8"/>
              </a:solidFill>
              <a:latin typeface="华文楷体" panose="02010600040101010101" pitchFamily="2" charset="-122"/>
              <a:ea typeface="华文楷体" panose="02010600040101010101" pitchFamily="2" charset="-122"/>
            </a:endParaRPr>
          </a:p>
          <a:p>
            <a:pPr>
              <a:buNone/>
            </a:pPr>
            <a:r>
              <a:rPr lang="en-US" altLang="zh-CN" sz="2800" dirty="0" smtClean="0">
                <a:solidFill>
                  <a:schemeClr val="accent1"/>
                </a:solidFill>
                <a:latin typeface="华文新魏" panose="02010800040101010101" pitchFamily="2" charset="-122"/>
                <a:ea typeface="华文新魏" panose="02010800040101010101" pitchFamily="2" charset="-122"/>
                <a:hlinkClick r:id=""/>
              </a:rPr>
              <a:t>1.3 </a:t>
            </a:r>
            <a:r>
              <a:rPr lang="zh-CN" altLang="en-US" sz="2800" dirty="0" smtClean="0">
                <a:solidFill>
                  <a:schemeClr val="accent1"/>
                </a:solidFill>
                <a:latin typeface="华文新魏" panose="02010800040101010101" pitchFamily="2" charset="-122"/>
                <a:ea typeface="华文新魏" panose="02010800040101010101" pitchFamily="2" charset="-122"/>
                <a:hlinkClick r:id=""/>
              </a:rPr>
              <a:t>计算机中的数据存储</a:t>
            </a:r>
            <a:endParaRPr lang="en-US" altLang="zh-CN" sz="2800" dirty="0" smtClean="0">
              <a:solidFill>
                <a:schemeClr val="accent1"/>
              </a:solidFill>
              <a:latin typeface="华文新魏" panose="02010800040101010101" pitchFamily="2" charset="-122"/>
              <a:ea typeface="华文新魏" panose="02010800040101010101" pitchFamily="2" charset="-122"/>
            </a:endParaRPr>
          </a:p>
          <a:p>
            <a:pPr>
              <a:buNone/>
            </a:pPr>
            <a:r>
              <a:rPr lang="en-US" altLang="zh-CN" sz="2400" b="1" dirty="0" smtClean="0">
                <a:solidFill>
                  <a:srgbClr val="6A18A8"/>
                </a:solidFill>
                <a:latin typeface="华文楷体" panose="02010600040101010101" pitchFamily="2" charset="-122"/>
                <a:ea typeface="华文楷体" panose="02010600040101010101" pitchFamily="2" charset="-122"/>
              </a:rPr>
              <a:t>  </a:t>
            </a:r>
            <a:r>
              <a:rPr lang="en-US" altLang="zh-CN" sz="2400" b="1" dirty="0" smtClean="0">
                <a:solidFill>
                  <a:srgbClr val="6A18A8"/>
                </a:solidFill>
                <a:latin typeface="华文楷体" panose="02010600040101010101" pitchFamily="2" charset="-122"/>
                <a:ea typeface="华文楷体" panose="02010600040101010101" pitchFamily="2" charset="-122"/>
                <a:hlinkClick r:id=""/>
              </a:rPr>
              <a:t>1.3.1 </a:t>
            </a:r>
            <a:r>
              <a:rPr lang="zh-CN" altLang="en-US" sz="2400" b="1" dirty="0" smtClean="0">
                <a:solidFill>
                  <a:srgbClr val="6A18A8"/>
                </a:solidFill>
                <a:latin typeface="华文楷体" panose="02010600040101010101" pitchFamily="2" charset="-122"/>
                <a:ea typeface="华文楷体" panose="02010600040101010101" pitchFamily="2" charset="-122"/>
                <a:hlinkClick r:id=""/>
              </a:rPr>
              <a:t>寄存器</a:t>
            </a:r>
            <a:endParaRPr lang="en-US" altLang="zh-CN" sz="2400" b="1" dirty="0" smtClean="0">
              <a:solidFill>
                <a:srgbClr val="6A18A8"/>
              </a:solidFill>
              <a:latin typeface="华文楷体" panose="02010600040101010101" pitchFamily="2" charset="-122"/>
              <a:ea typeface="华文楷体" panose="02010600040101010101" pitchFamily="2" charset="-122"/>
            </a:endParaRPr>
          </a:p>
          <a:p>
            <a:pPr lvl="0">
              <a:buNone/>
            </a:pPr>
            <a:r>
              <a:rPr lang="en-US" altLang="zh-CN" sz="2400" b="1" dirty="0" smtClean="0">
                <a:solidFill>
                  <a:srgbClr val="6A18A8"/>
                </a:solidFill>
                <a:latin typeface="华文楷体" panose="02010600040101010101" pitchFamily="2" charset="-122"/>
                <a:ea typeface="华文楷体" panose="02010600040101010101" pitchFamily="2" charset="-122"/>
              </a:rPr>
              <a:t>  </a:t>
            </a:r>
            <a:r>
              <a:rPr lang="en-US" altLang="zh-CN" sz="2400" b="1" dirty="0" smtClean="0">
                <a:solidFill>
                  <a:srgbClr val="6A18A8"/>
                </a:solidFill>
                <a:latin typeface="华文楷体" panose="02010600040101010101" pitchFamily="2" charset="-122"/>
                <a:ea typeface="华文楷体" panose="02010600040101010101" pitchFamily="2" charset="-122"/>
                <a:hlinkClick r:id=""/>
              </a:rPr>
              <a:t>1.3.2 </a:t>
            </a:r>
            <a:r>
              <a:rPr lang="zh-CN" altLang="en-US" sz="2400" b="1" dirty="0" smtClean="0">
                <a:solidFill>
                  <a:srgbClr val="6A18A8"/>
                </a:solidFill>
                <a:latin typeface="华文楷体" panose="02010600040101010101" pitchFamily="2" charset="-122"/>
                <a:ea typeface="华文楷体" panose="02010600040101010101" pitchFamily="2" charset="-122"/>
                <a:hlinkClick r:id=""/>
              </a:rPr>
              <a:t>存储器</a:t>
            </a:r>
            <a:endParaRPr lang="en-US" altLang="zh-CN" sz="2400" b="1" dirty="0" smtClean="0">
              <a:solidFill>
                <a:srgbClr val="6A18A8"/>
              </a:solidFill>
              <a:latin typeface="华文楷体" panose="02010600040101010101" pitchFamily="2" charset="-122"/>
              <a:ea typeface="华文楷体" panose="02010600040101010101" pitchFamily="2" charset="-122"/>
            </a:endParaRPr>
          </a:p>
          <a:p>
            <a:pPr lvl="0">
              <a:buNone/>
            </a:pPr>
            <a:r>
              <a:rPr lang="en-US" altLang="zh-CN" sz="2400" b="1" dirty="0" smtClean="0">
                <a:solidFill>
                  <a:srgbClr val="6A18A8"/>
                </a:solidFill>
                <a:latin typeface="华文楷体" panose="02010600040101010101" pitchFamily="2" charset="-122"/>
                <a:ea typeface="华文楷体" panose="02010600040101010101" pitchFamily="2" charset="-122"/>
              </a:rPr>
              <a:t>  </a:t>
            </a:r>
            <a:r>
              <a:rPr lang="en-US" altLang="zh-CN" sz="2400" b="1" dirty="0" smtClean="0">
                <a:solidFill>
                  <a:srgbClr val="6A18A8"/>
                </a:solidFill>
                <a:latin typeface="华文楷体" panose="02010600040101010101" pitchFamily="2" charset="-122"/>
                <a:ea typeface="华文楷体" panose="02010600040101010101" pitchFamily="2" charset="-122"/>
                <a:hlinkClick r:id=""/>
              </a:rPr>
              <a:t>1.3.3 I/O</a:t>
            </a:r>
            <a:r>
              <a:rPr lang="zh-CN" altLang="en-US" sz="2400" b="1" dirty="0" smtClean="0">
                <a:solidFill>
                  <a:srgbClr val="6A18A8"/>
                </a:solidFill>
                <a:latin typeface="华文楷体" panose="02010600040101010101" pitchFamily="2" charset="-122"/>
                <a:ea typeface="华文楷体" panose="02010600040101010101" pitchFamily="2" charset="-122"/>
                <a:hlinkClick r:id=""/>
              </a:rPr>
              <a:t>端口</a:t>
            </a:r>
            <a:endParaRPr lang="en-US" altLang="zh-CN" sz="2400" b="1" dirty="0" smtClean="0">
              <a:solidFill>
                <a:srgbClr val="6A18A8"/>
              </a:solidFill>
              <a:latin typeface="华文楷体" panose="02010600040101010101" pitchFamily="2" charset="-122"/>
              <a:ea typeface="华文楷体" panose="02010600040101010101" pitchFamily="2" charset="-122"/>
            </a:endParaRPr>
          </a:p>
          <a:p>
            <a:pPr>
              <a:buNone/>
            </a:pPr>
            <a:r>
              <a:rPr lang="en-US" altLang="zh-CN" sz="2800" dirty="0" smtClean="0">
                <a:solidFill>
                  <a:schemeClr val="accent1"/>
                </a:solidFill>
                <a:latin typeface="华文新魏" panose="02010800040101010101" pitchFamily="2" charset="-122"/>
                <a:ea typeface="华文新魏" panose="02010800040101010101" pitchFamily="2" charset="-122"/>
                <a:hlinkClick r:id=""/>
              </a:rPr>
              <a:t>1.4 </a:t>
            </a:r>
            <a:r>
              <a:rPr lang="zh-CN" altLang="en-US" sz="2800" dirty="0" smtClean="0">
                <a:solidFill>
                  <a:schemeClr val="accent1"/>
                </a:solidFill>
                <a:latin typeface="华文新魏" panose="02010800040101010101" pitchFamily="2" charset="-122"/>
                <a:ea typeface="华文新魏" panose="02010800040101010101" pitchFamily="2" charset="-122"/>
                <a:hlinkClick r:id=""/>
              </a:rPr>
              <a:t>计算机中的数据处理</a:t>
            </a:r>
            <a:endParaRPr lang="zh-CN" altLang="en-US" sz="2800" dirty="0">
              <a:latin typeface="华文新魏" panose="02010800040101010101" pitchFamily="2" charset="-122"/>
              <a:ea typeface="华文新魏" panose="02010800040101010101" pitchFamily="2" charset="-122"/>
            </a:endParaRPr>
          </a:p>
        </p:txBody>
      </p:sp>
      <p:sp>
        <p:nvSpPr>
          <p:cNvPr id="4" name="文本框 3"/>
          <p:cNvSpPr txBox="1"/>
          <p:nvPr/>
        </p:nvSpPr>
        <p:spPr>
          <a:xfrm>
            <a:off x="1176655" y="409575"/>
            <a:ext cx="3529330" cy="521970"/>
          </a:xfrm>
          <a:prstGeom prst="rect">
            <a:avLst/>
          </a:prstGeom>
          <a:noFill/>
        </p:spPr>
        <p:txBody>
          <a:bodyPr wrap="square" rtlCol="0">
            <a:spAutoFit/>
            <a:scene3d>
              <a:camera prst="orthographicFront"/>
              <a:lightRig rig="threePt" dir="t"/>
            </a:scene3d>
          </a:bodyPr>
          <a:lstStyle/>
          <a:p>
            <a:r>
              <a:rPr lang="zh-CN" altLang="en-US" sz="2800" dirty="0">
                <a:ln w="6600">
                  <a:solidFill>
                    <a:schemeClr val="accent2"/>
                  </a:solidFill>
                  <a:prstDash val="solid"/>
                </a:ln>
                <a:solidFill>
                  <a:srgbClr val="FFFFFF"/>
                </a:solidFill>
                <a:effectLst>
                  <a:outerShdw dist="38100" dir="2700000" algn="tl" rotWithShape="0">
                    <a:schemeClr val="accent2"/>
                  </a:outerShdw>
                </a:effectLst>
                <a:sym typeface="+mn-ea"/>
              </a:rPr>
              <a:t>第一讲  基础知识</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51520" y="1052513"/>
            <a:ext cx="7920930" cy="5328815"/>
          </a:xfrm>
        </p:spPr>
        <p:txBody>
          <a:bodyPr/>
          <a:lstStyle/>
          <a:p>
            <a:pPr marL="0" indent="0">
              <a:buNone/>
            </a:pPr>
            <a:r>
              <a:rPr lang="zh-CN" altLang="en-US" b="0" dirty="0"/>
              <a:t>汇编指令的两大风格分别是</a:t>
            </a:r>
            <a:r>
              <a:rPr lang="en-US" altLang="zh-CN" b="0" dirty="0"/>
              <a:t>Intel</a:t>
            </a:r>
            <a:r>
              <a:rPr lang="zh-CN" altLang="en-US" b="0" dirty="0"/>
              <a:t>汇编与</a:t>
            </a:r>
            <a:r>
              <a:rPr lang="en-US" altLang="zh-CN" b="0" dirty="0"/>
              <a:t>AT&amp;T</a:t>
            </a:r>
            <a:r>
              <a:rPr lang="zh-CN" altLang="en-US" b="0" dirty="0"/>
              <a:t>汇编，分别被</a:t>
            </a:r>
            <a:r>
              <a:rPr lang="en-US" altLang="zh-CN" b="0" dirty="0"/>
              <a:t>Microsoft Windows/Visual C++</a:t>
            </a:r>
            <a:r>
              <a:rPr lang="zh-CN" altLang="en-US" b="0" dirty="0"/>
              <a:t>与</a:t>
            </a:r>
            <a:r>
              <a:rPr lang="en-US" altLang="zh-CN" b="0" dirty="0"/>
              <a:t>Linux/</a:t>
            </a:r>
            <a:r>
              <a:rPr lang="en-US" altLang="zh-CN" b="0" dirty="0" err="1"/>
              <a:t>gcc</a:t>
            </a:r>
            <a:r>
              <a:rPr lang="zh-CN" altLang="en-US" b="0" dirty="0" smtClean="0"/>
              <a:t>采用。</a:t>
            </a:r>
            <a:endParaRPr lang="en-US" altLang="zh-CN" b="0" dirty="0" smtClean="0"/>
          </a:p>
          <a:p>
            <a:pPr>
              <a:buFont typeface="Wingdings" pitchFamily="2" charset="2"/>
              <a:buChar char="l"/>
            </a:pPr>
            <a:r>
              <a:rPr lang="en-US" altLang="zh-CN" b="0" dirty="0" smtClean="0"/>
              <a:t>MASM</a:t>
            </a:r>
            <a:endParaRPr lang="en-US" altLang="zh-CN" b="0" dirty="0"/>
          </a:p>
          <a:p>
            <a:pPr lvl="1">
              <a:buFont typeface="Wingdings" pitchFamily="2" charset="2"/>
              <a:buChar char="l"/>
            </a:pPr>
            <a:r>
              <a:rPr lang="zh-CN" altLang="en-US" dirty="0"/>
              <a:t>微软经典产品，仅支持</a:t>
            </a:r>
            <a:r>
              <a:rPr lang="en-US" altLang="zh-CN" dirty="0"/>
              <a:t>Windows</a:t>
            </a:r>
            <a:r>
              <a:rPr lang="zh-CN" altLang="en-US" dirty="0"/>
              <a:t>平台，唯一完美支持按需编译的编译器，不支持输出</a:t>
            </a:r>
            <a:r>
              <a:rPr lang="en-US" altLang="zh-CN" dirty="0"/>
              <a:t>bin</a:t>
            </a:r>
            <a:r>
              <a:rPr lang="zh-CN" altLang="en-US" dirty="0"/>
              <a:t>格式。非绿色软件，受版权限制不能二次</a:t>
            </a:r>
            <a:r>
              <a:rPr lang="zh-CN" altLang="en-US" dirty="0" smtClean="0"/>
              <a:t>发行。	</a:t>
            </a:r>
            <a:endParaRPr lang="en-US" altLang="zh-CN" dirty="0"/>
          </a:p>
          <a:p>
            <a:pPr>
              <a:buFont typeface="Wingdings" pitchFamily="2" charset="2"/>
              <a:buChar char="l"/>
            </a:pPr>
            <a:r>
              <a:rPr lang="en-US" altLang="zh-CN" b="0" dirty="0" smtClean="0"/>
              <a:t>NASM</a:t>
            </a:r>
            <a:r>
              <a:rPr lang="en-US" altLang="zh-CN" sz="3200" dirty="0" smtClean="0"/>
              <a:t> </a:t>
            </a:r>
            <a:endParaRPr lang="en-US" altLang="zh-CN" sz="3200" dirty="0"/>
          </a:p>
          <a:p>
            <a:pPr lvl="1">
              <a:buFont typeface="Wingdings" pitchFamily="2" charset="2"/>
              <a:buChar char="l"/>
            </a:pPr>
            <a:r>
              <a:rPr lang="zh-CN" altLang="en-US" dirty="0" smtClean="0"/>
              <a:t>是</a:t>
            </a:r>
            <a:r>
              <a:rPr lang="zh-CN" altLang="en-US" dirty="0"/>
              <a:t>一款基于</a:t>
            </a:r>
            <a:r>
              <a:rPr lang="en-US" altLang="zh-CN" dirty="0"/>
              <a:t>x86</a:t>
            </a:r>
            <a:r>
              <a:rPr lang="zh-CN" altLang="en-US" dirty="0"/>
              <a:t>架构的汇编与反汇编软件。它可以用来编写</a:t>
            </a:r>
            <a:r>
              <a:rPr lang="en-US" altLang="zh-CN" dirty="0"/>
              <a:t>16</a:t>
            </a:r>
            <a:r>
              <a:rPr lang="zh-CN" altLang="en-US" dirty="0"/>
              <a:t>位（</a:t>
            </a:r>
            <a:r>
              <a:rPr lang="en-US" altLang="zh-CN" dirty="0"/>
              <a:t>8086</a:t>
            </a:r>
            <a:r>
              <a:rPr lang="zh-CN" altLang="en-US" dirty="0"/>
              <a:t>、</a:t>
            </a:r>
            <a:r>
              <a:rPr lang="en-US" altLang="zh-CN" dirty="0"/>
              <a:t>80286</a:t>
            </a:r>
            <a:r>
              <a:rPr lang="zh-CN" altLang="en-US" dirty="0"/>
              <a:t>等）、</a:t>
            </a:r>
            <a:r>
              <a:rPr lang="en-US" altLang="zh-CN" dirty="0"/>
              <a:t>32</a:t>
            </a:r>
            <a:r>
              <a:rPr lang="zh-CN" altLang="en-US" dirty="0"/>
              <a:t>位（</a:t>
            </a:r>
            <a:r>
              <a:rPr lang="en-US" altLang="zh-CN" dirty="0"/>
              <a:t>IA-32</a:t>
            </a:r>
            <a:r>
              <a:rPr lang="zh-CN" altLang="en-US" dirty="0"/>
              <a:t>）和</a:t>
            </a:r>
            <a:r>
              <a:rPr lang="en-US" altLang="zh-CN" dirty="0"/>
              <a:t>64</a:t>
            </a:r>
            <a:r>
              <a:rPr lang="zh-CN" altLang="en-US" dirty="0"/>
              <a:t>位（</a:t>
            </a:r>
            <a:r>
              <a:rPr lang="en-US" altLang="zh-CN" dirty="0"/>
              <a:t>x86_64</a:t>
            </a:r>
            <a:r>
              <a:rPr lang="zh-CN" altLang="en-US" dirty="0"/>
              <a:t>）的程序</a:t>
            </a:r>
            <a:r>
              <a:rPr lang="zh-CN" altLang="en-US" dirty="0" smtClean="0"/>
              <a:t>。开源，可用于</a:t>
            </a:r>
            <a:r>
              <a:rPr lang="en-US" altLang="zh-CN" dirty="0" smtClean="0"/>
              <a:t>windows</a:t>
            </a:r>
            <a:r>
              <a:rPr lang="zh-CN" altLang="en-US" dirty="0"/>
              <a:t>、</a:t>
            </a:r>
            <a:r>
              <a:rPr lang="en-US" altLang="zh-CN" dirty="0" err="1"/>
              <a:t>linux</a:t>
            </a:r>
            <a:r>
              <a:rPr lang="zh-CN" altLang="en-US" dirty="0"/>
              <a:t>等系统</a:t>
            </a:r>
            <a:r>
              <a:rPr lang="zh-CN" altLang="en-US" dirty="0" smtClean="0"/>
              <a:t>下。</a:t>
            </a:r>
            <a:endParaRPr lang="zh-CN" altLang="en-US" dirty="0"/>
          </a:p>
        </p:txBody>
      </p:sp>
      <p:sp>
        <p:nvSpPr>
          <p:cNvPr id="4" name="灯片编号占位符 3"/>
          <p:cNvSpPr>
            <a:spLocks noGrp="1"/>
          </p:cNvSpPr>
          <p:nvPr>
            <p:ph type="sldNum" sz="quarter" idx="10"/>
          </p:nvPr>
        </p:nvSpPr>
        <p:spPr/>
        <p:txBody>
          <a:bodyPr/>
          <a:lstStyle/>
          <a:p>
            <a:pPr>
              <a:defRPr/>
            </a:pPr>
            <a:fld id="{6A9BFF9C-1BD5-4E01-A2D9-531E0825C0E6}" type="slidenum">
              <a:rPr lang="en-US" altLang="zh-CN" smtClean="0"/>
              <a:pPr>
                <a:defRPr/>
              </a:pPr>
              <a:t>20</a:t>
            </a:fld>
            <a:endParaRPr lang="en-US" altLang="zh-CN"/>
          </a:p>
        </p:txBody>
      </p:sp>
    </p:spTree>
    <p:extLst>
      <p:ext uri="{BB962C8B-B14F-4D97-AF65-F5344CB8AC3E}">
        <p14:creationId xmlns:p14="http://schemas.microsoft.com/office/powerpoint/2010/main" val="1795164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043940" y="476885"/>
            <a:ext cx="7181215" cy="564515"/>
          </a:xfrm>
        </p:spPr>
        <p:txBody>
          <a:bodyPr>
            <a:normAutofit fontScale="90000"/>
          </a:bodyPr>
          <a:lstStyle/>
          <a:p>
            <a:r>
              <a:rPr lang="zh-CN" altLang="en-US" sz="3200" smtClean="0"/>
              <a:t>1.2 计算机中的数据表示</a:t>
            </a:r>
            <a:endParaRPr lang="zh-CN" altLang="en-US" sz="2800" dirty="0">
              <a:solidFill>
                <a:schemeClr val="accent1"/>
              </a:solidFill>
              <a:latin typeface="华文琥珀" panose="02010800040101010101" pitchFamily="2" charset="-122"/>
              <a:ea typeface="华文琥珀" panose="02010800040101010101" pitchFamily="2" charset="-122"/>
            </a:endParaRPr>
          </a:p>
        </p:txBody>
      </p:sp>
      <p:sp>
        <p:nvSpPr>
          <p:cNvPr id="5" name="内容占位符 2"/>
          <p:cNvSpPr>
            <a:spLocks noGrp="1"/>
          </p:cNvSpPr>
          <p:nvPr>
            <p:ph idx="1"/>
          </p:nvPr>
        </p:nvSpPr>
        <p:spPr>
          <a:xfrm>
            <a:off x="241935" y="1270000"/>
            <a:ext cx="7686675" cy="4767580"/>
          </a:xfrm>
        </p:spPr>
        <p:txBody>
          <a:bodyPr>
            <a:normAutofit/>
          </a:bodyPr>
          <a:lstStyle/>
          <a:p>
            <a:pPr>
              <a:lnSpc>
                <a:spcPct val="120000"/>
              </a:lnSpc>
              <a:buClr>
                <a:srgbClr val="C87608"/>
              </a:buClr>
              <a:buFont typeface="Wingdings" panose="05000000000000000000" pitchFamily="2" charset="2"/>
              <a:buChar char="u"/>
            </a:pPr>
            <a:r>
              <a:rPr lang="zh-CN" altLang="en-US" sz="2800" b="1" dirty="0" smtClean="0"/>
              <a:t>汇编</a:t>
            </a:r>
            <a:r>
              <a:rPr lang="zh-CN" altLang="zh-CN" sz="2800" b="1" dirty="0" smtClean="0"/>
              <a:t>语言</a:t>
            </a:r>
            <a:r>
              <a:rPr lang="zh-CN" altLang="en-US" sz="2800" b="1" dirty="0" smtClean="0"/>
              <a:t>会直接涉及</a:t>
            </a:r>
            <a:r>
              <a:rPr lang="zh-CN" altLang="zh-CN" sz="2800" b="1" dirty="0" smtClean="0"/>
              <a:t>计算机</a:t>
            </a:r>
            <a:r>
              <a:rPr lang="zh-CN" altLang="en-US" sz="2800" b="1" dirty="0" smtClean="0"/>
              <a:t>中</a:t>
            </a:r>
            <a:r>
              <a:rPr lang="zh-CN" altLang="zh-CN" sz="2800" b="1" dirty="0" smtClean="0"/>
              <a:t>的</a:t>
            </a:r>
            <a:r>
              <a:rPr lang="zh-CN" altLang="en-US" sz="2800" b="1" dirty="0" smtClean="0">
                <a:solidFill>
                  <a:srgbClr val="FF0000"/>
                </a:solidFill>
              </a:rPr>
              <a:t>数据表示</a:t>
            </a:r>
            <a:r>
              <a:rPr lang="zh-CN" altLang="zh-CN" sz="2800" b="1" dirty="0" smtClean="0"/>
              <a:t>。</a:t>
            </a:r>
            <a:endParaRPr lang="en-US" altLang="zh-CN" sz="2800" b="1" dirty="0" smtClean="0"/>
          </a:p>
          <a:p>
            <a:pPr>
              <a:lnSpc>
                <a:spcPct val="120000"/>
              </a:lnSpc>
              <a:buClr>
                <a:srgbClr val="C87608"/>
              </a:buClr>
              <a:buFont typeface="Wingdings" panose="05000000000000000000" pitchFamily="2" charset="2"/>
              <a:buChar char="u"/>
            </a:pPr>
            <a:r>
              <a:rPr lang="zh-CN" altLang="zh-CN" sz="2800" b="1" dirty="0" smtClean="0"/>
              <a:t>在计算机</a:t>
            </a:r>
            <a:r>
              <a:rPr lang="zh-CN" altLang="zh-CN" sz="2800" b="1" dirty="0" smtClean="0">
                <a:solidFill>
                  <a:srgbClr val="FF0000"/>
                </a:solidFill>
              </a:rPr>
              <a:t>内部</a:t>
            </a:r>
            <a:r>
              <a:rPr lang="zh-CN" altLang="zh-CN" sz="2800" b="1" dirty="0" smtClean="0"/>
              <a:t>，任何类型的数据均以</a:t>
            </a:r>
            <a:r>
              <a:rPr lang="zh-CN" altLang="zh-CN" sz="2800" b="1" dirty="0" smtClean="0">
                <a:solidFill>
                  <a:srgbClr val="FF0000"/>
                </a:solidFill>
              </a:rPr>
              <a:t>二进制</a:t>
            </a:r>
            <a:r>
              <a:rPr lang="zh-CN" altLang="zh-CN" sz="2800" b="1" dirty="0" smtClean="0"/>
              <a:t>数字序列编码表示。</a:t>
            </a:r>
            <a:endParaRPr lang="en-US" altLang="zh-CN" sz="2800" b="1" dirty="0" smtClean="0"/>
          </a:p>
          <a:p>
            <a:pPr>
              <a:lnSpc>
                <a:spcPct val="120000"/>
              </a:lnSpc>
              <a:buClr>
                <a:srgbClr val="C87608"/>
              </a:buClr>
              <a:buFont typeface="Wingdings" panose="05000000000000000000" pitchFamily="2" charset="2"/>
              <a:buChar char="u"/>
            </a:pPr>
            <a:r>
              <a:rPr lang="zh-CN" altLang="zh-CN" sz="2800" b="1" dirty="0" smtClean="0"/>
              <a:t>在用汇编语言</a:t>
            </a:r>
            <a:r>
              <a:rPr lang="zh-CN" altLang="zh-CN" sz="2800" b="1" dirty="0" smtClean="0">
                <a:solidFill>
                  <a:srgbClr val="FF0000"/>
                </a:solidFill>
              </a:rPr>
              <a:t>编程时</a:t>
            </a:r>
            <a:r>
              <a:rPr lang="zh-CN" altLang="zh-CN" sz="2800" b="1" dirty="0" smtClean="0"/>
              <a:t>，允许使用</a:t>
            </a:r>
            <a:r>
              <a:rPr lang="zh-CN" altLang="zh-CN" sz="2800" b="1" dirty="0" smtClean="0">
                <a:solidFill>
                  <a:srgbClr val="FF0000"/>
                </a:solidFill>
              </a:rPr>
              <a:t>其他进制</a:t>
            </a:r>
            <a:r>
              <a:rPr lang="zh-CN" altLang="zh-CN" sz="2800" b="1" dirty="0" smtClean="0"/>
              <a:t>的数据表示方法。</a:t>
            </a:r>
            <a:endParaRPr lang="en-US" altLang="zh-CN" sz="2800" b="1" dirty="0" smtClean="0"/>
          </a:p>
          <a:p>
            <a:pPr>
              <a:lnSpc>
                <a:spcPct val="120000"/>
              </a:lnSpc>
              <a:buClr>
                <a:srgbClr val="C87608"/>
              </a:buClr>
              <a:buFont typeface="Wingdings" panose="05000000000000000000" pitchFamily="2" charset="2"/>
              <a:buChar char="u"/>
            </a:pPr>
            <a:r>
              <a:rPr lang="zh-CN" altLang="zh-CN" sz="2800" b="1" dirty="0" smtClean="0"/>
              <a:t>常用数制的</a:t>
            </a:r>
            <a:r>
              <a:rPr lang="zh-CN" altLang="zh-CN" sz="2800" b="1" dirty="0" smtClean="0">
                <a:solidFill>
                  <a:srgbClr val="FF0000"/>
                </a:solidFill>
              </a:rPr>
              <a:t>规定标志</a:t>
            </a:r>
            <a:r>
              <a:rPr lang="zh-CN" altLang="zh-CN" sz="2800" b="1" dirty="0" smtClean="0"/>
              <a:t>：</a:t>
            </a:r>
            <a:r>
              <a:rPr lang="en-US" altLang="zh-CN" sz="2800" b="1" dirty="0" smtClean="0">
                <a:solidFill>
                  <a:srgbClr val="FF0000"/>
                </a:solidFill>
              </a:rPr>
              <a:t>B</a:t>
            </a:r>
            <a:r>
              <a:rPr lang="zh-CN" altLang="zh-CN" sz="2800" b="1" dirty="0" smtClean="0"/>
              <a:t>代表二进制，</a:t>
            </a:r>
            <a:r>
              <a:rPr lang="en-US" altLang="zh-CN" sz="2800" b="1" dirty="0" smtClean="0">
                <a:solidFill>
                  <a:srgbClr val="FF0000"/>
                </a:solidFill>
              </a:rPr>
              <a:t>D</a:t>
            </a:r>
            <a:r>
              <a:rPr lang="zh-CN" altLang="zh-CN" sz="2800" b="1" dirty="0" smtClean="0"/>
              <a:t>代表十进制，</a:t>
            </a:r>
            <a:r>
              <a:rPr lang="en-US" altLang="zh-CN" sz="2800" b="1" dirty="0" smtClean="0">
                <a:solidFill>
                  <a:srgbClr val="FF0000"/>
                </a:solidFill>
              </a:rPr>
              <a:t>O</a:t>
            </a:r>
            <a:r>
              <a:rPr lang="zh-CN" altLang="zh-CN" sz="2800" b="1" dirty="0" smtClean="0"/>
              <a:t>代表八进制，</a:t>
            </a:r>
            <a:r>
              <a:rPr lang="en-US" altLang="zh-CN" sz="2800" b="1" dirty="0" smtClean="0">
                <a:solidFill>
                  <a:srgbClr val="FF0000"/>
                </a:solidFill>
              </a:rPr>
              <a:t>H</a:t>
            </a:r>
            <a:r>
              <a:rPr lang="zh-CN" altLang="zh-CN" sz="2800" b="1" dirty="0" smtClean="0"/>
              <a:t>代表十六进制</a:t>
            </a:r>
            <a:r>
              <a:rPr lang="zh-CN" altLang="en-US" sz="2800" b="1" dirty="0" smtClean="0"/>
              <a:t>。</a:t>
            </a:r>
            <a:endParaRPr lang="zh-CN" altLang="en-US" sz="2800" b="1" dirty="0">
              <a:latin typeface="+mn-ea"/>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1.2.1 字符数据表示</a:t>
            </a:r>
          </a:p>
        </p:txBody>
      </p:sp>
      <p:sp>
        <p:nvSpPr>
          <p:cNvPr id="5" name="内容占位符 2"/>
          <p:cNvSpPr txBox="1"/>
          <p:nvPr/>
        </p:nvSpPr>
        <p:spPr>
          <a:xfrm>
            <a:off x="251460" y="1268730"/>
            <a:ext cx="7848600" cy="5328285"/>
          </a:xfrm>
          <a:prstGeom prst="rect">
            <a:avLst/>
          </a:prstGeom>
        </p:spPr>
        <p:txBody>
          <a:bodyPr vert="horz">
            <a:normAutofit/>
          </a:bodyPr>
          <a:lstStyle/>
          <a:p>
            <a:pPr marL="514350" lvl="0" indent="-514350">
              <a:lnSpc>
                <a:spcPct val="110000"/>
              </a:lnSpc>
              <a:spcBef>
                <a:spcPct val="20000"/>
              </a:spcBef>
              <a:buClr>
                <a:srgbClr val="C87608"/>
              </a:buClr>
              <a:buSzPct val="95000"/>
              <a:buFont typeface="Wingdings" panose="05000000000000000000" pitchFamily="2" charset="2"/>
              <a:buChar char="u"/>
            </a:pPr>
            <a:r>
              <a:rPr lang="zh-CN" altLang="zh-CN" sz="2800" b="1" dirty="0" smtClean="0"/>
              <a:t>计算机中普遍使用的字符代码是</a:t>
            </a:r>
            <a:r>
              <a:rPr lang="en-US" altLang="zh-CN" sz="2800" b="1" dirty="0" smtClean="0">
                <a:solidFill>
                  <a:srgbClr val="FF0000"/>
                </a:solidFill>
              </a:rPr>
              <a:t>ASCII</a:t>
            </a:r>
            <a:r>
              <a:rPr lang="zh-CN" altLang="zh-CN" sz="2800" b="1" dirty="0" smtClean="0">
                <a:solidFill>
                  <a:srgbClr val="FF0000"/>
                </a:solidFill>
              </a:rPr>
              <a:t>码</a:t>
            </a:r>
            <a:r>
              <a:rPr kumimoji="0" lang="zh-CN" altLang="en-US" sz="2800" b="1" i="0" u="none" strike="noStrike" kern="1200" cap="none" spc="0" normalizeH="0" baseline="0" noProof="0" dirty="0" smtClean="0">
                <a:ln>
                  <a:noFill/>
                </a:ln>
                <a:solidFill>
                  <a:schemeClr val="tx1"/>
                </a:solidFill>
                <a:effectLst/>
                <a:uLnTx/>
                <a:uFillTx/>
                <a:latin typeface="+mn-lt"/>
                <a:ea typeface="+mn-ea"/>
                <a:cs typeface="+mn-cs"/>
              </a:rPr>
              <a:t>。</a:t>
            </a:r>
            <a:endParaRPr kumimoji="0" lang="en-US" altLang="zh-CN" sz="2800" b="1" i="0" u="none" strike="noStrike" kern="1200" cap="none" spc="0" normalizeH="0" baseline="0" noProof="0" dirty="0" smtClean="0">
              <a:ln>
                <a:noFill/>
              </a:ln>
              <a:solidFill>
                <a:schemeClr val="tx1"/>
              </a:solidFill>
              <a:effectLst/>
              <a:uLnTx/>
              <a:uFillTx/>
              <a:latin typeface="+mn-lt"/>
              <a:ea typeface="+mn-ea"/>
              <a:cs typeface="+mn-cs"/>
            </a:endParaRPr>
          </a:p>
          <a:p>
            <a:pPr marL="514350" lvl="0" indent="-514350">
              <a:lnSpc>
                <a:spcPct val="110000"/>
              </a:lnSpc>
              <a:spcBef>
                <a:spcPct val="20000"/>
              </a:spcBef>
              <a:buClr>
                <a:srgbClr val="C87608"/>
              </a:buClr>
              <a:buSzPct val="95000"/>
              <a:buFont typeface="Wingdings" panose="05000000000000000000" pitchFamily="2" charset="2"/>
              <a:buChar char="u"/>
            </a:pPr>
            <a:r>
              <a:rPr lang="en-US" altLang="zh-CN" sz="2800" b="1" dirty="0" smtClean="0">
                <a:solidFill>
                  <a:srgbClr val="FF0000"/>
                </a:solidFill>
                <a:latin typeface="Times New Roman" panose="02020603050405020304" pitchFamily="18" charset="0"/>
                <a:cs typeface="Times New Roman" panose="02020603050405020304" pitchFamily="18" charset="0"/>
              </a:rPr>
              <a:t>ASCII</a:t>
            </a:r>
            <a:r>
              <a:rPr lang="zh-CN" altLang="zh-CN" sz="2800" b="1" dirty="0" smtClean="0">
                <a:solidFill>
                  <a:srgbClr val="FF0000"/>
                </a:solidFill>
                <a:latin typeface="Times New Roman" panose="02020603050405020304" pitchFamily="18" charset="0"/>
                <a:cs typeface="Times New Roman" panose="02020603050405020304" pitchFamily="18" charset="0"/>
              </a:rPr>
              <a:t>字符集</a:t>
            </a:r>
            <a:r>
              <a:rPr lang="zh-CN" altLang="zh-CN" sz="2800" b="1" dirty="0" smtClean="0">
                <a:latin typeface="Times New Roman" panose="02020603050405020304" pitchFamily="18" charset="0"/>
                <a:cs typeface="Times New Roman" panose="02020603050405020304" pitchFamily="18" charset="0"/>
              </a:rPr>
              <a:t>共包含</a:t>
            </a:r>
            <a:r>
              <a:rPr lang="en-US" altLang="zh-CN" sz="2800" b="1" dirty="0" smtClean="0">
                <a:latin typeface="Times New Roman" panose="02020603050405020304" pitchFamily="18" charset="0"/>
                <a:cs typeface="Times New Roman" panose="02020603050405020304" pitchFamily="18" charset="0"/>
              </a:rPr>
              <a:t>256</a:t>
            </a:r>
            <a:r>
              <a:rPr lang="zh-CN" altLang="zh-CN" sz="2800" b="1" dirty="0" smtClean="0">
                <a:latin typeface="Times New Roman" panose="02020603050405020304" pitchFamily="18" charset="0"/>
                <a:cs typeface="Times New Roman" panose="02020603050405020304" pitchFamily="18" charset="0"/>
              </a:rPr>
              <a:t>个字符，</a:t>
            </a:r>
            <a:r>
              <a:rPr lang="zh-CN" altLang="en-US" sz="2800" b="1" dirty="0" smtClean="0">
                <a:latin typeface="Times New Roman" panose="02020603050405020304" pitchFamily="18" charset="0"/>
                <a:cs typeface="Times New Roman" panose="02020603050405020304" pitchFamily="18" charset="0"/>
              </a:rPr>
              <a:t>均</a:t>
            </a:r>
            <a:r>
              <a:rPr lang="zh-CN" altLang="zh-CN" sz="2800" b="1" dirty="0" smtClean="0">
                <a:latin typeface="Times New Roman" panose="02020603050405020304" pitchFamily="18" charset="0"/>
                <a:cs typeface="Times New Roman" panose="02020603050405020304" pitchFamily="18" charset="0"/>
              </a:rPr>
              <a:t>分成两个子集——基本字符集和扩展字符集</a:t>
            </a:r>
            <a:r>
              <a:rPr lang="zh-CN" altLang="en-US" sz="2800" b="1" dirty="0" smtClean="0">
                <a:latin typeface="Times New Roman" panose="02020603050405020304" pitchFamily="18" charset="0"/>
                <a:cs typeface="Times New Roman" panose="02020603050405020304" pitchFamily="18" charset="0"/>
              </a:rPr>
              <a:t>。</a:t>
            </a:r>
            <a:endParaRPr lang="en-US" altLang="zh-CN" sz="2800" b="1" dirty="0" smtClean="0">
              <a:latin typeface="Times New Roman" panose="02020603050405020304" pitchFamily="18" charset="0"/>
              <a:cs typeface="Times New Roman" panose="02020603050405020304" pitchFamily="18" charset="0"/>
            </a:endParaRPr>
          </a:p>
          <a:p>
            <a:pPr marL="514350" lvl="0" indent="-514350">
              <a:lnSpc>
                <a:spcPct val="110000"/>
              </a:lnSpc>
              <a:spcBef>
                <a:spcPct val="20000"/>
              </a:spcBef>
              <a:buClr>
                <a:srgbClr val="C87608"/>
              </a:buClr>
              <a:buSzPct val="95000"/>
              <a:buFont typeface="Wingdings" panose="05000000000000000000" pitchFamily="2" charset="2"/>
              <a:buChar char="u"/>
            </a:pPr>
            <a:r>
              <a:rPr lang="en-US" altLang="zh-CN" sz="2800" b="1" dirty="0" smtClean="0">
                <a:latin typeface="Times New Roman" panose="02020603050405020304" pitchFamily="18" charset="0"/>
                <a:cs typeface="Times New Roman" panose="02020603050405020304" pitchFamily="18" charset="0"/>
              </a:rPr>
              <a:t>ASCII</a:t>
            </a:r>
            <a:r>
              <a:rPr lang="zh-CN" altLang="zh-CN" sz="2800" b="1" dirty="0" smtClean="0">
                <a:latin typeface="Times New Roman" panose="02020603050405020304" pitchFamily="18" charset="0"/>
                <a:cs typeface="Times New Roman" panose="02020603050405020304" pitchFamily="18" charset="0"/>
              </a:rPr>
              <a:t>码就是这</a:t>
            </a:r>
            <a:r>
              <a:rPr lang="en-US" altLang="zh-CN" sz="2800" b="1" dirty="0" smtClean="0">
                <a:latin typeface="Times New Roman" panose="02020603050405020304" pitchFamily="18" charset="0"/>
                <a:cs typeface="Times New Roman" panose="02020603050405020304" pitchFamily="18" charset="0"/>
              </a:rPr>
              <a:t>256</a:t>
            </a:r>
            <a:r>
              <a:rPr lang="zh-CN" altLang="zh-CN" sz="2800" b="1" dirty="0" smtClean="0">
                <a:latin typeface="Times New Roman" panose="02020603050405020304" pitchFamily="18" charset="0"/>
                <a:cs typeface="Times New Roman" panose="02020603050405020304" pitchFamily="18" charset="0"/>
              </a:rPr>
              <a:t>个字符的</a:t>
            </a:r>
            <a:r>
              <a:rPr lang="zh-CN" altLang="zh-CN" sz="2800" b="1" dirty="0" smtClean="0">
                <a:solidFill>
                  <a:srgbClr val="FF0000"/>
                </a:solidFill>
                <a:latin typeface="Times New Roman" panose="02020603050405020304" pitchFamily="18" charset="0"/>
                <a:cs typeface="Times New Roman" panose="02020603050405020304" pitchFamily="18" charset="0"/>
              </a:rPr>
              <a:t>编号</a:t>
            </a:r>
            <a:r>
              <a:rPr lang="zh-CN" altLang="zh-CN" sz="2800" b="1" dirty="0" smtClean="0">
                <a:latin typeface="Times New Roman" panose="02020603050405020304" pitchFamily="18" charset="0"/>
                <a:cs typeface="Times New Roman" panose="02020603050405020304" pitchFamily="18" charset="0"/>
              </a:rPr>
              <a:t>，用</a:t>
            </a:r>
            <a:r>
              <a:rPr lang="en-US" altLang="zh-CN" sz="2800" b="1" dirty="0" smtClean="0">
                <a:latin typeface="Times New Roman" panose="02020603050405020304" pitchFamily="18" charset="0"/>
                <a:cs typeface="Times New Roman" panose="02020603050405020304" pitchFamily="18" charset="0"/>
              </a:rPr>
              <a:t>8</a:t>
            </a:r>
            <a:r>
              <a:rPr lang="zh-CN" altLang="zh-CN" sz="2800" b="1" dirty="0" smtClean="0">
                <a:latin typeface="Times New Roman" panose="02020603050405020304" pitchFamily="18" charset="0"/>
                <a:cs typeface="Times New Roman" panose="02020603050405020304" pitchFamily="18" charset="0"/>
              </a:rPr>
              <a:t>位二进制编码表示</a:t>
            </a:r>
            <a:r>
              <a:rPr lang="zh-CN" altLang="en-US" sz="2800" b="1" dirty="0" smtClean="0">
                <a:latin typeface="Times New Roman" panose="02020603050405020304" pitchFamily="18" charset="0"/>
                <a:cs typeface="Times New Roman" panose="02020603050405020304" pitchFamily="18" charset="0"/>
              </a:rPr>
              <a:t>。</a:t>
            </a:r>
            <a:endParaRPr lang="en-US" altLang="zh-CN" sz="2800" b="1" dirty="0" smtClean="0">
              <a:latin typeface="Times New Roman" panose="02020603050405020304" pitchFamily="18" charset="0"/>
              <a:cs typeface="Times New Roman" panose="02020603050405020304" pitchFamily="18" charset="0"/>
            </a:endParaRPr>
          </a:p>
          <a:p>
            <a:pPr marL="514350" lvl="0" indent="-514350">
              <a:lnSpc>
                <a:spcPct val="110000"/>
              </a:lnSpc>
              <a:spcBef>
                <a:spcPct val="20000"/>
              </a:spcBef>
              <a:buClr>
                <a:srgbClr val="C87608"/>
              </a:buClr>
              <a:buSzPct val="95000"/>
              <a:buFont typeface="Wingdings" panose="05000000000000000000" pitchFamily="2" charset="2"/>
              <a:buChar char="u"/>
            </a:pPr>
            <a:r>
              <a:rPr lang="zh-CN" altLang="en-US" sz="2800" b="1" dirty="0" smtClean="0">
                <a:latin typeface="Times New Roman" panose="02020603050405020304" pitchFamily="18" charset="0"/>
                <a:cs typeface="Times New Roman" panose="02020603050405020304" pitchFamily="18" charset="0"/>
              </a:rPr>
              <a:t>常用的</a:t>
            </a:r>
            <a:r>
              <a:rPr lang="zh-CN" altLang="zh-CN" sz="2800" b="1" dirty="0" smtClean="0">
                <a:solidFill>
                  <a:srgbClr val="FF0000"/>
                </a:solidFill>
                <a:latin typeface="Times New Roman" panose="02020603050405020304" pitchFamily="18" charset="0"/>
                <a:cs typeface="Times New Roman" panose="02020603050405020304" pitchFamily="18" charset="0"/>
              </a:rPr>
              <a:t>基本字符集</a:t>
            </a:r>
            <a:r>
              <a:rPr lang="zh-CN" altLang="zh-CN" sz="2800" b="1" dirty="0" smtClean="0">
                <a:latin typeface="Times New Roman" panose="02020603050405020304" pitchFamily="18" charset="0"/>
                <a:cs typeface="Times New Roman" panose="02020603050405020304" pitchFamily="18" charset="0"/>
              </a:rPr>
              <a:t>由</a:t>
            </a:r>
            <a:r>
              <a:rPr lang="en-US" altLang="zh-CN" sz="2800" b="1" dirty="0" smtClean="0">
                <a:latin typeface="Times New Roman" panose="02020603050405020304" pitchFamily="18" charset="0"/>
                <a:cs typeface="Times New Roman" panose="02020603050405020304" pitchFamily="18" charset="0"/>
              </a:rPr>
              <a:t>ASCII</a:t>
            </a:r>
            <a:r>
              <a:rPr lang="zh-CN" altLang="zh-CN" sz="2800" b="1" dirty="0" smtClean="0">
                <a:latin typeface="Times New Roman" panose="02020603050405020304" pitchFamily="18" charset="0"/>
                <a:cs typeface="Times New Roman" panose="02020603050405020304" pitchFamily="18" charset="0"/>
              </a:rPr>
              <a:t>字符集的前</a:t>
            </a:r>
            <a:r>
              <a:rPr lang="en-US" altLang="zh-CN" sz="2800" b="1" dirty="0" smtClean="0">
                <a:latin typeface="Times New Roman" panose="02020603050405020304" pitchFamily="18" charset="0"/>
                <a:cs typeface="Times New Roman" panose="02020603050405020304" pitchFamily="18" charset="0"/>
              </a:rPr>
              <a:t>128</a:t>
            </a:r>
            <a:r>
              <a:rPr lang="zh-CN" altLang="zh-CN" sz="2800" b="1" dirty="0" smtClean="0">
                <a:latin typeface="Times New Roman" panose="02020603050405020304" pitchFamily="18" charset="0"/>
                <a:cs typeface="Times New Roman" panose="02020603050405020304" pitchFamily="18" charset="0"/>
              </a:rPr>
              <a:t>个字符组成，编码范围是</a:t>
            </a:r>
            <a:r>
              <a:rPr lang="en-US" altLang="zh-CN" sz="2800" b="1" dirty="0" smtClean="0">
                <a:latin typeface="Times New Roman" panose="02020603050405020304" pitchFamily="18" charset="0"/>
                <a:cs typeface="Times New Roman" panose="02020603050405020304" pitchFamily="18" charset="0"/>
              </a:rPr>
              <a:t>00000000 ~ 01111111</a:t>
            </a:r>
            <a:r>
              <a:rPr lang="zh-CN" altLang="en-US" sz="2800" b="1" dirty="0" smtClean="0">
                <a:latin typeface="Times New Roman" panose="02020603050405020304" pitchFamily="18" charset="0"/>
                <a:cs typeface="Times New Roman" panose="02020603050405020304" pitchFamily="18" charset="0"/>
              </a:rPr>
              <a:t>。</a:t>
            </a:r>
            <a:endParaRPr lang="en-US" altLang="zh-CN" sz="2800" b="1" dirty="0" smtClean="0">
              <a:latin typeface="Times New Roman" panose="02020603050405020304" pitchFamily="18" charset="0"/>
              <a:cs typeface="Times New Roman" panose="02020603050405020304" pitchFamily="18" charset="0"/>
            </a:endParaRPr>
          </a:p>
          <a:p>
            <a:pPr marL="514350" lvl="0" indent="-514350">
              <a:lnSpc>
                <a:spcPct val="110000"/>
              </a:lnSpc>
              <a:spcBef>
                <a:spcPct val="20000"/>
              </a:spcBef>
              <a:buClr>
                <a:srgbClr val="C87608"/>
              </a:buClr>
              <a:buSzPct val="95000"/>
              <a:buFont typeface="Wingdings" panose="05000000000000000000" pitchFamily="2" charset="2"/>
              <a:buChar char="u"/>
            </a:pPr>
            <a:r>
              <a:rPr lang="zh-CN" altLang="zh-CN" sz="2800" b="1" dirty="0" smtClean="0"/>
              <a:t>一个字符的</a:t>
            </a:r>
            <a:r>
              <a:rPr lang="en-US" altLang="zh-CN" sz="2800" b="1" dirty="0" smtClean="0"/>
              <a:t>ASCII</a:t>
            </a:r>
            <a:r>
              <a:rPr lang="zh-CN" altLang="zh-CN" sz="2800" b="1" dirty="0" smtClean="0"/>
              <a:t>码在存储器中存放时，需要占用存储器的一个</a:t>
            </a:r>
            <a:r>
              <a:rPr lang="zh-CN" altLang="zh-CN" sz="2800" b="1" dirty="0" smtClean="0">
                <a:solidFill>
                  <a:srgbClr val="FF0000"/>
                </a:solidFill>
              </a:rPr>
              <a:t>字节</a:t>
            </a:r>
            <a:r>
              <a:rPr lang="zh-CN" altLang="en-US" sz="2800" b="1" dirty="0" smtClean="0"/>
              <a:t>。</a:t>
            </a:r>
            <a:endParaRPr kumimoji="0" lang="en-US" altLang="zh-CN" sz="2800" b="1"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a:t>
            </a:r>
            <a:r>
              <a:rPr lang="zh-CN" altLang="en-US"/>
              <a:t>2.2数值数据表示</a:t>
            </a:r>
          </a:p>
        </p:txBody>
      </p:sp>
      <p:sp>
        <p:nvSpPr>
          <p:cNvPr id="4" name="内容占位符 2"/>
          <p:cNvSpPr txBox="1"/>
          <p:nvPr/>
        </p:nvSpPr>
        <p:spPr>
          <a:xfrm>
            <a:off x="323850" y="1124585"/>
            <a:ext cx="8229600" cy="3107690"/>
          </a:xfrm>
          <a:prstGeom prst="rect">
            <a:avLst/>
          </a:prstGeom>
        </p:spPr>
        <p:txBody>
          <a:bodyPr vert="horz">
            <a:normAutofit fontScale="92500" lnSpcReduction="1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endParaRPr kumimoji="0" lang="en-US" altLang="zh-CN" sz="2800" b="1" i="0" u="none" strike="noStrike" kern="1200" cap="none" spc="0" normalizeH="0" baseline="0" noProof="0" dirty="0" smtClean="0">
              <a:ln>
                <a:noFill/>
              </a:ln>
              <a:solidFill>
                <a:srgbClr val="6A18A8"/>
              </a:solidFill>
              <a:effectLst/>
              <a:uLnTx/>
              <a:uFillTx/>
              <a:latin typeface="方正舒体" panose="02010601030101010101" pitchFamily="2" charset="-122"/>
              <a:ea typeface="方正舒体" panose="02010601030101010101" pitchFamily="2" charset="-122"/>
              <a:cs typeface="+mn-cs"/>
            </a:endParaRPr>
          </a:p>
          <a:p>
            <a:pPr marL="514350" indent="-514350">
              <a:spcBef>
                <a:spcPct val="20000"/>
              </a:spcBef>
              <a:buClr>
                <a:srgbClr val="C87608"/>
              </a:buClr>
              <a:buSzPct val="95000"/>
              <a:buFont typeface="Wingdings" panose="05000000000000000000" pitchFamily="2" charset="2"/>
              <a:buChar char="u"/>
            </a:pPr>
            <a:r>
              <a:rPr lang="zh-CN" altLang="zh-CN" sz="2800" b="1" dirty="0" smtClean="0">
                <a:solidFill>
                  <a:srgbClr val="FF0000"/>
                </a:solidFill>
                <a:latin typeface="Times New Roman" panose="02020603050405020304" pitchFamily="18" charset="0"/>
                <a:cs typeface="Times New Roman" panose="02020603050405020304" pitchFamily="18" charset="0"/>
              </a:rPr>
              <a:t>数值数据</a:t>
            </a:r>
            <a:r>
              <a:rPr lang="zh-CN" altLang="zh-CN" sz="2800" b="1" dirty="0" smtClean="0">
                <a:latin typeface="Times New Roman" panose="02020603050405020304" pitchFamily="18" charset="0"/>
                <a:cs typeface="Times New Roman" panose="02020603050405020304" pitchFamily="18" charset="0"/>
              </a:rPr>
              <a:t>是计算机中用于各种</a:t>
            </a:r>
            <a:r>
              <a:rPr lang="zh-CN" altLang="zh-CN" sz="2800" b="1" dirty="0" smtClean="0">
                <a:solidFill>
                  <a:srgbClr val="FF0000"/>
                </a:solidFill>
                <a:latin typeface="Times New Roman" panose="02020603050405020304" pitchFamily="18" charset="0"/>
                <a:cs typeface="Times New Roman" panose="02020603050405020304" pitchFamily="18" charset="0"/>
              </a:rPr>
              <a:t>算术运算</a:t>
            </a:r>
            <a:r>
              <a:rPr lang="zh-CN" altLang="zh-CN" sz="2800" b="1" dirty="0" smtClean="0">
                <a:latin typeface="Times New Roman" panose="02020603050405020304" pitchFamily="18" charset="0"/>
                <a:cs typeface="Times New Roman" panose="02020603050405020304" pitchFamily="18" charset="0"/>
              </a:rPr>
              <a:t>的数据。</a:t>
            </a:r>
            <a:endParaRPr lang="en-US" altLang="zh-CN" sz="2800" dirty="0" smtClean="0"/>
          </a:p>
          <a:p>
            <a:pPr marL="514350" indent="-514350">
              <a:spcBef>
                <a:spcPct val="20000"/>
              </a:spcBef>
              <a:buClr>
                <a:srgbClr val="C87608"/>
              </a:buClr>
              <a:buSzPct val="100000"/>
            </a:pPr>
            <a:r>
              <a:rPr lang="en-US" altLang="zh-CN" sz="2800" b="1" dirty="0" smtClean="0">
                <a:latin typeface="Times New Roman" panose="02020603050405020304" pitchFamily="18" charset="0"/>
                <a:cs typeface="Times New Roman" panose="02020603050405020304" pitchFamily="18" charset="0"/>
              </a:rPr>
              <a:t>    </a:t>
            </a:r>
            <a:r>
              <a:rPr lang="en-US" altLang="zh-CN" sz="2800" b="1" dirty="0" smtClean="0">
                <a:solidFill>
                  <a:srgbClr val="A50021"/>
                </a:solidFill>
                <a:latin typeface="楷体" panose="02010609060101010101" pitchFamily="49" charset="-122"/>
                <a:ea typeface="楷体" panose="02010609060101010101" pitchFamily="49" charset="-122"/>
                <a:cs typeface="Times New Roman" panose="02020603050405020304" pitchFamily="18" charset="0"/>
              </a:rPr>
              <a:t>1. </a:t>
            </a:r>
            <a:r>
              <a:rPr lang="en-US" altLang="zh-CN" sz="2800" b="1" dirty="0" smtClean="0">
                <a:solidFill>
                  <a:srgbClr val="A50021"/>
                </a:solidFill>
                <a:latin typeface="楷体" panose="02010609060101010101" pitchFamily="49" charset="-122"/>
                <a:ea typeface="楷体" panose="02010609060101010101" pitchFamily="49" charset="-122"/>
              </a:rPr>
              <a:t>BCD</a:t>
            </a:r>
            <a:r>
              <a:rPr lang="zh-CN" altLang="zh-CN" sz="2800" b="1" dirty="0" smtClean="0">
                <a:solidFill>
                  <a:srgbClr val="A50021"/>
                </a:solidFill>
                <a:latin typeface="楷体" panose="02010609060101010101" pitchFamily="49" charset="-122"/>
                <a:ea typeface="楷体" panose="02010609060101010101" pitchFamily="49" charset="-122"/>
              </a:rPr>
              <a:t>码</a:t>
            </a:r>
            <a:endParaRPr lang="en-US" altLang="zh-CN" sz="2800" b="1" dirty="0" smtClean="0">
              <a:solidFill>
                <a:srgbClr val="A50021"/>
              </a:solidFill>
              <a:latin typeface="楷体" panose="02010609060101010101" pitchFamily="49" charset="-122"/>
              <a:ea typeface="楷体" panose="02010609060101010101" pitchFamily="49" charset="-122"/>
            </a:endParaRPr>
          </a:p>
          <a:p>
            <a:pPr marL="514350" indent="-514350">
              <a:spcBef>
                <a:spcPct val="20000"/>
              </a:spcBef>
              <a:buClr>
                <a:srgbClr val="C87608"/>
              </a:buClr>
              <a:buSzPct val="100000"/>
              <a:buFont typeface="Wingdings" panose="05000000000000000000" pitchFamily="2" charset="2"/>
              <a:buChar char="u"/>
            </a:pPr>
            <a:r>
              <a:rPr lang="en-US" altLang="zh-CN" sz="2800" b="1" dirty="0" smtClean="0">
                <a:solidFill>
                  <a:srgbClr val="FF0000"/>
                </a:solidFill>
                <a:latin typeface="Times New Roman" panose="02020603050405020304" pitchFamily="18" charset="0"/>
                <a:cs typeface="Times New Roman" panose="02020603050405020304" pitchFamily="18" charset="0"/>
              </a:rPr>
              <a:t>BCD </a:t>
            </a:r>
            <a:r>
              <a:rPr lang="zh-CN" altLang="zh-CN" sz="2800" b="1" dirty="0" smtClean="0">
                <a:solidFill>
                  <a:srgbClr val="FF0000"/>
                </a:solidFill>
                <a:latin typeface="Times New Roman" panose="02020603050405020304" pitchFamily="18" charset="0"/>
                <a:cs typeface="Times New Roman" panose="02020603050405020304" pitchFamily="18" charset="0"/>
              </a:rPr>
              <a:t>码</a:t>
            </a:r>
            <a:r>
              <a:rPr lang="zh-CN" altLang="zh-CN" sz="2800" b="1" dirty="0" smtClean="0">
                <a:latin typeface="Times New Roman" panose="02020603050405020304" pitchFamily="18" charset="0"/>
                <a:cs typeface="Times New Roman" panose="02020603050405020304" pitchFamily="18" charset="0"/>
              </a:rPr>
              <a:t>采用</a:t>
            </a:r>
            <a:r>
              <a:rPr lang="en-US" altLang="zh-CN" sz="2800" b="1" dirty="0" smtClean="0">
                <a:latin typeface="Times New Roman" panose="02020603050405020304" pitchFamily="18" charset="0"/>
                <a:cs typeface="Times New Roman" panose="02020603050405020304" pitchFamily="18" charset="0"/>
              </a:rPr>
              <a:t>4</a:t>
            </a:r>
            <a:r>
              <a:rPr lang="zh-CN" altLang="zh-CN" sz="2800" b="1" dirty="0" smtClean="0">
                <a:latin typeface="Times New Roman" panose="02020603050405020304" pitchFamily="18" charset="0"/>
                <a:cs typeface="Times New Roman" panose="02020603050405020304" pitchFamily="18" charset="0"/>
              </a:rPr>
              <a:t>位二进制编码表示</a:t>
            </a:r>
            <a:r>
              <a:rPr lang="en-US" altLang="zh-CN" sz="2800" b="1" dirty="0" smtClean="0">
                <a:latin typeface="Times New Roman" panose="02020603050405020304" pitchFamily="18" charset="0"/>
                <a:cs typeface="Times New Roman" panose="02020603050405020304" pitchFamily="18" charset="0"/>
              </a:rPr>
              <a:t>1</a:t>
            </a:r>
            <a:r>
              <a:rPr lang="zh-CN" altLang="zh-CN" sz="2800" b="1" dirty="0" smtClean="0">
                <a:latin typeface="Times New Roman" panose="02020603050405020304" pitchFamily="18" charset="0"/>
                <a:cs typeface="Times New Roman" panose="02020603050405020304" pitchFamily="18" charset="0"/>
              </a:rPr>
              <a:t>位十进制数，分有权码与无权码两类</a:t>
            </a:r>
            <a:r>
              <a:rPr lang="zh-CN" altLang="en-US" sz="2800" b="1" dirty="0" smtClean="0">
                <a:latin typeface="Times New Roman" panose="02020603050405020304" pitchFamily="18" charset="0"/>
                <a:cs typeface="Times New Roman" panose="02020603050405020304" pitchFamily="18" charset="0"/>
              </a:rPr>
              <a:t>。</a:t>
            </a:r>
            <a:endParaRPr lang="zh-CN" altLang="zh-CN" sz="2800" b="1" dirty="0" smtClean="0">
              <a:solidFill>
                <a:srgbClr val="A50021"/>
              </a:solidFill>
              <a:latin typeface="Times New Roman" panose="02020603050405020304" pitchFamily="18" charset="0"/>
              <a:ea typeface="楷体" panose="02010609060101010101" pitchFamily="49" charset="-122"/>
              <a:cs typeface="Times New Roman" panose="02020603050405020304" pitchFamily="18" charset="0"/>
            </a:endParaRPr>
          </a:p>
          <a:p>
            <a:pPr marL="514350" lvl="0" indent="-514350">
              <a:spcBef>
                <a:spcPct val="20000"/>
              </a:spcBef>
              <a:buClr>
                <a:srgbClr val="C87608"/>
              </a:buClr>
              <a:buSzPct val="95000"/>
              <a:buFont typeface="Wingdings" panose="05000000000000000000" pitchFamily="2" charset="2"/>
              <a:buChar char="u"/>
            </a:pPr>
            <a:r>
              <a:rPr lang="zh-CN" altLang="zh-CN" sz="2800" b="1" dirty="0" smtClean="0">
                <a:latin typeface="Times New Roman" panose="02020603050405020304" pitchFamily="18" charset="0"/>
                <a:cs typeface="Times New Roman" panose="02020603050405020304" pitchFamily="18" charset="0"/>
              </a:rPr>
              <a:t>计算机中实际使用的是一种有权</a:t>
            </a:r>
            <a:r>
              <a:rPr lang="en-US" altLang="zh-CN" sz="2800" b="1" dirty="0" smtClean="0">
                <a:latin typeface="Times New Roman" panose="02020603050405020304" pitchFamily="18" charset="0"/>
                <a:cs typeface="Times New Roman" panose="02020603050405020304" pitchFamily="18" charset="0"/>
              </a:rPr>
              <a:t>BCD</a:t>
            </a:r>
            <a:r>
              <a:rPr lang="zh-CN" altLang="zh-CN" sz="2800" b="1" dirty="0" smtClean="0">
                <a:latin typeface="Times New Roman" panose="02020603050405020304" pitchFamily="18" charset="0"/>
                <a:cs typeface="Times New Roman" panose="02020603050405020304" pitchFamily="18" charset="0"/>
              </a:rPr>
              <a:t>码——</a:t>
            </a:r>
            <a:r>
              <a:rPr lang="en-US" altLang="zh-CN" sz="2800" b="1" dirty="0" smtClean="0">
                <a:solidFill>
                  <a:srgbClr val="FF0000"/>
                </a:solidFill>
                <a:latin typeface="Times New Roman" panose="02020603050405020304" pitchFamily="18" charset="0"/>
                <a:cs typeface="Times New Roman" panose="02020603050405020304" pitchFamily="18" charset="0"/>
              </a:rPr>
              <a:t>8421</a:t>
            </a:r>
            <a:r>
              <a:rPr lang="zh-CN" altLang="zh-CN" sz="2800" b="1" dirty="0" smtClean="0">
                <a:solidFill>
                  <a:srgbClr val="FF0000"/>
                </a:solidFill>
                <a:latin typeface="Times New Roman" panose="02020603050405020304" pitchFamily="18" charset="0"/>
                <a:cs typeface="Times New Roman" panose="02020603050405020304" pitchFamily="18" charset="0"/>
              </a:rPr>
              <a:t>码</a:t>
            </a:r>
            <a:r>
              <a:rPr lang="zh-CN" altLang="en-US" sz="2800" b="1" dirty="0" smtClean="0">
                <a:latin typeface="Times New Roman" panose="02020603050405020304" pitchFamily="18" charset="0"/>
                <a:cs typeface="Times New Roman" panose="02020603050405020304" pitchFamily="18" charset="0"/>
              </a:rPr>
              <a:t>。</a:t>
            </a:r>
            <a:endParaRPr kumimoji="0" lang="en-US" altLang="zh-CN" sz="2800" b="1"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endParaRPr>
          </a:p>
        </p:txBody>
      </p:sp>
      <p:graphicFrame>
        <p:nvGraphicFramePr>
          <p:cNvPr id="5" name="表格 4"/>
          <p:cNvGraphicFramePr>
            <a:graphicFrameLocks noGrp="1"/>
          </p:cNvGraphicFramePr>
          <p:nvPr/>
        </p:nvGraphicFramePr>
        <p:xfrm>
          <a:off x="1331640" y="4509120"/>
          <a:ext cx="6480719" cy="2016222"/>
        </p:xfrm>
        <a:graphic>
          <a:graphicData uri="http://schemas.openxmlformats.org/drawingml/2006/table">
            <a:tbl>
              <a:tblPr/>
              <a:tblGrid>
                <a:gridCol w="1618057">
                  <a:extLst>
                    <a:ext uri="{9D8B030D-6E8A-4147-A177-3AD203B41FA5}">
                      <a16:colId xmlns:a16="http://schemas.microsoft.com/office/drawing/2014/main" val="20000"/>
                    </a:ext>
                  </a:extLst>
                </a:gridCol>
                <a:gridCol w="1621926">
                  <a:extLst>
                    <a:ext uri="{9D8B030D-6E8A-4147-A177-3AD203B41FA5}">
                      <a16:colId xmlns:a16="http://schemas.microsoft.com/office/drawing/2014/main" val="20001"/>
                    </a:ext>
                  </a:extLst>
                </a:gridCol>
                <a:gridCol w="1620368">
                  <a:extLst>
                    <a:ext uri="{9D8B030D-6E8A-4147-A177-3AD203B41FA5}">
                      <a16:colId xmlns:a16="http://schemas.microsoft.com/office/drawing/2014/main" val="20002"/>
                    </a:ext>
                  </a:extLst>
                </a:gridCol>
                <a:gridCol w="1620368">
                  <a:extLst>
                    <a:ext uri="{9D8B030D-6E8A-4147-A177-3AD203B41FA5}">
                      <a16:colId xmlns:a16="http://schemas.microsoft.com/office/drawing/2014/main" val="20003"/>
                    </a:ext>
                  </a:extLst>
                </a:gridCol>
              </a:tblGrid>
              <a:tr h="336037">
                <a:tc>
                  <a:txBody>
                    <a:bodyPr/>
                    <a:lstStyle/>
                    <a:p>
                      <a:pPr algn="ctr">
                        <a:spcAft>
                          <a:spcPts val="0"/>
                        </a:spcAft>
                      </a:pPr>
                      <a:r>
                        <a:rPr lang="zh-CN" sz="2000" b="1" kern="100" dirty="0">
                          <a:latin typeface="Times New Roman" panose="02020603050405020304"/>
                          <a:ea typeface="宋体" panose="02010600030101010101" pitchFamily="2" charset="-122"/>
                          <a:cs typeface="Times New Roman" panose="02020603050405020304"/>
                        </a:rPr>
                        <a:t>十进制数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smtClean="0">
                          <a:latin typeface="宋体" panose="02010600030101010101" pitchFamily="2" charset="-122"/>
                          <a:ea typeface="宋体" panose="02010600030101010101" pitchFamily="2" charset="-122"/>
                          <a:cs typeface="Times New Roman" panose="02020603050405020304"/>
                        </a:rPr>
                        <a:t>8421</a:t>
                      </a:r>
                      <a:r>
                        <a:rPr lang="zh-CN" altLang="en-US" sz="2000" b="1" kern="100" dirty="0" smtClean="0">
                          <a:latin typeface="宋体" panose="02010600030101010101" pitchFamily="2" charset="-122"/>
                          <a:ea typeface="宋体" panose="02010600030101010101" pitchFamily="2" charset="-122"/>
                          <a:cs typeface="Times New Roman" panose="02020603050405020304"/>
                        </a:rPr>
                        <a:t>码</a:t>
                      </a:r>
                      <a:endParaRPr lang="en-US" sz="2000" b="1" kern="100" dirty="0">
                        <a:latin typeface="宋体" panose="02010600030101010101" pitchFamily="2" charset="-122"/>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100">
                          <a:latin typeface="Times New Roman" panose="02020603050405020304"/>
                          <a:ea typeface="宋体" panose="02010600030101010101" pitchFamily="2" charset="-122"/>
                          <a:cs typeface="Times New Roman" panose="02020603050405020304"/>
                        </a:rPr>
                        <a:t>十进制数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smtClean="0">
                          <a:latin typeface="宋体" panose="02010600030101010101" pitchFamily="2" charset="-122"/>
                          <a:ea typeface="宋体" panose="02010600030101010101" pitchFamily="2" charset="-122"/>
                          <a:cs typeface="Times New Roman" panose="02020603050405020304"/>
                        </a:rPr>
                        <a:t>8421</a:t>
                      </a:r>
                      <a:r>
                        <a:rPr lang="zh-CN" altLang="en-US" sz="2000" b="1" kern="100" dirty="0" smtClean="0">
                          <a:latin typeface="宋体" panose="02010600030101010101" pitchFamily="2" charset="-122"/>
                          <a:ea typeface="宋体" panose="02010600030101010101" pitchFamily="2" charset="-122"/>
                          <a:cs typeface="Times New Roman" panose="02020603050405020304"/>
                        </a:rPr>
                        <a:t>码</a:t>
                      </a:r>
                      <a:endParaRPr lang="en-US" sz="2000" b="1" kern="100" dirty="0">
                        <a:latin typeface="宋体" panose="02010600030101010101" pitchFamily="2" charset="-122"/>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36037">
                <a:tc>
                  <a:txBody>
                    <a:bodyPr/>
                    <a:lstStyle/>
                    <a:p>
                      <a:pPr algn="ctr">
                        <a:spcAft>
                          <a:spcPts val="0"/>
                        </a:spcAft>
                      </a:pPr>
                      <a:r>
                        <a:rPr lang="en-US" sz="2000" b="1" kern="100" dirty="0">
                          <a:latin typeface="Times New Roman" panose="02020603050405020304"/>
                          <a:ea typeface="宋体" panose="02010600030101010101" pitchFamily="2" charset="-122"/>
                          <a:cs typeface="Times New Roman" panose="02020603050405020304"/>
                        </a:rPr>
                        <a:t>0</a:t>
                      </a:r>
                      <a:endParaRPr lang="zh-CN" sz="2000" b="1"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a:latin typeface="Times New Roman" panose="02020603050405020304"/>
                          <a:ea typeface="宋体" panose="02010600030101010101" pitchFamily="2" charset="-122"/>
                          <a:cs typeface="Times New Roman" panose="02020603050405020304"/>
                        </a:rPr>
                        <a:t>0000</a:t>
                      </a:r>
                      <a:endParaRPr lang="zh-CN" sz="2000" b="1"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a:latin typeface="Times New Roman" panose="02020603050405020304"/>
                          <a:ea typeface="宋体" panose="02010600030101010101" pitchFamily="2" charset="-122"/>
                          <a:cs typeface="Times New Roman" panose="02020603050405020304"/>
                        </a:rPr>
                        <a:t>5</a:t>
                      </a:r>
                      <a:endParaRPr lang="zh-CN" sz="2000" b="1"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a:latin typeface="Times New Roman" panose="02020603050405020304"/>
                          <a:ea typeface="宋体" panose="02010600030101010101" pitchFamily="2" charset="-122"/>
                          <a:cs typeface="Times New Roman" panose="02020603050405020304"/>
                        </a:rPr>
                        <a:t>0101</a:t>
                      </a:r>
                      <a:endParaRPr lang="zh-CN" sz="2000" b="1"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6037">
                <a:tc>
                  <a:txBody>
                    <a:bodyPr/>
                    <a:lstStyle/>
                    <a:p>
                      <a:pPr algn="ctr">
                        <a:spcAft>
                          <a:spcPts val="0"/>
                        </a:spcAft>
                      </a:pPr>
                      <a:r>
                        <a:rPr lang="en-US" sz="2000" b="1" kern="100" dirty="0">
                          <a:latin typeface="Times New Roman" panose="02020603050405020304"/>
                          <a:ea typeface="宋体" panose="02010600030101010101" pitchFamily="2" charset="-122"/>
                          <a:cs typeface="Times New Roman" panose="02020603050405020304"/>
                        </a:rPr>
                        <a:t>1</a:t>
                      </a:r>
                      <a:endParaRPr lang="zh-CN" sz="2000" b="1"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a:latin typeface="Times New Roman" panose="02020603050405020304"/>
                          <a:ea typeface="宋体" panose="02010600030101010101" pitchFamily="2" charset="-122"/>
                          <a:cs typeface="Times New Roman" panose="02020603050405020304"/>
                        </a:rPr>
                        <a:t>0001</a:t>
                      </a:r>
                      <a:endParaRPr lang="zh-CN" sz="2000" b="1"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a:latin typeface="Times New Roman" panose="02020603050405020304"/>
                          <a:ea typeface="宋体" panose="02010600030101010101" pitchFamily="2" charset="-122"/>
                          <a:cs typeface="Times New Roman" panose="02020603050405020304"/>
                        </a:rPr>
                        <a:t>6</a:t>
                      </a:r>
                      <a:endParaRPr lang="zh-CN" sz="2000" b="1"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a:latin typeface="Times New Roman" panose="02020603050405020304"/>
                          <a:ea typeface="宋体" panose="02010600030101010101" pitchFamily="2" charset="-122"/>
                          <a:cs typeface="Times New Roman" panose="02020603050405020304"/>
                        </a:rPr>
                        <a:t>0110</a:t>
                      </a:r>
                      <a:endParaRPr lang="zh-CN" sz="2000" b="1"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36037">
                <a:tc>
                  <a:txBody>
                    <a:bodyPr/>
                    <a:lstStyle/>
                    <a:p>
                      <a:pPr algn="ctr">
                        <a:spcAft>
                          <a:spcPts val="0"/>
                        </a:spcAft>
                      </a:pPr>
                      <a:r>
                        <a:rPr lang="en-US" sz="2000" b="1" kern="100" dirty="0">
                          <a:latin typeface="Times New Roman" panose="02020603050405020304"/>
                          <a:ea typeface="宋体" panose="02010600030101010101" pitchFamily="2" charset="-122"/>
                          <a:cs typeface="Times New Roman" panose="02020603050405020304"/>
                        </a:rPr>
                        <a:t>2</a:t>
                      </a:r>
                      <a:endParaRPr lang="zh-CN" sz="2000" b="1"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a:latin typeface="Times New Roman" panose="02020603050405020304"/>
                          <a:ea typeface="宋体" panose="02010600030101010101" pitchFamily="2" charset="-122"/>
                          <a:cs typeface="Times New Roman" panose="02020603050405020304"/>
                        </a:rPr>
                        <a:t>0010</a:t>
                      </a:r>
                      <a:endParaRPr lang="zh-CN" sz="2000" b="1"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a:latin typeface="Times New Roman" panose="02020603050405020304"/>
                          <a:ea typeface="宋体" panose="02010600030101010101" pitchFamily="2" charset="-122"/>
                          <a:cs typeface="Times New Roman" panose="02020603050405020304"/>
                        </a:rPr>
                        <a:t>7</a:t>
                      </a:r>
                      <a:endParaRPr lang="zh-CN" sz="2000" b="1"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a:latin typeface="Times New Roman" panose="02020603050405020304"/>
                          <a:ea typeface="宋体" panose="02010600030101010101" pitchFamily="2" charset="-122"/>
                          <a:cs typeface="Times New Roman" panose="02020603050405020304"/>
                        </a:rPr>
                        <a:t>0111</a:t>
                      </a:r>
                      <a:endParaRPr lang="zh-CN" sz="2000" b="1"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36037">
                <a:tc>
                  <a:txBody>
                    <a:bodyPr/>
                    <a:lstStyle/>
                    <a:p>
                      <a:pPr algn="ctr">
                        <a:spcAft>
                          <a:spcPts val="0"/>
                        </a:spcAft>
                      </a:pPr>
                      <a:r>
                        <a:rPr lang="en-US" sz="2000" b="1" kern="100" dirty="0">
                          <a:latin typeface="Times New Roman" panose="02020603050405020304"/>
                          <a:ea typeface="宋体" panose="02010600030101010101" pitchFamily="2" charset="-122"/>
                          <a:cs typeface="Times New Roman" panose="02020603050405020304"/>
                        </a:rPr>
                        <a:t>3</a:t>
                      </a:r>
                      <a:endParaRPr lang="zh-CN" sz="2000" b="1"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a:latin typeface="Times New Roman" panose="02020603050405020304"/>
                          <a:ea typeface="宋体" panose="02010600030101010101" pitchFamily="2" charset="-122"/>
                          <a:cs typeface="Times New Roman" panose="02020603050405020304"/>
                        </a:rPr>
                        <a:t>0011</a:t>
                      </a:r>
                      <a:endParaRPr lang="zh-CN" sz="2000" b="1"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a:latin typeface="Times New Roman" panose="02020603050405020304"/>
                          <a:ea typeface="宋体" panose="02010600030101010101" pitchFamily="2" charset="-122"/>
                          <a:cs typeface="Times New Roman" panose="02020603050405020304"/>
                        </a:rPr>
                        <a:t>8</a:t>
                      </a:r>
                      <a:endParaRPr lang="zh-CN" sz="2000" b="1"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a:latin typeface="Times New Roman" panose="02020603050405020304"/>
                          <a:ea typeface="宋体" panose="02010600030101010101" pitchFamily="2" charset="-122"/>
                          <a:cs typeface="Times New Roman" panose="02020603050405020304"/>
                        </a:rPr>
                        <a:t>1000</a:t>
                      </a:r>
                      <a:endParaRPr lang="zh-CN" sz="2000" b="1"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36037">
                <a:tc>
                  <a:txBody>
                    <a:bodyPr/>
                    <a:lstStyle/>
                    <a:p>
                      <a:pPr algn="ctr">
                        <a:spcAft>
                          <a:spcPts val="0"/>
                        </a:spcAft>
                      </a:pPr>
                      <a:r>
                        <a:rPr lang="en-US" sz="2000" b="1" kern="100" dirty="0">
                          <a:latin typeface="Times New Roman" panose="02020603050405020304"/>
                          <a:ea typeface="宋体" panose="02010600030101010101" pitchFamily="2" charset="-122"/>
                          <a:cs typeface="Times New Roman" panose="02020603050405020304"/>
                        </a:rPr>
                        <a:t>4</a:t>
                      </a:r>
                      <a:endParaRPr lang="zh-CN" sz="2000" b="1"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a:latin typeface="Times New Roman" panose="02020603050405020304"/>
                          <a:ea typeface="宋体" panose="02010600030101010101" pitchFamily="2" charset="-122"/>
                          <a:cs typeface="Times New Roman" panose="02020603050405020304"/>
                        </a:rPr>
                        <a:t>0100</a:t>
                      </a:r>
                      <a:endParaRPr lang="zh-CN" sz="2000" b="1"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a:latin typeface="Times New Roman" panose="02020603050405020304"/>
                          <a:ea typeface="宋体" panose="02010600030101010101" pitchFamily="2" charset="-122"/>
                          <a:cs typeface="Times New Roman" panose="02020603050405020304"/>
                        </a:rPr>
                        <a:t>9</a:t>
                      </a:r>
                      <a:endParaRPr lang="zh-CN" sz="2000" b="1"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dirty="0">
                          <a:latin typeface="Times New Roman" panose="02020603050405020304"/>
                          <a:ea typeface="宋体" panose="02010600030101010101" pitchFamily="2" charset="-122"/>
                          <a:cs typeface="Times New Roman" panose="02020603050405020304"/>
                        </a:rPr>
                        <a:t>1001</a:t>
                      </a:r>
                      <a:endParaRPr lang="zh-CN" sz="2000" b="1"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p:nvPr/>
        </p:nvSpPr>
        <p:spPr>
          <a:xfrm>
            <a:off x="457200" y="980728"/>
            <a:ext cx="8229600" cy="5616624"/>
          </a:xfrm>
          <a:prstGeom prst="rect">
            <a:avLst/>
          </a:prstGeom>
        </p:spPr>
        <p:txBody>
          <a:bodyPr vert="horz">
            <a:normAutofit/>
          </a:bodyPr>
          <a:lstStyle/>
          <a:p>
            <a:r>
              <a:rPr kumimoji="0" lang="zh-CN" altLang="en-US" sz="2400" b="1" i="0" u="none" strike="noStrike" kern="1200" cap="none" spc="0" normalizeH="0" baseline="0" noProof="0" dirty="0" smtClean="0">
                <a:ln>
                  <a:noFill/>
                </a:ln>
                <a:solidFill>
                  <a:srgbClr val="FF0066"/>
                </a:solidFill>
                <a:effectLst/>
                <a:uLnTx/>
                <a:uFillTx/>
                <a:latin typeface="华文楷体" panose="02010600040101010101" pitchFamily="2" charset="-122"/>
                <a:ea typeface="华文楷体" panose="02010600040101010101" pitchFamily="2" charset="-122"/>
              </a:rPr>
              <a:t>    </a:t>
            </a:r>
            <a:r>
              <a:rPr kumimoji="0" lang="en-US" altLang="zh-CN" sz="2400" b="1" i="0" u="none" strike="noStrike" kern="1200" cap="none" spc="0" normalizeH="0" baseline="0" noProof="0" dirty="0" smtClean="0">
                <a:ln>
                  <a:noFill/>
                </a:ln>
                <a:solidFill>
                  <a:srgbClr val="FF0066"/>
                </a:solidFill>
                <a:effectLst/>
                <a:uLnTx/>
                <a:uFillTx/>
                <a:latin typeface="华文楷体" panose="02010600040101010101" pitchFamily="2" charset="-122"/>
                <a:ea typeface="华文楷体" panose="02010600040101010101" pitchFamily="2" charset="-122"/>
              </a:rPr>
              <a:t>【</a:t>
            </a:r>
            <a:r>
              <a:rPr kumimoji="0" lang="zh-CN" altLang="en-US" sz="2400" b="1" i="0" u="none" strike="noStrike" kern="1200" cap="none" spc="0" normalizeH="0" baseline="0" noProof="0" dirty="0" smtClean="0">
                <a:ln>
                  <a:noFill/>
                </a:ln>
                <a:solidFill>
                  <a:srgbClr val="FF0066"/>
                </a:solidFill>
                <a:effectLst/>
                <a:uLnTx/>
                <a:uFillTx/>
                <a:latin typeface="华文楷体" panose="02010600040101010101" pitchFamily="2" charset="-122"/>
                <a:ea typeface="华文楷体" panose="02010600040101010101" pitchFamily="2" charset="-122"/>
              </a:rPr>
              <a:t>例</a:t>
            </a:r>
            <a:r>
              <a:rPr kumimoji="0" lang="en-US" altLang="zh-CN" sz="2400" b="1" i="0" u="none" strike="noStrike" kern="1200" cap="none" spc="0" normalizeH="0" baseline="0" noProof="0" dirty="0" smtClean="0">
                <a:ln>
                  <a:noFill/>
                </a:ln>
                <a:solidFill>
                  <a:srgbClr val="FF0066"/>
                </a:solidFill>
                <a:effectLst/>
                <a:uLnTx/>
                <a:uFillTx/>
                <a:latin typeface="华文楷体" panose="02010600040101010101" pitchFamily="2" charset="-122"/>
                <a:ea typeface="华文楷体" panose="02010600040101010101" pitchFamily="2" charset="-122"/>
              </a:rPr>
              <a:t>1.1】</a:t>
            </a:r>
            <a:r>
              <a:rPr lang="zh-CN" altLang="zh-CN" sz="2400" b="1" dirty="0" smtClean="0">
                <a:latin typeface="华文楷体" panose="02010600040101010101" pitchFamily="2" charset="-122"/>
                <a:ea typeface="华文楷体" panose="02010600040101010101" pitchFamily="2" charset="-122"/>
              </a:rPr>
              <a:t>用</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8421</a:t>
            </a:r>
            <a:r>
              <a:rPr lang="zh-CN" altLang="zh-CN" sz="2400" b="1" dirty="0" smtClean="0">
                <a:latin typeface="华文楷体" panose="02010600040101010101" pitchFamily="2" charset="-122"/>
                <a:ea typeface="华文楷体" panose="02010600040101010101" pitchFamily="2" charset="-122"/>
              </a:rPr>
              <a:t>码计算</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3+6</a:t>
            </a:r>
            <a:r>
              <a:rPr lang="zh-CN" altLang="zh-CN" sz="2400" b="1" dirty="0" smtClean="0">
                <a:latin typeface="华文楷体" panose="02010600040101010101" pitchFamily="2" charset="-122"/>
                <a:ea typeface="华文楷体" panose="02010600040101010101" pitchFamily="2" charset="-122"/>
              </a:rPr>
              <a:t>。</a:t>
            </a:r>
          </a:p>
          <a:p>
            <a:r>
              <a:rPr lang="en-US" altLang="zh-CN" sz="2400" b="1" dirty="0" smtClean="0">
                <a:latin typeface="华文楷体" panose="02010600040101010101" pitchFamily="2" charset="-122"/>
                <a:ea typeface="华文楷体" panose="02010600040101010101" pitchFamily="2" charset="-122"/>
              </a:rPr>
              <a:t>    </a:t>
            </a:r>
            <a:r>
              <a:rPr lang="zh-CN" altLang="zh-CN" sz="2400" b="1" dirty="0" smtClean="0">
                <a:latin typeface="华文楷体" panose="02010600040101010101" pitchFamily="2" charset="-122"/>
                <a:ea typeface="华文楷体" panose="02010600040101010101" pitchFamily="2" charset="-122"/>
              </a:rPr>
              <a:t>解：</a:t>
            </a:r>
          </a:p>
          <a:p>
            <a:r>
              <a:rPr lang="en-US" altLang="zh-CN" sz="2400" b="1" dirty="0" smtClean="0">
                <a:latin typeface="+mn-ea"/>
              </a:rPr>
              <a:t>              0 0 1 1 </a:t>
            </a:r>
            <a:r>
              <a:rPr lang="zh-CN" altLang="zh-CN" sz="2400" b="1" dirty="0" smtClean="0">
                <a:latin typeface="华文楷体" panose="02010600040101010101" pitchFamily="2" charset="-122"/>
                <a:ea typeface="华文楷体" panose="02010600040101010101" pitchFamily="2" charset="-122"/>
              </a:rPr>
              <a:t>……</a:t>
            </a:r>
            <a:r>
              <a:rPr lang="zh-CN" altLang="zh-CN" sz="2400" b="1" dirty="0" smtClean="0">
                <a:latin typeface="+mn-ea"/>
              </a:rPr>
              <a:t> </a:t>
            </a:r>
            <a:r>
              <a:rPr lang="en-US" altLang="zh-CN" sz="2400" b="1" dirty="0" smtClean="0">
                <a:latin typeface="+mn-ea"/>
              </a:rPr>
              <a:t>3</a:t>
            </a:r>
            <a:r>
              <a:rPr lang="zh-CN" altLang="zh-CN" sz="2400" b="1" dirty="0" smtClean="0">
                <a:latin typeface="华文楷体" panose="02010600040101010101" pitchFamily="2" charset="-122"/>
                <a:ea typeface="华文楷体" panose="02010600040101010101" pitchFamily="2" charset="-122"/>
              </a:rPr>
              <a:t>的</a:t>
            </a:r>
            <a:r>
              <a:rPr lang="en-US" altLang="zh-CN" sz="2400" b="1" dirty="0" smtClean="0">
                <a:latin typeface="+mn-ea"/>
              </a:rPr>
              <a:t>8421</a:t>
            </a:r>
            <a:r>
              <a:rPr lang="zh-CN" altLang="zh-CN" sz="2400" b="1" dirty="0" smtClean="0">
                <a:latin typeface="华文楷体" panose="02010600040101010101" pitchFamily="2" charset="-122"/>
                <a:ea typeface="华文楷体" panose="02010600040101010101" pitchFamily="2" charset="-122"/>
              </a:rPr>
              <a:t>码</a:t>
            </a:r>
          </a:p>
          <a:p>
            <a:r>
              <a:rPr lang="en-US" altLang="zh-CN" sz="2400" b="1" dirty="0" smtClean="0">
                <a:latin typeface="+mn-ea"/>
              </a:rPr>
              <a:t>        +     0 1 1 0 </a:t>
            </a:r>
            <a:r>
              <a:rPr lang="zh-CN" altLang="zh-CN" sz="2400" b="1" dirty="0" smtClean="0">
                <a:latin typeface="华文楷体" panose="02010600040101010101" pitchFamily="2" charset="-122"/>
                <a:ea typeface="华文楷体" panose="02010600040101010101" pitchFamily="2" charset="-122"/>
              </a:rPr>
              <a:t>……</a:t>
            </a:r>
            <a:r>
              <a:rPr lang="zh-CN" altLang="zh-CN" sz="2400" b="1" dirty="0" smtClean="0">
                <a:latin typeface="+mn-ea"/>
              </a:rPr>
              <a:t> </a:t>
            </a:r>
            <a:r>
              <a:rPr lang="en-US" altLang="zh-CN" sz="2400" b="1" dirty="0" smtClean="0">
                <a:latin typeface="+mn-ea"/>
              </a:rPr>
              <a:t>6</a:t>
            </a:r>
            <a:r>
              <a:rPr lang="zh-CN" altLang="zh-CN" sz="2400" b="1" dirty="0" smtClean="0">
                <a:latin typeface="华文楷体" panose="02010600040101010101" pitchFamily="2" charset="-122"/>
                <a:ea typeface="华文楷体" panose="02010600040101010101" pitchFamily="2" charset="-122"/>
              </a:rPr>
              <a:t>的</a:t>
            </a:r>
            <a:r>
              <a:rPr lang="en-US" altLang="zh-CN" sz="2400" b="1" dirty="0" smtClean="0">
                <a:latin typeface="+mn-ea"/>
              </a:rPr>
              <a:t>8421</a:t>
            </a:r>
            <a:r>
              <a:rPr lang="zh-CN" altLang="zh-CN" sz="2400" b="1" dirty="0" smtClean="0">
                <a:latin typeface="华文楷体" panose="02010600040101010101" pitchFamily="2" charset="-122"/>
                <a:ea typeface="华文楷体" panose="02010600040101010101" pitchFamily="2" charset="-122"/>
              </a:rPr>
              <a:t>码</a:t>
            </a:r>
          </a:p>
          <a:p>
            <a:r>
              <a:rPr lang="en-US" altLang="zh-CN" sz="2400" b="1" dirty="0" smtClean="0">
                <a:latin typeface="+mn-ea"/>
              </a:rPr>
              <a:t>              1 0 0 1 </a:t>
            </a:r>
            <a:r>
              <a:rPr lang="zh-CN" altLang="zh-CN" sz="2400" b="1" dirty="0" smtClean="0">
                <a:latin typeface="华文楷体" panose="02010600040101010101" pitchFamily="2" charset="-122"/>
                <a:ea typeface="华文楷体" panose="02010600040101010101" pitchFamily="2" charset="-122"/>
              </a:rPr>
              <a:t>……</a:t>
            </a:r>
            <a:r>
              <a:rPr lang="zh-CN" altLang="zh-CN" sz="2400" b="1" dirty="0" smtClean="0">
                <a:latin typeface="+mn-ea"/>
              </a:rPr>
              <a:t> </a:t>
            </a:r>
            <a:r>
              <a:rPr lang="en-US" altLang="zh-CN" sz="2400" b="1" dirty="0" smtClean="0">
                <a:latin typeface="+mn-ea"/>
              </a:rPr>
              <a:t>9</a:t>
            </a:r>
            <a:r>
              <a:rPr lang="zh-CN" altLang="zh-CN" sz="2400" b="1" dirty="0" smtClean="0">
                <a:latin typeface="华文楷体" panose="02010600040101010101" pitchFamily="2" charset="-122"/>
                <a:ea typeface="华文楷体" panose="02010600040101010101" pitchFamily="2" charset="-122"/>
              </a:rPr>
              <a:t>的</a:t>
            </a:r>
            <a:r>
              <a:rPr lang="en-US" altLang="zh-CN" sz="2400" b="1" dirty="0" smtClean="0">
                <a:latin typeface="+mn-ea"/>
              </a:rPr>
              <a:t>8421</a:t>
            </a:r>
            <a:r>
              <a:rPr lang="zh-CN" altLang="zh-CN" sz="2400" b="1" dirty="0" smtClean="0">
                <a:latin typeface="华文楷体" panose="02010600040101010101" pitchFamily="2" charset="-122"/>
                <a:ea typeface="华文楷体" panose="02010600040101010101" pitchFamily="2" charset="-122"/>
              </a:rPr>
              <a:t>码</a:t>
            </a:r>
          </a:p>
          <a:p>
            <a:endParaRPr lang="en-US" altLang="zh-CN" sz="2400" b="1" dirty="0" smtClean="0">
              <a:latin typeface="华文楷体" panose="02010600040101010101" pitchFamily="2" charset="-122"/>
              <a:ea typeface="华文楷体" panose="02010600040101010101" pitchFamily="2" charset="-122"/>
            </a:endParaRPr>
          </a:p>
          <a:p>
            <a:r>
              <a:rPr lang="zh-CN" altLang="en-US" sz="2400" b="1" dirty="0" smtClean="0">
                <a:solidFill>
                  <a:srgbClr val="FF0066"/>
                </a:solidFill>
                <a:latin typeface="华文楷体" panose="02010600040101010101" pitchFamily="2" charset="-122"/>
                <a:ea typeface="华文楷体" panose="02010600040101010101" pitchFamily="2" charset="-122"/>
              </a:rPr>
              <a:t>    </a:t>
            </a:r>
            <a:r>
              <a:rPr lang="en-US" altLang="zh-CN" sz="2400" b="1" dirty="0" smtClean="0">
                <a:solidFill>
                  <a:srgbClr val="FF0066"/>
                </a:solidFill>
                <a:latin typeface="华文楷体" panose="02010600040101010101" pitchFamily="2" charset="-122"/>
                <a:ea typeface="华文楷体" panose="02010600040101010101" pitchFamily="2" charset="-122"/>
              </a:rPr>
              <a:t>【</a:t>
            </a:r>
            <a:r>
              <a:rPr lang="zh-CN" altLang="en-US" sz="2400" b="1" dirty="0" smtClean="0">
                <a:solidFill>
                  <a:srgbClr val="FF0066"/>
                </a:solidFill>
                <a:latin typeface="华文楷体" panose="02010600040101010101" pitchFamily="2" charset="-122"/>
                <a:ea typeface="华文楷体" panose="02010600040101010101" pitchFamily="2" charset="-122"/>
              </a:rPr>
              <a:t>例</a:t>
            </a:r>
            <a:r>
              <a:rPr lang="en-US" altLang="zh-CN" sz="2400" b="1" dirty="0" smtClean="0">
                <a:solidFill>
                  <a:srgbClr val="FF0066"/>
                </a:solidFill>
                <a:latin typeface="华文楷体" panose="02010600040101010101" pitchFamily="2" charset="-122"/>
                <a:ea typeface="华文楷体" panose="02010600040101010101" pitchFamily="2" charset="-122"/>
              </a:rPr>
              <a:t>1.2】</a:t>
            </a:r>
            <a:r>
              <a:rPr lang="zh-CN" altLang="zh-CN" sz="2400" b="1" dirty="0" smtClean="0">
                <a:latin typeface="华文楷体" panose="02010600040101010101" pitchFamily="2" charset="-122"/>
                <a:ea typeface="华文楷体" panose="02010600040101010101" pitchFamily="2" charset="-122"/>
              </a:rPr>
              <a:t>用</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8421</a:t>
            </a:r>
            <a:r>
              <a:rPr lang="zh-CN" altLang="zh-CN" sz="2400" b="1" dirty="0" smtClean="0">
                <a:latin typeface="华文楷体" panose="02010600040101010101" pitchFamily="2" charset="-122"/>
                <a:ea typeface="华文楷体" panose="02010600040101010101" pitchFamily="2" charset="-122"/>
              </a:rPr>
              <a:t>码计算</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5+7</a:t>
            </a:r>
            <a:r>
              <a:rPr lang="zh-CN" altLang="zh-CN" sz="2400" b="1" dirty="0" smtClean="0">
                <a:latin typeface="华文楷体" panose="02010600040101010101" pitchFamily="2" charset="-122"/>
                <a:ea typeface="华文楷体" panose="02010600040101010101" pitchFamily="2" charset="-122"/>
              </a:rPr>
              <a:t>。</a:t>
            </a:r>
          </a:p>
          <a:p>
            <a:r>
              <a:rPr lang="en-US" altLang="zh-CN" sz="2400" b="1" dirty="0" smtClean="0">
                <a:latin typeface="华文楷体" panose="02010600040101010101" pitchFamily="2" charset="-122"/>
                <a:ea typeface="华文楷体" panose="02010600040101010101" pitchFamily="2" charset="-122"/>
              </a:rPr>
              <a:t>    </a:t>
            </a:r>
            <a:r>
              <a:rPr lang="zh-CN" altLang="zh-CN" sz="2400" b="1" dirty="0" smtClean="0">
                <a:latin typeface="华文楷体" panose="02010600040101010101" pitchFamily="2" charset="-122"/>
                <a:ea typeface="华文楷体" panose="02010600040101010101" pitchFamily="2" charset="-122"/>
              </a:rPr>
              <a:t>解：</a:t>
            </a:r>
          </a:p>
          <a:p>
            <a:r>
              <a:rPr lang="en-US" altLang="zh-CN" sz="2400" b="1" dirty="0" smtClean="0">
                <a:latin typeface="+mn-ea"/>
              </a:rPr>
              <a:t>              0 1 0 1 </a:t>
            </a:r>
            <a:r>
              <a:rPr lang="zh-CN" altLang="zh-CN" sz="2400" b="1" dirty="0" smtClean="0">
                <a:latin typeface="华文楷体" panose="02010600040101010101" pitchFamily="2" charset="-122"/>
                <a:ea typeface="华文楷体" panose="02010600040101010101" pitchFamily="2" charset="-122"/>
              </a:rPr>
              <a:t>……</a:t>
            </a:r>
            <a:r>
              <a:rPr lang="zh-CN" altLang="zh-CN" sz="2400" b="1" dirty="0" smtClean="0">
                <a:latin typeface="+mn-ea"/>
              </a:rPr>
              <a:t> </a:t>
            </a:r>
            <a:r>
              <a:rPr lang="en-US" altLang="zh-CN" sz="2400" b="1" dirty="0" smtClean="0">
                <a:latin typeface="华文楷体" panose="02010600040101010101" pitchFamily="2" charset="-122"/>
                <a:ea typeface="华文楷体" panose="02010600040101010101" pitchFamily="2" charset="-122"/>
              </a:rPr>
              <a:t>5</a:t>
            </a:r>
            <a:r>
              <a:rPr lang="zh-CN" altLang="zh-CN" sz="2400" b="1" dirty="0" smtClean="0">
                <a:latin typeface="华文楷体" panose="02010600040101010101" pitchFamily="2" charset="-122"/>
                <a:ea typeface="华文楷体" panose="02010600040101010101" pitchFamily="2" charset="-122"/>
              </a:rPr>
              <a:t>的</a:t>
            </a:r>
            <a:r>
              <a:rPr lang="en-US" altLang="zh-CN" sz="2400" b="1" dirty="0" smtClean="0">
                <a:latin typeface="华文楷体" panose="02010600040101010101" pitchFamily="2" charset="-122"/>
                <a:ea typeface="华文楷体" panose="02010600040101010101" pitchFamily="2" charset="-122"/>
              </a:rPr>
              <a:t>8421</a:t>
            </a:r>
            <a:r>
              <a:rPr lang="zh-CN" altLang="zh-CN" sz="2400" b="1" dirty="0" smtClean="0">
                <a:latin typeface="华文楷体" panose="02010600040101010101" pitchFamily="2" charset="-122"/>
                <a:ea typeface="华文楷体" panose="02010600040101010101" pitchFamily="2" charset="-122"/>
              </a:rPr>
              <a:t>码</a:t>
            </a:r>
          </a:p>
          <a:p>
            <a:r>
              <a:rPr lang="en-US" altLang="zh-CN" sz="2400" b="1" dirty="0" smtClean="0">
                <a:latin typeface="+mn-ea"/>
              </a:rPr>
              <a:t>        +     0 1 1 1 </a:t>
            </a:r>
            <a:r>
              <a:rPr lang="zh-CN" altLang="zh-CN" sz="2400" b="1" dirty="0" smtClean="0">
                <a:latin typeface="华文楷体" panose="02010600040101010101" pitchFamily="2" charset="-122"/>
                <a:ea typeface="华文楷体" panose="02010600040101010101" pitchFamily="2" charset="-122"/>
              </a:rPr>
              <a:t>……</a:t>
            </a:r>
            <a:r>
              <a:rPr lang="zh-CN" altLang="zh-CN" sz="2400" b="1" dirty="0" smtClean="0">
                <a:latin typeface="+mn-ea"/>
              </a:rPr>
              <a:t> </a:t>
            </a:r>
            <a:r>
              <a:rPr lang="en-US" altLang="zh-CN" sz="2400" b="1" dirty="0" smtClean="0">
                <a:latin typeface="华文楷体" panose="02010600040101010101" pitchFamily="2" charset="-122"/>
                <a:ea typeface="华文楷体" panose="02010600040101010101" pitchFamily="2" charset="-122"/>
              </a:rPr>
              <a:t>7</a:t>
            </a:r>
            <a:r>
              <a:rPr lang="zh-CN" altLang="zh-CN" sz="2400" b="1" dirty="0" smtClean="0">
                <a:latin typeface="华文楷体" panose="02010600040101010101" pitchFamily="2" charset="-122"/>
                <a:ea typeface="华文楷体" panose="02010600040101010101" pitchFamily="2" charset="-122"/>
              </a:rPr>
              <a:t>的</a:t>
            </a:r>
            <a:r>
              <a:rPr lang="en-US" altLang="zh-CN" sz="2400" b="1" dirty="0" smtClean="0">
                <a:latin typeface="华文楷体" panose="02010600040101010101" pitchFamily="2" charset="-122"/>
                <a:ea typeface="华文楷体" panose="02010600040101010101" pitchFamily="2" charset="-122"/>
              </a:rPr>
              <a:t>8421</a:t>
            </a:r>
            <a:r>
              <a:rPr lang="zh-CN" altLang="zh-CN" sz="2400" b="1" dirty="0" smtClean="0">
                <a:latin typeface="华文楷体" panose="02010600040101010101" pitchFamily="2" charset="-122"/>
                <a:ea typeface="华文楷体" panose="02010600040101010101" pitchFamily="2" charset="-122"/>
              </a:rPr>
              <a:t>码</a:t>
            </a:r>
          </a:p>
          <a:p>
            <a:r>
              <a:rPr lang="en-US" altLang="zh-CN" sz="2400" b="1" dirty="0" smtClean="0">
                <a:latin typeface="+mn-ea"/>
              </a:rPr>
              <a:t>              1 1 0 0 </a:t>
            </a:r>
            <a:r>
              <a:rPr lang="zh-CN" altLang="zh-CN" sz="2400" b="1" dirty="0" smtClean="0">
                <a:latin typeface="华文楷体" panose="02010600040101010101" pitchFamily="2" charset="-122"/>
                <a:ea typeface="华文楷体" panose="02010600040101010101" pitchFamily="2" charset="-122"/>
              </a:rPr>
              <a:t>……</a:t>
            </a:r>
            <a:r>
              <a:rPr lang="zh-CN" altLang="zh-CN" sz="2400" b="1" dirty="0" smtClean="0">
                <a:latin typeface="+mn-ea"/>
              </a:rPr>
              <a:t> </a:t>
            </a:r>
            <a:r>
              <a:rPr lang="zh-CN" altLang="en-US" sz="2400" b="1" dirty="0" smtClean="0">
                <a:latin typeface="华文楷体" panose="02010600040101010101" pitchFamily="2" charset="-122"/>
                <a:ea typeface="华文楷体" panose="02010600040101010101" pitchFamily="2" charset="-122"/>
              </a:rPr>
              <a:t>不在正常</a:t>
            </a:r>
            <a:r>
              <a:rPr lang="zh-CN" altLang="zh-CN" sz="2400" b="1" dirty="0" smtClean="0">
                <a:latin typeface="华文楷体" panose="02010600040101010101" pitchFamily="2" charset="-122"/>
                <a:ea typeface="华文楷体" panose="02010600040101010101" pitchFamily="2" charset="-122"/>
              </a:rPr>
              <a:t>的</a:t>
            </a:r>
            <a:r>
              <a:rPr lang="en-US" altLang="zh-CN" sz="2400" b="1" dirty="0" smtClean="0">
                <a:latin typeface="华文楷体" panose="02010600040101010101" pitchFamily="2" charset="-122"/>
                <a:ea typeface="华文楷体" panose="02010600040101010101" pitchFamily="2" charset="-122"/>
              </a:rPr>
              <a:t>8421</a:t>
            </a:r>
            <a:r>
              <a:rPr lang="zh-CN" altLang="zh-CN" sz="2400" b="1" dirty="0" smtClean="0">
                <a:latin typeface="华文楷体" panose="02010600040101010101" pitchFamily="2" charset="-122"/>
                <a:ea typeface="华文楷体" panose="02010600040101010101" pitchFamily="2" charset="-122"/>
              </a:rPr>
              <a:t>码</a:t>
            </a:r>
            <a:r>
              <a:rPr lang="zh-CN" altLang="en-US" sz="2400" b="1" dirty="0" smtClean="0">
                <a:latin typeface="华文楷体" panose="02010600040101010101" pitchFamily="2" charset="-122"/>
                <a:ea typeface="华文楷体" panose="02010600040101010101" pitchFamily="2" charset="-122"/>
              </a:rPr>
              <a:t>范围内</a:t>
            </a:r>
            <a:r>
              <a:rPr kumimoji="0" lang="en-US" altLang="zh-CN" sz="2400" b="1" i="0" u="none" strike="noStrike" kern="1200" cap="none" spc="0" normalizeH="0" baseline="0" noProof="0" dirty="0" smtClean="0">
                <a:ln>
                  <a:noFill/>
                </a:ln>
                <a:solidFill>
                  <a:schemeClr val="tx1"/>
                </a:solidFill>
                <a:effectLst/>
                <a:uLnTx/>
                <a:uFillTx/>
                <a:latin typeface="+mn-ea"/>
                <a:cs typeface="Times New Roman" panose="02020603050405020304" pitchFamily="18" charset="0"/>
              </a:rPr>
              <a:t>                        </a:t>
            </a:r>
          </a:p>
          <a:p>
            <a:r>
              <a:rPr lang="en-US" altLang="zh-CN" sz="2400" b="1" dirty="0" smtClean="0">
                <a:latin typeface="+mn-ea"/>
                <a:cs typeface="Times New Roman" panose="02020603050405020304" pitchFamily="18" charset="0"/>
              </a:rPr>
              <a:t>        </a:t>
            </a:r>
            <a:r>
              <a:rPr kumimoji="0" lang="en-US" altLang="zh-CN" sz="2400" b="1" i="0" u="none" strike="noStrike" kern="1200" cap="none" spc="0" normalizeH="0" baseline="0" noProof="0" dirty="0" smtClean="0">
                <a:ln>
                  <a:noFill/>
                </a:ln>
                <a:solidFill>
                  <a:schemeClr val="tx1"/>
                </a:solidFill>
                <a:effectLst/>
                <a:uLnTx/>
                <a:uFillTx/>
                <a:latin typeface="+mn-ea"/>
                <a:cs typeface="Times New Roman" panose="02020603050405020304" pitchFamily="18" charset="0"/>
              </a:rPr>
              <a:t>+     0 1</a:t>
            </a:r>
            <a:r>
              <a:rPr kumimoji="0" lang="en-US" altLang="zh-CN" sz="2400" b="1" i="0" u="none" strike="noStrike" kern="1200" cap="none" spc="0" normalizeH="0" noProof="0" dirty="0" smtClean="0">
                <a:ln>
                  <a:noFill/>
                </a:ln>
                <a:solidFill>
                  <a:schemeClr val="tx1"/>
                </a:solidFill>
                <a:effectLst/>
                <a:uLnTx/>
                <a:uFillTx/>
                <a:latin typeface="+mn-ea"/>
                <a:cs typeface="Times New Roman" panose="02020603050405020304" pitchFamily="18" charset="0"/>
              </a:rPr>
              <a:t> 1 0 </a:t>
            </a:r>
            <a:r>
              <a:rPr lang="zh-CN" altLang="zh-CN" sz="2400" b="1" dirty="0" smtClean="0">
                <a:latin typeface="华文楷体" panose="02010600040101010101" pitchFamily="2" charset="-122"/>
                <a:ea typeface="华文楷体" panose="02010600040101010101" pitchFamily="2" charset="-122"/>
              </a:rPr>
              <a:t>……</a:t>
            </a:r>
            <a:r>
              <a:rPr lang="zh-CN" altLang="zh-CN" sz="2400" b="1" dirty="0" smtClean="0">
                <a:latin typeface="+mn-ea"/>
              </a:rPr>
              <a:t> </a:t>
            </a:r>
            <a:r>
              <a:rPr lang="zh-CN" altLang="en-US" sz="2400" b="1" dirty="0" smtClean="0">
                <a:latin typeface="华文楷体" panose="02010600040101010101" pitchFamily="2" charset="-122"/>
                <a:ea typeface="华文楷体" panose="02010600040101010101" pitchFamily="2" charset="-122"/>
              </a:rPr>
              <a:t>对</a:t>
            </a:r>
            <a:r>
              <a:rPr lang="zh-CN" altLang="zh-CN" sz="2400" b="1" dirty="0" smtClean="0">
                <a:latin typeface="华文楷体" panose="02010600040101010101" pitchFamily="2" charset="-122"/>
                <a:ea typeface="华文楷体" panose="02010600040101010101" pitchFamily="2" charset="-122"/>
              </a:rPr>
              <a:t>运算结果</a:t>
            </a:r>
            <a:r>
              <a:rPr lang="zh-CN" altLang="zh-CN" sz="2400" b="1" dirty="0" smtClean="0">
                <a:solidFill>
                  <a:srgbClr val="FF0000"/>
                </a:solidFill>
                <a:latin typeface="华文楷体" panose="02010600040101010101" pitchFamily="2" charset="-122"/>
                <a:ea typeface="华文楷体" panose="02010600040101010101" pitchFamily="2" charset="-122"/>
              </a:rPr>
              <a:t>加</a:t>
            </a:r>
            <a:r>
              <a:rPr lang="en-US" altLang="zh-CN" sz="2400" b="1" dirty="0" smtClean="0">
                <a:solidFill>
                  <a:srgbClr val="FF0000"/>
                </a:solidFill>
                <a:latin typeface="华文楷体" panose="02010600040101010101" pitchFamily="2" charset="-122"/>
                <a:ea typeface="华文楷体" panose="02010600040101010101" pitchFamily="2" charset="-122"/>
              </a:rPr>
              <a:t>6</a:t>
            </a:r>
            <a:r>
              <a:rPr lang="zh-CN" altLang="zh-CN" sz="2400" b="1" dirty="0" smtClean="0">
                <a:latin typeface="华文楷体" panose="02010600040101010101" pitchFamily="2" charset="-122"/>
                <a:ea typeface="华文楷体" panose="02010600040101010101" pitchFamily="2" charset="-122"/>
              </a:rPr>
              <a:t>调整</a:t>
            </a:r>
            <a:r>
              <a:rPr lang="en-US" altLang="zh-CN" sz="2400" b="1" dirty="0" smtClean="0">
                <a:latin typeface="+mn-ea"/>
                <a:cs typeface="Times New Roman" panose="02020603050405020304" pitchFamily="18" charset="0"/>
              </a:rPr>
              <a:t>            </a:t>
            </a:r>
          </a:p>
          <a:p>
            <a:r>
              <a:rPr lang="en-US" altLang="zh-CN" sz="2400" b="1" dirty="0" smtClean="0">
                <a:latin typeface="+mn-ea"/>
                <a:cs typeface="Times New Roman" panose="02020603050405020304" pitchFamily="18" charset="0"/>
              </a:rPr>
              <a:t>           1  0 0 1 0 </a:t>
            </a:r>
            <a:r>
              <a:rPr lang="zh-CN" altLang="zh-CN" sz="2400" b="1" dirty="0" smtClean="0">
                <a:latin typeface="华文楷体" panose="02010600040101010101" pitchFamily="2" charset="-122"/>
                <a:ea typeface="华文楷体" panose="02010600040101010101" pitchFamily="2" charset="-122"/>
              </a:rPr>
              <a:t>……</a:t>
            </a:r>
            <a:r>
              <a:rPr lang="en-US" altLang="zh-CN" sz="2400" b="1" dirty="0" smtClean="0">
                <a:latin typeface="+mn-ea"/>
              </a:rPr>
              <a:t> </a:t>
            </a:r>
            <a:r>
              <a:rPr lang="zh-CN" altLang="zh-CN" sz="2400" b="1" dirty="0" smtClean="0">
                <a:latin typeface="华文楷体" panose="02010600040101010101" pitchFamily="2" charset="-122"/>
                <a:ea typeface="华文楷体" panose="02010600040101010101" pitchFamily="2" charset="-122"/>
              </a:rPr>
              <a:t>十进制数</a:t>
            </a:r>
            <a:r>
              <a:rPr lang="en-US" altLang="zh-CN" sz="2400" b="1" dirty="0" smtClean="0">
                <a:latin typeface="华文楷体" panose="02010600040101010101" pitchFamily="2" charset="-122"/>
                <a:ea typeface="华文楷体" panose="02010600040101010101" pitchFamily="2" charset="-122"/>
              </a:rPr>
              <a:t>12</a:t>
            </a:r>
            <a:r>
              <a:rPr lang="zh-CN" altLang="zh-CN" sz="2400" b="1" dirty="0" smtClean="0">
                <a:latin typeface="华文楷体" panose="02010600040101010101" pitchFamily="2" charset="-122"/>
                <a:ea typeface="华文楷体" panose="02010600040101010101" pitchFamily="2" charset="-122"/>
              </a:rPr>
              <a:t>的</a:t>
            </a:r>
            <a:r>
              <a:rPr lang="en-US" altLang="zh-CN" sz="2400" b="1" dirty="0" smtClean="0">
                <a:latin typeface="华文楷体" panose="02010600040101010101" pitchFamily="2" charset="-122"/>
                <a:ea typeface="华文楷体" panose="02010600040101010101" pitchFamily="2" charset="-122"/>
              </a:rPr>
              <a:t>8421</a:t>
            </a:r>
            <a:r>
              <a:rPr lang="zh-CN" altLang="zh-CN" sz="2400" b="1" dirty="0" smtClean="0">
                <a:latin typeface="华文楷体" panose="02010600040101010101" pitchFamily="2" charset="-122"/>
                <a:ea typeface="华文楷体" panose="02010600040101010101" pitchFamily="2" charset="-122"/>
              </a:rPr>
              <a:t>码</a:t>
            </a:r>
            <a:endPar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endParaRPr>
          </a:p>
          <a:p>
            <a:pPr marL="274320" lvl="0" indent="-274320">
              <a:spcBef>
                <a:spcPct val="20000"/>
              </a:spcBef>
              <a:buClr>
                <a:srgbClr val="C87608"/>
              </a:buClr>
              <a:buSzPct val="95000"/>
            </a:pPr>
            <a:endParaRPr kumimoji="0" lang="en-US" altLang="zh-CN" sz="2400"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a:p>
            <a:pPr marL="274320" lvl="0" indent="-274320">
              <a:spcBef>
                <a:spcPct val="20000"/>
              </a:spcBef>
              <a:buClr>
                <a:srgbClr val="C87608"/>
              </a:buClr>
              <a:buSzPct val="95000"/>
            </a:pPr>
            <a:endPar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endParaRPr>
          </a:p>
          <a:p>
            <a:pPr marL="274320" lvl="0" indent="-274320">
              <a:spcBef>
                <a:spcPct val="20000"/>
              </a:spcBef>
              <a:buClr>
                <a:srgbClr val="C87608"/>
              </a:buClr>
              <a:buSzPct val="95000"/>
            </a:pPr>
            <a:endParaRPr kumimoji="0" lang="en-US" altLang="zh-CN" sz="2400"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a:p>
            <a:pPr marL="274320" lvl="0" indent="-274320">
              <a:spcBef>
                <a:spcPct val="20000"/>
              </a:spcBef>
              <a:buClr>
                <a:srgbClr val="C87608"/>
              </a:buClr>
              <a:buSzPct val="95000"/>
            </a:pPr>
            <a:endParaRPr kumimoji="0" lang="en-US" altLang="zh-CN" sz="2800" b="1"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endParaRPr>
          </a:p>
        </p:txBody>
      </p:sp>
      <p:cxnSp>
        <p:nvCxnSpPr>
          <p:cNvPr id="7" name="直接连接符 6"/>
          <p:cNvCxnSpPr/>
          <p:nvPr/>
        </p:nvCxnSpPr>
        <p:spPr>
          <a:xfrm>
            <a:off x="1691680" y="2492896"/>
            <a:ext cx="2160000" cy="0"/>
          </a:xfrm>
          <a:prstGeom prst="line">
            <a:avLst/>
          </a:prstGeom>
        </p:spPr>
        <p:style>
          <a:lnRef idx="1">
            <a:schemeClr val="dk1"/>
          </a:lnRef>
          <a:fillRef idx="0">
            <a:schemeClr val="dk1"/>
          </a:fillRef>
          <a:effectRef idx="0">
            <a:schemeClr val="dk1"/>
          </a:effectRef>
          <a:fontRef idx="minor">
            <a:schemeClr val="tx1"/>
          </a:fontRef>
        </p:style>
      </p:cxnSp>
      <p:cxnSp>
        <p:nvCxnSpPr>
          <p:cNvPr id="9" name="直接连接符 8"/>
          <p:cNvCxnSpPr/>
          <p:nvPr/>
        </p:nvCxnSpPr>
        <p:spPr>
          <a:xfrm>
            <a:off x="2267744" y="2204864"/>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691680" y="4653136"/>
            <a:ext cx="2160000" cy="0"/>
          </a:xfrm>
          <a:prstGeom prst="line">
            <a:avLst/>
          </a:prstGeom>
        </p:spPr>
        <p:style>
          <a:lnRef idx="1">
            <a:schemeClr val="dk1"/>
          </a:lnRef>
          <a:fillRef idx="0">
            <a:schemeClr val="dk1"/>
          </a:fillRef>
          <a:effectRef idx="0">
            <a:schemeClr val="dk1"/>
          </a:effectRef>
          <a:fontRef idx="minor">
            <a:schemeClr val="tx1"/>
          </a:fontRef>
        </p:style>
      </p:cxnSp>
      <p:cxnSp>
        <p:nvCxnSpPr>
          <p:cNvPr id="11" name="直接连接符 10"/>
          <p:cNvCxnSpPr/>
          <p:nvPr/>
        </p:nvCxnSpPr>
        <p:spPr>
          <a:xfrm>
            <a:off x="1691680" y="5445224"/>
            <a:ext cx="2160000" cy="0"/>
          </a:xfrm>
          <a:prstGeom prst="line">
            <a:avLst/>
          </a:prstGeom>
        </p:spPr>
        <p:style>
          <a:lnRef idx="1">
            <a:schemeClr val="dk1"/>
          </a:lnRef>
          <a:fillRef idx="0">
            <a:schemeClr val="dk1"/>
          </a:fillRef>
          <a:effectRef idx="0">
            <a:schemeClr val="dk1"/>
          </a:effectRef>
          <a:fontRef idx="minor">
            <a:schemeClr val="tx1"/>
          </a:fontRef>
        </p:style>
      </p:cxnSp>
      <p:sp>
        <p:nvSpPr>
          <p:cNvPr id="2" name="标题 1"/>
          <p:cNvSpPr>
            <a:spLocks noGrp="1"/>
          </p:cNvSpPr>
          <p:nvPr>
            <p:ph type="title"/>
          </p:nvPr>
        </p:nvSpPr>
        <p:spPr/>
        <p:txBody>
          <a:bodyPr/>
          <a:lstStyle/>
          <a:p>
            <a:r>
              <a:rPr lang="en-US" altLang="zh-CN"/>
              <a:t>1.</a:t>
            </a:r>
            <a:r>
              <a:rPr lang="zh-CN" altLang="en-US"/>
              <a:t>2.2数值数据表示</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p:nvPr/>
        </p:nvSpPr>
        <p:spPr>
          <a:xfrm>
            <a:off x="457200" y="980728"/>
            <a:ext cx="8229600" cy="5616624"/>
          </a:xfrm>
          <a:prstGeom prst="rect">
            <a:avLst/>
          </a:prstGeom>
        </p:spPr>
        <p:txBody>
          <a:bodyPr vert="horz">
            <a:normAutofit/>
          </a:bodyPr>
          <a:lstStyle/>
          <a:p>
            <a:r>
              <a:rPr lang="en-US" altLang="zh-CN" sz="2400" b="1" dirty="0" smtClean="0">
                <a:solidFill>
                  <a:srgbClr val="FF0066"/>
                </a:solidFill>
                <a:latin typeface="华文楷体" panose="02010600040101010101" pitchFamily="2" charset="-122"/>
                <a:ea typeface="华文楷体" panose="02010600040101010101" pitchFamily="2" charset="-122"/>
              </a:rPr>
              <a:t>    【</a:t>
            </a:r>
            <a:r>
              <a:rPr lang="zh-CN" altLang="en-US" sz="2400" b="1" dirty="0" smtClean="0">
                <a:solidFill>
                  <a:srgbClr val="FF0066"/>
                </a:solidFill>
                <a:latin typeface="华文楷体" panose="02010600040101010101" pitchFamily="2" charset="-122"/>
                <a:ea typeface="华文楷体" panose="02010600040101010101" pitchFamily="2" charset="-122"/>
              </a:rPr>
              <a:t>例</a:t>
            </a:r>
            <a:r>
              <a:rPr lang="en-US" altLang="zh-CN" sz="2400" b="1" dirty="0" smtClean="0">
                <a:solidFill>
                  <a:srgbClr val="FF0066"/>
                </a:solidFill>
                <a:latin typeface="华文楷体" panose="02010600040101010101" pitchFamily="2" charset="-122"/>
                <a:ea typeface="华文楷体" panose="02010600040101010101" pitchFamily="2" charset="-122"/>
              </a:rPr>
              <a:t>1.3】</a:t>
            </a:r>
            <a:r>
              <a:rPr lang="zh-CN" altLang="zh-CN" sz="2400" b="1" dirty="0" smtClean="0">
                <a:latin typeface="华文楷体" panose="02010600040101010101" pitchFamily="2" charset="-122"/>
                <a:ea typeface="华文楷体" panose="02010600040101010101" pitchFamily="2" charset="-122"/>
              </a:rPr>
              <a:t>用</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8421</a:t>
            </a:r>
            <a:r>
              <a:rPr lang="zh-CN" altLang="zh-CN" sz="2400" b="1" dirty="0" smtClean="0">
                <a:latin typeface="华文楷体" panose="02010600040101010101" pitchFamily="2" charset="-122"/>
                <a:ea typeface="华文楷体" panose="02010600040101010101" pitchFamily="2" charset="-122"/>
              </a:rPr>
              <a:t>码计算</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8+9</a:t>
            </a:r>
            <a:r>
              <a:rPr lang="zh-CN" altLang="zh-CN" sz="2400" b="1" dirty="0" smtClean="0">
                <a:latin typeface="华文楷体" panose="02010600040101010101" pitchFamily="2" charset="-122"/>
                <a:ea typeface="华文楷体" panose="02010600040101010101" pitchFamily="2" charset="-122"/>
              </a:rPr>
              <a:t>。</a:t>
            </a:r>
          </a:p>
          <a:p>
            <a:r>
              <a:rPr lang="en-US" altLang="zh-CN" sz="2400" b="1" dirty="0" smtClean="0">
                <a:latin typeface="华文楷体" panose="02010600040101010101" pitchFamily="2" charset="-122"/>
                <a:ea typeface="华文楷体" panose="02010600040101010101" pitchFamily="2" charset="-122"/>
              </a:rPr>
              <a:t>    </a:t>
            </a:r>
            <a:r>
              <a:rPr lang="zh-CN" altLang="zh-CN" sz="2400" b="1" dirty="0" smtClean="0">
                <a:latin typeface="华文楷体" panose="02010600040101010101" pitchFamily="2" charset="-122"/>
                <a:ea typeface="华文楷体" panose="02010600040101010101" pitchFamily="2" charset="-122"/>
              </a:rPr>
              <a:t>解：</a:t>
            </a:r>
          </a:p>
          <a:p>
            <a:r>
              <a:rPr lang="en-US" altLang="zh-CN" sz="2400" b="1" dirty="0" smtClean="0">
                <a:latin typeface="+mn-ea"/>
              </a:rPr>
              <a:t>              1 0 0 0 </a:t>
            </a:r>
            <a:r>
              <a:rPr lang="zh-CN" altLang="zh-CN" sz="2400" b="1" dirty="0" smtClean="0">
                <a:latin typeface="华文楷体" panose="02010600040101010101" pitchFamily="2" charset="-122"/>
                <a:ea typeface="华文楷体" panose="02010600040101010101" pitchFamily="2" charset="-122"/>
              </a:rPr>
              <a:t>……</a:t>
            </a:r>
            <a:r>
              <a:rPr lang="zh-CN" altLang="zh-CN" sz="2400" b="1" dirty="0" smtClean="0">
                <a:latin typeface="+mn-ea"/>
              </a:rPr>
              <a:t> </a:t>
            </a:r>
            <a:r>
              <a:rPr lang="en-US" altLang="zh-CN" sz="2400" b="1" dirty="0" smtClean="0">
                <a:latin typeface="华文楷体" panose="02010600040101010101" pitchFamily="2" charset="-122"/>
                <a:ea typeface="华文楷体" panose="02010600040101010101" pitchFamily="2" charset="-122"/>
              </a:rPr>
              <a:t>8</a:t>
            </a:r>
            <a:r>
              <a:rPr lang="zh-CN" altLang="zh-CN" sz="2400" b="1" dirty="0" smtClean="0">
                <a:latin typeface="华文楷体" panose="02010600040101010101" pitchFamily="2" charset="-122"/>
                <a:ea typeface="华文楷体" panose="02010600040101010101" pitchFamily="2" charset="-122"/>
              </a:rPr>
              <a:t>的</a:t>
            </a:r>
            <a:r>
              <a:rPr lang="en-US" altLang="zh-CN" sz="2400" b="1" dirty="0" smtClean="0">
                <a:latin typeface="华文楷体" panose="02010600040101010101" pitchFamily="2" charset="-122"/>
                <a:ea typeface="华文楷体" panose="02010600040101010101" pitchFamily="2" charset="-122"/>
              </a:rPr>
              <a:t>8421</a:t>
            </a:r>
            <a:r>
              <a:rPr lang="zh-CN" altLang="zh-CN" sz="2400" b="1" dirty="0" smtClean="0">
                <a:latin typeface="华文楷体" panose="02010600040101010101" pitchFamily="2" charset="-122"/>
                <a:ea typeface="华文楷体" panose="02010600040101010101" pitchFamily="2" charset="-122"/>
              </a:rPr>
              <a:t>码</a:t>
            </a:r>
          </a:p>
          <a:p>
            <a:r>
              <a:rPr lang="en-US" altLang="zh-CN" sz="2400" b="1" dirty="0" smtClean="0">
                <a:latin typeface="+mn-ea"/>
              </a:rPr>
              <a:t>        +     1 0 0 1 </a:t>
            </a:r>
            <a:r>
              <a:rPr lang="zh-CN" altLang="zh-CN" sz="2400" b="1" dirty="0" smtClean="0">
                <a:latin typeface="华文楷体" panose="02010600040101010101" pitchFamily="2" charset="-122"/>
                <a:ea typeface="华文楷体" panose="02010600040101010101" pitchFamily="2" charset="-122"/>
              </a:rPr>
              <a:t>……</a:t>
            </a:r>
            <a:r>
              <a:rPr lang="zh-CN" altLang="zh-CN" sz="2400" b="1" dirty="0" smtClean="0">
                <a:latin typeface="+mn-ea"/>
              </a:rPr>
              <a:t> </a:t>
            </a:r>
            <a:r>
              <a:rPr lang="en-US" altLang="zh-CN" sz="2400" b="1" dirty="0" smtClean="0">
                <a:latin typeface="华文楷体" panose="02010600040101010101" pitchFamily="2" charset="-122"/>
                <a:ea typeface="华文楷体" panose="02010600040101010101" pitchFamily="2" charset="-122"/>
              </a:rPr>
              <a:t>9</a:t>
            </a:r>
            <a:r>
              <a:rPr lang="zh-CN" altLang="zh-CN" sz="2400" b="1" dirty="0" smtClean="0">
                <a:latin typeface="华文楷体" panose="02010600040101010101" pitchFamily="2" charset="-122"/>
                <a:ea typeface="华文楷体" panose="02010600040101010101" pitchFamily="2" charset="-122"/>
              </a:rPr>
              <a:t>的</a:t>
            </a:r>
            <a:r>
              <a:rPr lang="en-US" altLang="zh-CN" sz="2400" b="1" dirty="0" smtClean="0">
                <a:latin typeface="华文楷体" panose="02010600040101010101" pitchFamily="2" charset="-122"/>
                <a:ea typeface="华文楷体" panose="02010600040101010101" pitchFamily="2" charset="-122"/>
              </a:rPr>
              <a:t>8421</a:t>
            </a:r>
            <a:r>
              <a:rPr lang="zh-CN" altLang="zh-CN" sz="2400" b="1" dirty="0" smtClean="0">
                <a:latin typeface="华文楷体" panose="02010600040101010101" pitchFamily="2" charset="-122"/>
                <a:ea typeface="华文楷体" panose="02010600040101010101" pitchFamily="2" charset="-122"/>
              </a:rPr>
              <a:t>码</a:t>
            </a:r>
          </a:p>
          <a:p>
            <a:r>
              <a:rPr lang="en-US" altLang="zh-CN" sz="2400" b="1" dirty="0" smtClean="0">
                <a:latin typeface="+mn-ea"/>
              </a:rPr>
              <a:t>           1  0 0 0 1 </a:t>
            </a:r>
            <a:r>
              <a:rPr lang="zh-CN" altLang="zh-CN" sz="2400" b="1" dirty="0" smtClean="0">
                <a:latin typeface="华文楷体" panose="02010600040101010101" pitchFamily="2" charset="-122"/>
                <a:ea typeface="华文楷体" panose="02010600040101010101" pitchFamily="2" charset="-122"/>
              </a:rPr>
              <a:t>……</a:t>
            </a:r>
            <a:r>
              <a:rPr lang="zh-CN" altLang="zh-CN" sz="2400" b="1" dirty="0" smtClean="0">
                <a:latin typeface="+mn-ea"/>
              </a:rPr>
              <a:t> </a:t>
            </a:r>
            <a:r>
              <a:rPr lang="zh-CN" altLang="en-US" sz="2400" b="1" dirty="0" smtClean="0">
                <a:latin typeface="华文楷体" panose="02010600040101010101" pitchFamily="2" charset="-122"/>
                <a:ea typeface="华文楷体" panose="02010600040101010101" pitchFamily="2" charset="-122"/>
              </a:rPr>
              <a:t>运算结果错误</a:t>
            </a:r>
            <a:r>
              <a:rPr kumimoji="0" lang="en-US" altLang="zh-CN" sz="2400" b="1" i="0" u="none" strike="noStrike" kern="1200" cap="none" spc="0" normalizeH="0" baseline="0" noProof="0" dirty="0" smtClean="0">
                <a:ln>
                  <a:noFill/>
                </a:ln>
                <a:solidFill>
                  <a:schemeClr val="tx1"/>
                </a:solidFill>
                <a:effectLst/>
                <a:uLnTx/>
                <a:uFillTx/>
                <a:latin typeface="+mn-ea"/>
                <a:cs typeface="Times New Roman" panose="02020603050405020304" pitchFamily="18" charset="0"/>
              </a:rPr>
              <a:t>                        </a:t>
            </a:r>
          </a:p>
          <a:p>
            <a:r>
              <a:rPr lang="en-US" altLang="zh-CN" sz="2400" b="1" dirty="0" smtClean="0">
                <a:latin typeface="+mn-ea"/>
                <a:cs typeface="Times New Roman" panose="02020603050405020304" pitchFamily="18" charset="0"/>
              </a:rPr>
              <a:t>        </a:t>
            </a:r>
            <a:r>
              <a:rPr kumimoji="0" lang="en-US" altLang="zh-CN" sz="2400" b="1" i="0" u="none" strike="noStrike" kern="1200" cap="none" spc="0" normalizeH="0" baseline="0" noProof="0" dirty="0" smtClean="0">
                <a:ln>
                  <a:noFill/>
                </a:ln>
                <a:solidFill>
                  <a:schemeClr val="tx1"/>
                </a:solidFill>
                <a:effectLst/>
                <a:uLnTx/>
                <a:uFillTx/>
                <a:latin typeface="+mn-ea"/>
                <a:cs typeface="Times New Roman" panose="02020603050405020304" pitchFamily="18" charset="0"/>
              </a:rPr>
              <a:t>+     0 1</a:t>
            </a:r>
            <a:r>
              <a:rPr kumimoji="0" lang="en-US" altLang="zh-CN" sz="2400" b="1" i="0" u="none" strike="noStrike" kern="1200" cap="none" spc="0" normalizeH="0" noProof="0" dirty="0" smtClean="0">
                <a:ln>
                  <a:noFill/>
                </a:ln>
                <a:solidFill>
                  <a:schemeClr val="tx1"/>
                </a:solidFill>
                <a:effectLst/>
                <a:uLnTx/>
                <a:uFillTx/>
                <a:latin typeface="+mn-ea"/>
                <a:cs typeface="Times New Roman" panose="02020603050405020304" pitchFamily="18" charset="0"/>
              </a:rPr>
              <a:t> 1 0 </a:t>
            </a:r>
            <a:r>
              <a:rPr lang="zh-CN" altLang="zh-CN" sz="2400" b="1" dirty="0" smtClean="0">
                <a:latin typeface="华文楷体" panose="02010600040101010101" pitchFamily="2" charset="-122"/>
                <a:ea typeface="华文楷体" panose="02010600040101010101" pitchFamily="2" charset="-122"/>
              </a:rPr>
              <a:t>……</a:t>
            </a:r>
            <a:r>
              <a:rPr lang="zh-CN" altLang="zh-CN" sz="2400" b="1" dirty="0" smtClean="0">
                <a:latin typeface="+mn-ea"/>
              </a:rPr>
              <a:t> </a:t>
            </a:r>
            <a:r>
              <a:rPr lang="zh-CN" altLang="en-US" sz="2400" b="1" dirty="0" smtClean="0">
                <a:latin typeface="华文楷体" panose="02010600040101010101" pitchFamily="2" charset="-122"/>
                <a:ea typeface="华文楷体" panose="02010600040101010101" pitchFamily="2" charset="-122"/>
              </a:rPr>
              <a:t>对</a:t>
            </a:r>
            <a:r>
              <a:rPr lang="zh-CN" altLang="zh-CN" sz="2400" b="1" dirty="0" smtClean="0">
                <a:latin typeface="华文楷体" panose="02010600040101010101" pitchFamily="2" charset="-122"/>
                <a:ea typeface="华文楷体" panose="02010600040101010101" pitchFamily="2" charset="-122"/>
              </a:rPr>
              <a:t>运算结果</a:t>
            </a:r>
            <a:r>
              <a:rPr lang="zh-CN" altLang="zh-CN" sz="2400" b="1" dirty="0" smtClean="0">
                <a:solidFill>
                  <a:srgbClr val="FF0000"/>
                </a:solidFill>
                <a:latin typeface="华文楷体" panose="02010600040101010101" pitchFamily="2" charset="-122"/>
                <a:ea typeface="华文楷体" panose="02010600040101010101" pitchFamily="2" charset="-122"/>
              </a:rPr>
              <a:t>加</a:t>
            </a:r>
            <a:r>
              <a:rPr lang="en-US" altLang="zh-CN" sz="2400" b="1" dirty="0" smtClean="0">
                <a:solidFill>
                  <a:srgbClr val="FF0000"/>
                </a:solidFill>
                <a:latin typeface="华文楷体" panose="02010600040101010101" pitchFamily="2" charset="-122"/>
                <a:ea typeface="华文楷体" panose="02010600040101010101" pitchFamily="2" charset="-122"/>
              </a:rPr>
              <a:t>6</a:t>
            </a:r>
            <a:r>
              <a:rPr lang="zh-CN" altLang="zh-CN" sz="2400" b="1" dirty="0" smtClean="0">
                <a:latin typeface="华文楷体" panose="02010600040101010101" pitchFamily="2" charset="-122"/>
                <a:ea typeface="华文楷体" panose="02010600040101010101" pitchFamily="2" charset="-122"/>
              </a:rPr>
              <a:t>调整</a:t>
            </a:r>
            <a:r>
              <a:rPr lang="en-US" altLang="zh-CN" sz="2400" b="1" dirty="0" smtClean="0">
                <a:latin typeface="+mn-ea"/>
                <a:cs typeface="Times New Roman" panose="02020603050405020304" pitchFamily="18" charset="0"/>
              </a:rPr>
              <a:t>            </a:t>
            </a:r>
          </a:p>
          <a:p>
            <a:r>
              <a:rPr lang="en-US" altLang="zh-CN" sz="2400" b="1" dirty="0" smtClean="0">
                <a:latin typeface="+mn-ea"/>
                <a:cs typeface="Times New Roman" panose="02020603050405020304" pitchFamily="18" charset="0"/>
              </a:rPr>
              <a:t>           1  0 1 1 1 </a:t>
            </a:r>
            <a:r>
              <a:rPr lang="zh-CN" altLang="zh-CN" sz="2400" b="1" dirty="0" smtClean="0">
                <a:latin typeface="华文楷体" panose="02010600040101010101" pitchFamily="2" charset="-122"/>
                <a:ea typeface="华文楷体" panose="02010600040101010101" pitchFamily="2" charset="-122"/>
              </a:rPr>
              <a:t>……</a:t>
            </a:r>
            <a:r>
              <a:rPr lang="en-US" altLang="zh-CN" sz="2400" b="1" dirty="0" smtClean="0">
                <a:latin typeface="+mn-ea"/>
              </a:rPr>
              <a:t> </a:t>
            </a:r>
            <a:r>
              <a:rPr lang="zh-CN" altLang="zh-CN" sz="2400" b="1" dirty="0" smtClean="0">
                <a:latin typeface="华文楷体" panose="02010600040101010101" pitchFamily="2" charset="-122"/>
                <a:ea typeface="华文楷体" panose="02010600040101010101" pitchFamily="2" charset="-122"/>
              </a:rPr>
              <a:t>十进制数</a:t>
            </a:r>
            <a:r>
              <a:rPr lang="en-US" altLang="zh-CN" sz="2400" b="1" dirty="0" smtClean="0">
                <a:latin typeface="华文楷体" panose="02010600040101010101" pitchFamily="2" charset="-122"/>
                <a:ea typeface="华文楷体" panose="02010600040101010101" pitchFamily="2" charset="-122"/>
              </a:rPr>
              <a:t>17</a:t>
            </a:r>
            <a:r>
              <a:rPr lang="zh-CN" altLang="zh-CN" sz="2400" b="1" dirty="0" smtClean="0">
                <a:latin typeface="华文楷体" panose="02010600040101010101" pitchFamily="2" charset="-122"/>
                <a:ea typeface="华文楷体" panose="02010600040101010101" pitchFamily="2" charset="-122"/>
              </a:rPr>
              <a:t>的</a:t>
            </a:r>
            <a:r>
              <a:rPr lang="en-US" altLang="zh-CN" sz="2400" b="1" dirty="0" smtClean="0">
                <a:latin typeface="华文楷体" panose="02010600040101010101" pitchFamily="2" charset="-122"/>
                <a:ea typeface="华文楷体" panose="02010600040101010101" pitchFamily="2" charset="-122"/>
              </a:rPr>
              <a:t>8421</a:t>
            </a:r>
            <a:r>
              <a:rPr lang="zh-CN" altLang="zh-CN" sz="2400" b="1" dirty="0" smtClean="0">
                <a:latin typeface="华文楷体" panose="02010600040101010101" pitchFamily="2" charset="-122"/>
                <a:ea typeface="华文楷体" panose="02010600040101010101" pitchFamily="2" charset="-122"/>
              </a:rPr>
              <a:t>码</a:t>
            </a:r>
            <a:endPar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endParaRPr>
          </a:p>
          <a:p>
            <a:pPr marL="274320" lvl="0" indent="-274320">
              <a:spcBef>
                <a:spcPct val="20000"/>
              </a:spcBef>
              <a:buClr>
                <a:srgbClr val="C87608"/>
              </a:buClr>
              <a:buSzPct val="95000"/>
            </a:pPr>
            <a:endParaRPr kumimoji="0" lang="en-US" altLang="zh-CN" sz="2400"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a:p>
            <a:pPr marL="514350" indent="-514350">
              <a:spcBef>
                <a:spcPct val="20000"/>
              </a:spcBef>
              <a:buClr>
                <a:srgbClr val="C87608"/>
              </a:buClr>
              <a:buSzPct val="100000"/>
            </a:pPr>
            <a:r>
              <a:rPr lang="en-US" altLang="zh-CN" sz="2800" b="1" dirty="0" smtClean="0">
                <a:solidFill>
                  <a:srgbClr val="A5002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800" b="1" dirty="0" smtClean="0">
                <a:solidFill>
                  <a:srgbClr val="A50021"/>
                </a:solidFill>
                <a:latin typeface="楷体" panose="02010609060101010101" pitchFamily="49" charset="-122"/>
                <a:ea typeface="楷体" panose="02010609060101010101" pitchFamily="49" charset="-122"/>
                <a:cs typeface="Times New Roman" panose="02020603050405020304" pitchFamily="18" charset="0"/>
              </a:rPr>
              <a:t>2. </a:t>
            </a:r>
            <a:r>
              <a:rPr lang="zh-CN" altLang="en-US" sz="2800" b="1" dirty="0" smtClean="0">
                <a:solidFill>
                  <a:srgbClr val="A50021"/>
                </a:solidFill>
                <a:latin typeface="楷体" panose="02010609060101010101" pitchFamily="49" charset="-122"/>
                <a:ea typeface="楷体" panose="02010609060101010101" pitchFamily="49" charset="-122"/>
                <a:cs typeface="Times New Roman" panose="02020603050405020304" pitchFamily="18" charset="0"/>
              </a:rPr>
              <a:t>定点数</a:t>
            </a:r>
            <a:endParaRPr lang="en-US" altLang="zh-CN" sz="2800" b="1" dirty="0" smtClean="0">
              <a:solidFill>
                <a:srgbClr val="A50021"/>
              </a:solidFill>
              <a:latin typeface="楷体" panose="02010609060101010101" pitchFamily="49" charset="-122"/>
              <a:ea typeface="楷体" panose="02010609060101010101" pitchFamily="49" charset="-122"/>
            </a:endParaRPr>
          </a:p>
          <a:p>
            <a:pPr marL="514350" indent="-514350">
              <a:spcBef>
                <a:spcPct val="20000"/>
              </a:spcBef>
              <a:buClr>
                <a:srgbClr val="C87608"/>
              </a:buClr>
              <a:buSzPct val="100000"/>
              <a:buFont typeface="Wingdings" panose="05000000000000000000" pitchFamily="2" charset="2"/>
              <a:buChar char="u"/>
            </a:pPr>
            <a:r>
              <a:rPr lang="zh-CN" altLang="zh-CN" sz="2800" b="1" dirty="0" smtClean="0"/>
              <a:t>所谓</a:t>
            </a:r>
            <a:r>
              <a:rPr lang="zh-CN" altLang="zh-CN" sz="2800" b="1" dirty="0" smtClean="0">
                <a:solidFill>
                  <a:srgbClr val="FF0000"/>
                </a:solidFill>
              </a:rPr>
              <a:t>定点数</a:t>
            </a:r>
            <a:r>
              <a:rPr lang="zh-CN" altLang="zh-CN" sz="2800" b="1" dirty="0" smtClean="0"/>
              <a:t>表示，是指小数点被固定在数据中某个特定位置上的数据表示方法。</a:t>
            </a:r>
            <a:endParaRPr lang="en-US" altLang="zh-CN" sz="2800" b="1" dirty="0" smtClean="0">
              <a:latin typeface="华文楷体" panose="02010600040101010101" pitchFamily="2" charset="-122"/>
              <a:ea typeface="华文楷体" panose="02010600040101010101" pitchFamily="2" charset="-122"/>
              <a:cs typeface="Times New Roman" panose="02020603050405020304" pitchFamily="18" charset="0"/>
            </a:endParaRPr>
          </a:p>
          <a:p>
            <a:pPr marL="274320" lvl="0" indent="-274320">
              <a:spcBef>
                <a:spcPct val="20000"/>
              </a:spcBef>
              <a:buClr>
                <a:srgbClr val="C87608"/>
              </a:buClr>
              <a:buSzPct val="95000"/>
            </a:pPr>
            <a:r>
              <a:rPr kumimoji="0" lang="zh-CN" altLang="en-US" sz="2800"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rPr>
              <a:t>                      定点整数：</a:t>
            </a:r>
            <a:r>
              <a:rPr lang="en-US" altLang="zh-CN" sz="2800" b="1" i="1" dirty="0" smtClean="0">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800" b="1" i="1" baseline="-25000" dirty="0" smtClean="0">
                <a:latin typeface="Times New Roman" panose="02020603050405020304" pitchFamily="18" charset="0"/>
                <a:ea typeface="华文楷体" panose="02010600040101010101" pitchFamily="2" charset="-122"/>
                <a:cs typeface="Times New Roman" panose="02020603050405020304" pitchFamily="18" charset="0"/>
              </a:rPr>
              <a:t>s</a:t>
            </a:r>
            <a:r>
              <a:rPr lang="en-US" altLang="zh-CN" sz="2800" b="1" i="1" dirty="0" smtClean="0">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800" b="1" i="1" baseline="-25000" dirty="0" smtClean="0">
                <a:latin typeface="Times New Roman" panose="02020603050405020304" pitchFamily="18" charset="0"/>
                <a:ea typeface="华文楷体" panose="02010600040101010101" pitchFamily="2" charset="-122"/>
                <a:cs typeface="Times New Roman" panose="02020603050405020304" pitchFamily="18" charset="0"/>
              </a:rPr>
              <a:t>n-</a:t>
            </a:r>
            <a:r>
              <a:rPr lang="en-US" altLang="zh-CN" sz="2800" b="1" baseline="-25000" dirty="0" smtClean="0">
                <a:latin typeface="Times New Roman" panose="02020603050405020304" pitchFamily="18" charset="0"/>
                <a:ea typeface="华文楷体" panose="02010600040101010101" pitchFamily="2" charset="-122"/>
                <a:cs typeface="Times New Roman" panose="02020603050405020304" pitchFamily="18" charset="0"/>
              </a:rPr>
              <a:t>1</a:t>
            </a:r>
            <a:r>
              <a:rPr lang="en-US" altLang="zh-CN" sz="2800" b="1" i="1" dirty="0" smtClean="0">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800" b="1" i="1" baseline="-25000" dirty="0" smtClean="0">
                <a:latin typeface="Times New Roman" panose="02020603050405020304" pitchFamily="18" charset="0"/>
                <a:ea typeface="华文楷体" panose="02010600040101010101" pitchFamily="2" charset="-122"/>
                <a:cs typeface="Times New Roman" panose="02020603050405020304" pitchFamily="18" charset="0"/>
              </a:rPr>
              <a:t>n-</a:t>
            </a:r>
            <a:r>
              <a:rPr lang="en-US" altLang="zh-CN" sz="2800" b="1" baseline="-25000" dirty="0" smtClean="0">
                <a:latin typeface="Times New Roman" panose="02020603050405020304" pitchFamily="18" charset="0"/>
                <a:ea typeface="华文楷体" panose="02010600040101010101" pitchFamily="2" charset="-122"/>
                <a:cs typeface="Times New Roman" panose="02020603050405020304" pitchFamily="18" charset="0"/>
              </a:rPr>
              <a:t>2</a:t>
            </a:r>
            <a:r>
              <a:rPr lang="en-US" altLang="zh-CN" sz="2800" b="1" i="1" dirty="0" smtClean="0">
                <a:latin typeface="Times New Roman" panose="02020603050405020304" pitchFamily="18" charset="0"/>
                <a:ea typeface="华文楷体" panose="02010600040101010101" pitchFamily="2" charset="-122"/>
                <a:cs typeface="Times New Roman" panose="02020603050405020304" pitchFamily="18" charset="0"/>
              </a:rPr>
              <a:t> …x</a:t>
            </a:r>
            <a:r>
              <a:rPr lang="en-US" altLang="zh-CN" sz="2800" b="1" baseline="-25000" dirty="0" smtClean="0">
                <a:latin typeface="Times New Roman" panose="02020603050405020304" pitchFamily="18" charset="0"/>
                <a:ea typeface="华文楷体" panose="02010600040101010101" pitchFamily="2" charset="-122"/>
                <a:cs typeface="Times New Roman" panose="02020603050405020304" pitchFamily="18" charset="0"/>
              </a:rPr>
              <a:t>1</a:t>
            </a:r>
            <a:r>
              <a:rPr lang="en-US" altLang="zh-CN" sz="2800" b="1" i="1" dirty="0" smtClean="0">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800" b="1" baseline="-25000" dirty="0" smtClean="0">
                <a:latin typeface="Times New Roman" panose="02020603050405020304" pitchFamily="18" charset="0"/>
                <a:ea typeface="华文楷体" panose="02010600040101010101" pitchFamily="2" charset="-122"/>
                <a:cs typeface="Times New Roman" panose="02020603050405020304" pitchFamily="18" charset="0"/>
              </a:rPr>
              <a:t>0</a:t>
            </a:r>
            <a:r>
              <a:rPr lang="en-US" altLang="zh-CN" sz="2800" b="1" i="1" baseline="-250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b="1" dirty="0" smtClean="0">
                <a:solidFill>
                  <a:schemeClr val="bg1">
                    <a:lumMod val="65000"/>
                  </a:schemeClr>
                </a:solidFill>
                <a:latin typeface="Times New Roman" panose="02020603050405020304" pitchFamily="18" charset="0"/>
                <a:ea typeface="华文楷体" panose="02010600040101010101" pitchFamily="2" charset="-122"/>
                <a:cs typeface="Times New Roman" panose="02020603050405020304" pitchFamily="18" charset="0"/>
              </a:rPr>
              <a:t>.</a:t>
            </a:r>
            <a:endParaRPr kumimoji="0" lang="en-US" altLang="zh-CN" sz="2800" b="1" i="0" u="none" strike="noStrike" kern="1200" cap="none" spc="0" normalizeH="0" baseline="0" noProof="0" dirty="0" smtClean="0">
              <a:ln>
                <a:noFill/>
              </a:ln>
              <a:solidFill>
                <a:schemeClr val="bg1">
                  <a:lumMod val="65000"/>
                </a:schemeClr>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a:p>
            <a:pPr marL="274320" lvl="0" indent="-274320">
              <a:spcBef>
                <a:spcPct val="20000"/>
              </a:spcBef>
              <a:buClr>
                <a:srgbClr val="C87608"/>
              </a:buClr>
              <a:buSzPct val="95000"/>
            </a:pPr>
            <a:r>
              <a:rPr lang="zh-CN" altLang="en-US" sz="2800" b="1" dirty="0" smtClean="0">
                <a:latin typeface="华文楷体" panose="02010600040101010101" pitchFamily="2" charset="-122"/>
                <a:ea typeface="华文楷体" panose="02010600040101010101" pitchFamily="2" charset="-122"/>
                <a:cs typeface="Times New Roman" panose="02020603050405020304" pitchFamily="18" charset="0"/>
              </a:rPr>
              <a:t>                      定点小数：</a:t>
            </a:r>
            <a:r>
              <a:rPr lang="en-US" altLang="zh-CN" sz="2800" b="1" i="1" dirty="0" err="1" smtClean="0">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800" b="1" i="1" baseline="-25000" dirty="0" err="1" smtClean="0">
                <a:latin typeface="Times New Roman" panose="02020603050405020304" pitchFamily="18" charset="0"/>
                <a:ea typeface="华文楷体" panose="02010600040101010101" pitchFamily="2" charset="-122"/>
                <a:cs typeface="Times New Roman" panose="02020603050405020304" pitchFamily="18" charset="0"/>
              </a:rPr>
              <a:t>s</a:t>
            </a:r>
            <a:r>
              <a:rPr lang="en-US" altLang="zh-CN" sz="2800" b="1" i="1" baseline="-250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b="1" i="1" dirty="0" smtClean="0">
                <a:solidFill>
                  <a:schemeClr val="bg1">
                    <a:lumMod val="65000"/>
                  </a:schemeClr>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b="1" i="1" baseline="-25000"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b="1" i="1" dirty="0" smtClean="0">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800" b="1" i="1" baseline="-25000" dirty="0" smtClean="0">
                <a:latin typeface="Times New Roman" panose="02020603050405020304" pitchFamily="18" charset="0"/>
                <a:ea typeface="华文楷体" panose="02010600040101010101" pitchFamily="2" charset="-122"/>
                <a:cs typeface="Times New Roman" panose="02020603050405020304" pitchFamily="18" charset="0"/>
              </a:rPr>
              <a:t>n-</a:t>
            </a:r>
            <a:r>
              <a:rPr lang="en-US" altLang="zh-CN" sz="2800" b="1" baseline="-25000" dirty="0" smtClean="0">
                <a:latin typeface="Times New Roman" panose="02020603050405020304" pitchFamily="18" charset="0"/>
                <a:ea typeface="华文楷体" panose="02010600040101010101" pitchFamily="2" charset="-122"/>
                <a:cs typeface="Times New Roman" panose="02020603050405020304" pitchFamily="18" charset="0"/>
              </a:rPr>
              <a:t>1</a:t>
            </a:r>
            <a:r>
              <a:rPr lang="en-US" altLang="zh-CN" sz="2800" b="1" i="1" dirty="0" smtClean="0">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800" b="1" i="1" baseline="-25000" dirty="0" smtClean="0">
                <a:latin typeface="Times New Roman" panose="02020603050405020304" pitchFamily="18" charset="0"/>
                <a:ea typeface="华文楷体" panose="02010600040101010101" pitchFamily="2" charset="-122"/>
                <a:cs typeface="Times New Roman" panose="02020603050405020304" pitchFamily="18" charset="0"/>
              </a:rPr>
              <a:t>n-</a:t>
            </a:r>
            <a:r>
              <a:rPr lang="en-US" altLang="zh-CN" sz="2800" b="1" baseline="-25000" dirty="0" smtClean="0">
                <a:latin typeface="Times New Roman" panose="02020603050405020304" pitchFamily="18" charset="0"/>
                <a:ea typeface="华文楷体" panose="02010600040101010101" pitchFamily="2" charset="-122"/>
                <a:cs typeface="Times New Roman" panose="02020603050405020304" pitchFamily="18" charset="0"/>
              </a:rPr>
              <a:t>2</a:t>
            </a:r>
            <a:r>
              <a:rPr lang="en-US" altLang="zh-CN" sz="2800" b="1" i="1" dirty="0" smtClean="0">
                <a:latin typeface="Times New Roman" panose="02020603050405020304" pitchFamily="18" charset="0"/>
                <a:ea typeface="华文楷体" panose="02010600040101010101" pitchFamily="2" charset="-122"/>
                <a:cs typeface="Times New Roman" panose="02020603050405020304" pitchFamily="18" charset="0"/>
              </a:rPr>
              <a:t> …x</a:t>
            </a:r>
            <a:r>
              <a:rPr lang="en-US" altLang="zh-CN" sz="2800" b="1" baseline="-25000" dirty="0" smtClean="0">
                <a:latin typeface="Times New Roman" panose="02020603050405020304" pitchFamily="18" charset="0"/>
                <a:ea typeface="华文楷体" panose="02010600040101010101" pitchFamily="2" charset="-122"/>
                <a:cs typeface="Times New Roman" panose="02020603050405020304" pitchFamily="18" charset="0"/>
              </a:rPr>
              <a:t>1</a:t>
            </a:r>
            <a:r>
              <a:rPr lang="en-US" altLang="zh-CN" sz="2800" b="1" i="1" dirty="0" smtClean="0">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800" b="1" baseline="-25000" dirty="0" smtClean="0">
                <a:latin typeface="Times New Roman" panose="02020603050405020304" pitchFamily="18" charset="0"/>
                <a:ea typeface="华文楷体" panose="02010600040101010101" pitchFamily="2" charset="-122"/>
                <a:cs typeface="Times New Roman" panose="02020603050405020304" pitchFamily="18" charset="0"/>
              </a:rPr>
              <a:t>0</a:t>
            </a:r>
            <a:endParaRPr kumimoji="0" lang="en-US" altLang="zh-CN" sz="2800" b="1"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endParaRPr>
          </a:p>
        </p:txBody>
      </p:sp>
      <p:cxnSp>
        <p:nvCxnSpPr>
          <p:cNvPr id="7" name="直接连接符 6"/>
          <p:cNvCxnSpPr/>
          <p:nvPr/>
        </p:nvCxnSpPr>
        <p:spPr>
          <a:xfrm>
            <a:off x="1691680" y="2492896"/>
            <a:ext cx="2160000" cy="0"/>
          </a:xfrm>
          <a:prstGeom prst="line">
            <a:avLst/>
          </a:prstGeom>
        </p:spPr>
        <p:style>
          <a:lnRef idx="1">
            <a:schemeClr val="dk1"/>
          </a:lnRef>
          <a:fillRef idx="0">
            <a:schemeClr val="dk1"/>
          </a:fillRef>
          <a:effectRef idx="0">
            <a:schemeClr val="dk1"/>
          </a:effectRef>
          <a:fontRef idx="minor">
            <a:schemeClr val="tx1"/>
          </a:fontRef>
        </p:style>
      </p:cxnSp>
      <p:cxnSp>
        <p:nvCxnSpPr>
          <p:cNvPr id="9" name="直接连接符 8"/>
          <p:cNvCxnSpPr/>
          <p:nvPr/>
        </p:nvCxnSpPr>
        <p:spPr>
          <a:xfrm>
            <a:off x="2267744" y="2204864"/>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691680" y="3212976"/>
            <a:ext cx="2160000" cy="0"/>
          </a:xfrm>
          <a:prstGeom prst="line">
            <a:avLst/>
          </a:prstGeom>
        </p:spPr>
        <p:style>
          <a:lnRef idx="1">
            <a:schemeClr val="dk1"/>
          </a:lnRef>
          <a:fillRef idx="0">
            <a:schemeClr val="dk1"/>
          </a:fillRef>
          <a:effectRef idx="0">
            <a:schemeClr val="dk1"/>
          </a:effectRef>
          <a:fontRef idx="minor">
            <a:schemeClr val="tx1"/>
          </a:fontRef>
        </p:style>
      </p:cxnSp>
      <p:sp>
        <p:nvSpPr>
          <p:cNvPr id="2" name="标题 1"/>
          <p:cNvSpPr>
            <a:spLocks noGrp="1"/>
          </p:cNvSpPr>
          <p:nvPr>
            <p:ph type="title"/>
          </p:nvPr>
        </p:nvSpPr>
        <p:spPr/>
        <p:txBody>
          <a:bodyPr/>
          <a:lstStyle/>
          <a:p>
            <a:r>
              <a:rPr lang="en-US" altLang="zh-CN"/>
              <a:t>1.</a:t>
            </a:r>
            <a:r>
              <a:rPr lang="zh-CN" altLang="en-US"/>
              <a:t>2.2数值数据表示</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p:nvPr/>
        </p:nvSpPr>
        <p:spPr>
          <a:xfrm>
            <a:off x="332105" y="1196975"/>
            <a:ext cx="7740650" cy="5127625"/>
          </a:xfrm>
          <a:prstGeom prst="rect">
            <a:avLst/>
          </a:prstGeom>
        </p:spPr>
        <p:txBody>
          <a:bodyPr vert="horz">
            <a:normAutofit/>
          </a:bodyPr>
          <a:lstStyle/>
          <a:p>
            <a:pPr marL="274320" lvl="0" indent="-274320">
              <a:spcBef>
                <a:spcPct val="20000"/>
              </a:spcBef>
              <a:buClr>
                <a:srgbClr val="C87608"/>
              </a:buClr>
              <a:buSzPct val="95000"/>
              <a:buFont typeface="Wingdings" panose="05000000000000000000" pitchFamily="2" charset="2"/>
              <a:buChar char="u"/>
            </a:pPr>
            <a:r>
              <a:rPr lang="zh-CN" altLang="zh-CN" sz="2800" b="1" dirty="0" smtClean="0">
                <a:solidFill>
                  <a:srgbClr val="FF0000"/>
                </a:solidFill>
              </a:rPr>
              <a:t>带符号的定点数</a:t>
            </a:r>
            <a:r>
              <a:rPr lang="zh-CN" altLang="zh-CN" sz="2800" b="1" dirty="0" smtClean="0"/>
              <a:t>有原码、补码和反码等几种编码表示方法。</a:t>
            </a:r>
            <a:endParaRPr lang="en-US" altLang="zh-CN" sz="2800" b="1" dirty="0" smtClean="0"/>
          </a:p>
          <a:p>
            <a:pPr marL="274320" lvl="0" indent="-274320">
              <a:spcBef>
                <a:spcPct val="20000"/>
              </a:spcBef>
              <a:buClr>
                <a:srgbClr val="C87608"/>
              </a:buClr>
              <a:buSzPct val="95000"/>
            </a:pPr>
            <a:r>
              <a:rPr lang="en-US" altLang="zh-CN" sz="2800" b="1" dirty="0" smtClean="0">
                <a:solidFill>
                  <a:srgbClr val="0070C0"/>
                </a:solidFill>
                <a:latin typeface="华文新魏" panose="02010800040101010101" pitchFamily="2" charset="-122"/>
                <a:ea typeface="华文新魏" panose="02010800040101010101" pitchFamily="2" charset="-122"/>
              </a:rPr>
              <a:t>    1</a:t>
            </a:r>
            <a:r>
              <a:rPr lang="zh-CN" altLang="en-US" sz="2800" b="1" dirty="0" smtClean="0">
                <a:solidFill>
                  <a:srgbClr val="0070C0"/>
                </a:solidFill>
                <a:latin typeface="华文新魏" panose="02010800040101010101" pitchFamily="2" charset="-122"/>
                <a:ea typeface="华文新魏" panose="02010800040101010101" pitchFamily="2" charset="-122"/>
              </a:rPr>
              <a:t>）原码表示法</a:t>
            </a:r>
            <a:endParaRPr lang="en-US" altLang="zh-CN" sz="2800" b="1" dirty="0" smtClean="0">
              <a:solidFill>
                <a:srgbClr val="0070C0"/>
              </a:solidFill>
              <a:latin typeface="华文新魏" panose="02010800040101010101" pitchFamily="2" charset="-122"/>
              <a:ea typeface="华文新魏" panose="02010800040101010101" pitchFamily="2" charset="-122"/>
            </a:endParaRPr>
          </a:p>
          <a:p>
            <a:pPr marL="274320" indent="-274320">
              <a:spcBef>
                <a:spcPct val="20000"/>
              </a:spcBef>
              <a:buClr>
                <a:srgbClr val="C87608"/>
              </a:buClr>
              <a:buSzPct val="95000"/>
              <a:buFont typeface="Wingdings" panose="05000000000000000000" pitchFamily="2" charset="2"/>
              <a:buChar char="u"/>
            </a:pPr>
            <a:r>
              <a:rPr lang="zh-CN" altLang="zh-CN" sz="2800" b="1" dirty="0" smtClean="0">
                <a:solidFill>
                  <a:srgbClr val="FF0000"/>
                </a:solidFill>
                <a:latin typeface="Times New Roman" panose="02020603050405020304" pitchFamily="18" charset="0"/>
                <a:cs typeface="Times New Roman" panose="02020603050405020304" pitchFamily="18" charset="0"/>
              </a:rPr>
              <a:t>原码</a:t>
            </a:r>
            <a:r>
              <a:rPr lang="zh-CN" altLang="zh-CN" sz="2800" b="1" dirty="0" smtClean="0">
                <a:latin typeface="Times New Roman" panose="02020603050405020304" pitchFamily="18" charset="0"/>
                <a:cs typeface="Times New Roman" panose="02020603050405020304" pitchFamily="18" charset="0"/>
              </a:rPr>
              <a:t>以</a:t>
            </a:r>
            <a:r>
              <a:rPr lang="en-US" altLang="zh-CN" sz="2800" b="1" dirty="0" smtClean="0">
                <a:latin typeface="Times New Roman" panose="02020603050405020304" pitchFamily="18" charset="0"/>
                <a:cs typeface="Times New Roman" panose="02020603050405020304" pitchFamily="18" charset="0"/>
              </a:rPr>
              <a:t>0</a:t>
            </a:r>
            <a:r>
              <a:rPr lang="zh-CN" altLang="zh-CN" sz="2800" b="1" dirty="0" smtClean="0">
                <a:latin typeface="Times New Roman" panose="02020603050405020304" pitchFamily="18" charset="0"/>
                <a:cs typeface="Times New Roman" panose="02020603050405020304" pitchFamily="18" charset="0"/>
              </a:rPr>
              <a:t>表示正号，以</a:t>
            </a:r>
            <a:r>
              <a:rPr lang="en-US" altLang="zh-CN" sz="2800" b="1" dirty="0" smtClean="0">
                <a:latin typeface="Times New Roman" panose="02020603050405020304" pitchFamily="18" charset="0"/>
                <a:cs typeface="Times New Roman" panose="02020603050405020304" pitchFamily="18" charset="0"/>
              </a:rPr>
              <a:t>1</a:t>
            </a:r>
            <a:r>
              <a:rPr lang="zh-CN" altLang="zh-CN" sz="2800" b="1" dirty="0" smtClean="0">
                <a:latin typeface="Times New Roman" panose="02020603050405020304" pitchFamily="18" charset="0"/>
                <a:cs typeface="Times New Roman" panose="02020603050405020304" pitchFamily="18" charset="0"/>
              </a:rPr>
              <a:t>表示负号，直接置于数的最左端（即最高位位置）</a:t>
            </a:r>
            <a:r>
              <a:rPr lang="zh-CN" altLang="en-US" sz="2800" b="1" dirty="0" smtClean="0">
                <a:latin typeface="Times New Roman" panose="02020603050405020304" pitchFamily="18" charset="0"/>
                <a:cs typeface="Times New Roman" panose="02020603050405020304" pitchFamily="18" charset="0"/>
              </a:rPr>
              <a:t>，</a:t>
            </a:r>
            <a:r>
              <a:rPr lang="zh-CN" altLang="zh-CN" sz="2800" b="1" dirty="0" smtClean="0">
                <a:latin typeface="Times New Roman" panose="02020603050405020304" pitchFamily="18" charset="0"/>
                <a:cs typeface="Times New Roman" panose="02020603050405020304" pitchFamily="18" charset="0"/>
              </a:rPr>
              <a:t>而数的数字部分与其绝对值一致。</a:t>
            </a:r>
          </a:p>
          <a:p>
            <a:pPr marL="274320" indent="-274320">
              <a:spcBef>
                <a:spcPct val="20000"/>
              </a:spcBef>
              <a:buClr>
                <a:srgbClr val="C87608"/>
              </a:buClr>
              <a:buSzPct val="95000"/>
            </a:pPr>
            <a:r>
              <a:rPr lang="en-US" altLang="zh-CN" sz="2400" b="1" dirty="0" smtClean="0">
                <a:solidFill>
                  <a:srgbClr val="FF0066"/>
                </a:solidFill>
                <a:latin typeface="华文楷体" panose="02010600040101010101" pitchFamily="2" charset="-122"/>
                <a:ea typeface="华文楷体" panose="02010600040101010101" pitchFamily="2" charset="-122"/>
              </a:rPr>
              <a:t>    【</a:t>
            </a:r>
            <a:r>
              <a:rPr lang="zh-CN" altLang="en-US" sz="2400" b="1" dirty="0" smtClean="0">
                <a:solidFill>
                  <a:srgbClr val="FF0066"/>
                </a:solidFill>
                <a:latin typeface="华文楷体" panose="02010600040101010101" pitchFamily="2" charset="-122"/>
                <a:ea typeface="华文楷体" panose="02010600040101010101" pitchFamily="2" charset="-122"/>
              </a:rPr>
              <a:t>例</a:t>
            </a:r>
            <a:r>
              <a:rPr lang="en-US" altLang="zh-CN" sz="2400" b="1" dirty="0" smtClean="0">
                <a:solidFill>
                  <a:srgbClr val="FF0066"/>
                </a:solidFill>
                <a:latin typeface="华文楷体" panose="02010600040101010101" pitchFamily="2" charset="-122"/>
                <a:ea typeface="华文楷体" panose="02010600040101010101" pitchFamily="2" charset="-122"/>
              </a:rPr>
              <a:t>1.4】</a:t>
            </a:r>
            <a:r>
              <a:rPr lang="zh-CN" altLang="zh-CN" sz="2400" b="1" dirty="0" smtClean="0">
                <a:latin typeface="Times New Roman" panose="02020603050405020304" pitchFamily="18" charset="0"/>
                <a:cs typeface="Times New Roman" panose="02020603050405020304" pitchFamily="18" charset="0"/>
              </a:rPr>
              <a:t>① </a:t>
            </a:r>
            <a:r>
              <a:rPr lang="zh-CN"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若</a:t>
            </a:r>
            <a:r>
              <a:rPr lang="zh-CN"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x</a:t>
            </a:r>
            <a:r>
              <a:rPr lang="en-US" altLang="zh-CN" sz="2400" b="1" dirty="0" smtClean="0">
                <a:latin typeface="Times New Roman" panose="02020603050405020304" pitchFamily="18" charset="0"/>
                <a:cs typeface="Times New Roman" panose="02020603050405020304" pitchFamily="18" charset="0"/>
              </a:rPr>
              <a:t> = </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1011100</a:t>
            </a:r>
            <a:r>
              <a:rPr lang="zh-CN" altLang="zh-CN" sz="2400" b="1" dirty="0" smtClean="0">
                <a:latin typeface="Times New Roman" panose="02020603050405020304" pitchFamily="18" charset="0"/>
                <a:cs typeface="Times New Roman" panose="02020603050405020304" pitchFamily="18" charset="0"/>
              </a:rPr>
              <a:t>，</a:t>
            </a:r>
            <a:r>
              <a:rPr lang="zh-CN"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则</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x</a:t>
            </a:r>
            <a:r>
              <a:rPr lang="en-US" altLang="zh-CN" sz="2400" b="1" dirty="0" smtClean="0">
                <a:latin typeface="Times New Roman" panose="02020603050405020304" pitchFamily="18" charset="0"/>
                <a:cs typeface="Times New Roman" panose="02020603050405020304" pitchFamily="18" charset="0"/>
              </a:rPr>
              <a:t>]</a:t>
            </a:r>
            <a:r>
              <a:rPr lang="zh-CN" altLang="zh-CN" sz="2400" b="1" baseline="-25000" dirty="0" smtClean="0">
                <a:latin typeface="华文楷体" panose="02010600040101010101" pitchFamily="2" charset="-122"/>
                <a:ea typeface="华文楷体" panose="02010600040101010101" pitchFamily="2" charset="-122"/>
                <a:cs typeface="Times New Roman" panose="02020603050405020304" pitchFamily="18" charset="0"/>
              </a:rPr>
              <a:t>原</a:t>
            </a:r>
            <a:r>
              <a:rPr lang="en-US" altLang="zh-CN" sz="2400" b="1" dirty="0" smtClean="0">
                <a:latin typeface="Times New Roman" panose="02020603050405020304" pitchFamily="18" charset="0"/>
                <a:cs typeface="Times New Roman" panose="02020603050405020304" pitchFamily="18" charset="0"/>
              </a:rPr>
              <a:t> = </a:t>
            </a:r>
            <a:r>
              <a:rPr lang="en-US" altLang="zh-CN" sz="2400" b="1" dirty="0" smtClean="0">
                <a:solidFill>
                  <a:srgbClr val="FF0066"/>
                </a:solidFill>
                <a:latin typeface="Times New Roman" panose="02020603050405020304" pitchFamily="18" charset="0"/>
                <a:cs typeface="Times New Roman" panose="02020603050405020304" pitchFamily="18" charset="0"/>
              </a:rPr>
              <a:t>0</a:t>
            </a:r>
            <a:r>
              <a:rPr lang="en-US" altLang="zh-CN" sz="2400" b="1" dirty="0" smtClean="0">
                <a:latin typeface="Times New Roman" panose="02020603050405020304" pitchFamily="18" charset="0"/>
                <a:cs typeface="Times New Roman" panose="02020603050405020304" pitchFamily="18" charset="0"/>
              </a:rPr>
              <a:t>1011100</a:t>
            </a:r>
          </a:p>
          <a:p>
            <a:pPr marL="274320" indent="-274320">
              <a:spcBef>
                <a:spcPct val="20000"/>
              </a:spcBef>
              <a:buClr>
                <a:srgbClr val="C87608"/>
              </a:buClr>
              <a:buSzPct val="95000"/>
            </a:pPr>
            <a:r>
              <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                     </a:t>
            </a:r>
            <a:r>
              <a:rPr lang="zh-CN" altLang="zh-CN" sz="2400" b="1" dirty="0" smtClean="0">
                <a:latin typeface="Times New Roman" panose="02020603050405020304" pitchFamily="18" charset="0"/>
                <a:cs typeface="Times New Roman" panose="02020603050405020304" pitchFamily="18" charset="0"/>
              </a:rPr>
              <a:t>② </a:t>
            </a:r>
            <a:r>
              <a:rPr lang="zh-CN"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若</a:t>
            </a:r>
            <a:r>
              <a:rPr lang="zh-CN"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x</a:t>
            </a:r>
            <a:r>
              <a:rPr lang="en-US" altLang="zh-CN" sz="2400" b="1" dirty="0" smtClean="0">
                <a:latin typeface="Times New Roman" panose="02020603050405020304" pitchFamily="18" charset="0"/>
                <a:cs typeface="Times New Roman" panose="02020603050405020304" pitchFamily="18" charset="0"/>
              </a:rPr>
              <a:t> = </a:t>
            </a:r>
            <a:r>
              <a:rPr lang="en-US" altLang="zh-CN" sz="2400" b="1" dirty="0" smtClean="0">
                <a:latin typeface="+mn-ea"/>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0010011</a:t>
            </a:r>
            <a:r>
              <a:rPr lang="zh-CN" altLang="zh-CN" sz="2400" b="1" dirty="0" smtClean="0">
                <a:latin typeface="Times New Roman" panose="02020603050405020304" pitchFamily="18" charset="0"/>
                <a:cs typeface="Times New Roman" panose="02020603050405020304" pitchFamily="18" charset="0"/>
              </a:rPr>
              <a:t>，</a:t>
            </a:r>
            <a:r>
              <a:rPr lang="zh-CN"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则</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x</a:t>
            </a:r>
            <a:r>
              <a:rPr lang="en-US" altLang="zh-CN" sz="2400" b="1" dirty="0" smtClean="0">
                <a:latin typeface="Times New Roman" panose="02020603050405020304" pitchFamily="18" charset="0"/>
                <a:cs typeface="Times New Roman" panose="02020603050405020304" pitchFamily="18" charset="0"/>
              </a:rPr>
              <a:t>]</a:t>
            </a:r>
            <a:r>
              <a:rPr lang="zh-CN" altLang="zh-CN" sz="2400" b="1" baseline="-25000" dirty="0" smtClean="0">
                <a:latin typeface="华文楷体" panose="02010600040101010101" pitchFamily="2" charset="-122"/>
                <a:ea typeface="华文楷体" panose="02010600040101010101" pitchFamily="2" charset="-122"/>
                <a:cs typeface="Times New Roman" panose="02020603050405020304" pitchFamily="18" charset="0"/>
              </a:rPr>
              <a:t>原</a:t>
            </a:r>
            <a:r>
              <a:rPr lang="en-US" altLang="zh-CN" sz="2400" b="1" dirty="0" smtClean="0">
                <a:latin typeface="Times New Roman" panose="02020603050405020304" pitchFamily="18" charset="0"/>
                <a:cs typeface="Times New Roman" panose="02020603050405020304" pitchFamily="18" charset="0"/>
              </a:rPr>
              <a:t> = </a:t>
            </a:r>
            <a:r>
              <a:rPr lang="en-US" altLang="zh-CN" sz="2400" b="1" dirty="0" smtClean="0">
                <a:solidFill>
                  <a:srgbClr val="FF0066"/>
                </a:solidFill>
                <a:latin typeface="Times New Roman" panose="02020603050405020304" pitchFamily="18" charset="0"/>
                <a:cs typeface="Times New Roman" panose="02020603050405020304" pitchFamily="18" charset="0"/>
              </a:rPr>
              <a:t>1</a:t>
            </a:r>
            <a:r>
              <a:rPr lang="en-US" altLang="zh-CN" sz="2400" b="1" dirty="0" smtClean="0">
                <a:latin typeface="Times New Roman" panose="02020603050405020304" pitchFamily="18" charset="0"/>
                <a:cs typeface="Times New Roman" panose="02020603050405020304" pitchFamily="18" charset="0"/>
              </a:rPr>
              <a:t>0010011</a:t>
            </a:r>
            <a:endPar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endParaRPr>
          </a:p>
          <a:p>
            <a:pPr marL="274320" indent="-274320">
              <a:spcBef>
                <a:spcPct val="20000"/>
              </a:spcBef>
              <a:buClr>
                <a:srgbClr val="C87608"/>
              </a:buClr>
              <a:buSzPct val="95000"/>
              <a:buFont typeface="Wingdings" panose="05000000000000000000" pitchFamily="2" charset="2"/>
              <a:buChar char="u"/>
            </a:pPr>
            <a:r>
              <a:rPr lang="en-US" altLang="zh-CN" sz="2800" b="1" i="1" dirty="0" smtClean="0">
                <a:latin typeface="Times New Roman" panose="02020603050405020304" pitchFamily="18" charset="0"/>
                <a:cs typeface="Times New Roman" panose="02020603050405020304" pitchFamily="18" charset="0"/>
              </a:rPr>
              <a:t>n</a:t>
            </a:r>
            <a:r>
              <a:rPr lang="zh-CN" altLang="zh-CN" sz="2800" b="1" dirty="0" smtClean="0">
                <a:latin typeface="Times New Roman" panose="02020603050405020304" pitchFamily="18" charset="0"/>
                <a:cs typeface="Times New Roman" panose="02020603050405020304" pitchFamily="18" charset="0"/>
              </a:rPr>
              <a:t>位原码（包括符号位）的数据表示范围是</a:t>
            </a:r>
          </a:p>
          <a:p>
            <a:pPr marL="274320" lvl="0" indent="-274320" algn="ctr">
              <a:spcBef>
                <a:spcPct val="20000"/>
              </a:spcBef>
              <a:buClr>
                <a:srgbClr val="C87608"/>
              </a:buClr>
              <a:buSzPct val="95000"/>
            </a:pPr>
            <a:r>
              <a:rPr lang="en-US" altLang="zh-CN" sz="2800" b="1" dirty="0" smtClean="0">
                <a:latin typeface="Times New Roman" panose="02020603050405020304" pitchFamily="18" charset="0"/>
                <a:cs typeface="Times New Roman" panose="02020603050405020304" pitchFamily="18" charset="0"/>
              </a:rPr>
              <a:t>-(2</a:t>
            </a:r>
            <a:r>
              <a:rPr lang="en-US" altLang="zh-CN" sz="2800" b="1" i="1" baseline="30000" dirty="0" smtClean="0">
                <a:latin typeface="Times New Roman" panose="02020603050405020304" pitchFamily="18" charset="0"/>
                <a:cs typeface="Times New Roman" panose="02020603050405020304" pitchFamily="18" charset="0"/>
              </a:rPr>
              <a:t>n </a:t>
            </a:r>
            <a:r>
              <a:rPr lang="en-US" altLang="zh-CN" sz="2800" b="1" baseline="30000" dirty="0" smtClean="0">
                <a:latin typeface="Times New Roman" panose="02020603050405020304" pitchFamily="18" charset="0"/>
                <a:cs typeface="Times New Roman" panose="02020603050405020304" pitchFamily="18" charset="0"/>
              </a:rPr>
              <a:t>-1</a:t>
            </a:r>
            <a:r>
              <a:rPr lang="en-US" altLang="zh-CN" sz="2800" b="1" i="1" baseline="30000" dirty="0" smtClean="0">
                <a:latin typeface="Times New Roman" panose="02020603050405020304" pitchFamily="18" charset="0"/>
                <a:cs typeface="Times New Roman" panose="02020603050405020304" pitchFamily="18" charset="0"/>
              </a:rPr>
              <a:t> </a:t>
            </a:r>
            <a:r>
              <a:rPr lang="en-US" altLang="zh-CN" sz="2800" b="1" dirty="0" smtClean="0">
                <a:latin typeface="Times New Roman" panose="02020603050405020304" pitchFamily="18" charset="0"/>
                <a:cs typeface="Times New Roman" panose="02020603050405020304" pitchFamily="18" charset="0"/>
              </a:rPr>
              <a:t>-1)</a:t>
            </a:r>
            <a:r>
              <a:rPr lang="zh-CN" altLang="zh-CN" sz="2800" b="1" dirty="0" smtClean="0">
                <a:latin typeface="Times New Roman" panose="02020603050405020304" pitchFamily="18" charset="0"/>
                <a:cs typeface="Times New Roman" panose="02020603050405020304" pitchFamily="18" charset="0"/>
              </a:rPr>
              <a:t>≤ </a:t>
            </a:r>
            <a:r>
              <a:rPr lang="en-US" altLang="zh-CN" sz="2800" b="1" i="1" dirty="0" smtClean="0">
                <a:latin typeface="Times New Roman" panose="02020603050405020304" pitchFamily="18" charset="0"/>
                <a:cs typeface="Times New Roman" panose="02020603050405020304" pitchFamily="18" charset="0"/>
              </a:rPr>
              <a:t>x </a:t>
            </a:r>
            <a:r>
              <a:rPr lang="zh-CN" altLang="zh-CN" sz="2800" b="1" dirty="0" smtClean="0">
                <a:latin typeface="Times New Roman" panose="02020603050405020304" pitchFamily="18" charset="0"/>
                <a:cs typeface="Times New Roman" panose="02020603050405020304" pitchFamily="18" charset="0"/>
              </a:rPr>
              <a:t>≤</a:t>
            </a:r>
            <a:r>
              <a:rPr lang="en-US" altLang="zh-CN" sz="2800" b="1" dirty="0" smtClean="0">
                <a:latin typeface="Times New Roman" panose="02020603050405020304" pitchFamily="18" charset="0"/>
                <a:cs typeface="Times New Roman" panose="02020603050405020304" pitchFamily="18" charset="0"/>
              </a:rPr>
              <a:t>2</a:t>
            </a:r>
            <a:r>
              <a:rPr lang="en-US" altLang="zh-CN" sz="2800" b="1" i="1" baseline="30000" dirty="0" smtClean="0">
                <a:latin typeface="Times New Roman" panose="02020603050405020304" pitchFamily="18" charset="0"/>
                <a:cs typeface="Times New Roman" panose="02020603050405020304" pitchFamily="18" charset="0"/>
              </a:rPr>
              <a:t>n</a:t>
            </a:r>
            <a:r>
              <a:rPr lang="en-US" altLang="zh-CN" sz="2800" b="1" baseline="30000" dirty="0" smtClean="0">
                <a:latin typeface="Times New Roman" panose="02020603050405020304" pitchFamily="18" charset="0"/>
                <a:cs typeface="Times New Roman" panose="02020603050405020304" pitchFamily="18" charset="0"/>
              </a:rPr>
              <a:t> -1</a:t>
            </a:r>
            <a:r>
              <a:rPr lang="en-US" altLang="zh-CN" sz="2800" b="1" i="1" baseline="30000" dirty="0" smtClean="0">
                <a:latin typeface="Times New Roman" panose="02020603050405020304" pitchFamily="18" charset="0"/>
                <a:cs typeface="Times New Roman" panose="02020603050405020304" pitchFamily="18" charset="0"/>
              </a:rPr>
              <a:t> </a:t>
            </a:r>
            <a:r>
              <a:rPr lang="en-US" altLang="zh-CN" sz="2800" b="1" dirty="0" smtClean="0">
                <a:latin typeface="Times New Roman" panose="02020603050405020304" pitchFamily="18" charset="0"/>
                <a:cs typeface="Times New Roman" panose="02020603050405020304" pitchFamily="18" charset="0"/>
              </a:rPr>
              <a:t>-1</a:t>
            </a:r>
            <a:endParaRPr kumimoji="0" lang="en-US" altLang="zh-CN" sz="2800" b="1"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p:txBody>
          <a:bodyPr/>
          <a:lstStyle/>
          <a:p>
            <a:r>
              <a:rPr lang="en-US" altLang="zh-CN"/>
              <a:t>1.</a:t>
            </a:r>
            <a:r>
              <a:rPr lang="zh-CN" altLang="en-US"/>
              <a:t>2.2数值数据表示</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p:nvPr/>
        </p:nvSpPr>
        <p:spPr>
          <a:xfrm>
            <a:off x="457200" y="1196975"/>
            <a:ext cx="7493000" cy="5127625"/>
          </a:xfrm>
          <a:prstGeom prst="rect">
            <a:avLst/>
          </a:prstGeom>
        </p:spPr>
        <p:txBody>
          <a:bodyPr vert="horz">
            <a:normAutofit/>
          </a:bodyPr>
          <a:lstStyle/>
          <a:p>
            <a:pPr marL="274320" lvl="0" indent="-274320">
              <a:spcBef>
                <a:spcPct val="20000"/>
              </a:spcBef>
              <a:buClr>
                <a:srgbClr val="C87608"/>
              </a:buClr>
              <a:buSzPct val="95000"/>
            </a:pPr>
            <a:r>
              <a:rPr lang="en-US" altLang="zh-CN" sz="2800" b="1" dirty="0" smtClean="0">
                <a:solidFill>
                  <a:srgbClr val="0070C0"/>
                </a:solidFill>
                <a:latin typeface="华文新魏" panose="02010800040101010101" pitchFamily="2" charset="-122"/>
                <a:ea typeface="华文新魏" panose="02010800040101010101" pitchFamily="2" charset="-122"/>
              </a:rPr>
              <a:t>    2</a:t>
            </a:r>
            <a:r>
              <a:rPr lang="zh-CN" altLang="en-US" sz="2800" b="1" dirty="0" smtClean="0">
                <a:solidFill>
                  <a:srgbClr val="0070C0"/>
                </a:solidFill>
                <a:latin typeface="华文新魏" panose="02010800040101010101" pitchFamily="2" charset="-122"/>
                <a:ea typeface="华文新魏" panose="02010800040101010101" pitchFamily="2" charset="-122"/>
              </a:rPr>
              <a:t>）反码表示法</a:t>
            </a:r>
            <a:endParaRPr lang="en-US" altLang="zh-CN" sz="2800" b="1" dirty="0" smtClean="0">
              <a:solidFill>
                <a:srgbClr val="0070C0"/>
              </a:solidFill>
              <a:latin typeface="华文新魏" panose="02010800040101010101" pitchFamily="2" charset="-122"/>
              <a:ea typeface="华文新魏" panose="02010800040101010101" pitchFamily="2" charset="-122"/>
            </a:endParaRPr>
          </a:p>
          <a:p>
            <a:pPr marL="274320" indent="-274320">
              <a:spcBef>
                <a:spcPct val="20000"/>
              </a:spcBef>
              <a:buClr>
                <a:srgbClr val="C87608"/>
              </a:buClr>
              <a:buSzPct val="95000"/>
              <a:buFont typeface="Wingdings" panose="05000000000000000000" pitchFamily="2" charset="2"/>
              <a:buChar char="u"/>
            </a:pPr>
            <a:r>
              <a:rPr lang="zh-CN" altLang="zh-CN" sz="2800" b="1" dirty="0" smtClean="0">
                <a:solidFill>
                  <a:srgbClr val="FF0000"/>
                </a:solidFill>
              </a:rPr>
              <a:t>反码</a:t>
            </a:r>
            <a:r>
              <a:rPr lang="zh-CN" altLang="zh-CN" sz="2800" b="1" dirty="0" smtClean="0"/>
              <a:t>可通过原码求得，方法是：正数的反码与其原码一致；负数的反码与其原码符号位相同，数字位按位取反。</a:t>
            </a:r>
            <a:endParaRPr lang="zh-CN" altLang="zh-CN" sz="2800" b="1" dirty="0" smtClean="0">
              <a:latin typeface="Times New Roman" panose="02020603050405020304" pitchFamily="18" charset="0"/>
              <a:cs typeface="Times New Roman" panose="02020603050405020304" pitchFamily="18" charset="0"/>
            </a:endParaRPr>
          </a:p>
          <a:p>
            <a:pPr marL="274320" indent="-274320">
              <a:spcBef>
                <a:spcPct val="20000"/>
              </a:spcBef>
              <a:buClr>
                <a:srgbClr val="C87608"/>
              </a:buClr>
              <a:buSzPct val="95000"/>
            </a:pPr>
            <a:r>
              <a:rPr lang="en-US" altLang="zh-CN" sz="2400" b="1" dirty="0" smtClean="0">
                <a:solidFill>
                  <a:srgbClr val="FF0066"/>
                </a:solidFill>
                <a:latin typeface="华文楷体" panose="02010600040101010101" pitchFamily="2" charset="-122"/>
                <a:ea typeface="华文楷体" panose="02010600040101010101" pitchFamily="2" charset="-122"/>
              </a:rPr>
              <a:t>    【</a:t>
            </a:r>
            <a:r>
              <a:rPr lang="zh-CN" altLang="en-US" sz="2400" b="1" dirty="0" smtClean="0">
                <a:solidFill>
                  <a:srgbClr val="FF0066"/>
                </a:solidFill>
                <a:latin typeface="华文楷体" panose="02010600040101010101" pitchFamily="2" charset="-122"/>
                <a:ea typeface="华文楷体" panose="02010600040101010101" pitchFamily="2" charset="-122"/>
              </a:rPr>
              <a:t>例</a:t>
            </a:r>
            <a:r>
              <a:rPr lang="en-US" altLang="zh-CN" sz="2400" b="1" dirty="0" smtClean="0">
                <a:solidFill>
                  <a:srgbClr val="FF0066"/>
                </a:solidFill>
                <a:latin typeface="华文楷体" panose="02010600040101010101" pitchFamily="2" charset="-122"/>
                <a:ea typeface="华文楷体" panose="02010600040101010101" pitchFamily="2" charset="-122"/>
              </a:rPr>
              <a:t>1.5】</a:t>
            </a:r>
            <a:r>
              <a:rPr lang="zh-CN" altLang="zh-CN" sz="2400" b="1" dirty="0" smtClean="0">
                <a:latin typeface="Times New Roman" panose="02020603050405020304" pitchFamily="18" charset="0"/>
                <a:cs typeface="Times New Roman" panose="02020603050405020304" pitchFamily="18" charset="0"/>
              </a:rPr>
              <a:t>① </a:t>
            </a:r>
            <a:r>
              <a:rPr lang="zh-CN"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若</a:t>
            </a:r>
            <a:r>
              <a:rPr lang="zh-CN"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x</a:t>
            </a:r>
            <a:r>
              <a:rPr lang="en-US" altLang="zh-CN" sz="2400" b="1" dirty="0" smtClean="0">
                <a:latin typeface="Times New Roman" panose="02020603050405020304" pitchFamily="18" charset="0"/>
                <a:cs typeface="Times New Roman" panose="02020603050405020304" pitchFamily="18" charset="0"/>
              </a:rPr>
              <a:t> = </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1011100</a:t>
            </a:r>
            <a:r>
              <a:rPr lang="zh-CN" altLang="zh-CN" sz="2400" b="1" dirty="0" smtClean="0">
                <a:latin typeface="Times New Roman" panose="02020603050405020304" pitchFamily="18" charset="0"/>
                <a:cs typeface="Times New Roman" panose="02020603050405020304" pitchFamily="18" charset="0"/>
              </a:rPr>
              <a:t>，</a:t>
            </a:r>
            <a:r>
              <a:rPr lang="zh-CN"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则</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x</a:t>
            </a:r>
            <a:r>
              <a:rPr lang="en-US" altLang="zh-CN" sz="2400" b="1" dirty="0" smtClean="0">
                <a:latin typeface="Times New Roman" panose="02020603050405020304" pitchFamily="18" charset="0"/>
                <a:cs typeface="Times New Roman" panose="02020603050405020304" pitchFamily="18" charset="0"/>
              </a:rPr>
              <a:t>]</a:t>
            </a:r>
            <a:r>
              <a:rPr lang="zh-CN" altLang="en-US" sz="2400" b="1" baseline="-25000" dirty="0" smtClean="0">
                <a:latin typeface="华文楷体" panose="02010600040101010101" pitchFamily="2" charset="-122"/>
                <a:ea typeface="华文楷体" panose="02010600040101010101" pitchFamily="2" charset="-122"/>
                <a:cs typeface="Times New Roman" panose="02020603050405020304" pitchFamily="18" charset="0"/>
              </a:rPr>
              <a:t>反</a:t>
            </a:r>
            <a:r>
              <a:rPr lang="en-US" altLang="zh-CN" sz="2400" b="1" dirty="0" smtClean="0">
                <a:latin typeface="Times New Roman" panose="02020603050405020304" pitchFamily="18" charset="0"/>
                <a:cs typeface="Times New Roman" panose="02020603050405020304" pitchFamily="18" charset="0"/>
              </a:rPr>
              <a:t> = </a:t>
            </a:r>
            <a:r>
              <a:rPr lang="en-US" altLang="zh-CN" sz="2400" b="1" dirty="0" smtClean="0">
                <a:solidFill>
                  <a:srgbClr val="FF0066"/>
                </a:solidFill>
                <a:latin typeface="Times New Roman" panose="02020603050405020304" pitchFamily="18" charset="0"/>
                <a:cs typeface="Times New Roman" panose="02020603050405020304" pitchFamily="18" charset="0"/>
              </a:rPr>
              <a:t>0</a:t>
            </a:r>
            <a:r>
              <a:rPr lang="en-US" altLang="zh-CN" sz="2400" b="1" dirty="0" smtClean="0">
                <a:latin typeface="Times New Roman" panose="02020603050405020304" pitchFamily="18" charset="0"/>
                <a:cs typeface="Times New Roman" panose="02020603050405020304" pitchFamily="18" charset="0"/>
              </a:rPr>
              <a:t>1011100</a:t>
            </a:r>
          </a:p>
          <a:p>
            <a:pPr marL="274320" indent="-274320">
              <a:spcBef>
                <a:spcPct val="20000"/>
              </a:spcBef>
              <a:buClr>
                <a:srgbClr val="C87608"/>
              </a:buClr>
              <a:buSzPct val="95000"/>
            </a:pPr>
            <a:r>
              <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                     </a:t>
            </a:r>
            <a:r>
              <a:rPr lang="zh-CN" altLang="zh-CN" sz="2400" b="1" dirty="0" smtClean="0">
                <a:latin typeface="Times New Roman" panose="02020603050405020304" pitchFamily="18" charset="0"/>
                <a:cs typeface="Times New Roman" panose="02020603050405020304" pitchFamily="18" charset="0"/>
              </a:rPr>
              <a:t>② </a:t>
            </a:r>
            <a:r>
              <a:rPr lang="zh-CN"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若</a:t>
            </a:r>
            <a:r>
              <a:rPr lang="zh-CN"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x</a:t>
            </a:r>
            <a:r>
              <a:rPr lang="en-US" altLang="zh-CN" sz="2400" b="1" dirty="0" smtClean="0">
                <a:latin typeface="Times New Roman" panose="02020603050405020304" pitchFamily="18" charset="0"/>
                <a:cs typeface="Times New Roman" panose="02020603050405020304" pitchFamily="18" charset="0"/>
              </a:rPr>
              <a:t> = </a:t>
            </a:r>
            <a:r>
              <a:rPr lang="en-US" altLang="zh-CN" sz="2400" b="1" dirty="0" smtClean="0">
                <a:latin typeface="+mn-ea"/>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0010011</a:t>
            </a:r>
            <a:r>
              <a:rPr lang="zh-CN" altLang="zh-CN" sz="2400" b="1" dirty="0" smtClean="0">
                <a:latin typeface="Times New Roman" panose="02020603050405020304" pitchFamily="18" charset="0"/>
                <a:cs typeface="Times New Roman" panose="02020603050405020304" pitchFamily="18" charset="0"/>
              </a:rPr>
              <a:t>，</a:t>
            </a:r>
            <a:r>
              <a:rPr lang="zh-CN"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则</a:t>
            </a:r>
            <a:r>
              <a:rPr lang="en-US"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x</a:t>
            </a:r>
            <a:r>
              <a:rPr lang="en-US" altLang="zh-CN" sz="2400" b="1" dirty="0" smtClean="0">
                <a:latin typeface="Times New Roman" panose="02020603050405020304" pitchFamily="18" charset="0"/>
                <a:cs typeface="Times New Roman" panose="02020603050405020304" pitchFamily="18" charset="0"/>
              </a:rPr>
              <a:t>]</a:t>
            </a:r>
            <a:r>
              <a:rPr lang="zh-CN" altLang="en-US" sz="2400" b="1" baseline="-25000" dirty="0" smtClean="0">
                <a:latin typeface="华文楷体" panose="02010600040101010101" pitchFamily="2" charset="-122"/>
                <a:ea typeface="华文楷体" panose="02010600040101010101" pitchFamily="2" charset="-122"/>
                <a:cs typeface="Times New Roman" panose="02020603050405020304" pitchFamily="18" charset="0"/>
              </a:rPr>
              <a:t>反</a:t>
            </a:r>
            <a:r>
              <a:rPr lang="en-US" altLang="zh-CN" sz="2400" b="1" dirty="0" smtClean="0">
                <a:latin typeface="Times New Roman" panose="02020603050405020304" pitchFamily="18" charset="0"/>
                <a:cs typeface="Times New Roman" panose="02020603050405020304" pitchFamily="18" charset="0"/>
              </a:rPr>
              <a:t> = </a:t>
            </a:r>
            <a:r>
              <a:rPr lang="en-US" altLang="zh-CN" sz="2400" b="1" dirty="0" smtClean="0">
                <a:solidFill>
                  <a:srgbClr val="FF0066"/>
                </a:solidFill>
                <a:latin typeface="Times New Roman" panose="02020603050405020304" pitchFamily="18" charset="0"/>
                <a:cs typeface="Times New Roman" panose="02020603050405020304" pitchFamily="18" charset="0"/>
              </a:rPr>
              <a:t>1</a:t>
            </a:r>
            <a:r>
              <a:rPr lang="en-US" altLang="zh-CN" sz="2400" b="1" dirty="0" smtClean="0">
                <a:latin typeface="Times New Roman" panose="02020603050405020304" pitchFamily="18" charset="0"/>
                <a:cs typeface="Times New Roman" panose="02020603050405020304" pitchFamily="18" charset="0"/>
              </a:rPr>
              <a:t>1101100</a:t>
            </a:r>
            <a:endPar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p:txBody>
          <a:bodyPr/>
          <a:lstStyle/>
          <a:p>
            <a:r>
              <a:rPr lang="en-US" altLang="zh-CN"/>
              <a:t>1.</a:t>
            </a:r>
            <a:r>
              <a:rPr lang="zh-CN" altLang="en-US"/>
              <a:t>2.2数值数据表示</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p:nvPr/>
        </p:nvSpPr>
        <p:spPr>
          <a:xfrm>
            <a:off x="457200" y="1196752"/>
            <a:ext cx="8229600" cy="5127848"/>
          </a:xfrm>
          <a:prstGeom prst="rect">
            <a:avLst/>
          </a:prstGeom>
        </p:spPr>
        <p:txBody>
          <a:bodyPr vert="horz">
            <a:normAutofit/>
          </a:bodyPr>
          <a:lstStyle/>
          <a:p>
            <a:pPr marL="274320" lvl="0" indent="-274320">
              <a:spcBef>
                <a:spcPct val="20000"/>
              </a:spcBef>
              <a:buClr>
                <a:srgbClr val="C87608"/>
              </a:buClr>
              <a:buSzPct val="95000"/>
            </a:pPr>
            <a:r>
              <a:rPr lang="en-US" altLang="zh-CN" sz="2800" b="1" dirty="0" smtClean="0">
                <a:solidFill>
                  <a:srgbClr val="0070C0"/>
                </a:solidFill>
                <a:latin typeface="华文新魏" panose="02010800040101010101" pitchFamily="2" charset="-122"/>
                <a:ea typeface="华文新魏" panose="02010800040101010101" pitchFamily="2" charset="-122"/>
              </a:rPr>
              <a:t>    3</a:t>
            </a:r>
            <a:r>
              <a:rPr lang="zh-CN" altLang="en-US" sz="2800" b="1" dirty="0" smtClean="0">
                <a:solidFill>
                  <a:srgbClr val="0070C0"/>
                </a:solidFill>
                <a:latin typeface="华文新魏" panose="02010800040101010101" pitchFamily="2" charset="-122"/>
                <a:ea typeface="华文新魏" panose="02010800040101010101" pitchFamily="2" charset="-122"/>
              </a:rPr>
              <a:t>）补码表示法</a:t>
            </a:r>
            <a:endParaRPr lang="en-US" altLang="zh-CN" sz="2800" b="1" dirty="0" smtClean="0">
              <a:solidFill>
                <a:srgbClr val="0070C0"/>
              </a:solidFill>
              <a:latin typeface="华文新魏" panose="02010800040101010101" pitchFamily="2" charset="-122"/>
              <a:ea typeface="华文新魏" panose="02010800040101010101" pitchFamily="2" charset="-122"/>
            </a:endParaRPr>
          </a:p>
          <a:p>
            <a:pPr marL="274320" indent="-274320">
              <a:spcBef>
                <a:spcPct val="20000"/>
              </a:spcBef>
              <a:buClr>
                <a:srgbClr val="C87608"/>
              </a:buClr>
              <a:buSzPct val="95000"/>
              <a:buFont typeface="Wingdings" panose="05000000000000000000" pitchFamily="2" charset="2"/>
              <a:buChar char="u"/>
            </a:pPr>
            <a:r>
              <a:rPr lang="zh-CN" altLang="zh-CN" sz="2800" b="1" dirty="0" smtClean="0">
                <a:latin typeface="Times New Roman" panose="02020603050405020304" pitchFamily="18" charset="0"/>
                <a:cs typeface="Times New Roman" panose="02020603050405020304" pitchFamily="18" charset="0"/>
              </a:rPr>
              <a:t>设</a:t>
            </a:r>
            <a:r>
              <a:rPr lang="en-US" altLang="zh-CN" sz="2800" b="1" dirty="0" smtClean="0">
                <a:latin typeface="Times New Roman" panose="02020603050405020304" pitchFamily="18" charset="0"/>
                <a:cs typeface="Times New Roman" panose="02020603050405020304" pitchFamily="18" charset="0"/>
              </a:rPr>
              <a:t>|</a:t>
            </a:r>
            <a:r>
              <a:rPr lang="en-US" altLang="zh-CN" sz="2800" b="1" i="1" dirty="0" smtClean="0">
                <a:latin typeface="Times New Roman" panose="02020603050405020304" pitchFamily="18" charset="0"/>
                <a:cs typeface="Times New Roman" panose="02020603050405020304" pitchFamily="18" charset="0"/>
              </a:rPr>
              <a:t>x</a:t>
            </a:r>
            <a:r>
              <a:rPr lang="en-US" altLang="zh-CN" sz="2800" b="1" dirty="0" smtClean="0">
                <a:latin typeface="Times New Roman" panose="02020603050405020304" pitchFamily="18" charset="0"/>
                <a:cs typeface="Times New Roman" panose="02020603050405020304" pitchFamily="18" charset="0"/>
              </a:rPr>
              <a:t>|</a:t>
            </a:r>
            <a:r>
              <a:rPr lang="zh-CN" altLang="zh-CN" sz="2800" b="1" dirty="0" smtClean="0">
                <a:latin typeface="Times New Roman" panose="02020603050405020304" pitchFamily="18" charset="0"/>
                <a:cs typeface="Times New Roman" panose="02020603050405020304" pitchFamily="18" charset="0"/>
              </a:rPr>
              <a:t>＜</a:t>
            </a:r>
            <a:r>
              <a:rPr lang="en-US" altLang="zh-CN" sz="2800" b="1" dirty="0" smtClean="0">
                <a:latin typeface="Times New Roman" panose="02020603050405020304" pitchFamily="18" charset="0"/>
                <a:cs typeface="Times New Roman" panose="02020603050405020304" pitchFamily="18" charset="0"/>
              </a:rPr>
              <a:t>2</a:t>
            </a:r>
            <a:r>
              <a:rPr lang="en-US" altLang="zh-CN" sz="2800" b="1" i="1" baseline="30000" dirty="0" smtClean="0">
                <a:latin typeface="Times New Roman" panose="02020603050405020304" pitchFamily="18" charset="0"/>
                <a:cs typeface="Times New Roman" panose="02020603050405020304" pitchFamily="18" charset="0"/>
              </a:rPr>
              <a:t>n</a:t>
            </a:r>
            <a:r>
              <a:rPr lang="zh-CN" altLang="zh-CN" sz="2800" b="1" dirty="0" smtClean="0">
                <a:latin typeface="Times New Roman" panose="02020603050405020304" pitchFamily="18" charset="0"/>
                <a:cs typeface="Times New Roman" panose="02020603050405020304" pitchFamily="18" charset="0"/>
              </a:rPr>
              <a:t>，则</a:t>
            </a:r>
            <a:r>
              <a:rPr lang="en-US" altLang="zh-CN" sz="2800" b="1" i="1" dirty="0" smtClean="0">
                <a:latin typeface="Times New Roman" panose="02020603050405020304" pitchFamily="18" charset="0"/>
                <a:cs typeface="Times New Roman" panose="02020603050405020304" pitchFamily="18" charset="0"/>
              </a:rPr>
              <a:t>x</a:t>
            </a:r>
            <a:r>
              <a:rPr lang="zh-CN" altLang="zh-CN" sz="2800" b="1" dirty="0" smtClean="0">
                <a:latin typeface="Times New Roman" panose="02020603050405020304" pitchFamily="18" charset="0"/>
                <a:cs typeface="Times New Roman" panose="02020603050405020304" pitchFamily="18" charset="0"/>
              </a:rPr>
              <a:t>的</a:t>
            </a:r>
            <a:r>
              <a:rPr lang="zh-CN" altLang="zh-CN" sz="2800" b="1" dirty="0" smtClean="0">
                <a:solidFill>
                  <a:srgbClr val="FF0000"/>
                </a:solidFill>
                <a:latin typeface="Times New Roman" panose="02020603050405020304" pitchFamily="18" charset="0"/>
                <a:cs typeface="Times New Roman" panose="02020603050405020304" pitchFamily="18" charset="0"/>
              </a:rPr>
              <a:t>补码</a:t>
            </a:r>
            <a:r>
              <a:rPr lang="zh-CN" altLang="zh-CN" sz="2800" b="1" dirty="0" smtClean="0">
                <a:latin typeface="Times New Roman" panose="02020603050405020304" pitchFamily="18" charset="0"/>
                <a:cs typeface="Times New Roman" panose="02020603050405020304" pitchFamily="18" charset="0"/>
              </a:rPr>
              <a:t>被定义为</a:t>
            </a:r>
            <a:endParaRPr lang="en-US" altLang="zh-CN" sz="2800" b="1" dirty="0" smtClean="0">
              <a:latin typeface="Times New Roman" panose="02020603050405020304" pitchFamily="18" charset="0"/>
              <a:cs typeface="Times New Roman" panose="02020603050405020304" pitchFamily="18" charset="0"/>
            </a:endParaRPr>
          </a:p>
          <a:p>
            <a:pPr marL="274320" indent="-274320" algn="ctr">
              <a:spcBef>
                <a:spcPct val="20000"/>
              </a:spcBef>
              <a:buClr>
                <a:srgbClr val="C87608"/>
              </a:buClr>
              <a:buSzPct val="95000"/>
            </a:pPr>
            <a:r>
              <a:rPr lang="en-US" altLang="zh-CN" sz="2800" b="1" dirty="0" smtClean="0">
                <a:latin typeface="Times New Roman" panose="02020603050405020304" pitchFamily="18" charset="0"/>
                <a:cs typeface="Times New Roman" panose="02020603050405020304" pitchFamily="18" charset="0"/>
              </a:rPr>
              <a:t>[</a:t>
            </a:r>
            <a:r>
              <a:rPr lang="en-US" altLang="zh-CN" sz="2800" b="1" i="1" dirty="0" smtClean="0">
                <a:latin typeface="Times New Roman" panose="02020603050405020304" pitchFamily="18" charset="0"/>
                <a:cs typeface="Times New Roman" panose="02020603050405020304" pitchFamily="18" charset="0"/>
              </a:rPr>
              <a:t>x</a:t>
            </a:r>
            <a:r>
              <a:rPr lang="en-US" altLang="zh-CN" sz="2800" b="1" dirty="0" smtClean="0">
                <a:latin typeface="Times New Roman" panose="02020603050405020304" pitchFamily="18" charset="0"/>
                <a:cs typeface="Times New Roman" panose="02020603050405020304" pitchFamily="18" charset="0"/>
              </a:rPr>
              <a:t>]</a:t>
            </a:r>
            <a:r>
              <a:rPr lang="zh-CN" altLang="zh-CN" sz="2800" b="1" baseline="-25000" dirty="0" smtClean="0">
                <a:latin typeface="Times New Roman" panose="02020603050405020304" pitchFamily="18" charset="0"/>
                <a:cs typeface="Times New Roman" panose="02020603050405020304" pitchFamily="18" charset="0"/>
              </a:rPr>
              <a:t>补</a:t>
            </a:r>
            <a:r>
              <a:rPr lang="en-US" altLang="zh-CN" sz="2800" b="1" dirty="0" smtClean="0">
                <a:latin typeface="Times New Roman" panose="02020603050405020304" pitchFamily="18" charset="0"/>
                <a:cs typeface="Times New Roman" panose="02020603050405020304" pitchFamily="18" charset="0"/>
              </a:rPr>
              <a:t> = 2</a:t>
            </a:r>
            <a:r>
              <a:rPr lang="en-US" altLang="zh-CN" sz="2800" b="1" i="1" baseline="30000" dirty="0" smtClean="0">
                <a:latin typeface="Times New Roman" panose="02020603050405020304" pitchFamily="18" charset="0"/>
                <a:cs typeface="Times New Roman" panose="02020603050405020304" pitchFamily="18" charset="0"/>
              </a:rPr>
              <a:t>n </a:t>
            </a:r>
            <a:r>
              <a:rPr lang="zh-CN" altLang="zh-CN" sz="2800" b="1" dirty="0" smtClean="0">
                <a:latin typeface="Times New Roman" panose="02020603050405020304" pitchFamily="18" charset="0"/>
                <a:cs typeface="Times New Roman" panose="02020603050405020304" pitchFamily="18" charset="0"/>
              </a:rPr>
              <a:t>＋</a:t>
            </a:r>
            <a:r>
              <a:rPr lang="en-US" altLang="zh-CN" sz="2800" b="1" i="1" dirty="0" smtClean="0">
                <a:latin typeface="Times New Roman" panose="02020603050405020304" pitchFamily="18" charset="0"/>
                <a:cs typeface="Times New Roman" panose="02020603050405020304" pitchFamily="18" charset="0"/>
              </a:rPr>
              <a:t>x</a:t>
            </a:r>
            <a:r>
              <a:rPr lang="en-US" altLang="zh-CN" sz="2800" b="1" dirty="0" smtClean="0">
                <a:latin typeface="Times New Roman" panose="02020603050405020304" pitchFamily="18" charset="0"/>
                <a:cs typeface="Times New Roman" panose="02020603050405020304" pitchFamily="18" charset="0"/>
              </a:rPr>
              <a:t>   (mod 2</a:t>
            </a:r>
            <a:r>
              <a:rPr lang="en-US" altLang="zh-CN" sz="2800" b="1" i="1" baseline="30000" dirty="0" smtClean="0">
                <a:latin typeface="Times New Roman" panose="02020603050405020304" pitchFamily="18" charset="0"/>
                <a:cs typeface="Times New Roman" panose="02020603050405020304" pitchFamily="18" charset="0"/>
              </a:rPr>
              <a:t>n</a:t>
            </a:r>
            <a:r>
              <a:rPr lang="en-US" altLang="zh-CN" sz="2800" b="1" dirty="0" smtClean="0">
                <a:latin typeface="Times New Roman" panose="02020603050405020304" pitchFamily="18" charset="0"/>
                <a:cs typeface="Times New Roman" panose="02020603050405020304" pitchFamily="18" charset="0"/>
              </a:rPr>
              <a:t>)</a:t>
            </a:r>
          </a:p>
          <a:p>
            <a:pPr marL="274320" indent="-274320">
              <a:spcBef>
                <a:spcPct val="20000"/>
              </a:spcBef>
              <a:buClr>
                <a:srgbClr val="C87608"/>
              </a:buClr>
              <a:buSzPct val="95000"/>
            </a:pPr>
            <a:r>
              <a:rPr lang="en-US" altLang="zh-CN" sz="2800" b="1" dirty="0" smtClean="0">
                <a:latin typeface="Times New Roman" panose="02020603050405020304" pitchFamily="18" charset="0"/>
                <a:cs typeface="Times New Roman" panose="02020603050405020304" pitchFamily="18" charset="0"/>
              </a:rPr>
              <a:t>    </a:t>
            </a:r>
            <a:r>
              <a:rPr lang="zh-CN" altLang="zh-CN" sz="2800" b="1" dirty="0" smtClean="0">
                <a:latin typeface="Times New Roman" panose="02020603050405020304" pitchFamily="18" charset="0"/>
                <a:cs typeface="Times New Roman" panose="02020603050405020304" pitchFamily="18" charset="0"/>
              </a:rPr>
              <a:t>其中，</a:t>
            </a:r>
            <a:r>
              <a:rPr lang="en-US" altLang="zh-CN" sz="2800" b="1" i="1" dirty="0" smtClean="0">
                <a:latin typeface="Times New Roman" panose="02020603050405020304" pitchFamily="18" charset="0"/>
                <a:cs typeface="Times New Roman" panose="02020603050405020304" pitchFamily="18" charset="0"/>
              </a:rPr>
              <a:t>n</a:t>
            </a:r>
            <a:r>
              <a:rPr lang="zh-CN" altLang="zh-CN" sz="2800" b="1" dirty="0" smtClean="0">
                <a:latin typeface="Times New Roman" panose="02020603050405020304" pitchFamily="18" charset="0"/>
                <a:cs typeface="Times New Roman" panose="02020603050405020304" pitchFamily="18" charset="0"/>
              </a:rPr>
              <a:t>为所形成的补码的位数</a:t>
            </a:r>
            <a:r>
              <a:rPr lang="zh-CN" altLang="en-US" sz="2800" b="1" dirty="0" smtClean="0">
                <a:latin typeface="Times New Roman" panose="02020603050405020304" pitchFamily="18" charset="0"/>
                <a:cs typeface="Times New Roman" panose="02020603050405020304" pitchFamily="18" charset="0"/>
              </a:rPr>
              <a:t>，</a:t>
            </a:r>
            <a:r>
              <a:rPr lang="zh-CN" altLang="zh-CN" sz="2800" b="1" dirty="0" smtClean="0">
                <a:latin typeface="Times New Roman" panose="02020603050405020304" pitchFamily="18" charset="0"/>
                <a:cs typeface="Times New Roman" panose="02020603050405020304" pitchFamily="18" charset="0"/>
              </a:rPr>
              <a:t>包括</a:t>
            </a:r>
            <a:r>
              <a:rPr lang="en-US" altLang="zh-CN" sz="2800" b="1" dirty="0" smtClean="0">
                <a:latin typeface="Times New Roman" panose="02020603050405020304" pitchFamily="18" charset="0"/>
                <a:cs typeface="Times New Roman" panose="02020603050405020304" pitchFamily="18" charset="0"/>
              </a:rPr>
              <a:t>1</a:t>
            </a:r>
            <a:r>
              <a:rPr lang="zh-CN" altLang="en-US" sz="2800" b="1" dirty="0" smtClean="0">
                <a:latin typeface="Times New Roman" panose="02020603050405020304" pitchFamily="18" charset="0"/>
                <a:cs typeface="Times New Roman" panose="02020603050405020304" pitchFamily="18" charset="0"/>
              </a:rPr>
              <a:t>位</a:t>
            </a:r>
            <a:r>
              <a:rPr lang="zh-CN" altLang="zh-CN" sz="2800" b="1" dirty="0" smtClean="0">
                <a:latin typeface="Times New Roman" panose="02020603050405020304" pitchFamily="18" charset="0"/>
                <a:cs typeface="Times New Roman" panose="02020603050405020304" pitchFamily="18" charset="0"/>
              </a:rPr>
              <a:t>符号位</a:t>
            </a:r>
            <a:r>
              <a:rPr lang="zh-CN" altLang="en-US" sz="2800" b="1" dirty="0" smtClean="0">
                <a:latin typeface="Times New Roman" panose="02020603050405020304" pitchFamily="18" charset="0"/>
                <a:cs typeface="Times New Roman" panose="02020603050405020304" pitchFamily="18" charset="0"/>
              </a:rPr>
              <a:t>和</a:t>
            </a:r>
            <a:r>
              <a:rPr lang="en-US" altLang="zh-CN" sz="2800" b="1" i="1" dirty="0" smtClean="0">
                <a:latin typeface="Times New Roman" panose="02020603050405020304" pitchFamily="18" charset="0"/>
                <a:cs typeface="Times New Roman" panose="02020603050405020304" pitchFamily="18" charset="0"/>
              </a:rPr>
              <a:t>n-</a:t>
            </a:r>
            <a:r>
              <a:rPr lang="en-US" altLang="zh-CN" sz="2800" b="1" dirty="0" smtClean="0">
                <a:latin typeface="Times New Roman" panose="02020603050405020304" pitchFamily="18" charset="0"/>
                <a:cs typeface="Times New Roman" panose="02020603050405020304" pitchFamily="18" charset="0"/>
              </a:rPr>
              <a:t>1</a:t>
            </a:r>
            <a:r>
              <a:rPr lang="zh-CN" altLang="en-US" sz="2800" b="1" dirty="0" smtClean="0">
                <a:latin typeface="Times New Roman" panose="02020603050405020304" pitchFamily="18" charset="0"/>
                <a:cs typeface="Times New Roman" panose="02020603050405020304" pitchFamily="18" charset="0"/>
              </a:rPr>
              <a:t>位数字位。</a:t>
            </a:r>
            <a:endParaRPr lang="en-US" altLang="zh-CN" sz="2800" b="1" dirty="0" smtClean="0">
              <a:latin typeface="Times New Roman" panose="02020603050405020304" pitchFamily="18" charset="0"/>
              <a:cs typeface="Times New Roman" panose="02020603050405020304" pitchFamily="18" charset="0"/>
            </a:endParaRPr>
          </a:p>
          <a:p>
            <a:pPr marL="274320" indent="-274320">
              <a:spcBef>
                <a:spcPct val="20000"/>
              </a:spcBef>
              <a:buClr>
                <a:srgbClr val="C87608"/>
              </a:buClr>
              <a:buSzPct val="95000"/>
              <a:buFont typeface="Wingdings" panose="05000000000000000000" pitchFamily="2" charset="2"/>
              <a:buChar char="u"/>
            </a:pPr>
            <a:r>
              <a:rPr lang="en-US" altLang="zh-CN" sz="2800" b="1" i="1" dirty="0" smtClean="0">
                <a:latin typeface="Times New Roman" panose="02020603050405020304" pitchFamily="18" charset="0"/>
                <a:cs typeface="Times New Roman" panose="02020603050405020304" pitchFamily="18" charset="0"/>
              </a:rPr>
              <a:t>n</a:t>
            </a:r>
            <a:r>
              <a:rPr lang="zh-CN" altLang="en-US" sz="2800" b="1" dirty="0" smtClean="0">
                <a:latin typeface="Times New Roman" panose="02020603050405020304" pitchFamily="18" charset="0"/>
                <a:cs typeface="Times New Roman" panose="02020603050405020304" pitchFamily="18" charset="0"/>
              </a:rPr>
              <a:t>位补码可以表示的数据范围是</a:t>
            </a:r>
            <a:endParaRPr lang="en-US" altLang="zh-CN" sz="2800" b="1" dirty="0" smtClean="0">
              <a:latin typeface="Times New Roman" panose="02020603050405020304" pitchFamily="18" charset="0"/>
              <a:cs typeface="Times New Roman" panose="02020603050405020304" pitchFamily="18" charset="0"/>
            </a:endParaRPr>
          </a:p>
          <a:p>
            <a:pPr marL="274320" lvl="0" indent="-274320" algn="ctr">
              <a:spcBef>
                <a:spcPct val="20000"/>
              </a:spcBef>
              <a:buClr>
                <a:srgbClr val="C87608"/>
              </a:buClr>
              <a:buSzPct val="95000"/>
            </a:pPr>
            <a:r>
              <a:rPr lang="en-US" altLang="zh-CN" sz="2800" b="1" dirty="0" smtClean="0">
                <a:latin typeface="Times New Roman" panose="02020603050405020304" pitchFamily="18" charset="0"/>
                <a:cs typeface="Times New Roman" panose="02020603050405020304" pitchFamily="18" charset="0"/>
              </a:rPr>
              <a:t>-2</a:t>
            </a:r>
            <a:r>
              <a:rPr lang="en-US" altLang="zh-CN" sz="2800" b="1" i="1" baseline="30000" dirty="0" smtClean="0">
                <a:latin typeface="Times New Roman" panose="02020603050405020304" pitchFamily="18" charset="0"/>
                <a:cs typeface="Times New Roman" panose="02020603050405020304" pitchFamily="18" charset="0"/>
              </a:rPr>
              <a:t>n </a:t>
            </a:r>
            <a:r>
              <a:rPr lang="en-US" altLang="zh-CN" sz="2800" b="1" baseline="30000" dirty="0" smtClean="0">
                <a:latin typeface="Times New Roman" panose="02020603050405020304" pitchFamily="18" charset="0"/>
                <a:cs typeface="Times New Roman" panose="02020603050405020304" pitchFamily="18" charset="0"/>
              </a:rPr>
              <a:t>-1</a:t>
            </a:r>
            <a:r>
              <a:rPr lang="en-US" altLang="zh-CN" sz="2800" b="1" i="1" baseline="30000" dirty="0" smtClean="0">
                <a:latin typeface="Times New Roman" panose="02020603050405020304" pitchFamily="18" charset="0"/>
                <a:cs typeface="Times New Roman" panose="02020603050405020304" pitchFamily="18" charset="0"/>
              </a:rPr>
              <a:t> </a:t>
            </a:r>
            <a:r>
              <a:rPr lang="zh-CN" altLang="zh-CN" sz="2800" b="1" dirty="0" smtClean="0">
                <a:latin typeface="Times New Roman" panose="02020603050405020304" pitchFamily="18" charset="0"/>
                <a:cs typeface="Times New Roman" panose="02020603050405020304" pitchFamily="18" charset="0"/>
              </a:rPr>
              <a:t>≤ </a:t>
            </a:r>
            <a:r>
              <a:rPr lang="en-US" altLang="zh-CN" sz="2800" b="1" i="1" dirty="0" smtClean="0">
                <a:latin typeface="Times New Roman" panose="02020603050405020304" pitchFamily="18" charset="0"/>
                <a:cs typeface="Times New Roman" panose="02020603050405020304" pitchFamily="18" charset="0"/>
              </a:rPr>
              <a:t>x </a:t>
            </a:r>
            <a:r>
              <a:rPr lang="zh-CN" altLang="zh-CN" sz="2800" b="1" dirty="0" smtClean="0">
                <a:latin typeface="Times New Roman" panose="02020603050405020304" pitchFamily="18" charset="0"/>
                <a:cs typeface="Times New Roman" panose="02020603050405020304" pitchFamily="18" charset="0"/>
              </a:rPr>
              <a:t>≤</a:t>
            </a:r>
            <a:r>
              <a:rPr lang="en-US" altLang="zh-CN" sz="2800" b="1" dirty="0" smtClean="0">
                <a:latin typeface="Times New Roman" panose="02020603050405020304" pitchFamily="18" charset="0"/>
                <a:cs typeface="Times New Roman" panose="02020603050405020304" pitchFamily="18" charset="0"/>
              </a:rPr>
              <a:t>2</a:t>
            </a:r>
            <a:r>
              <a:rPr lang="en-US" altLang="zh-CN" sz="2800" b="1" i="1" baseline="30000" dirty="0" smtClean="0">
                <a:latin typeface="Times New Roman" panose="02020603050405020304" pitchFamily="18" charset="0"/>
                <a:cs typeface="Times New Roman" panose="02020603050405020304" pitchFamily="18" charset="0"/>
              </a:rPr>
              <a:t>n</a:t>
            </a:r>
            <a:r>
              <a:rPr lang="en-US" altLang="zh-CN" sz="2800" b="1" baseline="30000" dirty="0" smtClean="0">
                <a:latin typeface="Times New Roman" panose="02020603050405020304" pitchFamily="18" charset="0"/>
                <a:cs typeface="Times New Roman" panose="02020603050405020304" pitchFamily="18" charset="0"/>
              </a:rPr>
              <a:t> -1</a:t>
            </a:r>
            <a:r>
              <a:rPr lang="en-US" altLang="zh-CN" sz="2800" b="1" i="1" baseline="30000" dirty="0" smtClean="0">
                <a:latin typeface="Times New Roman" panose="02020603050405020304" pitchFamily="18" charset="0"/>
                <a:cs typeface="Times New Roman" panose="02020603050405020304" pitchFamily="18" charset="0"/>
              </a:rPr>
              <a:t> </a:t>
            </a:r>
            <a:r>
              <a:rPr lang="en-US" altLang="zh-CN" sz="2800" b="1" dirty="0" smtClean="0">
                <a:latin typeface="Times New Roman" panose="02020603050405020304" pitchFamily="18" charset="0"/>
                <a:cs typeface="Times New Roman" panose="02020603050405020304" pitchFamily="18" charset="0"/>
              </a:rPr>
              <a:t>-1</a:t>
            </a:r>
            <a:endParaRPr lang="zh-CN" altLang="zh-CN" sz="2800" b="1" dirty="0" smtClean="0">
              <a:latin typeface="Times New Roman" panose="02020603050405020304" pitchFamily="18" charset="0"/>
              <a:cs typeface="Times New Roman" panose="02020603050405020304" pitchFamily="18" charset="0"/>
            </a:endParaRPr>
          </a:p>
          <a:p>
            <a:pPr marL="274320" indent="-274320">
              <a:spcBef>
                <a:spcPct val="20000"/>
              </a:spcBef>
              <a:buClr>
                <a:srgbClr val="C87608"/>
              </a:buClr>
              <a:buSzPct val="95000"/>
            </a:pPr>
            <a:r>
              <a:rPr lang="en-US" altLang="zh-CN" sz="2400" b="1" dirty="0" smtClean="0">
                <a:solidFill>
                  <a:srgbClr val="FF0066"/>
                </a:solidFill>
                <a:latin typeface="华文楷体" panose="02010600040101010101" pitchFamily="2" charset="-122"/>
                <a:ea typeface="华文楷体" panose="02010600040101010101" pitchFamily="2" charset="-122"/>
              </a:rPr>
              <a:t>    【</a:t>
            </a:r>
            <a:r>
              <a:rPr lang="zh-CN" altLang="en-US" sz="2400" b="1" dirty="0" smtClean="0">
                <a:solidFill>
                  <a:srgbClr val="FF0066"/>
                </a:solidFill>
                <a:latin typeface="华文楷体" panose="02010600040101010101" pitchFamily="2" charset="-122"/>
                <a:ea typeface="华文楷体" panose="02010600040101010101" pitchFamily="2" charset="-122"/>
              </a:rPr>
              <a:t>例</a:t>
            </a:r>
            <a:r>
              <a:rPr lang="en-US" altLang="zh-CN" sz="2400" b="1" dirty="0" smtClean="0">
                <a:solidFill>
                  <a:srgbClr val="FF0066"/>
                </a:solidFill>
                <a:latin typeface="华文楷体" panose="02010600040101010101" pitchFamily="2" charset="-122"/>
                <a:ea typeface="华文楷体" panose="02010600040101010101" pitchFamily="2" charset="-122"/>
              </a:rPr>
              <a:t>1.6】</a:t>
            </a:r>
            <a:r>
              <a:rPr lang="zh-CN" altLang="en-US" sz="2400" b="1" dirty="0" smtClean="0">
                <a:latin typeface="华文楷体" panose="02010600040101010101" pitchFamily="2" charset="-122"/>
                <a:ea typeface="华文楷体" panose="02010600040101010101" pitchFamily="2" charset="-122"/>
              </a:rPr>
              <a:t>设</a:t>
            </a:r>
            <a:r>
              <a:rPr lang="zh-CN" altLang="zh-CN" sz="2400" b="1" dirty="0" smtClean="0">
                <a:latin typeface="Times New Roman" panose="02020603050405020304" pitchFamily="18" charset="0"/>
                <a:cs typeface="Times New Roman" panose="02020603050405020304" pitchFamily="18" charset="0"/>
              </a:rPr>
              <a:t> </a:t>
            </a:r>
            <a:r>
              <a:rPr lang="en-US" altLang="zh-CN" sz="2400" b="1" i="1" dirty="0" smtClean="0">
                <a:latin typeface="Times New Roman" panose="02020603050405020304" pitchFamily="18" charset="0"/>
                <a:cs typeface="Times New Roman" panose="02020603050405020304" pitchFamily="18" charset="0"/>
              </a:rPr>
              <a:t>x</a:t>
            </a:r>
            <a:r>
              <a:rPr lang="en-US" altLang="zh-CN" sz="2400" b="1" dirty="0" smtClean="0">
                <a:latin typeface="Times New Roman" panose="02020603050405020304" pitchFamily="18" charset="0"/>
                <a:cs typeface="Times New Roman" panose="02020603050405020304" pitchFamily="18" charset="0"/>
              </a:rPr>
              <a:t> = </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1001011</a:t>
            </a:r>
            <a:r>
              <a:rPr lang="zh-CN" altLang="zh-CN" sz="2400" b="1" dirty="0" smtClean="0">
                <a:latin typeface="Times New Roman" panose="02020603050405020304" pitchFamily="18" charset="0"/>
                <a:cs typeface="Times New Roman" panose="02020603050405020304" pitchFamily="18" charset="0"/>
              </a:rPr>
              <a:t>，</a:t>
            </a:r>
            <a:r>
              <a:rPr lang="zh-CN" altLang="zh-CN" sz="2400" b="1" dirty="0" smtClean="0">
                <a:latin typeface="华文楷体" panose="02010600040101010101" pitchFamily="2" charset="-122"/>
                <a:ea typeface="华文楷体" panose="02010600040101010101" pitchFamily="2" charset="-122"/>
              </a:rPr>
              <a:t>求其</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8</a:t>
            </a:r>
            <a:r>
              <a:rPr lang="zh-CN" altLang="zh-CN" sz="2400" b="1" dirty="0" smtClean="0">
                <a:latin typeface="华文楷体" panose="02010600040101010101" pitchFamily="2" charset="-122"/>
                <a:ea typeface="华文楷体" panose="02010600040101010101" pitchFamily="2" charset="-122"/>
              </a:rPr>
              <a:t>位补码</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x</a:t>
            </a:r>
            <a:r>
              <a:rPr lang="en-US" altLang="zh-CN" sz="2400" b="1" dirty="0" smtClean="0">
                <a:latin typeface="Times New Roman" panose="02020603050405020304" pitchFamily="18" charset="0"/>
                <a:cs typeface="Times New Roman" panose="02020603050405020304" pitchFamily="18" charset="0"/>
              </a:rPr>
              <a:t>]</a:t>
            </a:r>
            <a:r>
              <a:rPr lang="zh-CN" altLang="zh-CN" sz="2400" b="1" baseline="-25000" dirty="0" smtClean="0">
                <a:latin typeface="华文楷体" panose="02010600040101010101" pitchFamily="2" charset="-122"/>
                <a:ea typeface="华文楷体" panose="02010600040101010101" pitchFamily="2" charset="-122"/>
              </a:rPr>
              <a:t>补</a:t>
            </a:r>
            <a:r>
              <a:rPr lang="zh-CN" altLang="zh-CN" sz="2400" baseline="-25000" dirty="0" smtClean="0"/>
              <a:t> </a:t>
            </a:r>
            <a:r>
              <a:rPr lang="zh-CN" altLang="zh-CN" sz="2400" b="1" dirty="0" smtClean="0"/>
              <a:t>。</a:t>
            </a:r>
            <a:endParaRPr lang="en-US" altLang="zh-CN" sz="2400" b="1" dirty="0" smtClean="0">
              <a:latin typeface="Times New Roman" panose="02020603050405020304" pitchFamily="18" charset="0"/>
              <a:cs typeface="Times New Roman" panose="02020603050405020304" pitchFamily="18" charset="0"/>
            </a:endParaRPr>
          </a:p>
          <a:p>
            <a:r>
              <a:rPr lang="en-US" altLang="zh-CN" sz="2400" b="1" dirty="0" smtClean="0">
                <a:latin typeface="华文楷体" panose="02010600040101010101" pitchFamily="2" charset="-122"/>
                <a:ea typeface="华文楷体" panose="02010600040101010101" pitchFamily="2" charset="-122"/>
              </a:rPr>
              <a:t>    </a:t>
            </a:r>
            <a:r>
              <a:rPr lang="zh-CN" altLang="zh-CN" sz="2400" b="1" dirty="0" smtClean="0">
                <a:latin typeface="华文楷体" panose="02010600040101010101" pitchFamily="2" charset="-122"/>
                <a:ea typeface="华文楷体" panose="02010600040101010101" pitchFamily="2" charset="-122"/>
              </a:rPr>
              <a:t>解：</a:t>
            </a:r>
            <a:r>
              <a:rPr lang="en-US" altLang="zh-CN" sz="2400" b="1" dirty="0" smtClean="0">
                <a:latin typeface="华文楷体" panose="02010600040101010101" pitchFamily="2" charset="-122"/>
                <a:ea typeface="华文楷体" panose="02010600040101010101" pitchFamily="2" charset="-122"/>
              </a:rPr>
              <a:t>   </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i="1" dirty="0" smtClean="0">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b="1" baseline="-25000" dirty="0" smtClean="0">
                <a:latin typeface="华文楷体" panose="02010600040101010101" pitchFamily="2" charset="-122"/>
                <a:ea typeface="华文楷体" panose="02010600040101010101" pitchFamily="2" charset="-122"/>
              </a:rPr>
              <a:t>补 </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 2</a:t>
            </a:r>
            <a:r>
              <a:rPr lang="en-US" altLang="zh-CN" sz="2400" b="1" baseline="30000" dirty="0" smtClean="0">
                <a:latin typeface="Times New Roman" panose="02020603050405020304" pitchFamily="18" charset="0"/>
                <a:ea typeface="华文楷体" panose="02010600040101010101" pitchFamily="2" charset="-122"/>
                <a:cs typeface="Times New Roman" panose="02020603050405020304" pitchFamily="18" charset="0"/>
              </a:rPr>
              <a:t>8</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400" b="1" i="1" dirty="0" smtClean="0">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                        (mod 2</a:t>
            </a:r>
            <a:r>
              <a:rPr lang="en-US" altLang="zh-CN" sz="2400" b="1" baseline="30000" dirty="0" smtClean="0">
                <a:latin typeface="Times New Roman" panose="02020603050405020304" pitchFamily="18" charset="0"/>
                <a:ea typeface="华文楷体" panose="02010600040101010101" pitchFamily="2" charset="-122"/>
                <a:cs typeface="Times New Roman" panose="02020603050405020304" pitchFamily="18" charset="0"/>
              </a:rPr>
              <a:t>8</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b="1" dirty="0" smtClean="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b="1" dirty="0" smtClean="0">
                <a:latin typeface="华文楷体" panose="02010600040101010101" pitchFamily="2" charset="-122"/>
                <a:ea typeface="华文楷体" panose="02010600040101010101" pitchFamily="2" charset="-122"/>
              </a:rPr>
              <a:t>                       </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 2</a:t>
            </a:r>
            <a:r>
              <a:rPr lang="en-US" altLang="zh-CN" sz="2400" b="1" baseline="30000" dirty="0" smtClean="0">
                <a:latin typeface="Times New Roman" panose="02020603050405020304" pitchFamily="18" charset="0"/>
                <a:ea typeface="华文楷体" panose="02010600040101010101" pitchFamily="2" charset="-122"/>
                <a:cs typeface="Times New Roman" panose="02020603050405020304" pitchFamily="18" charset="0"/>
              </a:rPr>
              <a:t>8</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 + (+1001011)       (mod 2</a:t>
            </a:r>
            <a:r>
              <a:rPr lang="en-US" altLang="zh-CN" sz="2400" b="1" baseline="30000" dirty="0" smtClean="0">
                <a:latin typeface="Times New Roman" panose="02020603050405020304" pitchFamily="18" charset="0"/>
                <a:ea typeface="华文楷体" panose="02010600040101010101" pitchFamily="2" charset="-122"/>
                <a:cs typeface="Times New Roman" panose="02020603050405020304" pitchFamily="18" charset="0"/>
              </a:rPr>
              <a:t>8</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b="1" dirty="0" smtClean="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b="1" dirty="0" smtClean="0">
                <a:latin typeface="华文楷体" panose="02010600040101010101" pitchFamily="2" charset="-122"/>
                <a:ea typeface="华文楷体" panose="02010600040101010101" pitchFamily="2" charset="-122"/>
              </a:rPr>
              <a:t>                       </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smtClean="0">
                <a:solidFill>
                  <a:srgbClr val="FF0066"/>
                </a:solidFill>
                <a:latin typeface="Times New Roman" panose="02020603050405020304" pitchFamily="18" charset="0"/>
                <a:ea typeface="华文楷体" panose="02010600040101010101" pitchFamily="2" charset="-122"/>
                <a:cs typeface="Times New Roman" panose="02020603050405020304" pitchFamily="18" charset="0"/>
              </a:rPr>
              <a:t>0</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1001011                  (mod 2</a:t>
            </a:r>
            <a:r>
              <a:rPr lang="en-US" altLang="zh-CN" sz="2400" b="1" baseline="30000" dirty="0" smtClean="0">
                <a:latin typeface="Times New Roman" panose="02020603050405020304" pitchFamily="18" charset="0"/>
                <a:ea typeface="华文楷体" panose="02010600040101010101" pitchFamily="2" charset="-122"/>
                <a:cs typeface="Times New Roman" panose="02020603050405020304" pitchFamily="18" charset="0"/>
              </a:rPr>
              <a:t>8</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a:t>
            </a:r>
            <a:endPar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 name="标题 1"/>
          <p:cNvSpPr>
            <a:spLocks noGrp="1"/>
          </p:cNvSpPr>
          <p:nvPr>
            <p:ph type="title"/>
          </p:nvPr>
        </p:nvSpPr>
        <p:spPr/>
        <p:txBody>
          <a:bodyPr/>
          <a:lstStyle/>
          <a:p>
            <a:r>
              <a:rPr lang="en-US" altLang="zh-CN"/>
              <a:t>1.</a:t>
            </a:r>
            <a:r>
              <a:rPr lang="zh-CN" altLang="en-US"/>
              <a:t>2.2数值数据表示</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p:nvPr/>
        </p:nvSpPr>
        <p:spPr>
          <a:xfrm>
            <a:off x="457200" y="1196752"/>
            <a:ext cx="8229600" cy="5127848"/>
          </a:xfrm>
          <a:prstGeom prst="rect">
            <a:avLst/>
          </a:prstGeom>
        </p:spPr>
        <p:txBody>
          <a:bodyPr vert="horz">
            <a:normAutofit/>
          </a:bodyPr>
          <a:lstStyle/>
          <a:p>
            <a:pPr marL="274320" indent="-274320">
              <a:spcBef>
                <a:spcPct val="20000"/>
              </a:spcBef>
              <a:buClr>
                <a:srgbClr val="C87608"/>
              </a:buClr>
              <a:buSzPct val="95000"/>
            </a:pPr>
            <a:r>
              <a:rPr lang="en-US" altLang="zh-CN" sz="2400" b="1" dirty="0" smtClean="0">
                <a:solidFill>
                  <a:srgbClr val="FF0066"/>
                </a:solidFill>
                <a:latin typeface="华文楷体" panose="02010600040101010101" pitchFamily="2" charset="-122"/>
                <a:ea typeface="华文楷体" panose="02010600040101010101" pitchFamily="2" charset="-122"/>
              </a:rPr>
              <a:t>    【</a:t>
            </a:r>
            <a:r>
              <a:rPr lang="zh-CN" altLang="en-US" sz="2400" b="1" dirty="0" smtClean="0">
                <a:solidFill>
                  <a:srgbClr val="FF0066"/>
                </a:solidFill>
                <a:latin typeface="华文楷体" panose="02010600040101010101" pitchFamily="2" charset="-122"/>
                <a:ea typeface="华文楷体" panose="02010600040101010101" pitchFamily="2" charset="-122"/>
              </a:rPr>
              <a:t>例</a:t>
            </a:r>
            <a:r>
              <a:rPr lang="en-US" altLang="zh-CN" sz="2400" b="1" dirty="0" smtClean="0">
                <a:solidFill>
                  <a:srgbClr val="FF0066"/>
                </a:solidFill>
                <a:latin typeface="华文楷体" panose="02010600040101010101" pitchFamily="2" charset="-122"/>
                <a:ea typeface="华文楷体" panose="02010600040101010101" pitchFamily="2" charset="-122"/>
              </a:rPr>
              <a:t>1.7】</a:t>
            </a:r>
            <a:r>
              <a:rPr lang="zh-CN"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设</a:t>
            </a:r>
            <a:r>
              <a:rPr lang="en-US" altLang="zh-CN" sz="2400" b="1" i="1" dirty="0" smtClean="0">
                <a:latin typeface="Times New Roman" panose="02020603050405020304" pitchFamily="18" charset="0"/>
                <a:cs typeface="Times New Roman" panose="02020603050405020304" pitchFamily="18" charset="0"/>
              </a:rPr>
              <a:t>x</a:t>
            </a:r>
            <a:r>
              <a:rPr lang="en-US" altLang="zh-CN" sz="2400" b="1" dirty="0" smtClean="0">
                <a:latin typeface="Times New Roman" panose="02020603050405020304" pitchFamily="18" charset="0"/>
                <a:cs typeface="Times New Roman" panose="02020603050405020304" pitchFamily="18" charset="0"/>
              </a:rPr>
              <a:t> = -1001011</a:t>
            </a:r>
            <a:r>
              <a:rPr lang="zh-CN" altLang="zh-CN" sz="2400" b="1" dirty="0" smtClean="0">
                <a:latin typeface="Times New Roman" panose="02020603050405020304" pitchFamily="18" charset="0"/>
                <a:cs typeface="Times New Roman" panose="02020603050405020304" pitchFamily="18" charset="0"/>
              </a:rPr>
              <a:t>，</a:t>
            </a:r>
            <a:r>
              <a:rPr lang="zh-CN"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求其</a:t>
            </a:r>
            <a:r>
              <a:rPr lang="en-US" altLang="zh-CN" sz="2400" b="1" dirty="0" smtClean="0">
                <a:latin typeface="Times New Roman" panose="02020603050405020304" pitchFamily="18" charset="0"/>
                <a:cs typeface="Times New Roman" panose="02020603050405020304" pitchFamily="18" charset="0"/>
              </a:rPr>
              <a:t>8</a:t>
            </a:r>
            <a:r>
              <a:rPr lang="zh-CN"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位补码</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x</a:t>
            </a:r>
            <a:r>
              <a:rPr lang="en-US" altLang="zh-CN" sz="2400" b="1" dirty="0" smtClean="0">
                <a:latin typeface="Times New Roman" panose="02020603050405020304" pitchFamily="18" charset="0"/>
                <a:cs typeface="Times New Roman" panose="02020603050405020304" pitchFamily="18" charset="0"/>
              </a:rPr>
              <a:t>]</a:t>
            </a:r>
            <a:r>
              <a:rPr lang="zh-CN" altLang="zh-CN" sz="2400" b="1" baseline="-25000" dirty="0" smtClean="0">
                <a:latin typeface="华文楷体" panose="02010600040101010101" pitchFamily="2" charset="-122"/>
                <a:ea typeface="华文楷体" panose="02010600040101010101" pitchFamily="2" charset="-122"/>
                <a:cs typeface="Times New Roman" panose="02020603050405020304" pitchFamily="18" charset="0"/>
              </a:rPr>
              <a:t>补</a:t>
            </a:r>
            <a:r>
              <a:rPr lang="zh-CN" altLang="zh-CN" sz="2400" b="1" baseline="-25000" dirty="0" smtClean="0">
                <a:latin typeface="Times New Roman" panose="02020603050405020304" pitchFamily="18" charset="0"/>
                <a:cs typeface="Times New Roman" panose="02020603050405020304" pitchFamily="18" charset="0"/>
              </a:rPr>
              <a:t> </a:t>
            </a:r>
            <a:r>
              <a:rPr lang="zh-CN" altLang="zh-CN" sz="2400" b="1" dirty="0" smtClean="0">
                <a:latin typeface="Times New Roman" panose="02020603050405020304" pitchFamily="18" charset="0"/>
                <a:cs typeface="Times New Roman" panose="02020603050405020304" pitchFamily="18" charset="0"/>
              </a:rPr>
              <a:t>。</a:t>
            </a:r>
            <a:endParaRPr lang="en-US" altLang="zh-CN" sz="2400" b="1" dirty="0" smtClean="0">
              <a:latin typeface="Times New Roman" panose="02020603050405020304" pitchFamily="18" charset="0"/>
              <a:cs typeface="Times New Roman" panose="02020603050405020304" pitchFamily="18" charset="0"/>
            </a:endParaRPr>
          </a:p>
          <a:p>
            <a:r>
              <a:rPr lang="en-US" altLang="zh-CN" sz="2400" b="1" dirty="0" smtClean="0">
                <a:latin typeface="华文楷体" panose="02010600040101010101" pitchFamily="2" charset="-122"/>
                <a:ea typeface="华文楷体" panose="02010600040101010101" pitchFamily="2" charset="-122"/>
              </a:rPr>
              <a:t>    </a:t>
            </a:r>
            <a:r>
              <a:rPr lang="zh-CN" altLang="zh-CN" sz="2400" b="1" dirty="0" smtClean="0">
                <a:latin typeface="华文楷体" panose="02010600040101010101" pitchFamily="2" charset="-122"/>
                <a:ea typeface="华文楷体" panose="02010600040101010101" pitchFamily="2" charset="-122"/>
              </a:rPr>
              <a:t>解：</a:t>
            </a:r>
            <a:r>
              <a:rPr lang="en-US" altLang="zh-CN" sz="2400" b="1" dirty="0" smtClean="0">
                <a:latin typeface="华文楷体" panose="02010600040101010101" pitchFamily="2" charset="-122"/>
                <a:ea typeface="华文楷体" panose="02010600040101010101" pitchFamily="2" charset="-122"/>
              </a:rPr>
              <a:t>   </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i="1" dirty="0" smtClean="0">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b="1" baseline="-25000" dirty="0" smtClean="0">
                <a:latin typeface="华文楷体" panose="02010600040101010101" pitchFamily="2" charset="-122"/>
                <a:ea typeface="华文楷体" panose="02010600040101010101" pitchFamily="2" charset="-122"/>
              </a:rPr>
              <a:t>补 </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 2</a:t>
            </a:r>
            <a:r>
              <a:rPr lang="en-US" altLang="zh-CN" sz="2400" b="1" baseline="30000" dirty="0" smtClean="0">
                <a:latin typeface="Times New Roman" panose="02020603050405020304" pitchFamily="18" charset="0"/>
                <a:ea typeface="华文楷体" panose="02010600040101010101" pitchFamily="2" charset="-122"/>
                <a:cs typeface="Times New Roman" panose="02020603050405020304" pitchFamily="18" charset="0"/>
              </a:rPr>
              <a:t>8</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400" b="1" i="1" dirty="0" smtClean="0">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                        (mod 2</a:t>
            </a:r>
            <a:r>
              <a:rPr lang="en-US" altLang="zh-CN" sz="2400" b="1" baseline="30000" dirty="0" smtClean="0">
                <a:latin typeface="Times New Roman" panose="02020603050405020304" pitchFamily="18" charset="0"/>
                <a:ea typeface="华文楷体" panose="02010600040101010101" pitchFamily="2" charset="-122"/>
                <a:cs typeface="Times New Roman" panose="02020603050405020304" pitchFamily="18" charset="0"/>
              </a:rPr>
              <a:t>8</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b="1" dirty="0" smtClean="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b="1" dirty="0" smtClean="0">
                <a:latin typeface="华文楷体" panose="02010600040101010101" pitchFamily="2" charset="-122"/>
                <a:ea typeface="华文楷体" panose="02010600040101010101" pitchFamily="2" charset="-122"/>
              </a:rPr>
              <a:t>                       </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 2</a:t>
            </a:r>
            <a:r>
              <a:rPr lang="en-US" altLang="zh-CN" sz="2400" b="1" baseline="30000" dirty="0" smtClean="0">
                <a:latin typeface="Times New Roman" panose="02020603050405020304" pitchFamily="18" charset="0"/>
                <a:ea typeface="华文楷体" panose="02010600040101010101" pitchFamily="2" charset="-122"/>
                <a:cs typeface="Times New Roman" panose="02020603050405020304" pitchFamily="18" charset="0"/>
              </a:rPr>
              <a:t>8</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 + (-1001011)        (mod 2</a:t>
            </a:r>
            <a:r>
              <a:rPr lang="en-US" altLang="zh-CN" sz="2400" b="1" baseline="30000" dirty="0" smtClean="0">
                <a:latin typeface="Times New Roman" panose="02020603050405020304" pitchFamily="18" charset="0"/>
                <a:ea typeface="华文楷体" panose="02010600040101010101" pitchFamily="2" charset="-122"/>
                <a:cs typeface="Times New Roman" panose="02020603050405020304" pitchFamily="18" charset="0"/>
              </a:rPr>
              <a:t>8</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b="1" dirty="0" smtClean="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b="1" dirty="0" smtClean="0">
                <a:latin typeface="华文楷体" panose="02010600040101010101" pitchFamily="2" charset="-122"/>
                <a:ea typeface="华文楷体" panose="02010600040101010101" pitchFamily="2" charset="-122"/>
              </a:rPr>
              <a:t>                       </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smtClean="0">
                <a:solidFill>
                  <a:srgbClr val="FF0066"/>
                </a:solidFill>
                <a:latin typeface="Times New Roman" panose="02020603050405020304" pitchFamily="18" charset="0"/>
                <a:ea typeface="华文楷体" panose="02010600040101010101" pitchFamily="2" charset="-122"/>
                <a:cs typeface="Times New Roman" panose="02020603050405020304" pitchFamily="18" charset="0"/>
              </a:rPr>
              <a:t>1</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0110101                  (mod 2</a:t>
            </a:r>
            <a:r>
              <a:rPr lang="en-US" altLang="zh-CN" sz="2400" b="1" baseline="30000" dirty="0" smtClean="0">
                <a:latin typeface="Times New Roman" panose="02020603050405020304" pitchFamily="18" charset="0"/>
                <a:ea typeface="华文楷体" panose="02010600040101010101" pitchFamily="2" charset="-122"/>
                <a:cs typeface="Times New Roman" panose="02020603050405020304" pitchFamily="18" charset="0"/>
              </a:rPr>
              <a:t>8</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a:t>
            </a:r>
          </a:p>
          <a:p>
            <a:endParaRPr lang="en-US" altLang="zh-CN" sz="2400" b="1" dirty="0" smtClean="0">
              <a:solidFill>
                <a:srgbClr val="FF0000"/>
              </a:solidFill>
            </a:endParaRPr>
          </a:p>
          <a:p>
            <a:pPr marL="274320" indent="-274320">
              <a:spcBef>
                <a:spcPct val="20000"/>
              </a:spcBef>
              <a:buClr>
                <a:srgbClr val="C87608"/>
              </a:buClr>
              <a:buSzPct val="95000"/>
              <a:buFont typeface="Wingdings" panose="05000000000000000000" pitchFamily="2" charset="2"/>
              <a:buChar char="u"/>
            </a:pPr>
            <a:r>
              <a:rPr lang="zh-CN" altLang="en-US" sz="2800" b="1" dirty="0" smtClean="0"/>
              <a:t>补码的</a:t>
            </a:r>
            <a:r>
              <a:rPr lang="zh-CN" altLang="zh-CN" sz="2800" b="1" dirty="0" smtClean="0"/>
              <a:t>符号位可以像数字位一样参加</a:t>
            </a:r>
            <a:r>
              <a:rPr lang="zh-CN" altLang="en-US" sz="2800" b="1" dirty="0" smtClean="0"/>
              <a:t>加减</a:t>
            </a:r>
            <a:r>
              <a:rPr lang="zh-CN" altLang="zh-CN" sz="2800" b="1" dirty="0" smtClean="0"/>
              <a:t>运算</a:t>
            </a:r>
            <a:r>
              <a:rPr lang="zh-CN" altLang="en-US" sz="2800" b="1" dirty="0" smtClean="0"/>
              <a:t>。</a:t>
            </a:r>
            <a:endParaRPr lang="en-US" altLang="zh-CN" sz="2800" b="1" dirty="0" smtClean="0"/>
          </a:p>
          <a:p>
            <a:pPr marL="274320" indent="-274320">
              <a:spcBef>
                <a:spcPct val="20000"/>
              </a:spcBef>
              <a:buClr>
                <a:srgbClr val="C87608"/>
              </a:buClr>
              <a:buSzPct val="95000"/>
              <a:buFont typeface="Wingdings" panose="05000000000000000000" pitchFamily="2" charset="2"/>
              <a:buChar char="u"/>
            </a:pPr>
            <a:r>
              <a:rPr lang="zh-CN" altLang="zh-CN" sz="2800" b="1" dirty="0" smtClean="0"/>
              <a:t>计算机都是</a:t>
            </a:r>
            <a:r>
              <a:rPr lang="zh-CN" altLang="zh-CN" sz="2800" b="1" dirty="0" smtClean="0">
                <a:solidFill>
                  <a:srgbClr val="FF0000"/>
                </a:solidFill>
              </a:rPr>
              <a:t>采用补码来做加减运算</a:t>
            </a:r>
            <a:r>
              <a:rPr lang="zh-CN" altLang="zh-CN" sz="2800" b="1" dirty="0" smtClean="0"/>
              <a:t>的。</a:t>
            </a:r>
            <a:endParaRPr lang="en-US" altLang="zh-CN" sz="2800" b="1" dirty="0" smtClean="0"/>
          </a:p>
          <a:p>
            <a:pPr marL="274320" indent="-274320">
              <a:spcBef>
                <a:spcPct val="20000"/>
              </a:spcBef>
              <a:buClr>
                <a:srgbClr val="C87608"/>
              </a:buClr>
              <a:buSzPct val="95000"/>
              <a:buFont typeface="Wingdings" panose="05000000000000000000" pitchFamily="2" charset="2"/>
              <a:buChar char="u"/>
            </a:pPr>
            <a:r>
              <a:rPr lang="zh-CN" altLang="en-US" sz="2800" b="1" dirty="0" smtClean="0"/>
              <a:t>一种</a:t>
            </a:r>
            <a:r>
              <a:rPr lang="zh-CN" altLang="en-US" sz="2800" b="1" dirty="0" smtClean="0">
                <a:solidFill>
                  <a:srgbClr val="FF0000"/>
                </a:solidFill>
              </a:rPr>
              <a:t>原码与补码之间相互转换</a:t>
            </a:r>
            <a:r>
              <a:rPr lang="zh-CN" altLang="en-US" sz="2800" b="1" dirty="0" smtClean="0"/>
              <a:t>的方法：</a:t>
            </a:r>
            <a:r>
              <a:rPr lang="zh-CN" altLang="zh-CN" sz="2800" b="1" dirty="0" smtClean="0"/>
              <a:t>正数的补码与其原码相同；对负数，保持其原码（或补码）的符号位不变，数字位按位取反，最后加上</a:t>
            </a:r>
            <a:r>
              <a:rPr lang="en-US" altLang="zh-CN" sz="2800" b="1" dirty="0" smtClean="0">
                <a:latin typeface="Times New Roman" panose="02020603050405020304" pitchFamily="18" charset="0"/>
                <a:cs typeface="Times New Roman" panose="02020603050405020304" pitchFamily="18" charset="0"/>
              </a:rPr>
              <a:t>1</a:t>
            </a:r>
            <a:r>
              <a:rPr lang="zh-CN" altLang="zh-CN" sz="2800" b="1" dirty="0" smtClean="0"/>
              <a:t>，即可得到对应的补码（或原码）。</a:t>
            </a:r>
            <a:endParaRPr lang="en-US" altLang="zh-CN" sz="2800" b="1" dirty="0" smtClean="0"/>
          </a:p>
        </p:txBody>
      </p:sp>
      <p:sp>
        <p:nvSpPr>
          <p:cNvPr id="2" name="标题 1"/>
          <p:cNvSpPr>
            <a:spLocks noGrp="1"/>
          </p:cNvSpPr>
          <p:nvPr>
            <p:ph type="title"/>
          </p:nvPr>
        </p:nvSpPr>
        <p:spPr/>
        <p:txBody>
          <a:bodyPr/>
          <a:lstStyle/>
          <a:p>
            <a:r>
              <a:rPr lang="en-US" altLang="zh-CN"/>
              <a:t>1.</a:t>
            </a:r>
            <a:r>
              <a:rPr lang="zh-CN" altLang="en-US"/>
              <a:t>2.2数值数据表示</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基础知识</a:t>
            </a:r>
            <a:r>
              <a:rPr lang="en-US" altLang="zh-CN"/>
              <a:t>-</a:t>
            </a:r>
            <a:r>
              <a:rPr lang="zh-CN" altLang="en-US"/>
              <a:t>计算机系统</a:t>
            </a:r>
          </a:p>
        </p:txBody>
      </p:sp>
      <p:sp>
        <p:nvSpPr>
          <p:cNvPr id="4099" name="Rectangle 3"/>
          <p:cNvSpPr/>
          <p:nvPr/>
        </p:nvSpPr>
        <p:spPr>
          <a:xfrm>
            <a:off x="377825" y="1534795"/>
            <a:ext cx="1255395" cy="521970"/>
          </a:xfrm>
          <a:prstGeom prst="rect">
            <a:avLst/>
          </a:prstGeom>
          <a:noFill/>
          <a:ln w="12700">
            <a:noFill/>
          </a:ln>
        </p:spPr>
        <p:txBody>
          <a:bodyPr wrap="none">
            <a:spAutoFit/>
          </a:bodyPr>
          <a:lstStyle/>
          <a:p>
            <a:r>
              <a:rPr lang="zh-CN" altLang="en-US" sz="2800" b="1" dirty="0">
                <a:solidFill>
                  <a:srgbClr val="000000"/>
                </a:solidFill>
                <a:latin typeface="Times New Roman" panose="02020603050405020304" pitchFamily="18" charset="0"/>
                <a:ea typeface="楷体_GB2312" pitchFamily="49" charset="-122"/>
              </a:rPr>
              <a:t>硬件：</a:t>
            </a:r>
          </a:p>
        </p:txBody>
      </p:sp>
      <p:sp>
        <p:nvSpPr>
          <p:cNvPr id="4100" name="Text Box 4"/>
          <p:cNvSpPr txBox="1"/>
          <p:nvPr/>
        </p:nvSpPr>
        <p:spPr>
          <a:xfrm>
            <a:off x="454025" y="2601595"/>
            <a:ext cx="1524000" cy="861774"/>
          </a:xfrm>
          <a:prstGeom prst="rect">
            <a:avLst/>
          </a:prstGeom>
          <a:noFill/>
          <a:ln w="12700" cap="sq" cmpd="sng">
            <a:solidFill>
              <a:srgbClr val="FF0000"/>
            </a:solidFill>
            <a:prstDash val="solid"/>
            <a:miter/>
            <a:headEnd type="none" w="sm" len="sm"/>
            <a:tailEnd type="none" w="sm" len="sm"/>
          </a:ln>
        </p:spPr>
        <p:txBody>
          <a:bodyPr>
            <a:spAutoFit/>
          </a:bodyPr>
          <a:lstStyle/>
          <a:p>
            <a:pPr>
              <a:spcBef>
                <a:spcPct val="50000"/>
              </a:spcBef>
            </a:pPr>
            <a:r>
              <a:rPr lang="zh-CN" altLang="en-US" sz="2000" b="1" dirty="0">
                <a:solidFill>
                  <a:srgbClr val="000000"/>
                </a:solidFill>
                <a:latin typeface="Times New Roman" panose="02020603050405020304" pitchFamily="18" charset="0"/>
              </a:rPr>
              <a:t>中央处理机</a:t>
            </a:r>
          </a:p>
          <a:p>
            <a:pPr>
              <a:spcBef>
                <a:spcPct val="50000"/>
              </a:spcBef>
            </a:pPr>
            <a:r>
              <a:rPr lang="zh-CN" altLang="en-US" sz="2000" b="1" dirty="0">
                <a:solidFill>
                  <a:srgbClr val="000000"/>
                </a:solidFill>
                <a:latin typeface="Times New Roman" panose="02020603050405020304" pitchFamily="18" charset="0"/>
              </a:rPr>
              <a:t>      </a:t>
            </a:r>
            <a:r>
              <a:rPr lang="en-US" altLang="zh-CN" sz="2000" b="1" dirty="0">
                <a:solidFill>
                  <a:srgbClr val="000000"/>
                </a:solidFill>
                <a:latin typeface="Times New Roman" panose="02020603050405020304" pitchFamily="18" charset="0"/>
              </a:rPr>
              <a:t>CPU</a:t>
            </a:r>
          </a:p>
        </p:txBody>
      </p:sp>
      <p:sp>
        <p:nvSpPr>
          <p:cNvPr id="4101" name="Text Box 5"/>
          <p:cNvSpPr txBox="1"/>
          <p:nvPr/>
        </p:nvSpPr>
        <p:spPr>
          <a:xfrm>
            <a:off x="2511425" y="2601595"/>
            <a:ext cx="1219200" cy="861774"/>
          </a:xfrm>
          <a:prstGeom prst="rect">
            <a:avLst/>
          </a:prstGeom>
          <a:noFill/>
          <a:ln w="12700" cap="sq" cmpd="sng">
            <a:solidFill>
              <a:schemeClr val="bg2"/>
            </a:solidFill>
            <a:prstDash val="solid"/>
            <a:miter/>
            <a:headEnd type="none" w="sm" len="sm"/>
            <a:tailEnd type="none" w="sm" len="sm"/>
          </a:ln>
        </p:spPr>
        <p:txBody>
          <a:bodyPr>
            <a:spAutoFit/>
          </a:bodyPr>
          <a:lstStyle/>
          <a:p>
            <a:pPr>
              <a:spcBef>
                <a:spcPct val="50000"/>
              </a:spcBef>
            </a:pPr>
            <a:r>
              <a:rPr lang="zh-CN" altLang="en-US" sz="2000" dirty="0">
                <a:solidFill>
                  <a:srgbClr val="000000"/>
                </a:solidFill>
                <a:latin typeface="楷体_GB2312" pitchFamily="49" charset="-122"/>
                <a:ea typeface="楷体_GB2312" pitchFamily="49" charset="-122"/>
              </a:rPr>
              <a:t>总线控制</a:t>
            </a:r>
          </a:p>
          <a:p>
            <a:pPr>
              <a:spcBef>
                <a:spcPct val="50000"/>
              </a:spcBef>
            </a:pPr>
            <a:r>
              <a:rPr lang="zh-CN" altLang="en-US" sz="2000" dirty="0">
                <a:solidFill>
                  <a:srgbClr val="000000"/>
                </a:solidFill>
                <a:latin typeface="楷体_GB2312" pitchFamily="49" charset="-122"/>
                <a:ea typeface="楷体_GB2312" pitchFamily="49" charset="-122"/>
              </a:rPr>
              <a:t>  逻辑</a:t>
            </a:r>
          </a:p>
        </p:txBody>
      </p:sp>
      <p:sp>
        <p:nvSpPr>
          <p:cNvPr id="4102" name="AutoShape 6"/>
          <p:cNvSpPr/>
          <p:nvPr/>
        </p:nvSpPr>
        <p:spPr>
          <a:xfrm>
            <a:off x="1978025" y="2830195"/>
            <a:ext cx="533400" cy="457200"/>
          </a:xfrm>
          <a:prstGeom prst="leftRightArrow">
            <a:avLst>
              <a:gd name="adj1" fmla="val 50000"/>
              <a:gd name="adj2" fmla="val 23333"/>
            </a:avLst>
          </a:prstGeom>
          <a:solidFill>
            <a:schemeClr val="accent1"/>
          </a:solidFill>
          <a:ln w="12700">
            <a:noFill/>
          </a:ln>
        </p:spPr>
        <p:txBody>
          <a:bodyPr wrap="none" anchor="ctr"/>
          <a:lstStyle/>
          <a:p>
            <a:endParaRPr lang="zh-CN" altLang="en-US" dirty="0">
              <a:latin typeface="Times New Roman" panose="02020603050405020304" pitchFamily="18" charset="0"/>
            </a:endParaRPr>
          </a:p>
        </p:txBody>
      </p:sp>
      <p:sp>
        <p:nvSpPr>
          <p:cNvPr id="4103" name="AutoShape 7"/>
          <p:cNvSpPr/>
          <p:nvPr/>
        </p:nvSpPr>
        <p:spPr>
          <a:xfrm>
            <a:off x="3730625" y="2792095"/>
            <a:ext cx="1066800" cy="457200"/>
          </a:xfrm>
          <a:prstGeom prst="leftRightArrow">
            <a:avLst>
              <a:gd name="adj1" fmla="val 50000"/>
              <a:gd name="adj2" fmla="val 46666"/>
            </a:avLst>
          </a:prstGeom>
          <a:solidFill>
            <a:schemeClr val="accent1"/>
          </a:solidFill>
          <a:ln w="12700">
            <a:noFill/>
          </a:ln>
        </p:spPr>
        <p:txBody>
          <a:bodyPr wrap="none" anchor="ctr"/>
          <a:lstStyle/>
          <a:p>
            <a:endParaRPr lang="zh-CN" altLang="en-US" dirty="0">
              <a:latin typeface="Times New Roman" panose="02020603050405020304" pitchFamily="18" charset="0"/>
            </a:endParaRPr>
          </a:p>
        </p:txBody>
      </p:sp>
      <p:sp>
        <p:nvSpPr>
          <p:cNvPr id="4104" name="Text Box 8"/>
          <p:cNvSpPr txBox="1"/>
          <p:nvPr/>
        </p:nvSpPr>
        <p:spPr>
          <a:xfrm>
            <a:off x="4797425" y="4354195"/>
            <a:ext cx="829073" cy="400110"/>
          </a:xfrm>
          <a:prstGeom prst="rect">
            <a:avLst/>
          </a:prstGeom>
          <a:noFill/>
          <a:ln w="12700" cap="sq" cmpd="sng">
            <a:solidFill>
              <a:schemeClr val="bg2"/>
            </a:solidFill>
            <a:prstDash val="solid"/>
            <a:miter/>
            <a:headEnd type="none" w="sm" len="sm"/>
            <a:tailEnd type="none" w="sm" len="sm"/>
          </a:ln>
        </p:spPr>
        <p:txBody>
          <a:bodyPr wrap="none">
            <a:spAutoFit/>
          </a:bodyPr>
          <a:lstStyle/>
          <a:p>
            <a:pPr>
              <a:spcBef>
                <a:spcPct val="50000"/>
              </a:spcBef>
            </a:pPr>
            <a:r>
              <a:rPr lang="zh-CN" altLang="en-US" sz="2000" dirty="0">
                <a:solidFill>
                  <a:srgbClr val="000000"/>
                </a:solidFill>
                <a:latin typeface="Times New Roman" panose="02020603050405020304" pitchFamily="18" charset="0"/>
              </a:rPr>
              <a:t>接  口</a:t>
            </a:r>
            <a:endParaRPr lang="zh-CN" altLang="en-US" dirty="0">
              <a:solidFill>
                <a:srgbClr val="000000"/>
              </a:solidFill>
              <a:latin typeface="Times New Roman" panose="02020603050405020304" pitchFamily="18" charset="0"/>
            </a:endParaRPr>
          </a:p>
        </p:txBody>
      </p:sp>
      <p:sp>
        <p:nvSpPr>
          <p:cNvPr id="4105" name="Text Box 9"/>
          <p:cNvSpPr txBox="1"/>
          <p:nvPr/>
        </p:nvSpPr>
        <p:spPr>
          <a:xfrm>
            <a:off x="4797425" y="2792095"/>
            <a:ext cx="829073" cy="400110"/>
          </a:xfrm>
          <a:prstGeom prst="rect">
            <a:avLst/>
          </a:prstGeom>
          <a:noFill/>
          <a:ln w="12700" cap="sq" cmpd="sng">
            <a:solidFill>
              <a:schemeClr val="bg2"/>
            </a:solidFill>
            <a:prstDash val="solid"/>
            <a:miter/>
            <a:headEnd type="none" w="sm" len="sm"/>
            <a:tailEnd type="none" w="sm" len="sm"/>
          </a:ln>
        </p:spPr>
        <p:txBody>
          <a:bodyPr wrap="none">
            <a:spAutoFit/>
          </a:bodyPr>
          <a:lstStyle/>
          <a:p>
            <a:pPr>
              <a:spcBef>
                <a:spcPct val="50000"/>
              </a:spcBef>
            </a:pPr>
            <a:r>
              <a:rPr lang="zh-CN" altLang="en-US" sz="2000" dirty="0">
                <a:solidFill>
                  <a:srgbClr val="000000"/>
                </a:solidFill>
                <a:latin typeface="Times New Roman" panose="02020603050405020304" pitchFamily="18" charset="0"/>
              </a:rPr>
              <a:t>接  口</a:t>
            </a:r>
            <a:endParaRPr lang="zh-CN" altLang="en-US" dirty="0">
              <a:solidFill>
                <a:srgbClr val="000000"/>
              </a:solidFill>
              <a:latin typeface="Times New Roman" panose="02020603050405020304" pitchFamily="18" charset="0"/>
            </a:endParaRPr>
          </a:p>
        </p:txBody>
      </p:sp>
      <p:sp>
        <p:nvSpPr>
          <p:cNvPr id="4106" name="Text Box 10"/>
          <p:cNvSpPr txBox="1"/>
          <p:nvPr/>
        </p:nvSpPr>
        <p:spPr>
          <a:xfrm>
            <a:off x="4797425" y="1953895"/>
            <a:ext cx="958917" cy="400110"/>
          </a:xfrm>
          <a:prstGeom prst="rect">
            <a:avLst/>
          </a:prstGeom>
          <a:noFill/>
          <a:ln w="12700" cap="sq" cmpd="sng">
            <a:solidFill>
              <a:srgbClr val="FF0000"/>
            </a:solidFill>
            <a:prstDash val="solid"/>
            <a:miter/>
            <a:headEnd type="none" w="sm" len="sm"/>
            <a:tailEnd type="none" w="sm" len="sm"/>
          </a:ln>
        </p:spPr>
        <p:txBody>
          <a:bodyPr wrap="none">
            <a:spAutoFit/>
          </a:bodyPr>
          <a:lstStyle/>
          <a:p>
            <a:pPr>
              <a:spcBef>
                <a:spcPct val="50000"/>
              </a:spcBef>
            </a:pPr>
            <a:r>
              <a:rPr lang="zh-CN" altLang="en-US" sz="2000" b="1" dirty="0">
                <a:solidFill>
                  <a:srgbClr val="000000"/>
                </a:solidFill>
                <a:latin typeface="Times New Roman" panose="02020603050405020304" pitchFamily="18" charset="0"/>
              </a:rPr>
              <a:t>存储器</a:t>
            </a:r>
          </a:p>
        </p:txBody>
      </p:sp>
      <p:sp>
        <p:nvSpPr>
          <p:cNvPr id="4107" name="AutoShape 11"/>
          <p:cNvSpPr/>
          <p:nvPr/>
        </p:nvSpPr>
        <p:spPr>
          <a:xfrm>
            <a:off x="5635625" y="2792095"/>
            <a:ext cx="685800" cy="457200"/>
          </a:xfrm>
          <a:prstGeom prst="leftRightArrow">
            <a:avLst>
              <a:gd name="adj1" fmla="val 50000"/>
              <a:gd name="adj2" fmla="val 30000"/>
            </a:avLst>
          </a:prstGeom>
          <a:solidFill>
            <a:schemeClr val="accent1"/>
          </a:solidFill>
          <a:ln w="12700">
            <a:noFill/>
          </a:ln>
        </p:spPr>
        <p:txBody>
          <a:bodyPr wrap="none" anchor="ctr"/>
          <a:lstStyle/>
          <a:p>
            <a:endParaRPr lang="zh-CN" altLang="en-US" dirty="0">
              <a:latin typeface="Times New Roman" panose="02020603050405020304" pitchFamily="18" charset="0"/>
            </a:endParaRPr>
          </a:p>
        </p:txBody>
      </p:sp>
      <p:sp>
        <p:nvSpPr>
          <p:cNvPr id="4108" name="AutoShape 12"/>
          <p:cNvSpPr/>
          <p:nvPr/>
        </p:nvSpPr>
        <p:spPr>
          <a:xfrm rot="5400000">
            <a:off x="3959225" y="3973195"/>
            <a:ext cx="990600" cy="685800"/>
          </a:xfrm>
          <a:custGeom>
            <a:avLst/>
            <a:gdLst>
              <a:gd name="txL" fmla="*/ 0 w 21600"/>
              <a:gd name="txT" fmla="*/ 14400 h 21600"/>
              <a:gd name="txR" fmla="*/ 18514 w 21600"/>
              <a:gd name="txB" fmla="*/ 21600 h 21600"/>
            </a:gdLst>
            <a:ahLst/>
            <a:cxnLst>
              <a:cxn ang="17694720">
                <a:pos x="707591" y="0"/>
              </a:cxn>
              <a:cxn ang="11796480">
                <a:pos x="424536" y="228600"/>
              </a:cxn>
              <a:cxn ang="11796480">
                <a:pos x="0" y="571532"/>
              </a:cxn>
              <a:cxn ang="5898240">
                <a:pos x="424536" y="685800"/>
              </a:cxn>
              <a:cxn ang="0">
                <a:pos x="849073" y="476250"/>
              </a:cxn>
              <a:cxn ang="0">
                <a:pos x="990600" y="228600"/>
              </a:cxn>
            </a:cxnLst>
            <a:rect l="txL" t="txT" r="txR" b="txB"/>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lnTo>
                  <a:pt x="15429" y="0"/>
                </a:lnTo>
                <a:close/>
              </a:path>
            </a:pathLst>
          </a:custGeom>
          <a:solidFill>
            <a:schemeClr val="accent1">
              <a:alpha val="100000"/>
            </a:schemeClr>
          </a:solidFill>
          <a:ln w="12700">
            <a:noFill/>
          </a:ln>
        </p:spPr>
        <p:txBody>
          <a:bodyPr/>
          <a:lstStyle/>
          <a:p>
            <a:endParaRPr lang="zh-CN" altLang="en-US"/>
          </a:p>
        </p:txBody>
      </p:sp>
      <p:sp>
        <p:nvSpPr>
          <p:cNvPr id="4109" name="AutoShape 13"/>
          <p:cNvSpPr/>
          <p:nvPr/>
        </p:nvSpPr>
        <p:spPr>
          <a:xfrm rot="16200000" flipV="1">
            <a:off x="3959225" y="2068195"/>
            <a:ext cx="990600" cy="685800"/>
          </a:xfrm>
          <a:custGeom>
            <a:avLst/>
            <a:gdLst>
              <a:gd name="txL" fmla="*/ 0 w 21600"/>
              <a:gd name="txT" fmla="*/ 14400 h 21600"/>
              <a:gd name="txR" fmla="*/ 18514 w 21600"/>
              <a:gd name="txB" fmla="*/ 21600 h 21600"/>
            </a:gdLst>
            <a:ahLst/>
            <a:cxnLst>
              <a:cxn ang="17694720">
                <a:pos x="707591" y="0"/>
              </a:cxn>
              <a:cxn ang="11796480">
                <a:pos x="424536" y="228600"/>
              </a:cxn>
              <a:cxn ang="11796480">
                <a:pos x="0" y="571532"/>
              </a:cxn>
              <a:cxn ang="5898240">
                <a:pos x="424536" y="685800"/>
              </a:cxn>
              <a:cxn ang="0">
                <a:pos x="849073" y="476250"/>
              </a:cxn>
              <a:cxn ang="0">
                <a:pos x="990600" y="228600"/>
              </a:cxn>
            </a:cxnLst>
            <a:rect l="txL" t="txT" r="txR" b="txB"/>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lnTo>
                  <a:pt x="15429" y="0"/>
                </a:lnTo>
                <a:close/>
              </a:path>
            </a:pathLst>
          </a:custGeom>
          <a:solidFill>
            <a:schemeClr val="accent1">
              <a:alpha val="100000"/>
            </a:schemeClr>
          </a:solidFill>
          <a:ln w="12700">
            <a:noFill/>
          </a:ln>
        </p:spPr>
        <p:txBody>
          <a:bodyPr/>
          <a:lstStyle/>
          <a:p>
            <a:endParaRPr lang="zh-CN" altLang="en-US"/>
          </a:p>
        </p:txBody>
      </p:sp>
      <p:sp>
        <p:nvSpPr>
          <p:cNvPr id="4110" name="AutoShape 14"/>
          <p:cNvSpPr/>
          <p:nvPr/>
        </p:nvSpPr>
        <p:spPr>
          <a:xfrm>
            <a:off x="5635625" y="4354195"/>
            <a:ext cx="685800" cy="457200"/>
          </a:xfrm>
          <a:prstGeom prst="leftRightArrow">
            <a:avLst>
              <a:gd name="adj1" fmla="val 50000"/>
              <a:gd name="adj2" fmla="val 30000"/>
            </a:avLst>
          </a:prstGeom>
          <a:solidFill>
            <a:schemeClr val="accent1"/>
          </a:solidFill>
          <a:ln w="12700">
            <a:noFill/>
          </a:ln>
        </p:spPr>
        <p:txBody>
          <a:bodyPr wrap="none" anchor="ctr"/>
          <a:lstStyle/>
          <a:p>
            <a:endParaRPr lang="zh-CN" altLang="en-US" dirty="0">
              <a:latin typeface="Times New Roman" panose="02020603050405020304" pitchFamily="18" charset="0"/>
            </a:endParaRPr>
          </a:p>
        </p:txBody>
      </p:sp>
      <p:sp>
        <p:nvSpPr>
          <p:cNvPr id="4111" name="Text Box 15"/>
          <p:cNvSpPr txBox="1"/>
          <p:nvPr/>
        </p:nvSpPr>
        <p:spPr>
          <a:xfrm>
            <a:off x="6321425" y="2525395"/>
            <a:ext cx="958917" cy="861774"/>
          </a:xfrm>
          <a:prstGeom prst="rect">
            <a:avLst/>
          </a:prstGeom>
          <a:noFill/>
          <a:ln w="12700" cap="sq" cmpd="sng">
            <a:solidFill>
              <a:schemeClr val="bg2"/>
            </a:solidFill>
            <a:prstDash val="solid"/>
            <a:miter/>
            <a:headEnd type="none" w="sm" len="sm"/>
            <a:tailEnd type="none" w="sm" len="sm"/>
          </a:ln>
        </p:spPr>
        <p:txBody>
          <a:bodyPr wrap="none">
            <a:spAutoFit/>
          </a:bodyPr>
          <a:lstStyle/>
          <a:p>
            <a:pPr>
              <a:spcBef>
                <a:spcPct val="50000"/>
              </a:spcBef>
            </a:pPr>
            <a:r>
              <a:rPr lang="zh-CN" altLang="en-US" sz="2000" dirty="0">
                <a:solidFill>
                  <a:srgbClr val="000000"/>
                </a:solidFill>
                <a:latin typeface="Times New Roman" panose="02020603050405020304" pitchFamily="18" charset="0"/>
              </a:rPr>
              <a:t>大容量</a:t>
            </a:r>
          </a:p>
          <a:p>
            <a:pPr>
              <a:spcBef>
                <a:spcPct val="50000"/>
              </a:spcBef>
            </a:pPr>
            <a:r>
              <a:rPr lang="zh-CN" altLang="en-US" sz="2000" dirty="0">
                <a:solidFill>
                  <a:srgbClr val="000000"/>
                </a:solidFill>
                <a:latin typeface="Times New Roman" panose="02020603050405020304" pitchFamily="18" charset="0"/>
              </a:rPr>
              <a:t>存储器</a:t>
            </a:r>
            <a:endParaRPr lang="zh-CN" altLang="en-US" dirty="0">
              <a:solidFill>
                <a:srgbClr val="000000"/>
              </a:solidFill>
              <a:latin typeface="Times New Roman" panose="02020603050405020304" pitchFamily="18" charset="0"/>
            </a:endParaRPr>
          </a:p>
        </p:txBody>
      </p:sp>
      <p:sp>
        <p:nvSpPr>
          <p:cNvPr id="4112" name="Text Box 16"/>
          <p:cNvSpPr txBox="1"/>
          <p:nvPr/>
        </p:nvSpPr>
        <p:spPr>
          <a:xfrm>
            <a:off x="6321425" y="4354195"/>
            <a:ext cx="1066800" cy="398780"/>
          </a:xfrm>
          <a:prstGeom prst="rect">
            <a:avLst/>
          </a:prstGeom>
          <a:noFill/>
          <a:ln w="12700" cap="sq" cmpd="sng">
            <a:solidFill>
              <a:schemeClr val="bg2"/>
            </a:solidFill>
            <a:prstDash val="solid"/>
            <a:miter/>
            <a:headEnd type="none" w="sm" len="sm"/>
            <a:tailEnd type="none" w="sm" len="sm"/>
          </a:ln>
        </p:spPr>
        <p:txBody>
          <a:bodyPr>
            <a:spAutoFit/>
          </a:bodyPr>
          <a:lstStyle/>
          <a:p>
            <a:pPr>
              <a:spcBef>
                <a:spcPct val="50000"/>
              </a:spcBef>
            </a:pPr>
            <a:r>
              <a:rPr lang="en-US" altLang="en-US" sz="2000" dirty="0">
                <a:solidFill>
                  <a:srgbClr val="000000"/>
                </a:solidFill>
                <a:latin typeface="Times New Roman" panose="02020603050405020304" pitchFamily="18" charset="0"/>
              </a:rPr>
              <a:t>I/O</a:t>
            </a:r>
            <a:r>
              <a:rPr lang="zh-CN" altLang="en-US" sz="2000" dirty="0">
                <a:solidFill>
                  <a:srgbClr val="000000"/>
                </a:solidFill>
                <a:latin typeface="Times New Roman" panose="02020603050405020304" pitchFamily="18" charset="0"/>
              </a:rPr>
              <a:t>设备</a:t>
            </a:r>
          </a:p>
        </p:txBody>
      </p:sp>
      <p:sp>
        <p:nvSpPr>
          <p:cNvPr id="4113" name="Rectangle 17"/>
          <p:cNvSpPr/>
          <p:nvPr/>
        </p:nvSpPr>
        <p:spPr>
          <a:xfrm>
            <a:off x="6016625" y="2372995"/>
            <a:ext cx="1524000" cy="3124200"/>
          </a:xfrm>
          <a:prstGeom prst="rect">
            <a:avLst/>
          </a:prstGeom>
          <a:noFill/>
          <a:ln w="12700" cap="flat" cmpd="sng">
            <a:solidFill>
              <a:srgbClr val="FF0000"/>
            </a:solidFill>
            <a:prstDash val="solid"/>
            <a:miter/>
            <a:headEnd type="none" w="sm" len="sm"/>
            <a:tailEnd type="none" w="sm" len="sm"/>
          </a:ln>
        </p:spPr>
        <p:txBody>
          <a:bodyPr wrap="none" anchor="ctr"/>
          <a:lstStyle/>
          <a:p>
            <a:endParaRPr lang="zh-CN" altLang="en-US" dirty="0">
              <a:latin typeface="Times New Roman" panose="02020603050405020304" pitchFamily="18" charset="0"/>
            </a:endParaRPr>
          </a:p>
        </p:txBody>
      </p:sp>
      <p:sp>
        <p:nvSpPr>
          <p:cNvPr id="4114" name="Text Box 18"/>
          <p:cNvSpPr txBox="1"/>
          <p:nvPr/>
        </p:nvSpPr>
        <p:spPr>
          <a:xfrm>
            <a:off x="6092825" y="4963795"/>
            <a:ext cx="1315720" cy="398780"/>
          </a:xfrm>
          <a:prstGeom prst="rect">
            <a:avLst/>
          </a:prstGeom>
          <a:noFill/>
          <a:ln w="12700">
            <a:noFill/>
          </a:ln>
        </p:spPr>
        <p:txBody>
          <a:bodyPr wrap="none">
            <a:spAutoFit/>
          </a:bodyPr>
          <a:lstStyle/>
          <a:p>
            <a:pPr>
              <a:spcBef>
                <a:spcPct val="50000"/>
              </a:spcBef>
            </a:pPr>
            <a:r>
              <a:rPr lang="en-US" altLang="en-US" sz="2000" b="1" dirty="0">
                <a:solidFill>
                  <a:srgbClr val="000000"/>
                </a:solidFill>
                <a:latin typeface="Times New Roman" panose="02020603050405020304" pitchFamily="18" charset="0"/>
              </a:rPr>
              <a:t>I/O</a:t>
            </a:r>
            <a:r>
              <a:rPr lang="zh-CN" altLang="en-US" sz="2000" b="1" dirty="0">
                <a:solidFill>
                  <a:srgbClr val="000000"/>
                </a:solidFill>
                <a:latin typeface="Times New Roman" panose="02020603050405020304" pitchFamily="18" charset="0"/>
              </a:rPr>
              <a:t>子系统</a:t>
            </a:r>
          </a:p>
        </p:txBody>
      </p:sp>
      <p:sp>
        <p:nvSpPr>
          <p:cNvPr id="4115" name="Text Box 19"/>
          <p:cNvSpPr txBox="1"/>
          <p:nvPr/>
        </p:nvSpPr>
        <p:spPr>
          <a:xfrm>
            <a:off x="3650933" y="3592195"/>
            <a:ext cx="492443" cy="1143000"/>
          </a:xfrm>
          <a:prstGeom prst="rect">
            <a:avLst/>
          </a:prstGeom>
          <a:noFill/>
          <a:ln w="12700">
            <a:noFill/>
          </a:ln>
        </p:spPr>
        <p:txBody>
          <a:bodyPr vert="eaVert">
            <a:spAutoFit/>
          </a:bodyPr>
          <a:lstStyle/>
          <a:p>
            <a:pPr>
              <a:spcBef>
                <a:spcPct val="50000"/>
              </a:spcBef>
            </a:pPr>
            <a:r>
              <a:rPr lang="zh-CN" altLang="en-US" sz="2000" b="1" dirty="0">
                <a:solidFill>
                  <a:srgbClr val="000000"/>
                </a:solidFill>
                <a:latin typeface="Times New Roman" panose="02020603050405020304" pitchFamily="18" charset="0"/>
                <a:ea typeface="楷体_GB2312" pitchFamily="49" charset="-122"/>
              </a:rPr>
              <a:t>系统总线</a:t>
            </a:r>
            <a:endParaRPr lang="zh-CN" altLang="en-US" sz="2000" b="1" dirty="0">
              <a:solidFill>
                <a:srgbClr val="000000"/>
              </a:solidFill>
              <a:latin typeface="Times New Roman" panose="02020603050405020304" pitchFamily="18" charset="0"/>
            </a:endParaRPr>
          </a:p>
        </p:txBody>
      </p:sp>
      <p:sp>
        <p:nvSpPr>
          <p:cNvPr id="4116" name="Rectangle 20"/>
          <p:cNvSpPr/>
          <p:nvPr/>
        </p:nvSpPr>
        <p:spPr>
          <a:xfrm>
            <a:off x="4111625" y="3134995"/>
            <a:ext cx="228600" cy="762000"/>
          </a:xfrm>
          <a:prstGeom prst="rect">
            <a:avLst/>
          </a:prstGeom>
          <a:solidFill>
            <a:schemeClr val="accent1"/>
          </a:solidFill>
          <a:ln w="12700">
            <a:noFill/>
          </a:ln>
        </p:spPr>
        <p:txBody>
          <a:bodyPr wrap="none" anchor="ctr"/>
          <a:lstStyle/>
          <a:p>
            <a:endParaRPr lang="zh-CN" altLang="en-US" dirty="0">
              <a:latin typeface="Times New Roman" panose="02020603050405020304" pitchFamily="18" charset="0"/>
            </a:endParaRPr>
          </a:p>
        </p:txBody>
      </p:sp>
      <p:sp>
        <p:nvSpPr>
          <p:cNvPr id="4117" name="Text Box 21"/>
          <p:cNvSpPr txBox="1"/>
          <p:nvPr/>
        </p:nvSpPr>
        <p:spPr>
          <a:xfrm>
            <a:off x="5026025" y="3515995"/>
            <a:ext cx="457200" cy="645160"/>
          </a:xfrm>
          <a:prstGeom prst="rect">
            <a:avLst/>
          </a:prstGeom>
          <a:noFill/>
          <a:ln w="12700">
            <a:noFill/>
          </a:ln>
        </p:spPr>
        <p:txBody>
          <a:bodyPr>
            <a:spAutoFit/>
          </a:bodyPr>
          <a:lstStyle/>
          <a:p>
            <a:pPr>
              <a:lnSpc>
                <a:spcPct val="50000"/>
              </a:lnSpc>
            </a:pPr>
            <a:r>
              <a:rPr lang="en-US" altLang="zh-CN" b="1" dirty="0">
                <a:solidFill>
                  <a:srgbClr val="000000"/>
                </a:solidFill>
                <a:latin typeface="Times New Roman" panose="02020603050405020304" pitchFamily="18" charset="0"/>
              </a:rPr>
              <a:t>.</a:t>
            </a:r>
          </a:p>
          <a:p>
            <a:pPr>
              <a:lnSpc>
                <a:spcPct val="50000"/>
              </a:lnSpc>
            </a:pPr>
            <a:r>
              <a:rPr lang="en-US" altLang="zh-CN" b="1" dirty="0">
                <a:solidFill>
                  <a:srgbClr val="000000"/>
                </a:solidFill>
                <a:latin typeface="Times New Roman" panose="02020603050405020304" pitchFamily="18" charset="0"/>
              </a:rPr>
              <a:t>.</a:t>
            </a:r>
          </a:p>
          <a:p>
            <a:pPr>
              <a:lnSpc>
                <a:spcPct val="50000"/>
              </a:lnSpc>
            </a:pPr>
            <a:r>
              <a:rPr lang="en-US" altLang="zh-CN" b="1" dirty="0">
                <a:solidFill>
                  <a:srgbClr val="000000"/>
                </a:solidFill>
                <a:latin typeface="Times New Roman" panose="02020603050405020304" pitchFamily="18" charset="0"/>
              </a:rPr>
              <a:t>.</a:t>
            </a:r>
          </a:p>
        </p:txBody>
      </p:sp>
      <p:sp>
        <p:nvSpPr>
          <p:cNvPr id="4118" name="Text Box 22"/>
          <p:cNvSpPr txBox="1"/>
          <p:nvPr/>
        </p:nvSpPr>
        <p:spPr>
          <a:xfrm>
            <a:off x="6550025" y="3515995"/>
            <a:ext cx="457200" cy="645160"/>
          </a:xfrm>
          <a:prstGeom prst="rect">
            <a:avLst/>
          </a:prstGeom>
          <a:noFill/>
          <a:ln w="12700">
            <a:noFill/>
          </a:ln>
        </p:spPr>
        <p:txBody>
          <a:bodyPr>
            <a:spAutoFit/>
          </a:bodyPr>
          <a:lstStyle/>
          <a:p>
            <a:pPr>
              <a:lnSpc>
                <a:spcPct val="50000"/>
              </a:lnSpc>
            </a:pPr>
            <a:r>
              <a:rPr lang="en-US" altLang="zh-CN" b="1" dirty="0">
                <a:solidFill>
                  <a:srgbClr val="000000"/>
                </a:solidFill>
                <a:latin typeface="Times New Roman" panose="02020603050405020304" pitchFamily="18" charset="0"/>
              </a:rPr>
              <a:t>.</a:t>
            </a:r>
          </a:p>
          <a:p>
            <a:pPr>
              <a:lnSpc>
                <a:spcPct val="50000"/>
              </a:lnSpc>
            </a:pPr>
            <a:r>
              <a:rPr lang="en-US" altLang="zh-CN" b="1" dirty="0">
                <a:solidFill>
                  <a:srgbClr val="000000"/>
                </a:solidFill>
                <a:latin typeface="Times New Roman" panose="02020603050405020304" pitchFamily="18" charset="0"/>
              </a:rPr>
              <a:t>.</a:t>
            </a:r>
          </a:p>
          <a:p>
            <a:pPr>
              <a:lnSpc>
                <a:spcPct val="50000"/>
              </a:lnSpc>
            </a:pPr>
            <a:r>
              <a:rPr lang="en-US" altLang="zh-CN" b="1" dirty="0">
                <a:solidFill>
                  <a:srgbClr val="000000"/>
                </a:solidFill>
                <a:latin typeface="Times New Roman" panose="02020603050405020304" pitchFamily="18" charset="0"/>
              </a:rPr>
              <a:t>.</a:t>
            </a:r>
          </a:p>
        </p:txBody>
      </p:sp>
      <p:sp>
        <p:nvSpPr>
          <p:cNvPr id="4119" name="AutoShape 23"/>
          <p:cNvSpPr/>
          <p:nvPr/>
        </p:nvSpPr>
        <p:spPr>
          <a:xfrm>
            <a:off x="4187825" y="3592195"/>
            <a:ext cx="609600" cy="457200"/>
          </a:xfrm>
          <a:prstGeom prst="rightArrow">
            <a:avLst>
              <a:gd name="adj1" fmla="val 50000"/>
              <a:gd name="adj2" fmla="val 33333"/>
            </a:avLst>
          </a:prstGeom>
          <a:solidFill>
            <a:schemeClr val="accent1"/>
          </a:solidFill>
          <a:ln w="12700">
            <a:noFill/>
          </a:ln>
        </p:spPr>
        <p:txBody>
          <a:bodyPr wrap="none" anchor="ctr"/>
          <a:lstStyle/>
          <a:p>
            <a:endParaRPr lang="zh-CN" altLang="en-US" dirty="0">
              <a:latin typeface="Times New Roman" panose="02020603050405020304" pitchFamily="18" charset="0"/>
            </a:endParaRPr>
          </a:p>
        </p:txBody>
      </p:sp>
      <p:sp>
        <p:nvSpPr>
          <p:cNvPr id="4120" name="Text Box 24"/>
          <p:cNvSpPr txBox="1"/>
          <p:nvPr/>
        </p:nvSpPr>
        <p:spPr>
          <a:xfrm>
            <a:off x="454025" y="5725795"/>
            <a:ext cx="4800600" cy="521970"/>
          </a:xfrm>
          <a:prstGeom prst="rect">
            <a:avLst/>
          </a:prstGeom>
          <a:noFill/>
          <a:ln w="12700">
            <a:noFill/>
          </a:ln>
        </p:spPr>
        <p:txBody>
          <a:bodyPr>
            <a:spAutoFit/>
          </a:bodyPr>
          <a:lstStyle/>
          <a:p>
            <a:pPr>
              <a:spcBef>
                <a:spcPct val="50000"/>
              </a:spcBef>
            </a:pPr>
            <a:r>
              <a:rPr lang="zh-CN" altLang="en-US" sz="2800" b="1" dirty="0">
                <a:solidFill>
                  <a:srgbClr val="000000"/>
                </a:solidFill>
                <a:latin typeface="Times New Roman" panose="02020603050405020304" pitchFamily="18" charset="0"/>
                <a:ea typeface="楷体_GB2312" pitchFamily="49" charset="-122"/>
              </a:rPr>
              <a:t>软件：</a:t>
            </a:r>
            <a:r>
              <a:rPr lang="zh-CN" altLang="en-US" dirty="0">
                <a:solidFill>
                  <a:srgbClr val="000000"/>
                </a:solidFill>
                <a:latin typeface="Times New Roman" panose="02020603050405020304" pitchFamily="18" charset="0"/>
              </a:rPr>
              <a:t>系统软件    用户软件</a:t>
            </a:r>
          </a:p>
        </p:txBody>
      </p:sp>
      <p:sp>
        <p:nvSpPr>
          <p:cNvPr id="7" name="灯片编号占位符 6"/>
          <p:cNvSpPr>
            <a:spLocks noGrp="1"/>
          </p:cNvSpPr>
          <p:nvPr>
            <p:ph type="sldNum" sz="quarter" idx="10"/>
          </p:nvPr>
        </p:nvSpPr>
        <p:spPr/>
        <p:txBody>
          <a:bodyPr/>
          <a:lstStyle/>
          <a:p>
            <a:pPr>
              <a:defRPr/>
            </a:pPr>
            <a:fld id="{DB594D74-A994-4705-A322-F1FE306728C2}" type="slidenum">
              <a:rPr lang="en-US" altLang="zh-CN"/>
              <a:pPr>
                <a:defRPr/>
              </a:pPr>
              <a:t>3</a:t>
            </a:fld>
            <a:endParaRPr lang="en-US" altLang="zh-C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p:nvPr/>
        </p:nvSpPr>
        <p:spPr>
          <a:xfrm>
            <a:off x="457200" y="1196752"/>
            <a:ext cx="8229600" cy="5127848"/>
          </a:xfrm>
          <a:prstGeom prst="rect">
            <a:avLst/>
          </a:prstGeom>
        </p:spPr>
        <p:txBody>
          <a:bodyPr vert="horz">
            <a:normAutofit/>
          </a:bodyPr>
          <a:lstStyle/>
          <a:p>
            <a:pPr marL="274320" indent="-274320">
              <a:spcBef>
                <a:spcPct val="20000"/>
              </a:spcBef>
              <a:buClr>
                <a:srgbClr val="C87608"/>
              </a:buClr>
              <a:buSzPct val="95000"/>
            </a:pPr>
            <a:r>
              <a:rPr lang="en-US" altLang="zh-CN" sz="2400" b="1" dirty="0" smtClean="0">
                <a:solidFill>
                  <a:srgbClr val="FF0066"/>
                </a:solidFill>
                <a:latin typeface="华文楷体" panose="02010600040101010101" pitchFamily="2" charset="-122"/>
                <a:ea typeface="华文楷体" panose="02010600040101010101" pitchFamily="2" charset="-122"/>
              </a:rPr>
              <a:t>    【</a:t>
            </a:r>
            <a:r>
              <a:rPr lang="zh-CN" altLang="en-US" sz="2400" b="1" dirty="0" smtClean="0">
                <a:solidFill>
                  <a:srgbClr val="FF0066"/>
                </a:solidFill>
                <a:latin typeface="华文楷体" panose="02010600040101010101" pitchFamily="2" charset="-122"/>
                <a:ea typeface="华文楷体" panose="02010600040101010101" pitchFamily="2" charset="-122"/>
              </a:rPr>
              <a:t>例</a:t>
            </a:r>
            <a:r>
              <a:rPr lang="en-US" altLang="zh-CN" sz="2400" b="1" dirty="0" smtClean="0">
                <a:solidFill>
                  <a:srgbClr val="FF0066"/>
                </a:solidFill>
                <a:latin typeface="华文楷体" panose="02010600040101010101" pitchFamily="2" charset="-122"/>
                <a:ea typeface="华文楷体" panose="02010600040101010101" pitchFamily="2" charset="-122"/>
              </a:rPr>
              <a:t>1.8】</a:t>
            </a:r>
            <a:r>
              <a:rPr lang="zh-CN"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设</a:t>
            </a:r>
            <a:r>
              <a:rPr lang="en-US" altLang="zh-CN" sz="2400" b="1" i="1" dirty="0" smtClean="0">
                <a:latin typeface="Times New Roman" panose="02020603050405020304" pitchFamily="18" charset="0"/>
                <a:cs typeface="Times New Roman" panose="02020603050405020304" pitchFamily="18" charset="0"/>
              </a:rPr>
              <a:t>x</a:t>
            </a:r>
            <a:r>
              <a:rPr lang="en-US" altLang="zh-CN" sz="2400" b="1" dirty="0" smtClean="0">
                <a:latin typeface="Times New Roman" panose="02020603050405020304" pitchFamily="18" charset="0"/>
                <a:cs typeface="Times New Roman" panose="02020603050405020304" pitchFamily="18" charset="0"/>
              </a:rPr>
              <a:t> = -1001011</a:t>
            </a:r>
            <a:r>
              <a:rPr lang="zh-CN" altLang="zh-CN" sz="2400" b="1" dirty="0" smtClean="0">
                <a:latin typeface="Times New Roman" panose="02020603050405020304" pitchFamily="18" charset="0"/>
                <a:cs typeface="Times New Roman" panose="02020603050405020304" pitchFamily="18" charset="0"/>
              </a:rPr>
              <a:t>，</a:t>
            </a:r>
            <a:r>
              <a:rPr lang="zh-CN"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求其</a:t>
            </a:r>
            <a:r>
              <a:rPr lang="en-US" altLang="zh-CN" sz="2400" b="1" dirty="0" smtClean="0">
                <a:latin typeface="Times New Roman" panose="02020603050405020304" pitchFamily="18" charset="0"/>
                <a:cs typeface="Times New Roman" panose="02020603050405020304" pitchFamily="18" charset="0"/>
              </a:rPr>
              <a:t>8</a:t>
            </a:r>
            <a:r>
              <a:rPr lang="zh-CN"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位补码</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x</a:t>
            </a:r>
            <a:r>
              <a:rPr lang="en-US" altLang="zh-CN" sz="2400" b="1" dirty="0" smtClean="0">
                <a:latin typeface="Times New Roman" panose="02020603050405020304" pitchFamily="18" charset="0"/>
                <a:cs typeface="Times New Roman" panose="02020603050405020304" pitchFamily="18" charset="0"/>
              </a:rPr>
              <a:t>]</a:t>
            </a:r>
            <a:r>
              <a:rPr lang="zh-CN" altLang="zh-CN" sz="2400" b="1" baseline="-25000" dirty="0" smtClean="0">
                <a:latin typeface="华文楷体" panose="02010600040101010101" pitchFamily="2" charset="-122"/>
                <a:ea typeface="华文楷体" panose="02010600040101010101" pitchFamily="2" charset="-122"/>
                <a:cs typeface="Times New Roman" panose="02020603050405020304" pitchFamily="18" charset="0"/>
              </a:rPr>
              <a:t>补</a:t>
            </a:r>
            <a:r>
              <a:rPr lang="zh-CN" altLang="zh-CN" sz="2400" b="1" baseline="-25000" dirty="0" smtClean="0">
                <a:latin typeface="Times New Roman" panose="02020603050405020304" pitchFamily="18" charset="0"/>
                <a:cs typeface="Times New Roman" panose="02020603050405020304" pitchFamily="18" charset="0"/>
              </a:rPr>
              <a:t> </a:t>
            </a:r>
            <a:r>
              <a:rPr lang="zh-CN" altLang="zh-CN" sz="2400" b="1" dirty="0" smtClean="0">
                <a:latin typeface="Times New Roman" panose="02020603050405020304" pitchFamily="18" charset="0"/>
                <a:cs typeface="Times New Roman" panose="02020603050405020304" pitchFamily="18" charset="0"/>
              </a:rPr>
              <a:t>。</a:t>
            </a:r>
            <a:endParaRPr lang="en-US" altLang="zh-CN" sz="2400" b="1" dirty="0" smtClean="0">
              <a:latin typeface="Times New Roman" panose="02020603050405020304" pitchFamily="18" charset="0"/>
              <a:cs typeface="Times New Roman" panose="02020603050405020304" pitchFamily="18" charset="0"/>
            </a:endParaRPr>
          </a:p>
          <a:p>
            <a:r>
              <a:rPr lang="en-US" altLang="zh-CN" sz="2400" b="1" dirty="0" smtClean="0">
                <a:latin typeface="华文楷体" panose="02010600040101010101" pitchFamily="2" charset="-122"/>
                <a:ea typeface="华文楷体" panose="02010600040101010101" pitchFamily="2" charset="-122"/>
              </a:rPr>
              <a:t>    </a:t>
            </a:r>
            <a:r>
              <a:rPr lang="zh-CN" altLang="zh-CN" sz="2400" b="1" dirty="0" smtClean="0">
                <a:latin typeface="华文楷体" panose="02010600040101010101" pitchFamily="2" charset="-122"/>
                <a:ea typeface="华文楷体" panose="02010600040101010101" pitchFamily="2" charset="-122"/>
              </a:rPr>
              <a:t>解</a:t>
            </a:r>
            <a:r>
              <a:rPr lang="zh-CN"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i="1" dirty="0" smtClean="0">
                <a:latin typeface="Times New Roman" panose="02020603050405020304" pitchFamily="18" charset="0"/>
                <a:ea typeface="华文楷体" panose="02010600040101010101" pitchFamily="2" charset="-122"/>
                <a:cs typeface="Times New Roman" panose="02020603050405020304" pitchFamily="18" charset="0"/>
              </a:rPr>
              <a:t>x </a:t>
            </a:r>
            <a:r>
              <a:rPr lang="zh-CN"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为负数，先求其原码 </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i="1" dirty="0" smtClean="0">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b="1" baseline="-25000" dirty="0" smtClean="0">
                <a:latin typeface="Times New Roman" panose="02020603050405020304" pitchFamily="18" charset="0"/>
                <a:ea typeface="华文楷体" panose="02010600040101010101" pitchFamily="2" charset="-122"/>
                <a:cs typeface="Times New Roman" panose="02020603050405020304" pitchFamily="18" charset="0"/>
              </a:rPr>
              <a:t>原 </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1</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1001011</a:t>
            </a:r>
            <a:endParaRPr lang="zh-CN" altLang="zh-CN" sz="2400" b="1" dirty="0" smtClean="0">
              <a:latin typeface="Times New Roman" panose="02020603050405020304" pitchFamily="18" charset="0"/>
              <a:ea typeface="华文楷体" panose="02010600040101010101" pitchFamily="2" charset="-122"/>
              <a:cs typeface="Times New Roman" panose="02020603050405020304" pitchFamily="18" charset="0"/>
            </a:endParaRPr>
          </a:p>
          <a:p>
            <a:r>
              <a:rPr lang="zh-CN"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符号位不变，数字位按位取反</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a:t>
            </a:r>
          </a:p>
          <a:p>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i="1" dirty="0" smtClean="0">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b="1" baseline="-25000" dirty="0" smtClean="0">
                <a:latin typeface="Times New Roman" panose="02020603050405020304" pitchFamily="18" charset="0"/>
                <a:ea typeface="华文楷体" panose="02010600040101010101" pitchFamily="2" charset="-122"/>
                <a:cs typeface="Times New Roman" panose="02020603050405020304" pitchFamily="18" charset="0"/>
              </a:rPr>
              <a:t>反 </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1</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0110100</a:t>
            </a:r>
            <a:endParaRPr lang="zh-CN" altLang="zh-CN" sz="2400" b="1" dirty="0" smtClean="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加 </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1         </a:t>
            </a:r>
            <a:r>
              <a:rPr lang="zh-CN"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a:t>
            </a:r>
          </a:p>
          <a:p>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得到</a:t>
            </a:r>
            <a:r>
              <a:rPr lang="en-US" altLang="zh-CN" sz="2400" b="1" i="1" dirty="0" smtClean="0">
                <a:latin typeface="Times New Roman" panose="02020603050405020304" pitchFamily="18" charset="0"/>
                <a:ea typeface="华文楷体" panose="02010600040101010101" pitchFamily="2" charset="-122"/>
                <a:cs typeface="Times New Roman" panose="02020603050405020304" pitchFamily="18" charset="0"/>
              </a:rPr>
              <a:t>x</a:t>
            </a:r>
            <a:r>
              <a:rPr lang="zh-CN"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的补码 </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i="1" dirty="0" smtClean="0">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b="1" baseline="-25000" dirty="0" smtClean="0">
                <a:latin typeface="Times New Roman" panose="02020603050405020304" pitchFamily="18" charset="0"/>
                <a:ea typeface="华文楷体" panose="02010600040101010101" pitchFamily="2" charset="-122"/>
                <a:cs typeface="Times New Roman" panose="02020603050405020304" pitchFamily="18" charset="0"/>
              </a:rPr>
              <a:t>补 </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1</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0110101</a:t>
            </a:r>
          </a:p>
          <a:p>
            <a:endParaRPr lang="en-US" altLang="zh-CN" sz="2400" b="1" dirty="0" smtClean="0">
              <a:solidFill>
                <a:srgbClr val="FF0000"/>
              </a:solidFill>
            </a:endParaRPr>
          </a:p>
          <a:p>
            <a:pPr marL="274320" indent="-274320">
              <a:spcBef>
                <a:spcPct val="20000"/>
              </a:spcBef>
              <a:buClr>
                <a:srgbClr val="C87608"/>
              </a:buClr>
              <a:buSzPct val="95000"/>
            </a:pPr>
            <a:r>
              <a:rPr lang="zh-CN" altLang="en-US" sz="2800" b="1" dirty="0" smtClean="0">
                <a:solidFill>
                  <a:srgbClr val="FF0000"/>
                </a:solidFill>
              </a:rPr>
              <a:t>    </a:t>
            </a:r>
            <a:r>
              <a:rPr lang="zh-CN" altLang="en-US" sz="2800" b="1" dirty="0" smtClean="0">
                <a:solidFill>
                  <a:srgbClr val="FF0000"/>
                </a:solidFill>
                <a:latin typeface="Times New Roman" panose="02020603050405020304" pitchFamily="18" charset="0"/>
                <a:ea typeface="隶书" panose="02010509060101010101" charset="-122"/>
                <a:cs typeface="Times New Roman" panose="02020603050405020304" pitchFamily="18" charset="0"/>
              </a:rPr>
              <a:t>注意：</a:t>
            </a:r>
            <a:r>
              <a:rPr lang="zh-CN" altLang="en-US" sz="2800" b="1" dirty="0" smtClean="0">
                <a:latin typeface="Times New Roman" panose="02020603050405020304" pitchFamily="18" charset="0"/>
                <a:ea typeface="隶书" panose="02010509060101010101" charset="-122"/>
                <a:cs typeface="Times New Roman" panose="02020603050405020304" pitchFamily="18" charset="0"/>
              </a:rPr>
              <a:t>同样位数的补码与原码的数据表示范围不完全重叠，</a:t>
            </a:r>
            <a:r>
              <a:rPr lang="zh-CN" altLang="zh-CN" sz="2800" b="1" dirty="0" smtClean="0">
                <a:latin typeface="Times New Roman" panose="02020603050405020304" pitchFamily="18" charset="0"/>
                <a:ea typeface="隶书" panose="02010509060101010101" charset="-122"/>
                <a:cs typeface="Times New Roman" panose="02020603050405020304" pitchFamily="18" charset="0"/>
              </a:rPr>
              <a:t>补码可表示的绝对值最大的负数</a:t>
            </a:r>
            <a:r>
              <a:rPr lang="zh-CN" altLang="en-US" sz="2800" b="1" dirty="0" smtClean="0">
                <a:latin typeface="Times New Roman" panose="02020603050405020304" pitchFamily="18" charset="0"/>
                <a:ea typeface="隶书" panose="02010509060101010101" charset="-122"/>
                <a:cs typeface="Times New Roman" panose="02020603050405020304" pitchFamily="18" charset="0"/>
              </a:rPr>
              <a:t>（即  </a:t>
            </a:r>
            <a:r>
              <a:rPr lang="en-US" altLang="zh-CN" sz="2800" b="1" dirty="0" smtClean="0">
                <a:solidFill>
                  <a:srgbClr val="FF0000"/>
                </a:solidFill>
                <a:latin typeface="Times New Roman" panose="02020603050405020304" pitchFamily="18" charset="0"/>
                <a:ea typeface="隶书" panose="02010509060101010101" charset="-122"/>
                <a:cs typeface="Times New Roman" panose="02020603050405020304" pitchFamily="18" charset="0"/>
              </a:rPr>
              <a:t>-2</a:t>
            </a:r>
            <a:r>
              <a:rPr lang="en-US" altLang="zh-CN" sz="2800" b="1" i="1" baseline="30000" dirty="0" smtClean="0">
                <a:solidFill>
                  <a:srgbClr val="FF0000"/>
                </a:solidFill>
                <a:latin typeface="Times New Roman" panose="02020603050405020304" pitchFamily="18" charset="0"/>
                <a:ea typeface="隶书" panose="02010509060101010101" charset="-122"/>
                <a:cs typeface="Times New Roman" panose="02020603050405020304" pitchFamily="18" charset="0"/>
              </a:rPr>
              <a:t>n </a:t>
            </a:r>
            <a:r>
              <a:rPr lang="en-US" altLang="zh-CN" sz="2800" b="1" baseline="30000" dirty="0" smtClean="0">
                <a:solidFill>
                  <a:srgbClr val="FF0000"/>
                </a:solidFill>
                <a:latin typeface="Times New Roman" panose="02020603050405020304" pitchFamily="18" charset="0"/>
                <a:ea typeface="隶书" panose="02010509060101010101" charset="-122"/>
                <a:cs typeface="Times New Roman" panose="02020603050405020304" pitchFamily="18" charset="0"/>
              </a:rPr>
              <a:t>-1</a:t>
            </a:r>
            <a:r>
              <a:rPr lang="en-US" altLang="zh-CN" sz="2800" b="1" dirty="0" smtClean="0">
                <a:latin typeface="Times New Roman" panose="02020603050405020304" pitchFamily="18" charset="0"/>
                <a:ea typeface="隶书" panose="02010509060101010101" charset="-122"/>
                <a:cs typeface="Times New Roman" panose="02020603050405020304" pitchFamily="18" charset="0"/>
              </a:rPr>
              <a:t>)</a:t>
            </a:r>
            <a:r>
              <a:rPr lang="zh-CN" altLang="zh-CN" sz="2800" b="1" dirty="0" smtClean="0">
                <a:latin typeface="Times New Roman" panose="02020603050405020304" pitchFamily="18" charset="0"/>
                <a:ea typeface="隶书" panose="02010509060101010101" charset="-122"/>
                <a:cs typeface="Times New Roman" panose="02020603050405020304" pitchFamily="18" charset="0"/>
              </a:rPr>
              <a:t>没有对应的原码。</a:t>
            </a:r>
            <a:endParaRPr lang="en-US" altLang="zh-CN" sz="2800" b="1" dirty="0" smtClean="0">
              <a:latin typeface="Times New Roman" panose="02020603050405020304" pitchFamily="18" charset="0"/>
              <a:ea typeface="隶书" panose="02010509060101010101" charset="-122"/>
              <a:cs typeface="Times New Roman" panose="02020603050405020304" pitchFamily="18" charset="0"/>
            </a:endParaRPr>
          </a:p>
          <a:p>
            <a:pPr marL="274320" indent="-274320">
              <a:spcBef>
                <a:spcPct val="20000"/>
              </a:spcBef>
              <a:buClr>
                <a:srgbClr val="C87608"/>
              </a:buClr>
              <a:buSzPct val="95000"/>
              <a:buFont typeface="Wingdings" panose="05000000000000000000" pitchFamily="2" charset="2"/>
              <a:buChar char="u"/>
            </a:pPr>
            <a:r>
              <a:rPr lang="zh-CN" altLang="zh-CN" sz="2800" b="1" dirty="0" smtClean="0"/>
              <a:t>计算机中的带符号定点数实际采用的都是补码表示法。</a:t>
            </a:r>
            <a:endParaRPr lang="en-US" altLang="zh-CN" sz="2800" b="1" dirty="0" smtClean="0"/>
          </a:p>
        </p:txBody>
      </p:sp>
      <p:sp>
        <p:nvSpPr>
          <p:cNvPr id="2" name="标题 1"/>
          <p:cNvSpPr>
            <a:spLocks noGrp="1"/>
          </p:cNvSpPr>
          <p:nvPr>
            <p:ph type="title"/>
          </p:nvPr>
        </p:nvSpPr>
        <p:spPr/>
        <p:txBody>
          <a:bodyPr/>
          <a:lstStyle/>
          <a:p>
            <a:r>
              <a:rPr lang="en-US" altLang="zh-CN"/>
              <a:t>1.</a:t>
            </a:r>
            <a:r>
              <a:rPr lang="zh-CN" altLang="en-US"/>
              <a:t>2.2数值数据表示</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p:nvPr/>
        </p:nvSpPr>
        <p:spPr>
          <a:xfrm>
            <a:off x="457200" y="1196752"/>
            <a:ext cx="8229600" cy="5256584"/>
          </a:xfrm>
          <a:prstGeom prst="rect">
            <a:avLst/>
          </a:prstGeom>
        </p:spPr>
        <p:txBody>
          <a:bodyPr vert="horz">
            <a:normAutofit fontScale="92500" lnSpcReduction="10000"/>
          </a:bodyPr>
          <a:lstStyle/>
          <a:p>
            <a:pPr marL="274320" lvl="0" indent="-274320">
              <a:spcBef>
                <a:spcPct val="20000"/>
              </a:spcBef>
              <a:buClr>
                <a:srgbClr val="C87608"/>
              </a:buClr>
              <a:buSzPct val="95000"/>
              <a:buFont typeface="Wingdings" panose="05000000000000000000" pitchFamily="2" charset="2"/>
              <a:buChar char="u"/>
            </a:pPr>
            <a:r>
              <a:rPr lang="en-US" altLang="zh-CN" sz="2800" b="1" i="1" dirty="0" smtClean="0">
                <a:latin typeface="Times New Roman" panose="02020603050405020304" pitchFamily="18" charset="0"/>
                <a:cs typeface="Times New Roman" panose="02020603050405020304" pitchFamily="18" charset="0"/>
              </a:rPr>
              <a:t>n</a:t>
            </a:r>
            <a:r>
              <a:rPr lang="zh-CN" altLang="zh-CN" sz="2800" b="1" dirty="0" smtClean="0">
                <a:latin typeface="Times New Roman" panose="02020603050405020304" pitchFamily="18" charset="0"/>
                <a:cs typeface="Times New Roman" panose="02020603050405020304" pitchFamily="18" charset="0"/>
              </a:rPr>
              <a:t>位补码加、减运算规则如下：</a:t>
            </a:r>
            <a:endParaRPr lang="en-US" altLang="zh-CN" sz="2800" b="1" dirty="0" smtClean="0">
              <a:latin typeface="Times New Roman" panose="02020603050405020304" pitchFamily="18" charset="0"/>
              <a:cs typeface="Times New Roman" panose="02020603050405020304" pitchFamily="18" charset="0"/>
            </a:endParaRPr>
          </a:p>
          <a:p>
            <a:pPr marL="274320" lvl="0" indent="-274320">
              <a:spcBef>
                <a:spcPct val="20000"/>
              </a:spcBef>
              <a:buClr>
                <a:srgbClr val="C87608"/>
              </a:buClr>
              <a:buSzPct val="95000"/>
            </a:pPr>
            <a:r>
              <a:rPr lang="en-US" altLang="zh-CN" sz="2800" b="1" dirty="0" smtClean="0">
                <a:latin typeface="Times New Roman" panose="02020603050405020304" pitchFamily="18" charset="0"/>
                <a:cs typeface="Times New Roman" panose="02020603050405020304" pitchFamily="18" charset="0"/>
              </a:rPr>
              <a:t>        [</a:t>
            </a:r>
            <a:r>
              <a:rPr lang="en-US" altLang="zh-CN" sz="2800" b="1" i="1" dirty="0" smtClean="0">
                <a:latin typeface="Times New Roman" panose="02020603050405020304" pitchFamily="18" charset="0"/>
                <a:cs typeface="Times New Roman" panose="02020603050405020304" pitchFamily="18" charset="0"/>
              </a:rPr>
              <a:t>x</a:t>
            </a:r>
            <a:r>
              <a:rPr lang="en-US" altLang="zh-CN" sz="2800" b="1" dirty="0" smtClean="0">
                <a:latin typeface="Times New Roman" panose="02020603050405020304" pitchFamily="18" charset="0"/>
                <a:cs typeface="Times New Roman" panose="02020603050405020304" pitchFamily="18" charset="0"/>
              </a:rPr>
              <a:t>]</a:t>
            </a:r>
            <a:r>
              <a:rPr lang="zh-CN" altLang="zh-CN" sz="2800" b="1" baseline="-25000" dirty="0" smtClean="0">
                <a:latin typeface="Times New Roman" panose="02020603050405020304" pitchFamily="18" charset="0"/>
                <a:cs typeface="Times New Roman" panose="02020603050405020304" pitchFamily="18" charset="0"/>
              </a:rPr>
              <a:t>补 </a:t>
            </a:r>
            <a:r>
              <a:rPr lang="en-US" altLang="zh-CN" sz="2800" b="1" dirty="0" smtClean="0">
                <a:latin typeface="Times New Roman" panose="02020603050405020304" pitchFamily="18" charset="0"/>
                <a:cs typeface="Times New Roman" panose="02020603050405020304" pitchFamily="18" charset="0"/>
              </a:rPr>
              <a:t>+ [</a:t>
            </a:r>
            <a:r>
              <a:rPr lang="en-US" altLang="zh-CN" sz="2800" b="1" i="1" dirty="0" smtClean="0">
                <a:latin typeface="Times New Roman" panose="02020603050405020304" pitchFamily="18" charset="0"/>
                <a:cs typeface="Times New Roman" panose="02020603050405020304" pitchFamily="18" charset="0"/>
              </a:rPr>
              <a:t>y</a:t>
            </a:r>
            <a:r>
              <a:rPr lang="en-US" altLang="zh-CN" sz="2800" b="1" dirty="0" smtClean="0">
                <a:latin typeface="Times New Roman" panose="02020603050405020304" pitchFamily="18" charset="0"/>
                <a:cs typeface="Times New Roman" panose="02020603050405020304" pitchFamily="18" charset="0"/>
              </a:rPr>
              <a:t>]</a:t>
            </a:r>
            <a:r>
              <a:rPr lang="zh-CN" altLang="zh-CN" sz="2800" b="1" baseline="-25000" dirty="0" smtClean="0">
                <a:latin typeface="Times New Roman" panose="02020603050405020304" pitchFamily="18" charset="0"/>
                <a:cs typeface="Times New Roman" panose="02020603050405020304" pitchFamily="18" charset="0"/>
              </a:rPr>
              <a:t>补 </a:t>
            </a:r>
            <a:r>
              <a:rPr lang="en-US" altLang="zh-CN" sz="2800" b="1" dirty="0" smtClean="0">
                <a:latin typeface="Times New Roman" panose="02020603050405020304" pitchFamily="18" charset="0"/>
                <a:cs typeface="Times New Roman" panose="02020603050405020304" pitchFamily="18" charset="0"/>
              </a:rPr>
              <a:t>= [</a:t>
            </a:r>
            <a:r>
              <a:rPr lang="en-US" altLang="zh-CN" sz="2800" b="1" i="1" dirty="0" smtClean="0">
                <a:latin typeface="Times New Roman" panose="02020603050405020304" pitchFamily="18" charset="0"/>
                <a:cs typeface="Times New Roman" panose="02020603050405020304" pitchFamily="18" charset="0"/>
              </a:rPr>
              <a:t>x</a:t>
            </a:r>
            <a:r>
              <a:rPr lang="en-US" altLang="zh-CN" sz="2800" b="1" dirty="0" smtClean="0">
                <a:latin typeface="Times New Roman" panose="02020603050405020304" pitchFamily="18" charset="0"/>
                <a:cs typeface="Times New Roman" panose="02020603050405020304" pitchFamily="18" charset="0"/>
              </a:rPr>
              <a:t> + </a:t>
            </a:r>
            <a:r>
              <a:rPr lang="en-US" altLang="zh-CN" sz="2800" b="1" i="1" dirty="0" smtClean="0">
                <a:latin typeface="Times New Roman" panose="02020603050405020304" pitchFamily="18" charset="0"/>
                <a:cs typeface="Times New Roman" panose="02020603050405020304" pitchFamily="18" charset="0"/>
              </a:rPr>
              <a:t>y</a:t>
            </a:r>
            <a:r>
              <a:rPr lang="en-US" altLang="zh-CN" sz="2800" b="1" dirty="0" smtClean="0">
                <a:latin typeface="Times New Roman" panose="02020603050405020304" pitchFamily="18" charset="0"/>
                <a:cs typeface="Times New Roman" panose="02020603050405020304" pitchFamily="18" charset="0"/>
              </a:rPr>
              <a:t>]</a:t>
            </a:r>
            <a:r>
              <a:rPr lang="zh-CN" altLang="zh-CN" sz="2800" b="1" baseline="-25000" dirty="0" smtClean="0">
                <a:latin typeface="Times New Roman" panose="02020603050405020304" pitchFamily="18" charset="0"/>
                <a:cs typeface="Times New Roman" panose="02020603050405020304" pitchFamily="18" charset="0"/>
              </a:rPr>
              <a:t>补</a:t>
            </a:r>
            <a:r>
              <a:rPr lang="en-US" altLang="zh-CN" sz="2800" b="1" dirty="0" smtClean="0">
                <a:latin typeface="Times New Roman" panose="02020603050405020304" pitchFamily="18" charset="0"/>
                <a:cs typeface="Times New Roman" panose="02020603050405020304" pitchFamily="18" charset="0"/>
              </a:rPr>
              <a:t>                   (mod 2</a:t>
            </a:r>
            <a:r>
              <a:rPr lang="en-US" altLang="zh-CN" sz="2800" b="1" i="1" baseline="30000" dirty="0" smtClean="0">
                <a:latin typeface="Times New Roman" panose="02020603050405020304" pitchFamily="18" charset="0"/>
                <a:cs typeface="Times New Roman" panose="02020603050405020304" pitchFamily="18" charset="0"/>
              </a:rPr>
              <a:t>n</a:t>
            </a:r>
            <a:r>
              <a:rPr lang="en-US" altLang="zh-CN" sz="2800" b="1" dirty="0" smtClean="0">
                <a:latin typeface="Times New Roman" panose="02020603050405020304" pitchFamily="18" charset="0"/>
                <a:cs typeface="Times New Roman" panose="02020603050405020304" pitchFamily="18" charset="0"/>
              </a:rPr>
              <a:t>)       </a:t>
            </a:r>
          </a:p>
          <a:p>
            <a:pPr marL="274320" lvl="0" indent="-274320">
              <a:spcBef>
                <a:spcPct val="20000"/>
              </a:spcBef>
              <a:buClr>
                <a:srgbClr val="C87608"/>
              </a:buClr>
              <a:buSzPct val="95000"/>
            </a:pPr>
            <a:r>
              <a:rPr lang="en-US" altLang="zh-CN" sz="2800" b="1" dirty="0" smtClean="0">
                <a:latin typeface="Times New Roman" panose="02020603050405020304" pitchFamily="18" charset="0"/>
                <a:cs typeface="Times New Roman" panose="02020603050405020304" pitchFamily="18" charset="0"/>
              </a:rPr>
              <a:t>        [</a:t>
            </a:r>
            <a:r>
              <a:rPr lang="en-US" altLang="zh-CN" sz="2800" b="1" i="1" dirty="0" smtClean="0">
                <a:latin typeface="Times New Roman" panose="02020603050405020304" pitchFamily="18" charset="0"/>
                <a:cs typeface="Times New Roman" panose="02020603050405020304" pitchFamily="18" charset="0"/>
              </a:rPr>
              <a:t>x</a:t>
            </a:r>
            <a:r>
              <a:rPr lang="en-US" altLang="zh-CN" sz="2800" b="1" dirty="0" smtClean="0">
                <a:latin typeface="Times New Roman" panose="02020603050405020304" pitchFamily="18" charset="0"/>
                <a:cs typeface="Times New Roman" panose="02020603050405020304" pitchFamily="18" charset="0"/>
              </a:rPr>
              <a:t>]</a:t>
            </a:r>
            <a:r>
              <a:rPr lang="zh-CN" altLang="zh-CN" sz="2800" b="1" baseline="-25000" dirty="0" smtClean="0">
                <a:latin typeface="Times New Roman" panose="02020603050405020304" pitchFamily="18" charset="0"/>
                <a:cs typeface="Times New Roman" panose="02020603050405020304" pitchFamily="18" charset="0"/>
              </a:rPr>
              <a:t>补 </a:t>
            </a:r>
            <a:r>
              <a:rPr lang="en-US" altLang="zh-CN" sz="2800" b="1" dirty="0" smtClean="0">
                <a:latin typeface="Times New Roman" panose="02020603050405020304" pitchFamily="18" charset="0"/>
                <a:cs typeface="Times New Roman" panose="02020603050405020304" pitchFamily="18" charset="0"/>
              </a:rPr>
              <a:t>- [</a:t>
            </a:r>
            <a:r>
              <a:rPr lang="en-US" altLang="zh-CN" sz="2800" b="1" i="1" dirty="0" smtClean="0">
                <a:latin typeface="Times New Roman" panose="02020603050405020304" pitchFamily="18" charset="0"/>
                <a:cs typeface="Times New Roman" panose="02020603050405020304" pitchFamily="18" charset="0"/>
              </a:rPr>
              <a:t>y</a:t>
            </a:r>
            <a:r>
              <a:rPr lang="en-US" altLang="zh-CN" sz="2800" b="1" dirty="0" smtClean="0">
                <a:latin typeface="Times New Roman" panose="02020603050405020304" pitchFamily="18" charset="0"/>
                <a:cs typeface="Times New Roman" panose="02020603050405020304" pitchFamily="18" charset="0"/>
              </a:rPr>
              <a:t>]</a:t>
            </a:r>
            <a:r>
              <a:rPr lang="zh-CN" altLang="zh-CN" sz="2800" b="1" baseline="-25000" dirty="0" smtClean="0">
                <a:latin typeface="Times New Roman" panose="02020603050405020304" pitchFamily="18" charset="0"/>
                <a:cs typeface="Times New Roman" panose="02020603050405020304" pitchFamily="18" charset="0"/>
              </a:rPr>
              <a:t>补 </a:t>
            </a:r>
            <a:r>
              <a:rPr lang="en-US" altLang="zh-CN" sz="2800" b="1" dirty="0" smtClean="0">
                <a:latin typeface="Times New Roman" panose="02020603050405020304" pitchFamily="18" charset="0"/>
                <a:cs typeface="Times New Roman" panose="02020603050405020304" pitchFamily="18" charset="0"/>
              </a:rPr>
              <a:t>= [</a:t>
            </a:r>
            <a:r>
              <a:rPr lang="en-US" altLang="zh-CN" sz="2800" b="1" i="1" dirty="0" smtClean="0">
                <a:latin typeface="Times New Roman" panose="02020603050405020304" pitchFamily="18" charset="0"/>
                <a:cs typeface="Times New Roman" panose="02020603050405020304" pitchFamily="18" charset="0"/>
              </a:rPr>
              <a:t>x</a:t>
            </a:r>
            <a:r>
              <a:rPr lang="en-US" altLang="zh-CN" sz="2800" b="1" dirty="0" smtClean="0">
                <a:latin typeface="Times New Roman" panose="02020603050405020304" pitchFamily="18" charset="0"/>
                <a:cs typeface="Times New Roman" panose="02020603050405020304" pitchFamily="18" charset="0"/>
              </a:rPr>
              <a:t>]</a:t>
            </a:r>
            <a:r>
              <a:rPr lang="zh-CN" altLang="zh-CN" sz="2800" b="1" baseline="-25000" dirty="0" smtClean="0">
                <a:latin typeface="Times New Roman" panose="02020603050405020304" pitchFamily="18" charset="0"/>
                <a:cs typeface="Times New Roman" panose="02020603050405020304" pitchFamily="18" charset="0"/>
              </a:rPr>
              <a:t>补 </a:t>
            </a:r>
            <a:r>
              <a:rPr lang="en-US" altLang="zh-CN" sz="2800" b="1" dirty="0" smtClean="0">
                <a:latin typeface="Times New Roman" panose="02020603050405020304" pitchFamily="18" charset="0"/>
                <a:cs typeface="Times New Roman" panose="02020603050405020304" pitchFamily="18" charset="0"/>
              </a:rPr>
              <a:t>+ [- </a:t>
            </a:r>
            <a:r>
              <a:rPr lang="en-US" altLang="zh-CN" sz="2800" b="1" i="1" dirty="0" smtClean="0">
                <a:latin typeface="Times New Roman" panose="02020603050405020304" pitchFamily="18" charset="0"/>
                <a:cs typeface="Times New Roman" panose="02020603050405020304" pitchFamily="18" charset="0"/>
              </a:rPr>
              <a:t>y</a:t>
            </a:r>
            <a:r>
              <a:rPr lang="en-US" altLang="zh-CN" sz="2800" b="1" dirty="0" smtClean="0">
                <a:latin typeface="Times New Roman" panose="02020603050405020304" pitchFamily="18" charset="0"/>
                <a:cs typeface="Times New Roman" panose="02020603050405020304" pitchFamily="18" charset="0"/>
              </a:rPr>
              <a:t>]</a:t>
            </a:r>
            <a:r>
              <a:rPr lang="zh-CN" altLang="zh-CN" sz="2800" b="1" baseline="-25000" dirty="0" smtClean="0">
                <a:latin typeface="Times New Roman" panose="02020603050405020304" pitchFamily="18" charset="0"/>
                <a:cs typeface="Times New Roman" panose="02020603050405020304" pitchFamily="18" charset="0"/>
              </a:rPr>
              <a:t>补 </a:t>
            </a:r>
            <a:r>
              <a:rPr lang="en-US" altLang="zh-CN" sz="2800" b="1" dirty="0" smtClean="0">
                <a:latin typeface="Times New Roman" panose="02020603050405020304" pitchFamily="18" charset="0"/>
                <a:cs typeface="Times New Roman" panose="02020603050405020304" pitchFamily="18" charset="0"/>
              </a:rPr>
              <a:t>= [</a:t>
            </a:r>
            <a:r>
              <a:rPr lang="en-US" altLang="zh-CN" sz="2800" b="1" i="1" dirty="0" smtClean="0">
                <a:latin typeface="Times New Roman" panose="02020603050405020304" pitchFamily="18" charset="0"/>
                <a:cs typeface="Times New Roman" panose="02020603050405020304" pitchFamily="18" charset="0"/>
              </a:rPr>
              <a:t>x</a:t>
            </a:r>
            <a:r>
              <a:rPr lang="en-US" altLang="zh-CN" sz="2800" b="1" dirty="0" smtClean="0">
                <a:latin typeface="Times New Roman" panose="02020603050405020304" pitchFamily="18" charset="0"/>
                <a:cs typeface="Times New Roman" panose="02020603050405020304" pitchFamily="18" charset="0"/>
              </a:rPr>
              <a:t> - </a:t>
            </a:r>
            <a:r>
              <a:rPr lang="en-US" altLang="zh-CN" sz="2800" b="1" i="1" dirty="0" smtClean="0">
                <a:latin typeface="Times New Roman" panose="02020603050405020304" pitchFamily="18" charset="0"/>
                <a:cs typeface="Times New Roman" panose="02020603050405020304" pitchFamily="18" charset="0"/>
              </a:rPr>
              <a:t>y</a:t>
            </a:r>
            <a:r>
              <a:rPr lang="en-US" altLang="zh-CN" sz="2800" b="1" dirty="0" smtClean="0">
                <a:latin typeface="Times New Roman" panose="02020603050405020304" pitchFamily="18" charset="0"/>
                <a:cs typeface="Times New Roman" panose="02020603050405020304" pitchFamily="18" charset="0"/>
              </a:rPr>
              <a:t>]</a:t>
            </a:r>
            <a:r>
              <a:rPr lang="zh-CN" altLang="zh-CN" sz="2800" b="1" baseline="-25000" dirty="0" smtClean="0">
                <a:latin typeface="Times New Roman" panose="02020603050405020304" pitchFamily="18" charset="0"/>
                <a:cs typeface="Times New Roman" panose="02020603050405020304" pitchFamily="18" charset="0"/>
              </a:rPr>
              <a:t>补 </a:t>
            </a:r>
            <a:r>
              <a:rPr lang="en-US" altLang="zh-CN" sz="2800" b="1" dirty="0" smtClean="0">
                <a:latin typeface="Times New Roman" panose="02020603050405020304" pitchFamily="18" charset="0"/>
                <a:cs typeface="Times New Roman" panose="02020603050405020304" pitchFamily="18" charset="0"/>
              </a:rPr>
              <a:t>      (mod 2</a:t>
            </a:r>
            <a:r>
              <a:rPr lang="en-US" altLang="zh-CN" sz="2800" b="1" i="1" baseline="30000" dirty="0" smtClean="0">
                <a:latin typeface="Times New Roman" panose="02020603050405020304" pitchFamily="18" charset="0"/>
                <a:cs typeface="Times New Roman" panose="02020603050405020304" pitchFamily="18" charset="0"/>
              </a:rPr>
              <a:t>n</a:t>
            </a:r>
            <a:r>
              <a:rPr lang="en-US" altLang="zh-CN" sz="2800" b="1" dirty="0" smtClean="0">
                <a:latin typeface="Times New Roman" panose="02020603050405020304" pitchFamily="18" charset="0"/>
                <a:cs typeface="Times New Roman" panose="02020603050405020304" pitchFamily="18" charset="0"/>
              </a:rPr>
              <a:t>)                 </a:t>
            </a:r>
            <a:endParaRPr kumimoji="0" lang="en-US" altLang="zh-CN" sz="2800" b="1"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endParaRPr>
          </a:p>
          <a:p>
            <a:pPr marL="274320" indent="-274320">
              <a:spcBef>
                <a:spcPct val="20000"/>
              </a:spcBef>
              <a:buClr>
                <a:srgbClr val="C87608"/>
              </a:buClr>
              <a:buSzPct val="95000"/>
            </a:pPr>
            <a:r>
              <a:rPr lang="en-US" altLang="zh-CN" sz="2400" b="1" dirty="0" smtClean="0">
                <a:solidFill>
                  <a:srgbClr val="FF0066"/>
                </a:solidFill>
                <a:latin typeface="华文楷体" panose="02010600040101010101" pitchFamily="2" charset="-122"/>
                <a:ea typeface="华文楷体" panose="02010600040101010101" pitchFamily="2" charset="-122"/>
              </a:rPr>
              <a:t>    </a:t>
            </a:r>
          </a:p>
          <a:p>
            <a:r>
              <a:rPr lang="en-US" altLang="zh-CN" sz="2600" b="1" dirty="0" smtClean="0">
                <a:solidFill>
                  <a:srgbClr val="FF0066"/>
                </a:solidFill>
                <a:latin typeface="华文楷体" panose="02010600040101010101" pitchFamily="2" charset="-122"/>
                <a:ea typeface="华文楷体" panose="02010600040101010101" pitchFamily="2" charset="-122"/>
              </a:rPr>
              <a:t>    【</a:t>
            </a:r>
            <a:r>
              <a:rPr lang="zh-CN" altLang="en-US" sz="2600" b="1" dirty="0" smtClean="0">
                <a:solidFill>
                  <a:srgbClr val="FF0066"/>
                </a:solidFill>
                <a:latin typeface="华文楷体" panose="02010600040101010101" pitchFamily="2" charset="-122"/>
                <a:ea typeface="华文楷体" panose="02010600040101010101" pitchFamily="2" charset="-122"/>
              </a:rPr>
              <a:t>例</a:t>
            </a:r>
            <a:r>
              <a:rPr lang="en-US" altLang="zh-CN" sz="2600" b="1" dirty="0" smtClean="0">
                <a:solidFill>
                  <a:srgbClr val="FF0066"/>
                </a:solidFill>
                <a:latin typeface="华文楷体" panose="02010600040101010101" pitchFamily="2" charset="-122"/>
                <a:ea typeface="华文楷体" panose="02010600040101010101" pitchFamily="2" charset="-122"/>
              </a:rPr>
              <a:t>1.9】</a:t>
            </a:r>
            <a:r>
              <a:rPr lang="zh-CN" altLang="zh-CN" sz="2600" b="1" dirty="0" smtClean="0">
                <a:latin typeface="Times New Roman" panose="02020603050405020304" pitchFamily="18" charset="0"/>
                <a:ea typeface="华文楷体" panose="02010600040101010101" pitchFamily="2" charset="-122"/>
                <a:cs typeface="Times New Roman" panose="02020603050405020304" pitchFamily="18" charset="0"/>
              </a:rPr>
              <a:t>设</a:t>
            </a:r>
            <a:r>
              <a:rPr lang="en-US" altLang="zh-CN" sz="2600" b="1" i="1" dirty="0" smtClean="0">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600" b="1" dirty="0" smtClean="0">
                <a:latin typeface="Times New Roman" panose="02020603050405020304" pitchFamily="18" charset="0"/>
                <a:ea typeface="华文楷体" panose="02010600040101010101" pitchFamily="2" charset="-122"/>
                <a:cs typeface="Times New Roman" panose="02020603050405020304" pitchFamily="18" charset="0"/>
              </a:rPr>
              <a:t> = +1010110</a:t>
            </a:r>
            <a:r>
              <a:rPr lang="zh-CN" altLang="zh-CN" sz="26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600" b="1" i="1" dirty="0" smtClean="0">
                <a:latin typeface="Times New Roman" panose="02020603050405020304" pitchFamily="18" charset="0"/>
                <a:ea typeface="华文楷体" panose="02010600040101010101" pitchFamily="2" charset="-122"/>
                <a:cs typeface="Times New Roman" panose="02020603050405020304" pitchFamily="18" charset="0"/>
              </a:rPr>
              <a:t>y</a:t>
            </a:r>
            <a:r>
              <a:rPr lang="en-US" altLang="zh-CN" sz="2600" b="1" dirty="0" smtClean="0">
                <a:latin typeface="Times New Roman" panose="02020603050405020304" pitchFamily="18" charset="0"/>
                <a:ea typeface="华文楷体" panose="02010600040101010101" pitchFamily="2" charset="-122"/>
                <a:cs typeface="Times New Roman" panose="02020603050405020304" pitchFamily="18" charset="0"/>
              </a:rPr>
              <a:t> = -1001001</a:t>
            </a:r>
            <a:r>
              <a:rPr lang="zh-CN" altLang="zh-CN" sz="2600" b="1" dirty="0" smtClean="0">
                <a:latin typeface="Times New Roman" panose="02020603050405020304" pitchFamily="18" charset="0"/>
                <a:ea typeface="华文楷体" panose="02010600040101010101" pitchFamily="2" charset="-122"/>
                <a:cs typeface="Times New Roman" panose="02020603050405020304" pitchFamily="18" charset="0"/>
              </a:rPr>
              <a:t>，按</a:t>
            </a:r>
            <a:r>
              <a:rPr lang="en-US" altLang="zh-CN" sz="2600" b="1" dirty="0" smtClean="0">
                <a:latin typeface="Times New Roman" panose="02020603050405020304" pitchFamily="18" charset="0"/>
                <a:ea typeface="华文楷体" panose="02010600040101010101" pitchFamily="2" charset="-122"/>
                <a:cs typeface="Times New Roman" panose="02020603050405020304" pitchFamily="18" charset="0"/>
              </a:rPr>
              <a:t>8</a:t>
            </a:r>
            <a:r>
              <a:rPr lang="zh-CN" altLang="zh-CN" sz="2600" b="1" dirty="0" smtClean="0">
                <a:latin typeface="Times New Roman" panose="02020603050405020304" pitchFamily="18" charset="0"/>
                <a:ea typeface="华文楷体" panose="02010600040101010101" pitchFamily="2" charset="-122"/>
                <a:cs typeface="Times New Roman" panose="02020603050405020304" pitchFamily="18" charset="0"/>
              </a:rPr>
              <a:t>位补码求</a:t>
            </a:r>
            <a:endParaRPr lang="en-US" altLang="zh-CN" sz="2600" b="1" dirty="0" smtClean="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6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600" b="1" i="1" dirty="0" smtClean="0">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600" b="1" dirty="0" smtClean="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600" b="1" i="1" dirty="0" smtClean="0">
                <a:latin typeface="Times New Roman" panose="02020603050405020304" pitchFamily="18" charset="0"/>
                <a:ea typeface="华文楷体" panose="02010600040101010101" pitchFamily="2" charset="-122"/>
                <a:cs typeface="Times New Roman" panose="02020603050405020304" pitchFamily="18" charset="0"/>
              </a:rPr>
              <a:t>y</a:t>
            </a:r>
            <a:r>
              <a:rPr lang="en-US" altLang="zh-CN" sz="26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600" b="1" baseline="-25000" dirty="0" smtClean="0">
                <a:latin typeface="Times New Roman" panose="02020603050405020304" pitchFamily="18" charset="0"/>
                <a:ea typeface="华文楷体" panose="02010600040101010101" pitchFamily="2" charset="-122"/>
                <a:cs typeface="Times New Roman" panose="02020603050405020304" pitchFamily="18" charset="0"/>
              </a:rPr>
              <a:t>补 </a:t>
            </a:r>
            <a:r>
              <a:rPr lang="zh-CN" altLang="zh-CN" sz="2600" b="1" dirty="0" smtClean="0">
                <a:latin typeface="Times New Roman" panose="02020603050405020304" pitchFamily="18" charset="0"/>
                <a:ea typeface="华文楷体" panose="02010600040101010101" pitchFamily="2" charset="-122"/>
                <a:cs typeface="Times New Roman" panose="02020603050405020304" pitchFamily="18" charset="0"/>
              </a:rPr>
              <a:t>。</a:t>
            </a:r>
          </a:p>
          <a:p>
            <a:r>
              <a:rPr lang="en-US" altLang="zh-CN" sz="2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600" b="1" dirty="0" smtClean="0">
                <a:latin typeface="Times New Roman" panose="02020603050405020304" pitchFamily="18" charset="0"/>
                <a:ea typeface="华文楷体" panose="02010600040101010101" pitchFamily="2" charset="-122"/>
                <a:cs typeface="Times New Roman" panose="02020603050405020304" pitchFamily="18" charset="0"/>
              </a:rPr>
              <a:t>解：首先求出</a:t>
            </a:r>
            <a:r>
              <a:rPr lang="en-US" altLang="zh-CN" sz="2600" b="1" i="1" dirty="0" smtClean="0">
                <a:latin typeface="Times New Roman" panose="02020603050405020304" pitchFamily="18" charset="0"/>
                <a:ea typeface="华文楷体" panose="02010600040101010101" pitchFamily="2" charset="-122"/>
                <a:cs typeface="Times New Roman" panose="02020603050405020304" pitchFamily="18" charset="0"/>
              </a:rPr>
              <a:t>x</a:t>
            </a:r>
            <a:r>
              <a:rPr lang="zh-CN" altLang="zh-CN" sz="2600" b="1" dirty="0" smtClean="0">
                <a:latin typeface="Times New Roman" panose="02020603050405020304" pitchFamily="18" charset="0"/>
                <a:ea typeface="华文楷体" panose="02010600040101010101" pitchFamily="2" charset="-122"/>
                <a:cs typeface="Times New Roman" panose="02020603050405020304" pitchFamily="18" charset="0"/>
              </a:rPr>
              <a:t>和</a:t>
            </a:r>
            <a:r>
              <a:rPr lang="en-US" altLang="zh-CN" sz="2600" b="1" i="1" dirty="0" smtClean="0">
                <a:latin typeface="Times New Roman" panose="02020603050405020304" pitchFamily="18" charset="0"/>
                <a:ea typeface="华文楷体" panose="02010600040101010101" pitchFamily="2" charset="-122"/>
                <a:cs typeface="Times New Roman" panose="02020603050405020304" pitchFamily="18" charset="0"/>
              </a:rPr>
              <a:t>y</a:t>
            </a:r>
            <a:r>
              <a:rPr lang="zh-CN" altLang="zh-CN" sz="2600" b="1" dirty="0" smtClean="0">
                <a:latin typeface="Times New Roman" panose="02020603050405020304" pitchFamily="18" charset="0"/>
                <a:ea typeface="华文楷体" panose="02010600040101010101" pitchFamily="2" charset="-122"/>
                <a:cs typeface="Times New Roman" panose="02020603050405020304" pitchFamily="18" charset="0"/>
              </a:rPr>
              <a:t>的补码</a:t>
            </a:r>
          </a:p>
          <a:p>
            <a:pPr algn="ctr"/>
            <a:r>
              <a:rPr lang="en-US" altLang="zh-CN" sz="26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600" b="1" i="1" dirty="0" smtClean="0">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6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600" b="1" baseline="-25000" dirty="0" smtClean="0">
                <a:latin typeface="Times New Roman" panose="02020603050405020304" pitchFamily="18" charset="0"/>
                <a:ea typeface="华文楷体" panose="02010600040101010101" pitchFamily="2" charset="-122"/>
                <a:cs typeface="Times New Roman" panose="02020603050405020304" pitchFamily="18" charset="0"/>
              </a:rPr>
              <a:t>补 </a:t>
            </a:r>
            <a:r>
              <a:rPr lang="en-US" altLang="zh-CN" sz="2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6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0</a:t>
            </a:r>
            <a:r>
              <a:rPr lang="en-US" altLang="zh-CN" sz="2600" b="1" dirty="0" smtClean="0">
                <a:latin typeface="Times New Roman" panose="02020603050405020304" pitchFamily="18" charset="0"/>
                <a:ea typeface="华文楷体" panose="02010600040101010101" pitchFamily="2" charset="-122"/>
                <a:cs typeface="Times New Roman" panose="02020603050405020304" pitchFamily="18" charset="0"/>
              </a:rPr>
              <a:t>1010110     [</a:t>
            </a:r>
            <a:r>
              <a:rPr lang="en-US" altLang="zh-CN" sz="2600" b="1" i="1" dirty="0" smtClean="0">
                <a:latin typeface="Times New Roman" panose="02020603050405020304" pitchFamily="18" charset="0"/>
                <a:ea typeface="华文楷体" panose="02010600040101010101" pitchFamily="2" charset="-122"/>
                <a:cs typeface="Times New Roman" panose="02020603050405020304" pitchFamily="18" charset="0"/>
              </a:rPr>
              <a:t>y</a:t>
            </a:r>
            <a:r>
              <a:rPr lang="en-US" altLang="zh-CN" sz="26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600" b="1" baseline="-25000" dirty="0" smtClean="0">
                <a:latin typeface="Times New Roman" panose="02020603050405020304" pitchFamily="18" charset="0"/>
                <a:ea typeface="华文楷体" panose="02010600040101010101" pitchFamily="2" charset="-122"/>
                <a:cs typeface="Times New Roman" panose="02020603050405020304" pitchFamily="18" charset="0"/>
              </a:rPr>
              <a:t>补 </a:t>
            </a:r>
            <a:r>
              <a:rPr lang="en-US" altLang="zh-CN" sz="2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6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1</a:t>
            </a:r>
            <a:r>
              <a:rPr lang="en-US" altLang="zh-CN" sz="2600" b="1" dirty="0" smtClean="0">
                <a:latin typeface="Times New Roman" panose="02020603050405020304" pitchFamily="18" charset="0"/>
                <a:ea typeface="华文楷体" panose="02010600040101010101" pitchFamily="2" charset="-122"/>
                <a:cs typeface="Times New Roman" panose="02020603050405020304" pitchFamily="18" charset="0"/>
              </a:rPr>
              <a:t>0110111</a:t>
            </a:r>
            <a:endParaRPr lang="zh-CN" altLang="zh-CN" sz="2600" b="1" dirty="0" smtClean="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600" b="1" dirty="0" smtClean="0">
                <a:latin typeface="Times New Roman" panose="02020603050405020304" pitchFamily="18" charset="0"/>
                <a:ea typeface="华文楷体" panose="02010600040101010101" pitchFamily="2" charset="-122"/>
                <a:cs typeface="Times New Roman" panose="02020603050405020304" pitchFamily="18" charset="0"/>
              </a:rPr>
              <a:t>因此</a:t>
            </a:r>
            <a:r>
              <a:rPr lang="zh-CN" altLang="zh-CN" sz="2600" b="1" dirty="0" smtClean="0">
                <a:latin typeface="Times New Roman" panose="02020603050405020304" pitchFamily="18" charset="0"/>
                <a:ea typeface="华文楷体" panose="02010600040101010101" pitchFamily="2" charset="-122"/>
                <a:cs typeface="Times New Roman" panose="02020603050405020304" pitchFamily="18" charset="0"/>
              </a:rPr>
              <a:t>，有</a:t>
            </a:r>
          </a:p>
          <a:p>
            <a:r>
              <a:rPr lang="en-US" altLang="zh-CN" sz="2600" b="1" dirty="0" smtClean="0">
                <a:latin typeface="+mn-ea"/>
                <a:cs typeface="Times New Roman" panose="02020603050405020304" pitchFamily="18" charset="0"/>
              </a:rPr>
              <a:t>                 </a:t>
            </a:r>
            <a:r>
              <a:rPr lang="en-US" altLang="zh-CN" sz="2600" b="1" dirty="0" smtClean="0">
                <a:solidFill>
                  <a:srgbClr val="FF0000"/>
                </a:solidFill>
                <a:latin typeface="+mn-ea"/>
                <a:cs typeface="Times New Roman" panose="02020603050405020304" pitchFamily="18" charset="0"/>
              </a:rPr>
              <a:t>0</a:t>
            </a:r>
            <a:r>
              <a:rPr lang="en-US" altLang="zh-CN" sz="2600" b="1" dirty="0" smtClean="0">
                <a:latin typeface="+mn-ea"/>
                <a:cs typeface="Times New Roman" panose="02020603050405020304" pitchFamily="18" charset="0"/>
              </a:rPr>
              <a:t> 1 0 1 0 1 1 0   </a:t>
            </a:r>
            <a:r>
              <a:rPr lang="en-US" altLang="zh-CN" sz="26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600" b="1" i="1" dirty="0" smtClean="0">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6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600" b="1" baseline="-25000" dirty="0" smtClean="0">
                <a:latin typeface="Times New Roman" panose="02020603050405020304" pitchFamily="18" charset="0"/>
                <a:ea typeface="华文楷体" panose="02010600040101010101" pitchFamily="2" charset="-122"/>
                <a:cs typeface="Times New Roman" panose="02020603050405020304" pitchFamily="18" charset="0"/>
              </a:rPr>
              <a:t>补</a:t>
            </a:r>
            <a:endParaRPr lang="zh-CN" altLang="zh-CN" sz="2600" b="1" dirty="0" smtClean="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600" b="1" dirty="0" smtClean="0">
                <a:latin typeface="+mn-ea"/>
                <a:cs typeface="Times New Roman" panose="02020603050405020304" pitchFamily="18" charset="0"/>
              </a:rPr>
              <a:t>             +   </a:t>
            </a:r>
            <a:r>
              <a:rPr lang="en-US" altLang="zh-CN" sz="2600" b="1" dirty="0" smtClean="0">
                <a:solidFill>
                  <a:srgbClr val="FF0000"/>
                </a:solidFill>
                <a:latin typeface="+mn-ea"/>
                <a:cs typeface="Times New Roman" panose="02020603050405020304" pitchFamily="18" charset="0"/>
              </a:rPr>
              <a:t>1</a:t>
            </a:r>
            <a:r>
              <a:rPr lang="en-US" altLang="zh-CN" sz="2600" b="1" dirty="0" smtClean="0">
                <a:latin typeface="+mn-ea"/>
                <a:cs typeface="Times New Roman" panose="02020603050405020304" pitchFamily="18" charset="0"/>
              </a:rPr>
              <a:t> 0 1 1 0 1 1 1   </a:t>
            </a:r>
            <a:r>
              <a:rPr lang="en-US" altLang="zh-CN" sz="26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600" b="1" i="1" dirty="0" smtClean="0">
                <a:latin typeface="Times New Roman" panose="02020603050405020304" pitchFamily="18" charset="0"/>
                <a:ea typeface="华文楷体" panose="02010600040101010101" pitchFamily="2" charset="-122"/>
                <a:cs typeface="Times New Roman" panose="02020603050405020304" pitchFamily="18" charset="0"/>
              </a:rPr>
              <a:t>y</a:t>
            </a:r>
            <a:r>
              <a:rPr lang="en-US" altLang="zh-CN" sz="26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600" b="1" baseline="-25000" dirty="0" smtClean="0">
                <a:latin typeface="Times New Roman" panose="02020603050405020304" pitchFamily="18" charset="0"/>
                <a:ea typeface="华文楷体" panose="02010600040101010101" pitchFamily="2" charset="-122"/>
                <a:cs typeface="Times New Roman" panose="02020603050405020304" pitchFamily="18" charset="0"/>
              </a:rPr>
              <a:t>补</a:t>
            </a:r>
            <a:endParaRPr lang="zh-CN" altLang="zh-CN" sz="2600" b="1" dirty="0" smtClean="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600" b="1" dirty="0" smtClean="0">
                <a:latin typeface="+mn-ea"/>
                <a:cs typeface="Times New Roman" panose="02020603050405020304" pitchFamily="18" charset="0"/>
              </a:rPr>
              <a:t>               </a:t>
            </a:r>
            <a:r>
              <a:rPr lang="en-US" altLang="zh-CN" sz="2600" b="1" strike="dblStrike" dirty="0" smtClean="0">
                <a:latin typeface="+mn-ea"/>
                <a:cs typeface="Times New Roman" panose="02020603050405020304" pitchFamily="18" charset="0"/>
              </a:rPr>
              <a:t>1</a:t>
            </a:r>
            <a:r>
              <a:rPr lang="en-US" altLang="zh-CN" sz="2600" b="1" dirty="0" smtClean="0">
                <a:latin typeface="+mn-ea"/>
                <a:cs typeface="Times New Roman" panose="02020603050405020304" pitchFamily="18" charset="0"/>
              </a:rPr>
              <a:t> </a:t>
            </a:r>
            <a:r>
              <a:rPr lang="en-US" altLang="zh-CN" sz="2600" b="1" dirty="0" smtClean="0">
                <a:solidFill>
                  <a:srgbClr val="FF0000"/>
                </a:solidFill>
                <a:latin typeface="+mn-ea"/>
                <a:cs typeface="Times New Roman" panose="02020603050405020304" pitchFamily="18" charset="0"/>
              </a:rPr>
              <a:t>0</a:t>
            </a:r>
            <a:r>
              <a:rPr lang="en-US" altLang="zh-CN" sz="2600" b="1" dirty="0" smtClean="0">
                <a:latin typeface="+mn-ea"/>
                <a:cs typeface="Times New Roman" panose="02020603050405020304" pitchFamily="18" charset="0"/>
              </a:rPr>
              <a:t> 0 0 0 1 1 0 1   </a:t>
            </a:r>
            <a:r>
              <a:rPr lang="en-US" altLang="zh-CN" sz="26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600" b="1" i="1" dirty="0" smtClean="0">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600" b="1" dirty="0" smtClean="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600" b="1" i="1" dirty="0" smtClean="0">
                <a:latin typeface="Times New Roman" panose="02020603050405020304" pitchFamily="18" charset="0"/>
                <a:ea typeface="华文楷体" panose="02010600040101010101" pitchFamily="2" charset="-122"/>
                <a:cs typeface="Times New Roman" panose="02020603050405020304" pitchFamily="18" charset="0"/>
              </a:rPr>
              <a:t>y</a:t>
            </a:r>
            <a:r>
              <a:rPr lang="en-US" altLang="zh-CN" sz="26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600" b="1" baseline="-25000" dirty="0" smtClean="0">
                <a:latin typeface="Times New Roman" panose="02020603050405020304" pitchFamily="18" charset="0"/>
                <a:ea typeface="华文楷体" panose="02010600040101010101" pitchFamily="2" charset="-122"/>
                <a:cs typeface="Times New Roman" panose="02020603050405020304" pitchFamily="18" charset="0"/>
              </a:rPr>
              <a:t>补</a:t>
            </a:r>
            <a:r>
              <a:rPr lang="en-US" altLang="zh-CN" sz="2600" b="1" dirty="0" smtClean="0">
                <a:latin typeface="Times New Roman" panose="02020603050405020304" pitchFamily="18" charset="0"/>
                <a:ea typeface="华文楷体" panose="02010600040101010101" pitchFamily="2" charset="-122"/>
                <a:cs typeface="Times New Roman" panose="02020603050405020304" pitchFamily="18" charset="0"/>
              </a:rPr>
              <a:t>    (mod 2</a:t>
            </a:r>
            <a:r>
              <a:rPr lang="en-US" altLang="zh-CN" sz="2600" b="1" baseline="30000" dirty="0" smtClean="0">
                <a:latin typeface="Times New Roman" panose="02020603050405020304" pitchFamily="18" charset="0"/>
                <a:ea typeface="华文楷体" panose="02010600040101010101" pitchFamily="2" charset="-122"/>
                <a:cs typeface="Times New Roman" panose="02020603050405020304" pitchFamily="18" charset="0"/>
              </a:rPr>
              <a:t>8</a:t>
            </a:r>
            <a:r>
              <a:rPr lang="en-US" altLang="zh-CN" sz="2600" b="1" dirty="0" smtClean="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600" b="1" dirty="0" smtClean="0">
              <a:latin typeface="Times New Roman" panose="02020603050405020304" pitchFamily="18" charset="0"/>
              <a:ea typeface="华文楷体" panose="02010600040101010101" pitchFamily="2" charset="-122"/>
              <a:cs typeface="Times New Roman" panose="02020603050405020304" pitchFamily="18" charset="0"/>
            </a:endParaRPr>
          </a:p>
          <a:p>
            <a:pPr marL="274320" indent="-274320">
              <a:spcBef>
                <a:spcPct val="20000"/>
              </a:spcBef>
              <a:buClr>
                <a:srgbClr val="C87608"/>
              </a:buClr>
              <a:buSzPct val="95000"/>
            </a:pPr>
            <a:r>
              <a:rPr lang="en-US" altLang="zh-CN" sz="2600" b="1" dirty="0" smtClean="0">
                <a:latin typeface="Times New Roman" panose="02020603050405020304" pitchFamily="18" charset="0"/>
                <a:cs typeface="Times New Roman" panose="02020603050405020304" pitchFamily="18" charset="0"/>
              </a:rPr>
              <a:t>    </a:t>
            </a:r>
            <a:r>
              <a:rPr lang="zh-CN" altLang="en-US" sz="2600" b="1" dirty="0" smtClean="0">
                <a:latin typeface="华文楷体" panose="02010600040101010101" pitchFamily="2" charset="-122"/>
                <a:ea typeface="华文楷体" panose="02010600040101010101" pitchFamily="2" charset="-122"/>
                <a:cs typeface="Times New Roman" panose="02020603050405020304" pitchFamily="18" charset="0"/>
              </a:rPr>
              <a:t>故</a:t>
            </a:r>
            <a:endParaRPr lang="en-US" altLang="zh-CN" sz="2600" b="1" dirty="0" smtClean="0">
              <a:latin typeface="华文楷体" panose="02010600040101010101" pitchFamily="2" charset="-122"/>
              <a:ea typeface="华文楷体" panose="02010600040101010101" pitchFamily="2" charset="-122"/>
              <a:cs typeface="Times New Roman" panose="02020603050405020304" pitchFamily="18" charset="0"/>
            </a:endParaRPr>
          </a:p>
          <a:p>
            <a:pPr marL="274320" indent="-274320" algn="ctr">
              <a:spcBef>
                <a:spcPct val="20000"/>
              </a:spcBef>
              <a:buClr>
                <a:srgbClr val="C87608"/>
              </a:buClr>
              <a:buSzPct val="95000"/>
            </a:pPr>
            <a:r>
              <a:rPr lang="en-US" altLang="zh-CN" sz="2600" b="1" dirty="0" smtClean="0">
                <a:latin typeface="Times New Roman" panose="02020603050405020304" pitchFamily="18" charset="0"/>
                <a:cs typeface="Times New Roman" panose="02020603050405020304" pitchFamily="18" charset="0"/>
              </a:rPr>
              <a:t>[</a:t>
            </a:r>
            <a:r>
              <a:rPr lang="en-US" altLang="zh-CN" sz="2600" b="1" i="1" dirty="0" smtClean="0">
                <a:latin typeface="Times New Roman" panose="02020603050405020304" pitchFamily="18" charset="0"/>
                <a:cs typeface="Times New Roman" panose="02020603050405020304" pitchFamily="18" charset="0"/>
              </a:rPr>
              <a:t>x</a:t>
            </a:r>
            <a:r>
              <a:rPr lang="en-US" altLang="zh-CN" sz="2600" b="1" dirty="0" smtClean="0">
                <a:latin typeface="Times New Roman" panose="02020603050405020304" pitchFamily="18" charset="0"/>
                <a:cs typeface="Times New Roman" panose="02020603050405020304" pitchFamily="18" charset="0"/>
              </a:rPr>
              <a:t> + </a:t>
            </a:r>
            <a:r>
              <a:rPr lang="en-US" altLang="zh-CN" sz="2600" b="1" i="1" dirty="0" smtClean="0">
                <a:latin typeface="Times New Roman" panose="02020603050405020304" pitchFamily="18" charset="0"/>
                <a:cs typeface="Times New Roman" panose="02020603050405020304" pitchFamily="18" charset="0"/>
              </a:rPr>
              <a:t>y</a:t>
            </a:r>
            <a:r>
              <a:rPr lang="en-US" altLang="zh-CN" sz="2600" b="1" dirty="0" smtClean="0">
                <a:latin typeface="Times New Roman" panose="02020603050405020304" pitchFamily="18" charset="0"/>
                <a:cs typeface="Times New Roman" panose="02020603050405020304" pitchFamily="18" charset="0"/>
              </a:rPr>
              <a:t>]</a:t>
            </a:r>
            <a:r>
              <a:rPr lang="zh-CN" altLang="zh-CN" sz="2600" b="1" baseline="-25000" dirty="0" smtClean="0">
                <a:latin typeface="华文楷体" panose="02010600040101010101" pitchFamily="2" charset="-122"/>
                <a:ea typeface="华文楷体" panose="02010600040101010101" pitchFamily="2" charset="-122"/>
                <a:cs typeface="Times New Roman" panose="02020603050405020304" pitchFamily="18" charset="0"/>
              </a:rPr>
              <a:t>补</a:t>
            </a:r>
            <a:r>
              <a:rPr lang="zh-CN" altLang="zh-CN" sz="2600" b="1" baseline="-25000" dirty="0" smtClean="0">
                <a:latin typeface="Times New Roman" panose="02020603050405020304" pitchFamily="18" charset="0"/>
                <a:cs typeface="Times New Roman" panose="02020603050405020304" pitchFamily="18" charset="0"/>
              </a:rPr>
              <a:t> </a:t>
            </a:r>
            <a:r>
              <a:rPr lang="en-US" altLang="zh-CN" sz="2600" b="1" dirty="0" smtClean="0">
                <a:latin typeface="Times New Roman" panose="02020603050405020304" pitchFamily="18" charset="0"/>
                <a:cs typeface="Times New Roman" panose="02020603050405020304" pitchFamily="18" charset="0"/>
              </a:rPr>
              <a:t>= </a:t>
            </a:r>
            <a:r>
              <a:rPr lang="en-US" altLang="zh-CN" sz="2600" b="1" dirty="0" smtClean="0">
                <a:solidFill>
                  <a:srgbClr val="FF0000"/>
                </a:solidFill>
                <a:latin typeface="Times New Roman" panose="02020603050405020304" pitchFamily="18" charset="0"/>
                <a:cs typeface="Times New Roman" panose="02020603050405020304" pitchFamily="18" charset="0"/>
              </a:rPr>
              <a:t>0</a:t>
            </a:r>
            <a:r>
              <a:rPr lang="en-US" altLang="zh-CN" sz="2600" b="1" dirty="0" smtClean="0">
                <a:latin typeface="Times New Roman" panose="02020603050405020304" pitchFamily="18" charset="0"/>
                <a:cs typeface="Times New Roman" panose="02020603050405020304" pitchFamily="18" charset="0"/>
              </a:rPr>
              <a:t>0001101</a:t>
            </a:r>
            <a:endParaRPr kumimoji="0" lang="en-US" altLang="zh-CN" sz="2600" b="1"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endParaRPr>
          </a:p>
        </p:txBody>
      </p:sp>
      <p:cxnSp>
        <p:nvCxnSpPr>
          <p:cNvPr id="7" name="直接连接符 6"/>
          <p:cNvCxnSpPr/>
          <p:nvPr/>
        </p:nvCxnSpPr>
        <p:spPr>
          <a:xfrm>
            <a:off x="2411760" y="5157192"/>
            <a:ext cx="3168352" cy="0"/>
          </a:xfrm>
          <a:prstGeom prst="line">
            <a:avLst/>
          </a:prstGeom>
        </p:spPr>
        <p:style>
          <a:lnRef idx="1">
            <a:schemeClr val="dk1"/>
          </a:lnRef>
          <a:fillRef idx="0">
            <a:schemeClr val="dk1"/>
          </a:fillRef>
          <a:effectRef idx="0">
            <a:schemeClr val="dk1"/>
          </a:effectRef>
          <a:fontRef idx="minor">
            <a:schemeClr val="tx1"/>
          </a:fontRef>
        </p:style>
      </p:cxnSp>
      <p:cxnSp>
        <p:nvCxnSpPr>
          <p:cNvPr id="9" name="直接连接符 8"/>
          <p:cNvCxnSpPr/>
          <p:nvPr/>
        </p:nvCxnSpPr>
        <p:spPr>
          <a:xfrm>
            <a:off x="3779912" y="5301208"/>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en-US" altLang="zh-CN"/>
              <a:t>1.</a:t>
            </a:r>
            <a:r>
              <a:rPr lang="zh-CN" altLang="en-US"/>
              <a:t>2.2数值数据表示</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p:nvPr/>
        </p:nvSpPr>
        <p:spPr>
          <a:xfrm>
            <a:off x="457200" y="1196752"/>
            <a:ext cx="8229600" cy="5256584"/>
          </a:xfrm>
          <a:prstGeom prst="rect">
            <a:avLst/>
          </a:prstGeom>
        </p:spPr>
        <p:txBody>
          <a:bodyPr vert="horz">
            <a:normAutofit fontScale="92500" lnSpcReduction="10000"/>
          </a:bodyPr>
          <a:lstStyle/>
          <a:p>
            <a:pPr marL="274320" lvl="0" indent="-274320">
              <a:spcBef>
                <a:spcPct val="20000"/>
              </a:spcBef>
              <a:buClr>
                <a:srgbClr val="C87608"/>
              </a:buClr>
              <a:buSzPct val="95000"/>
              <a:buFont typeface="Wingdings" panose="05000000000000000000" pitchFamily="2" charset="2"/>
              <a:buChar char="u"/>
            </a:pPr>
            <a:r>
              <a:rPr lang="en-US" altLang="zh-CN" sz="2800" b="1" i="1" dirty="0" smtClean="0">
                <a:latin typeface="Times New Roman" panose="02020603050405020304" pitchFamily="18" charset="0"/>
                <a:cs typeface="Times New Roman" panose="02020603050405020304" pitchFamily="18" charset="0"/>
              </a:rPr>
              <a:t>n</a:t>
            </a:r>
            <a:r>
              <a:rPr lang="zh-CN" altLang="zh-CN" sz="2800" b="1" dirty="0" smtClean="0">
                <a:latin typeface="Times New Roman" panose="02020603050405020304" pitchFamily="18" charset="0"/>
                <a:cs typeface="Times New Roman" panose="02020603050405020304" pitchFamily="18" charset="0"/>
              </a:rPr>
              <a:t>位补码加、减运算规则如下：</a:t>
            </a:r>
            <a:endParaRPr lang="en-US" altLang="zh-CN" sz="2800" b="1" dirty="0" smtClean="0">
              <a:latin typeface="Times New Roman" panose="02020603050405020304" pitchFamily="18" charset="0"/>
              <a:cs typeface="Times New Roman" panose="02020603050405020304" pitchFamily="18" charset="0"/>
            </a:endParaRPr>
          </a:p>
          <a:p>
            <a:pPr marL="274320" lvl="0" indent="-274320">
              <a:spcBef>
                <a:spcPct val="20000"/>
              </a:spcBef>
              <a:buClr>
                <a:srgbClr val="C87608"/>
              </a:buClr>
              <a:buSzPct val="95000"/>
            </a:pPr>
            <a:r>
              <a:rPr lang="en-US" altLang="zh-CN" sz="2800" b="1" dirty="0" smtClean="0">
                <a:latin typeface="Times New Roman" panose="02020603050405020304" pitchFamily="18" charset="0"/>
                <a:cs typeface="Times New Roman" panose="02020603050405020304" pitchFamily="18" charset="0"/>
              </a:rPr>
              <a:t>        [</a:t>
            </a:r>
            <a:r>
              <a:rPr lang="en-US" altLang="zh-CN" sz="2800" b="1" i="1" dirty="0" smtClean="0">
                <a:latin typeface="Times New Roman" panose="02020603050405020304" pitchFamily="18" charset="0"/>
                <a:cs typeface="Times New Roman" panose="02020603050405020304" pitchFamily="18" charset="0"/>
              </a:rPr>
              <a:t>x</a:t>
            </a:r>
            <a:r>
              <a:rPr lang="en-US" altLang="zh-CN" sz="2800" b="1" dirty="0" smtClean="0">
                <a:latin typeface="Times New Roman" panose="02020603050405020304" pitchFamily="18" charset="0"/>
                <a:cs typeface="Times New Roman" panose="02020603050405020304" pitchFamily="18" charset="0"/>
              </a:rPr>
              <a:t>]</a:t>
            </a:r>
            <a:r>
              <a:rPr lang="zh-CN" altLang="zh-CN" sz="2800" b="1" baseline="-25000" dirty="0" smtClean="0">
                <a:latin typeface="Times New Roman" panose="02020603050405020304" pitchFamily="18" charset="0"/>
                <a:cs typeface="Times New Roman" panose="02020603050405020304" pitchFamily="18" charset="0"/>
              </a:rPr>
              <a:t>补 </a:t>
            </a:r>
            <a:r>
              <a:rPr lang="en-US" altLang="zh-CN" sz="2800" b="1" dirty="0" smtClean="0">
                <a:latin typeface="Times New Roman" panose="02020603050405020304" pitchFamily="18" charset="0"/>
                <a:cs typeface="Times New Roman" panose="02020603050405020304" pitchFamily="18" charset="0"/>
              </a:rPr>
              <a:t>+ [</a:t>
            </a:r>
            <a:r>
              <a:rPr lang="en-US" altLang="zh-CN" sz="2800" b="1" i="1" dirty="0" smtClean="0">
                <a:latin typeface="Times New Roman" panose="02020603050405020304" pitchFamily="18" charset="0"/>
                <a:cs typeface="Times New Roman" panose="02020603050405020304" pitchFamily="18" charset="0"/>
              </a:rPr>
              <a:t>y</a:t>
            </a:r>
            <a:r>
              <a:rPr lang="en-US" altLang="zh-CN" sz="2800" b="1" dirty="0" smtClean="0">
                <a:latin typeface="Times New Roman" panose="02020603050405020304" pitchFamily="18" charset="0"/>
                <a:cs typeface="Times New Roman" panose="02020603050405020304" pitchFamily="18" charset="0"/>
              </a:rPr>
              <a:t>]</a:t>
            </a:r>
            <a:r>
              <a:rPr lang="zh-CN" altLang="zh-CN" sz="2800" b="1" baseline="-25000" dirty="0" smtClean="0">
                <a:latin typeface="Times New Roman" panose="02020603050405020304" pitchFamily="18" charset="0"/>
                <a:cs typeface="Times New Roman" panose="02020603050405020304" pitchFamily="18" charset="0"/>
              </a:rPr>
              <a:t>补 </a:t>
            </a:r>
            <a:r>
              <a:rPr lang="en-US" altLang="zh-CN" sz="2800" b="1" dirty="0" smtClean="0">
                <a:latin typeface="Times New Roman" panose="02020603050405020304" pitchFamily="18" charset="0"/>
                <a:cs typeface="Times New Roman" panose="02020603050405020304" pitchFamily="18" charset="0"/>
              </a:rPr>
              <a:t>= [</a:t>
            </a:r>
            <a:r>
              <a:rPr lang="en-US" altLang="zh-CN" sz="2800" b="1" i="1" dirty="0" smtClean="0">
                <a:latin typeface="Times New Roman" panose="02020603050405020304" pitchFamily="18" charset="0"/>
                <a:cs typeface="Times New Roman" panose="02020603050405020304" pitchFamily="18" charset="0"/>
              </a:rPr>
              <a:t>x</a:t>
            </a:r>
            <a:r>
              <a:rPr lang="en-US" altLang="zh-CN" sz="2800" b="1" dirty="0" smtClean="0">
                <a:latin typeface="Times New Roman" panose="02020603050405020304" pitchFamily="18" charset="0"/>
                <a:cs typeface="Times New Roman" panose="02020603050405020304" pitchFamily="18" charset="0"/>
              </a:rPr>
              <a:t> + </a:t>
            </a:r>
            <a:r>
              <a:rPr lang="en-US" altLang="zh-CN" sz="2800" b="1" i="1" dirty="0" smtClean="0">
                <a:latin typeface="Times New Roman" panose="02020603050405020304" pitchFamily="18" charset="0"/>
                <a:cs typeface="Times New Roman" panose="02020603050405020304" pitchFamily="18" charset="0"/>
              </a:rPr>
              <a:t>y</a:t>
            </a:r>
            <a:r>
              <a:rPr lang="en-US" altLang="zh-CN" sz="2800" b="1" dirty="0" smtClean="0">
                <a:latin typeface="Times New Roman" panose="02020603050405020304" pitchFamily="18" charset="0"/>
                <a:cs typeface="Times New Roman" panose="02020603050405020304" pitchFamily="18" charset="0"/>
              </a:rPr>
              <a:t>]</a:t>
            </a:r>
            <a:r>
              <a:rPr lang="zh-CN" altLang="zh-CN" sz="2800" b="1" baseline="-25000" dirty="0" smtClean="0">
                <a:latin typeface="Times New Roman" panose="02020603050405020304" pitchFamily="18" charset="0"/>
                <a:cs typeface="Times New Roman" panose="02020603050405020304" pitchFamily="18" charset="0"/>
              </a:rPr>
              <a:t>补</a:t>
            </a:r>
            <a:r>
              <a:rPr lang="en-US" altLang="zh-CN" sz="2800" b="1" dirty="0" smtClean="0">
                <a:latin typeface="Times New Roman" panose="02020603050405020304" pitchFamily="18" charset="0"/>
                <a:cs typeface="Times New Roman" panose="02020603050405020304" pitchFamily="18" charset="0"/>
              </a:rPr>
              <a:t>                   (mod 2</a:t>
            </a:r>
            <a:r>
              <a:rPr lang="en-US" altLang="zh-CN" sz="2800" b="1" i="1" baseline="30000" dirty="0" smtClean="0">
                <a:latin typeface="Times New Roman" panose="02020603050405020304" pitchFamily="18" charset="0"/>
                <a:cs typeface="Times New Roman" panose="02020603050405020304" pitchFamily="18" charset="0"/>
              </a:rPr>
              <a:t>n</a:t>
            </a:r>
            <a:r>
              <a:rPr lang="en-US" altLang="zh-CN" sz="2800" b="1" dirty="0" smtClean="0">
                <a:latin typeface="Times New Roman" panose="02020603050405020304" pitchFamily="18" charset="0"/>
                <a:cs typeface="Times New Roman" panose="02020603050405020304" pitchFamily="18" charset="0"/>
              </a:rPr>
              <a:t>)       </a:t>
            </a:r>
          </a:p>
          <a:p>
            <a:pPr marL="274320" lvl="0" indent="-274320">
              <a:spcBef>
                <a:spcPct val="20000"/>
              </a:spcBef>
              <a:buClr>
                <a:srgbClr val="C87608"/>
              </a:buClr>
              <a:buSzPct val="95000"/>
            </a:pPr>
            <a:r>
              <a:rPr lang="en-US" altLang="zh-CN" sz="2800" b="1" dirty="0" smtClean="0">
                <a:latin typeface="Times New Roman" panose="02020603050405020304" pitchFamily="18" charset="0"/>
                <a:cs typeface="Times New Roman" panose="02020603050405020304" pitchFamily="18" charset="0"/>
              </a:rPr>
              <a:t>        [</a:t>
            </a:r>
            <a:r>
              <a:rPr lang="en-US" altLang="zh-CN" sz="2800" b="1" i="1" dirty="0" smtClean="0">
                <a:latin typeface="Times New Roman" panose="02020603050405020304" pitchFamily="18" charset="0"/>
                <a:cs typeface="Times New Roman" panose="02020603050405020304" pitchFamily="18" charset="0"/>
              </a:rPr>
              <a:t>x</a:t>
            </a:r>
            <a:r>
              <a:rPr lang="en-US" altLang="zh-CN" sz="2800" b="1" dirty="0" smtClean="0">
                <a:latin typeface="Times New Roman" panose="02020603050405020304" pitchFamily="18" charset="0"/>
                <a:cs typeface="Times New Roman" panose="02020603050405020304" pitchFamily="18" charset="0"/>
              </a:rPr>
              <a:t>]</a:t>
            </a:r>
            <a:r>
              <a:rPr lang="zh-CN" altLang="zh-CN" sz="2800" b="1" baseline="-25000" dirty="0" smtClean="0">
                <a:latin typeface="Times New Roman" panose="02020603050405020304" pitchFamily="18" charset="0"/>
                <a:cs typeface="Times New Roman" panose="02020603050405020304" pitchFamily="18" charset="0"/>
              </a:rPr>
              <a:t>补 </a:t>
            </a:r>
            <a:r>
              <a:rPr lang="en-US" altLang="zh-CN" sz="2800" b="1" dirty="0" smtClean="0">
                <a:latin typeface="Times New Roman" panose="02020603050405020304" pitchFamily="18" charset="0"/>
                <a:cs typeface="Times New Roman" panose="02020603050405020304" pitchFamily="18" charset="0"/>
              </a:rPr>
              <a:t>- [</a:t>
            </a:r>
            <a:r>
              <a:rPr lang="en-US" altLang="zh-CN" sz="2800" b="1" i="1" dirty="0" smtClean="0">
                <a:latin typeface="Times New Roman" panose="02020603050405020304" pitchFamily="18" charset="0"/>
                <a:cs typeface="Times New Roman" panose="02020603050405020304" pitchFamily="18" charset="0"/>
              </a:rPr>
              <a:t>y</a:t>
            </a:r>
            <a:r>
              <a:rPr lang="en-US" altLang="zh-CN" sz="2800" b="1" dirty="0" smtClean="0">
                <a:latin typeface="Times New Roman" panose="02020603050405020304" pitchFamily="18" charset="0"/>
                <a:cs typeface="Times New Roman" panose="02020603050405020304" pitchFamily="18" charset="0"/>
              </a:rPr>
              <a:t>]</a:t>
            </a:r>
            <a:r>
              <a:rPr lang="zh-CN" altLang="zh-CN" sz="2800" b="1" baseline="-25000" dirty="0" smtClean="0">
                <a:latin typeface="Times New Roman" panose="02020603050405020304" pitchFamily="18" charset="0"/>
                <a:cs typeface="Times New Roman" panose="02020603050405020304" pitchFamily="18" charset="0"/>
              </a:rPr>
              <a:t>补 </a:t>
            </a:r>
            <a:r>
              <a:rPr lang="en-US" altLang="zh-CN" sz="2800" b="1" dirty="0" smtClean="0">
                <a:latin typeface="Times New Roman" panose="02020603050405020304" pitchFamily="18" charset="0"/>
                <a:cs typeface="Times New Roman" panose="02020603050405020304" pitchFamily="18" charset="0"/>
              </a:rPr>
              <a:t>= [</a:t>
            </a:r>
            <a:r>
              <a:rPr lang="en-US" altLang="zh-CN" sz="2800" b="1" i="1" dirty="0" smtClean="0">
                <a:latin typeface="Times New Roman" panose="02020603050405020304" pitchFamily="18" charset="0"/>
                <a:cs typeface="Times New Roman" panose="02020603050405020304" pitchFamily="18" charset="0"/>
              </a:rPr>
              <a:t>x</a:t>
            </a:r>
            <a:r>
              <a:rPr lang="en-US" altLang="zh-CN" sz="2800" b="1" dirty="0" smtClean="0">
                <a:latin typeface="Times New Roman" panose="02020603050405020304" pitchFamily="18" charset="0"/>
                <a:cs typeface="Times New Roman" panose="02020603050405020304" pitchFamily="18" charset="0"/>
              </a:rPr>
              <a:t>]</a:t>
            </a:r>
            <a:r>
              <a:rPr lang="zh-CN" altLang="zh-CN" sz="2800" b="1" baseline="-25000" dirty="0" smtClean="0">
                <a:latin typeface="Times New Roman" panose="02020603050405020304" pitchFamily="18" charset="0"/>
                <a:cs typeface="Times New Roman" panose="02020603050405020304" pitchFamily="18" charset="0"/>
              </a:rPr>
              <a:t>补 </a:t>
            </a:r>
            <a:r>
              <a:rPr lang="en-US" altLang="zh-CN" sz="2800" b="1" dirty="0" smtClean="0">
                <a:latin typeface="Times New Roman" panose="02020603050405020304" pitchFamily="18" charset="0"/>
                <a:cs typeface="Times New Roman" panose="02020603050405020304" pitchFamily="18" charset="0"/>
              </a:rPr>
              <a:t>+ [- </a:t>
            </a:r>
            <a:r>
              <a:rPr lang="en-US" altLang="zh-CN" sz="2800" b="1" i="1" dirty="0" smtClean="0">
                <a:latin typeface="Times New Roman" panose="02020603050405020304" pitchFamily="18" charset="0"/>
                <a:cs typeface="Times New Roman" panose="02020603050405020304" pitchFamily="18" charset="0"/>
              </a:rPr>
              <a:t>y</a:t>
            </a:r>
            <a:r>
              <a:rPr lang="en-US" altLang="zh-CN" sz="2800" b="1" dirty="0" smtClean="0">
                <a:latin typeface="Times New Roman" panose="02020603050405020304" pitchFamily="18" charset="0"/>
                <a:cs typeface="Times New Roman" panose="02020603050405020304" pitchFamily="18" charset="0"/>
              </a:rPr>
              <a:t>]</a:t>
            </a:r>
            <a:r>
              <a:rPr lang="zh-CN" altLang="zh-CN" sz="2800" b="1" baseline="-25000" dirty="0" smtClean="0">
                <a:latin typeface="Times New Roman" panose="02020603050405020304" pitchFamily="18" charset="0"/>
                <a:cs typeface="Times New Roman" panose="02020603050405020304" pitchFamily="18" charset="0"/>
              </a:rPr>
              <a:t>补 </a:t>
            </a:r>
            <a:r>
              <a:rPr lang="en-US" altLang="zh-CN" sz="2800" b="1" dirty="0" smtClean="0">
                <a:latin typeface="Times New Roman" panose="02020603050405020304" pitchFamily="18" charset="0"/>
                <a:cs typeface="Times New Roman" panose="02020603050405020304" pitchFamily="18" charset="0"/>
              </a:rPr>
              <a:t>= [</a:t>
            </a:r>
            <a:r>
              <a:rPr lang="en-US" altLang="zh-CN" sz="2800" b="1" i="1" dirty="0" smtClean="0">
                <a:latin typeface="Times New Roman" panose="02020603050405020304" pitchFamily="18" charset="0"/>
                <a:cs typeface="Times New Roman" panose="02020603050405020304" pitchFamily="18" charset="0"/>
              </a:rPr>
              <a:t>x</a:t>
            </a:r>
            <a:r>
              <a:rPr lang="en-US" altLang="zh-CN" sz="2800" b="1" dirty="0" smtClean="0">
                <a:latin typeface="Times New Roman" panose="02020603050405020304" pitchFamily="18" charset="0"/>
                <a:cs typeface="Times New Roman" panose="02020603050405020304" pitchFamily="18" charset="0"/>
              </a:rPr>
              <a:t> - </a:t>
            </a:r>
            <a:r>
              <a:rPr lang="en-US" altLang="zh-CN" sz="2800" b="1" i="1" dirty="0" smtClean="0">
                <a:latin typeface="Times New Roman" panose="02020603050405020304" pitchFamily="18" charset="0"/>
                <a:cs typeface="Times New Roman" panose="02020603050405020304" pitchFamily="18" charset="0"/>
              </a:rPr>
              <a:t>y</a:t>
            </a:r>
            <a:r>
              <a:rPr lang="en-US" altLang="zh-CN" sz="2800" b="1" dirty="0" smtClean="0">
                <a:latin typeface="Times New Roman" panose="02020603050405020304" pitchFamily="18" charset="0"/>
                <a:cs typeface="Times New Roman" panose="02020603050405020304" pitchFamily="18" charset="0"/>
              </a:rPr>
              <a:t>]</a:t>
            </a:r>
            <a:r>
              <a:rPr lang="zh-CN" altLang="zh-CN" sz="2800" b="1" baseline="-25000" dirty="0" smtClean="0">
                <a:latin typeface="Times New Roman" panose="02020603050405020304" pitchFamily="18" charset="0"/>
                <a:cs typeface="Times New Roman" panose="02020603050405020304" pitchFamily="18" charset="0"/>
              </a:rPr>
              <a:t>补 </a:t>
            </a:r>
            <a:r>
              <a:rPr lang="en-US" altLang="zh-CN" sz="2800" b="1" dirty="0" smtClean="0">
                <a:latin typeface="Times New Roman" panose="02020603050405020304" pitchFamily="18" charset="0"/>
                <a:cs typeface="Times New Roman" panose="02020603050405020304" pitchFamily="18" charset="0"/>
              </a:rPr>
              <a:t>      (mod 2</a:t>
            </a:r>
            <a:r>
              <a:rPr lang="en-US" altLang="zh-CN" sz="2800" b="1" i="1" baseline="30000" dirty="0" smtClean="0">
                <a:latin typeface="Times New Roman" panose="02020603050405020304" pitchFamily="18" charset="0"/>
                <a:cs typeface="Times New Roman" panose="02020603050405020304" pitchFamily="18" charset="0"/>
              </a:rPr>
              <a:t>n</a:t>
            </a:r>
            <a:r>
              <a:rPr lang="en-US" altLang="zh-CN" sz="2800" b="1" dirty="0" smtClean="0">
                <a:latin typeface="Times New Roman" panose="02020603050405020304" pitchFamily="18" charset="0"/>
                <a:cs typeface="Times New Roman" panose="02020603050405020304" pitchFamily="18" charset="0"/>
              </a:rPr>
              <a:t>)                 </a:t>
            </a:r>
            <a:endParaRPr kumimoji="0" lang="en-US" altLang="zh-CN" sz="2800" b="1"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endParaRPr>
          </a:p>
          <a:p>
            <a:pPr marL="274320" indent="-274320">
              <a:spcBef>
                <a:spcPct val="20000"/>
              </a:spcBef>
              <a:buClr>
                <a:srgbClr val="C87608"/>
              </a:buClr>
              <a:buSzPct val="95000"/>
            </a:pPr>
            <a:r>
              <a:rPr lang="en-US" altLang="zh-CN" sz="2400" b="1" dirty="0" smtClean="0">
                <a:solidFill>
                  <a:srgbClr val="FF0066"/>
                </a:solidFill>
                <a:latin typeface="华文楷体" panose="02010600040101010101" pitchFamily="2" charset="-122"/>
                <a:ea typeface="华文楷体" panose="02010600040101010101" pitchFamily="2" charset="-122"/>
              </a:rPr>
              <a:t>    </a:t>
            </a:r>
          </a:p>
          <a:p>
            <a:r>
              <a:rPr lang="en-US" altLang="zh-CN" sz="2600" b="1" dirty="0" smtClean="0">
                <a:solidFill>
                  <a:srgbClr val="FF0066"/>
                </a:solidFill>
                <a:latin typeface="华文楷体" panose="02010600040101010101" pitchFamily="2" charset="-122"/>
                <a:ea typeface="华文楷体" panose="02010600040101010101" pitchFamily="2" charset="-122"/>
              </a:rPr>
              <a:t>    【</a:t>
            </a:r>
            <a:r>
              <a:rPr lang="zh-CN" altLang="en-US" sz="2600" b="1" dirty="0" smtClean="0">
                <a:solidFill>
                  <a:srgbClr val="FF0066"/>
                </a:solidFill>
                <a:latin typeface="华文楷体" panose="02010600040101010101" pitchFamily="2" charset="-122"/>
                <a:ea typeface="华文楷体" panose="02010600040101010101" pitchFamily="2" charset="-122"/>
              </a:rPr>
              <a:t>例</a:t>
            </a:r>
            <a:r>
              <a:rPr lang="en-US" altLang="zh-CN" sz="2600" b="1" dirty="0" smtClean="0">
                <a:solidFill>
                  <a:srgbClr val="FF0066"/>
                </a:solidFill>
                <a:latin typeface="华文楷体" panose="02010600040101010101" pitchFamily="2" charset="-122"/>
                <a:ea typeface="华文楷体" panose="02010600040101010101" pitchFamily="2" charset="-122"/>
              </a:rPr>
              <a:t>1.10】</a:t>
            </a:r>
            <a:r>
              <a:rPr lang="zh-CN" altLang="zh-CN" sz="2600" b="1" dirty="0" smtClean="0">
                <a:latin typeface="Times New Roman" panose="02020603050405020304" pitchFamily="18" charset="0"/>
                <a:ea typeface="华文楷体" panose="02010600040101010101" pitchFamily="2" charset="-122"/>
                <a:cs typeface="Times New Roman" panose="02020603050405020304" pitchFamily="18" charset="0"/>
              </a:rPr>
              <a:t>设</a:t>
            </a:r>
            <a:r>
              <a:rPr lang="en-US" altLang="zh-CN" sz="2600" b="1" i="1" dirty="0" smtClean="0">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600" b="1" dirty="0" smtClean="0">
                <a:latin typeface="Times New Roman" panose="02020603050405020304" pitchFamily="18" charset="0"/>
                <a:ea typeface="华文楷体" panose="02010600040101010101" pitchFamily="2" charset="-122"/>
                <a:cs typeface="Times New Roman" panose="02020603050405020304" pitchFamily="18" charset="0"/>
              </a:rPr>
              <a:t> = +1010110</a:t>
            </a:r>
            <a:r>
              <a:rPr lang="zh-CN" altLang="zh-CN" sz="26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600" b="1" i="1" dirty="0" smtClean="0">
                <a:latin typeface="Times New Roman" panose="02020603050405020304" pitchFamily="18" charset="0"/>
                <a:ea typeface="华文楷体" panose="02010600040101010101" pitchFamily="2" charset="-122"/>
                <a:cs typeface="Times New Roman" panose="02020603050405020304" pitchFamily="18" charset="0"/>
              </a:rPr>
              <a:t>y</a:t>
            </a:r>
            <a:r>
              <a:rPr lang="en-US" altLang="zh-CN" sz="2600" b="1" dirty="0" smtClean="0">
                <a:latin typeface="Times New Roman" panose="02020603050405020304" pitchFamily="18" charset="0"/>
                <a:ea typeface="华文楷体" panose="02010600040101010101" pitchFamily="2" charset="-122"/>
                <a:cs typeface="Times New Roman" panose="02020603050405020304" pitchFamily="18" charset="0"/>
              </a:rPr>
              <a:t> = +1101001</a:t>
            </a:r>
            <a:r>
              <a:rPr lang="zh-CN" altLang="zh-CN" sz="2600" b="1" dirty="0" smtClean="0">
                <a:latin typeface="Times New Roman" panose="02020603050405020304" pitchFamily="18" charset="0"/>
                <a:ea typeface="华文楷体" panose="02010600040101010101" pitchFamily="2" charset="-122"/>
                <a:cs typeface="Times New Roman" panose="02020603050405020304" pitchFamily="18" charset="0"/>
              </a:rPr>
              <a:t>，按</a:t>
            </a:r>
            <a:r>
              <a:rPr lang="en-US" altLang="zh-CN" sz="2600" b="1" dirty="0" smtClean="0">
                <a:latin typeface="Times New Roman" panose="02020603050405020304" pitchFamily="18" charset="0"/>
                <a:ea typeface="华文楷体" panose="02010600040101010101" pitchFamily="2" charset="-122"/>
                <a:cs typeface="Times New Roman" panose="02020603050405020304" pitchFamily="18" charset="0"/>
              </a:rPr>
              <a:t>8</a:t>
            </a:r>
            <a:r>
              <a:rPr lang="zh-CN" altLang="zh-CN" sz="2600" b="1" dirty="0" smtClean="0">
                <a:latin typeface="Times New Roman" panose="02020603050405020304" pitchFamily="18" charset="0"/>
                <a:ea typeface="华文楷体" panose="02010600040101010101" pitchFamily="2" charset="-122"/>
                <a:cs typeface="Times New Roman" panose="02020603050405020304" pitchFamily="18" charset="0"/>
              </a:rPr>
              <a:t>位补码求</a:t>
            </a:r>
            <a:endParaRPr lang="en-US" altLang="zh-CN" sz="2600" b="1" dirty="0" smtClean="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6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600" b="1" i="1" dirty="0" smtClean="0">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600" b="1" dirty="0" smtClean="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600" b="1" i="1" dirty="0" smtClean="0">
                <a:latin typeface="Times New Roman" panose="02020603050405020304" pitchFamily="18" charset="0"/>
                <a:ea typeface="华文楷体" panose="02010600040101010101" pitchFamily="2" charset="-122"/>
                <a:cs typeface="Times New Roman" panose="02020603050405020304" pitchFamily="18" charset="0"/>
              </a:rPr>
              <a:t>y</a:t>
            </a:r>
            <a:r>
              <a:rPr lang="en-US" altLang="zh-CN" sz="26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600" b="1" baseline="-25000" dirty="0" smtClean="0">
                <a:latin typeface="Times New Roman" panose="02020603050405020304" pitchFamily="18" charset="0"/>
                <a:ea typeface="华文楷体" panose="02010600040101010101" pitchFamily="2" charset="-122"/>
                <a:cs typeface="Times New Roman" panose="02020603050405020304" pitchFamily="18" charset="0"/>
              </a:rPr>
              <a:t>补 </a:t>
            </a:r>
            <a:r>
              <a:rPr lang="zh-CN" altLang="zh-CN" sz="2600" b="1" dirty="0" smtClean="0">
                <a:latin typeface="Times New Roman" panose="02020603050405020304" pitchFamily="18" charset="0"/>
                <a:ea typeface="华文楷体" panose="02010600040101010101" pitchFamily="2" charset="-122"/>
                <a:cs typeface="Times New Roman" panose="02020603050405020304" pitchFamily="18" charset="0"/>
              </a:rPr>
              <a:t>。</a:t>
            </a:r>
          </a:p>
          <a:p>
            <a:r>
              <a:rPr lang="en-US" altLang="zh-CN" sz="2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600" b="1" dirty="0" smtClean="0">
                <a:latin typeface="Times New Roman" panose="02020603050405020304" pitchFamily="18" charset="0"/>
                <a:ea typeface="华文楷体" panose="02010600040101010101" pitchFamily="2" charset="-122"/>
                <a:cs typeface="Times New Roman" panose="02020603050405020304" pitchFamily="18" charset="0"/>
              </a:rPr>
              <a:t>解：首先求出</a:t>
            </a:r>
            <a:r>
              <a:rPr lang="en-US" altLang="zh-CN" sz="2600" b="1" i="1" dirty="0" smtClean="0">
                <a:latin typeface="Times New Roman" panose="02020603050405020304" pitchFamily="18" charset="0"/>
                <a:ea typeface="华文楷体" panose="02010600040101010101" pitchFamily="2" charset="-122"/>
                <a:cs typeface="Times New Roman" panose="02020603050405020304" pitchFamily="18" charset="0"/>
              </a:rPr>
              <a:t>x</a:t>
            </a:r>
            <a:r>
              <a:rPr lang="zh-CN" altLang="zh-CN" sz="2600" b="1" dirty="0" smtClean="0">
                <a:latin typeface="Times New Roman" panose="02020603050405020304" pitchFamily="18" charset="0"/>
                <a:ea typeface="华文楷体" panose="02010600040101010101" pitchFamily="2" charset="-122"/>
                <a:cs typeface="Times New Roman" panose="02020603050405020304" pitchFamily="18" charset="0"/>
              </a:rPr>
              <a:t>和</a:t>
            </a:r>
            <a:r>
              <a:rPr lang="en-US" altLang="zh-CN" sz="2600" b="1" i="1" dirty="0" smtClean="0">
                <a:latin typeface="Times New Roman" panose="02020603050405020304" pitchFamily="18" charset="0"/>
                <a:ea typeface="华文楷体" panose="02010600040101010101" pitchFamily="2" charset="-122"/>
                <a:cs typeface="Times New Roman" panose="02020603050405020304" pitchFamily="18" charset="0"/>
              </a:rPr>
              <a:t>y</a:t>
            </a:r>
            <a:r>
              <a:rPr lang="zh-CN" altLang="zh-CN" sz="2600" b="1" dirty="0" smtClean="0">
                <a:latin typeface="Times New Roman" panose="02020603050405020304" pitchFamily="18" charset="0"/>
                <a:ea typeface="华文楷体" panose="02010600040101010101" pitchFamily="2" charset="-122"/>
                <a:cs typeface="Times New Roman" panose="02020603050405020304" pitchFamily="18" charset="0"/>
              </a:rPr>
              <a:t>的补码</a:t>
            </a:r>
          </a:p>
          <a:p>
            <a:pPr algn="ctr"/>
            <a:r>
              <a:rPr lang="en-US" altLang="zh-CN" sz="26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600" b="1" i="1" dirty="0" smtClean="0">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6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600" b="1" baseline="-25000" dirty="0" smtClean="0">
                <a:latin typeface="Times New Roman" panose="02020603050405020304" pitchFamily="18" charset="0"/>
                <a:ea typeface="华文楷体" panose="02010600040101010101" pitchFamily="2" charset="-122"/>
                <a:cs typeface="Times New Roman" panose="02020603050405020304" pitchFamily="18" charset="0"/>
              </a:rPr>
              <a:t>补 </a:t>
            </a:r>
            <a:r>
              <a:rPr lang="en-US" altLang="zh-CN" sz="2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6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0</a:t>
            </a:r>
            <a:r>
              <a:rPr lang="en-US" altLang="zh-CN" sz="2600" b="1" dirty="0" smtClean="0">
                <a:latin typeface="Times New Roman" panose="02020603050405020304" pitchFamily="18" charset="0"/>
                <a:ea typeface="华文楷体" panose="02010600040101010101" pitchFamily="2" charset="-122"/>
                <a:cs typeface="Times New Roman" panose="02020603050405020304" pitchFamily="18" charset="0"/>
              </a:rPr>
              <a:t>1010110     [</a:t>
            </a:r>
            <a:r>
              <a:rPr lang="en-US" altLang="zh-CN" sz="2600" b="1" i="1" dirty="0" smtClean="0">
                <a:latin typeface="Times New Roman" panose="02020603050405020304" pitchFamily="18" charset="0"/>
                <a:ea typeface="华文楷体" panose="02010600040101010101" pitchFamily="2" charset="-122"/>
                <a:cs typeface="Times New Roman" panose="02020603050405020304" pitchFamily="18" charset="0"/>
              </a:rPr>
              <a:t>y</a:t>
            </a:r>
            <a:r>
              <a:rPr lang="en-US" altLang="zh-CN" sz="26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600" b="1" baseline="-25000" dirty="0" smtClean="0">
                <a:latin typeface="Times New Roman" panose="02020603050405020304" pitchFamily="18" charset="0"/>
                <a:ea typeface="华文楷体" panose="02010600040101010101" pitchFamily="2" charset="-122"/>
                <a:cs typeface="Times New Roman" panose="02020603050405020304" pitchFamily="18" charset="0"/>
              </a:rPr>
              <a:t>补 </a:t>
            </a:r>
            <a:r>
              <a:rPr lang="en-US" altLang="zh-CN" sz="2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6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0</a:t>
            </a:r>
            <a:r>
              <a:rPr lang="en-US" altLang="zh-CN" sz="2600" b="1" dirty="0" smtClean="0">
                <a:latin typeface="Times New Roman" panose="02020603050405020304" pitchFamily="18" charset="0"/>
                <a:ea typeface="华文楷体" panose="02010600040101010101" pitchFamily="2" charset="-122"/>
                <a:cs typeface="Times New Roman" panose="02020603050405020304" pitchFamily="18" charset="0"/>
              </a:rPr>
              <a:t>1101001     [-</a:t>
            </a:r>
            <a:r>
              <a:rPr lang="en-US" altLang="zh-CN" sz="2600" b="1" i="1" dirty="0" smtClean="0">
                <a:latin typeface="Times New Roman" panose="02020603050405020304" pitchFamily="18" charset="0"/>
                <a:ea typeface="华文楷体" panose="02010600040101010101" pitchFamily="2" charset="-122"/>
                <a:cs typeface="Times New Roman" panose="02020603050405020304" pitchFamily="18" charset="0"/>
              </a:rPr>
              <a:t>y</a:t>
            </a:r>
            <a:r>
              <a:rPr lang="en-US" altLang="zh-CN" sz="26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600" b="1" baseline="-25000" dirty="0" smtClean="0">
                <a:latin typeface="Times New Roman" panose="02020603050405020304" pitchFamily="18" charset="0"/>
                <a:ea typeface="华文楷体" panose="02010600040101010101" pitchFamily="2" charset="-122"/>
                <a:cs typeface="Times New Roman" panose="02020603050405020304" pitchFamily="18" charset="0"/>
              </a:rPr>
              <a:t>补 </a:t>
            </a:r>
            <a:r>
              <a:rPr lang="en-US" altLang="zh-CN" sz="2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6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1</a:t>
            </a:r>
            <a:r>
              <a:rPr lang="en-US" altLang="zh-CN" sz="2600" b="1" dirty="0" smtClean="0">
                <a:latin typeface="Times New Roman" panose="02020603050405020304" pitchFamily="18" charset="0"/>
                <a:ea typeface="华文楷体" panose="02010600040101010101" pitchFamily="2" charset="-122"/>
                <a:cs typeface="Times New Roman" panose="02020603050405020304" pitchFamily="18" charset="0"/>
              </a:rPr>
              <a:t>0010111</a:t>
            </a:r>
            <a:endParaRPr lang="zh-CN" altLang="zh-CN" sz="2600" b="1" dirty="0" smtClean="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6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600" b="1" dirty="0" smtClean="0">
                <a:latin typeface="Times New Roman" panose="02020603050405020304" pitchFamily="18" charset="0"/>
                <a:ea typeface="华文楷体" panose="02010600040101010101" pitchFamily="2" charset="-122"/>
                <a:cs typeface="Times New Roman" panose="02020603050405020304" pitchFamily="18" charset="0"/>
              </a:rPr>
              <a:t>因此</a:t>
            </a:r>
            <a:r>
              <a:rPr lang="zh-CN" altLang="zh-CN" sz="2600" b="1" dirty="0" smtClean="0">
                <a:latin typeface="Times New Roman" panose="02020603050405020304" pitchFamily="18" charset="0"/>
                <a:ea typeface="华文楷体" panose="02010600040101010101" pitchFamily="2" charset="-122"/>
                <a:cs typeface="Times New Roman" panose="02020603050405020304" pitchFamily="18" charset="0"/>
              </a:rPr>
              <a:t>，有</a:t>
            </a:r>
          </a:p>
          <a:p>
            <a:r>
              <a:rPr lang="en-US" altLang="zh-CN" sz="2600" b="1" dirty="0" smtClean="0">
                <a:latin typeface="+mn-ea"/>
                <a:cs typeface="Times New Roman" panose="02020603050405020304" pitchFamily="18" charset="0"/>
              </a:rPr>
              <a:t>                 </a:t>
            </a:r>
            <a:r>
              <a:rPr lang="en-US" altLang="zh-CN" sz="2600" b="1" dirty="0" smtClean="0">
                <a:solidFill>
                  <a:srgbClr val="FF0000"/>
                </a:solidFill>
                <a:latin typeface="+mn-ea"/>
                <a:cs typeface="Times New Roman" panose="02020603050405020304" pitchFamily="18" charset="0"/>
              </a:rPr>
              <a:t>0</a:t>
            </a:r>
            <a:r>
              <a:rPr lang="en-US" altLang="zh-CN" sz="2600" b="1" dirty="0" smtClean="0">
                <a:latin typeface="+mn-ea"/>
                <a:cs typeface="Times New Roman" panose="02020603050405020304" pitchFamily="18" charset="0"/>
              </a:rPr>
              <a:t> 1 0 1 0 1 1 0   </a:t>
            </a:r>
            <a:r>
              <a:rPr lang="en-US" altLang="zh-CN" sz="26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600" b="1" i="1" dirty="0" smtClean="0">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6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600" b="1" baseline="-25000" dirty="0" smtClean="0">
                <a:latin typeface="Times New Roman" panose="02020603050405020304" pitchFamily="18" charset="0"/>
                <a:ea typeface="华文楷体" panose="02010600040101010101" pitchFamily="2" charset="-122"/>
                <a:cs typeface="Times New Roman" panose="02020603050405020304" pitchFamily="18" charset="0"/>
              </a:rPr>
              <a:t>补</a:t>
            </a:r>
            <a:endParaRPr lang="zh-CN" altLang="zh-CN" sz="2600" b="1" dirty="0" smtClean="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600" b="1" dirty="0" smtClean="0">
                <a:latin typeface="+mn-ea"/>
                <a:cs typeface="Times New Roman" panose="02020603050405020304" pitchFamily="18" charset="0"/>
              </a:rPr>
              <a:t>             +   </a:t>
            </a:r>
            <a:r>
              <a:rPr lang="en-US" altLang="zh-CN" sz="2600" b="1" dirty="0" smtClean="0">
                <a:solidFill>
                  <a:srgbClr val="FF0000"/>
                </a:solidFill>
                <a:latin typeface="+mn-ea"/>
                <a:cs typeface="Times New Roman" panose="02020603050405020304" pitchFamily="18" charset="0"/>
              </a:rPr>
              <a:t>1</a:t>
            </a:r>
            <a:r>
              <a:rPr lang="en-US" altLang="zh-CN" sz="2600" b="1" dirty="0" smtClean="0">
                <a:latin typeface="+mn-ea"/>
                <a:cs typeface="Times New Roman" panose="02020603050405020304" pitchFamily="18" charset="0"/>
              </a:rPr>
              <a:t> 0 0 1 0 1 1 1   </a:t>
            </a:r>
            <a:r>
              <a:rPr lang="en-US" altLang="zh-CN" sz="26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600" b="1" i="1" dirty="0" smtClean="0">
                <a:latin typeface="Times New Roman" panose="02020603050405020304" pitchFamily="18" charset="0"/>
                <a:ea typeface="华文楷体" panose="02010600040101010101" pitchFamily="2" charset="-122"/>
                <a:cs typeface="Times New Roman" panose="02020603050405020304" pitchFamily="18" charset="0"/>
              </a:rPr>
              <a:t>y</a:t>
            </a:r>
            <a:r>
              <a:rPr lang="en-US" altLang="zh-CN" sz="26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600" b="1" baseline="-25000" dirty="0" smtClean="0">
                <a:latin typeface="Times New Roman" panose="02020603050405020304" pitchFamily="18" charset="0"/>
                <a:ea typeface="华文楷体" panose="02010600040101010101" pitchFamily="2" charset="-122"/>
                <a:cs typeface="Times New Roman" panose="02020603050405020304" pitchFamily="18" charset="0"/>
              </a:rPr>
              <a:t>补</a:t>
            </a:r>
            <a:endParaRPr lang="zh-CN" altLang="zh-CN" sz="2600" b="1" dirty="0" smtClean="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600" b="1" dirty="0" smtClean="0">
                <a:latin typeface="+mn-ea"/>
                <a:cs typeface="Times New Roman" panose="02020603050405020304" pitchFamily="18" charset="0"/>
              </a:rPr>
              <a:t>                 </a:t>
            </a:r>
            <a:r>
              <a:rPr lang="en-US" altLang="zh-CN" sz="2600" b="1" dirty="0" smtClean="0">
                <a:solidFill>
                  <a:srgbClr val="FF0000"/>
                </a:solidFill>
                <a:latin typeface="+mn-ea"/>
                <a:cs typeface="Times New Roman" panose="02020603050405020304" pitchFamily="18" charset="0"/>
              </a:rPr>
              <a:t>1</a:t>
            </a:r>
            <a:r>
              <a:rPr lang="en-US" altLang="zh-CN" sz="2600" b="1" dirty="0" smtClean="0">
                <a:latin typeface="+mn-ea"/>
                <a:cs typeface="Times New Roman" panose="02020603050405020304" pitchFamily="18" charset="0"/>
              </a:rPr>
              <a:t> 1 1 0 1 1 0 1   </a:t>
            </a:r>
            <a:r>
              <a:rPr lang="en-US" altLang="zh-CN" sz="26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600" b="1" i="1" dirty="0" smtClean="0">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600" b="1" dirty="0" smtClean="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600" b="1" i="1" dirty="0" smtClean="0">
                <a:latin typeface="Times New Roman" panose="02020603050405020304" pitchFamily="18" charset="0"/>
                <a:ea typeface="华文楷体" panose="02010600040101010101" pitchFamily="2" charset="-122"/>
                <a:cs typeface="Times New Roman" panose="02020603050405020304" pitchFamily="18" charset="0"/>
              </a:rPr>
              <a:t>y</a:t>
            </a:r>
            <a:r>
              <a:rPr lang="en-US" altLang="zh-CN" sz="26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600" b="1" baseline="-25000" dirty="0" smtClean="0">
                <a:latin typeface="Times New Roman" panose="02020603050405020304" pitchFamily="18" charset="0"/>
                <a:ea typeface="华文楷体" panose="02010600040101010101" pitchFamily="2" charset="-122"/>
                <a:cs typeface="Times New Roman" panose="02020603050405020304" pitchFamily="18" charset="0"/>
              </a:rPr>
              <a:t>补</a:t>
            </a:r>
            <a:r>
              <a:rPr lang="en-US" altLang="zh-CN" sz="2600" b="1" dirty="0" smtClean="0">
                <a:latin typeface="Times New Roman" panose="02020603050405020304" pitchFamily="18" charset="0"/>
                <a:ea typeface="华文楷体" panose="02010600040101010101" pitchFamily="2" charset="-122"/>
                <a:cs typeface="Times New Roman" panose="02020603050405020304" pitchFamily="18" charset="0"/>
              </a:rPr>
              <a:t>    (mod 2</a:t>
            </a:r>
            <a:r>
              <a:rPr lang="en-US" altLang="zh-CN" sz="2600" b="1" baseline="30000" dirty="0" smtClean="0">
                <a:latin typeface="Times New Roman" panose="02020603050405020304" pitchFamily="18" charset="0"/>
                <a:ea typeface="华文楷体" panose="02010600040101010101" pitchFamily="2" charset="-122"/>
                <a:cs typeface="Times New Roman" panose="02020603050405020304" pitchFamily="18" charset="0"/>
              </a:rPr>
              <a:t>8</a:t>
            </a:r>
            <a:r>
              <a:rPr lang="en-US" altLang="zh-CN" sz="2600" b="1" dirty="0" smtClean="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600" b="1" dirty="0" smtClean="0">
              <a:latin typeface="Times New Roman" panose="02020603050405020304" pitchFamily="18" charset="0"/>
              <a:ea typeface="华文楷体" panose="02010600040101010101" pitchFamily="2" charset="-122"/>
              <a:cs typeface="Times New Roman" panose="02020603050405020304" pitchFamily="18" charset="0"/>
            </a:endParaRPr>
          </a:p>
          <a:p>
            <a:pPr marL="274320" indent="-274320">
              <a:spcBef>
                <a:spcPct val="20000"/>
              </a:spcBef>
              <a:buClr>
                <a:srgbClr val="C87608"/>
              </a:buClr>
              <a:buSzPct val="95000"/>
            </a:pPr>
            <a:r>
              <a:rPr lang="en-US" altLang="zh-CN" sz="2600" b="1" dirty="0" smtClean="0">
                <a:latin typeface="Times New Roman" panose="02020603050405020304" pitchFamily="18" charset="0"/>
                <a:cs typeface="Times New Roman" panose="02020603050405020304" pitchFamily="18" charset="0"/>
              </a:rPr>
              <a:t>    </a:t>
            </a:r>
            <a:r>
              <a:rPr lang="zh-CN" altLang="en-US" sz="2600" b="1" dirty="0" smtClean="0">
                <a:latin typeface="华文楷体" panose="02010600040101010101" pitchFamily="2" charset="-122"/>
                <a:ea typeface="华文楷体" panose="02010600040101010101" pitchFamily="2" charset="-122"/>
                <a:cs typeface="Times New Roman" panose="02020603050405020304" pitchFamily="18" charset="0"/>
              </a:rPr>
              <a:t>故</a:t>
            </a:r>
            <a:endParaRPr lang="en-US" altLang="zh-CN" sz="2600" b="1" dirty="0" smtClean="0">
              <a:latin typeface="华文楷体" panose="02010600040101010101" pitchFamily="2" charset="-122"/>
              <a:ea typeface="华文楷体" panose="02010600040101010101" pitchFamily="2" charset="-122"/>
              <a:cs typeface="Times New Roman" panose="02020603050405020304" pitchFamily="18" charset="0"/>
            </a:endParaRPr>
          </a:p>
          <a:p>
            <a:pPr marL="274320" indent="-274320" algn="ctr">
              <a:spcBef>
                <a:spcPct val="20000"/>
              </a:spcBef>
              <a:buClr>
                <a:srgbClr val="C87608"/>
              </a:buClr>
              <a:buSzPct val="95000"/>
            </a:pPr>
            <a:r>
              <a:rPr lang="en-US" altLang="zh-CN" sz="2600" b="1" dirty="0" smtClean="0">
                <a:latin typeface="Times New Roman" panose="02020603050405020304" pitchFamily="18" charset="0"/>
                <a:cs typeface="Times New Roman" panose="02020603050405020304" pitchFamily="18" charset="0"/>
              </a:rPr>
              <a:t>[</a:t>
            </a:r>
            <a:r>
              <a:rPr lang="en-US" altLang="zh-CN" sz="2600" b="1" i="1" dirty="0" smtClean="0">
                <a:latin typeface="Times New Roman" panose="02020603050405020304" pitchFamily="18" charset="0"/>
                <a:cs typeface="Times New Roman" panose="02020603050405020304" pitchFamily="18" charset="0"/>
              </a:rPr>
              <a:t>x</a:t>
            </a:r>
            <a:r>
              <a:rPr lang="en-US" altLang="zh-CN" sz="2600" b="1" dirty="0" smtClean="0">
                <a:latin typeface="Times New Roman" panose="02020603050405020304" pitchFamily="18" charset="0"/>
                <a:cs typeface="Times New Roman" panose="02020603050405020304" pitchFamily="18" charset="0"/>
              </a:rPr>
              <a:t> - </a:t>
            </a:r>
            <a:r>
              <a:rPr lang="en-US" altLang="zh-CN" sz="2600" b="1" i="1" dirty="0" smtClean="0">
                <a:latin typeface="Times New Roman" panose="02020603050405020304" pitchFamily="18" charset="0"/>
                <a:cs typeface="Times New Roman" panose="02020603050405020304" pitchFamily="18" charset="0"/>
              </a:rPr>
              <a:t>y</a:t>
            </a:r>
            <a:r>
              <a:rPr lang="en-US" altLang="zh-CN" sz="2600" b="1" dirty="0" smtClean="0">
                <a:latin typeface="Times New Roman" panose="02020603050405020304" pitchFamily="18" charset="0"/>
                <a:cs typeface="Times New Roman" panose="02020603050405020304" pitchFamily="18" charset="0"/>
              </a:rPr>
              <a:t>]</a:t>
            </a:r>
            <a:r>
              <a:rPr lang="zh-CN" altLang="zh-CN" sz="2600" b="1" baseline="-25000" dirty="0" smtClean="0">
                <a:latin typeface="华文楷体" panose="02010600040101010101" pitchFamily="2" charset="-122"/>
                <a:ea typeface="华文楷体" panose="02010600040101010101" pitchFamily="2" charset="-122"/>
                <a:cs typeface="Times New Roman" panose="02020603050405020304" pitchFamily="18" charset="0"/>
              </a:rPr>
              <a:t>补</a:t>
            </a:r>
            <a:r>
              <a:rPr lang="zh-CN" altLang="zh-CN" sz="2600" b="1" baseline="-25000" dirty="0" smtClean="0">
                <a:latin typeface="Times New Roman" panose="02020603050405020304" pitchFamily="18" charset="0"/>
                <a:cs typeface="Times New Roman" panose="02020603050405020304" pitchFamily="18" charset="0"/>
              </a:rPr>
              <a:t> </a:t>
            </a:r>
            <a:r>
              <a:rPr lang="en-US" altLang="zh-CN" sz="2600" b="1" dirty="0" smtClean="0">
                <a:latin typeface="Times New Roman" panose="02020603050405020304" pitchFamily="18" charset="0"/>
                <a:cs typeface="Times New Roman" panose="02020603050405020304" pitchFamily="18" charset="0"/>
              </a:rPr>
              <a:t>= </a:t>
            </a:r>
            <a:r>
              <a:rPr lang="en-US" altLang="zh-CN" sz="2600" b="1" dirty="0" smtClean="0">
                <a:solidFill>
                  <a:srgbClr val="FF0000"/>
                </a:solidFill>
                <a:latin typeface="Times New Roman" panose="02020603050405020304" pitchFamily="18" charset="0"/>
                <a:cs typeface="Times New Roman" panose="02020603050405020304" pitchFamily="18" charset="0"/>
              </a:rPr>
              <a:t>1</a:t>
            </a:r>
            <a:r>
              <a:rPr lang="en-US" altLang="zh-CN" sz="2600" b="1" dirty="0" smtClean="0">
                <a:latin typeface="Times New Roman" panose="02020603050405020304" pitchFamily="18" charset="0"/>
                <a:cs typeface="Times New Roman" panose="02020603050405020304" pitchFamily="18" charset="0"/>
              </a:rPr>
              <a:t>1101101</a:t>
            </a:r>
            <a:endParaRPr kumimoji="0" lang="en-US" altLang="zh-CN" sz="2600" b="1"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endParaRPr>
          </a:p>
        </p:txBody>
      </p:sp>
      <p:cxnSp>
        <p:nvCxnSpPr>
          <p:cNvPr id="5" name="直接连接符 4"/>
          <p:cNvCxnSpPr/>
          <p:nvPr/>
        </p:nvCxnSpPr>
        <p:spPr>
          <a:xfrm>
            <a:off x="2411760" y="5157192"/>
            <a:ext cx="3168352" cy="0"/>
          </a:xfrm>
          <a:prstGeom prst="line">
            <a:avLst/>
          </a:prstGeom>
        </p:spPr>
        <p:style>
          <a:lnRef idx="1">
            <a:schemeClr val="dk1"/>
          </a:lnRef>
          <a:fillRef idx="0">
            <a:schemeClr val="dk1"/>
          </a:fillRef>
          <a:effectRef idx="0">
            <a:schemeClr val="dk1"/>
          </a:effectRef>
          <a:fontRef idx="minor">
            <a:schemeClr val="tx1"/>
          </a:fontRef>
        </p:style>
      </p:cxnSp>
      <p:cxnSp>
        <p:nvCxnSpPr>
          <p:cNvPr id="6" name="直接连接符 5"/>
          <p:cNvCxnSpPr/>
          <p:nvPr/>
        </p:nvCxnSpPr>
        <p:spPr>
          <a:xfrm>
            <a:off x="3779912" y="5301208"/>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en-US" altLang="zh-CN"/>
              <a:t>1.</a:t>
            </a:r>
            <a:r>
              <a:rPr lang="zh-CN" altLang="en-US"/>
              <a:t>2.2数值数据表示</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p:nvPr/>
        </p:nvSpPr>
        <p:spPr>
          <a:xfrm>
            <a:off x="457200" y="1196752"/>
            <a:ext cx="8229600" cy="5256584"/>
          </a:xfrm>
          <a:prstGeom prst="rect">
            <a:avLst/>
          </a:prstGeom>
        </p:spPr>
        <p:txBody>
          <a:bodyPr vert="horz">
            <a:normAutofit/>
          </a:bodyPr>
          <a:lstStyle/>
          <a:p>
            <a:pPr marL="274320" lvl="0" indent="-274320">
              <a:spcBef>
                <a:spcPct val="20000"/>
              </a:spcBef>
              <a:buClr>
                <a:srgbClr val="C87608"/>
              </a:buClr>
              <a:buSzPct val="95000"/>
            </a:pPr>
            <a:r>
              <a:rPr lang="en-US" altLang="zh-CN" sz="2400" b="1" dirty="0" smtClean="0">
                <a:solidFill>
                  <a:srgbClr val="FF0066"/>
                </a:solidFill>
                <a:latin typeface="华文楷体" panose="02010600040101010101" pitchFamily="2" charset="-122"/>
                <a:ea typeface="华文楷体" panose="02010600040101010101" pitchFamily="2" charset="-122"/>
              </a:rPr>
              <a:t>    【</a:t>
            </a:r>
            <a:r>
              <a:rPr lang="zh-CN" altLang="en-US" sz="2400" b="1" dirty="0" smtClean="0">
                <a:solidFill>
                  <a:srgbClr val="FF0066"/>
                </a:solidFill>
                <a:latin typeface="华文楷体" panose="02010600040101010101" pitchFamily="2" charset="-122"/>
                <a:ea typeface="华文楷体" panose="02010600040101010101" pitchFamily="2" charset="-122"/>
              </a:rPr>
              <a:t>例</a:t>
            </a:r>
            <a:r>
              <a:rPr lang="en-US" altLang="zh-CN" sz="2400" b="1" dirty="0" smtClean="0">
                <a:solidFill>
                  <a:srgbClr val="FF0066"/>
                </a:solidFill>
                <a:latin typeface="华文楷体" panose="02010600040101010101" pitchFamily="2" charset="-122"/>
                <a:ea typeface="华文楷体" panose="02010600040101010101" pitchFamily="2" charset="-122"/>
              </a:rPr>
              <a:t>1.11】</a:t>
            </a:r>
            <a:r>
              <a:rPr lang="zh-CN"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设</a:t>
            </a:r>
            <a:r>
              <a:rPr lang="en-US" altLang="zh-CN" sz="2400" b="1" i="1" dirty="0" smtClean="0">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 = +1010110</a:t>
            </a:r>
            <a:r>
              <a:rPr lang="zh-CN"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i="1" dirty="0" smtClean="0">
                <a:latin typeface="Times New Roman" panose="02020603050405020304" pitchFamily="18" charset="0"/>
                <a:ea typeface="华文楷体" panose="02010600040101010101" pitchFamily="2" charset="-122"/>
                <a:cs typeface="Times New Roman" panose="02020603050405020304" pitchFamily="18" charset="0"/>
              </a:rPr>
              <a:t>y</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 = +1001001</a:t>
            </a:r>
            <a:r>
              <a:rPr lang="zh-CN"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，按</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8</a:t>
            </a:r>
            <a:r>
              <a:rPr lang="zh-CN"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位补码求</a:t>
            </a:r>
            <a:endPar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i="1" dirty="0" smtClean="0">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400" b="1" i="1" dirty="0" smtClean="0">
                <a:latin typeface="Times New Roman" panose="02020603050405020304" pitchFamily="18" charset="0"/>
                <a:ea typeface="华文楷体" panose="02010600040101010101" pitchFamily="2" charset="-122"/>
                <a:cs typeface="Times New Roman" panose="02020603050405020304" pitchFamily="18" charset="0"/>
              </a:rPr>
              <a:t>y</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b="1" baseline="-25000" dirty="0" smtClean="0">
                <a:latin typeface="Times New Roman" panose="02020603050405020304" pitchFamily="18" charset="0"/>
                <a:ea typeface="华文楷体" panose="02010600040101010101" pitchFamily="2" charset="-122"/>
                <a:cs typeface="Times New Roman" panose="02020603050405020304" pitchFamily="18" charset="0"/>
              </a:rPr>
              <a:t>补 </a:t>
            </a:r>
            <a:r>
              <a:rPr lang="zh-CN"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a:t>
            </a:r>
          </a:p>
          <a:p>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解：首先求出</a:t>
            </a:r>
            <a:r>
              <a:rPr lang="en-US" altLang="zh-CN" sz="2400" b="1" i="1" dirty="0" smtClean="0">
                <a:latin typeface="Times New Roman" panose="02020603050405020304" pitchFamily="18" charset="0"/>
                <a:ea typeface="华文楷体" panose="02010600040101010101" pitchFamily="2" charset="-122"/>
                <a:cs typeface="Times New Roman" panose="02020603050405020304" pitchFamily="18" charset="0"/>
              </a:rPr>
              <a:t>x</a:t>
            </a:r>
            <a:r>
              <a:rPr lang="zh-CN"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和</a:t>
            </a:r>
            <a:r>
              <a:rPr lang="en-US" altLang="zh-CN" sz="2400" b="1" i="1" dirty="0" smtClean="0">
                <a:latin typeface="Times New Roman" panose="02020603050405020304" pitchFamily="18" charset="0"/>
                <a:ea typeface="华文楷体" panose="02010600040101010101" pitchFamily="2" charset="-122"/>
                <a:cs typeface="Times New Roman" panose="02020603050405020304" pitchFamily="18" charset="0"/>
              </a:rPr>
              <a:t>y</a:t>
            </a:r>
            <a:r>
              <a:rPr lang="zh-CN"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的补码</a:t>
            </a:r>
          </a:p>
          <a:p>
            <a:pPr algn="ct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i="1" dirty="0" smtClean="0">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b="1" baseline="-25000" dirty="0" smtClean="0">
                <a:latin typeface="Times New Roman" panose="02020603050405020304" pitchFamily="18" charset="0"/>
                <a:ea typeface="华文楷体" panose="02010600040101010101" pitchFamily="2" charset="-122"/>
                <a:cs typeface="Times New Roman" panose="02020603050405020304" pitchFamily="18" charset="0"/>
              </a:rPr>
              <a:t>补 </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0</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1010110     [</a:t>
            </a:r>
            <a:r>
              <a:rPr lang="en-US" altLang="zh-CN" sz="2400" b="1" i="1" dirty="0" smtClean="0">
                <a:latin typeface="Times New Roman" panose="02020603050405020304" pitchFamily="18" charset="0"/>
                <a:ea typeface="华文楷体" panose="02010600040101010101" pitchFamily="2" charset="-122"/>
                <a:cs typeface="Times New Roman" panose="02020603050405020304" pitchFamily="18" charset="0"/>
              </a:rPr>
              <a:t>y</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b="1" baseline="-25000" dirty="0" smtClean="0">
                <a:latin typeface="Times New Roman" panose="02020603050405020304" pitchFamily="18" charset="0"/>
                <a:ea typeface="华文楷体" panose="02010600040101010101" pitchFamily="2" charset="-122"/>
                <a:cs typeface="Times New Roman" panose="02020603050405020304" pitchFamily="18" charset="0"/>
              </a:rPr>
              <a:t>补 </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0</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1001001</a:t>
            </a:r>
            <a:endParaRPr lang="zh-CN" altLang="zh-CN" sz="2400" b="1" dirty="0" smtClean="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400" b="1" dirty="0" smtClean="0">
                <a:latin typeface="Times New Roman" panose="02020603050405020304" pitchFamily="18" charset="0"/>
                <a:ea typeface="华文楷体" panose="02010600040101010101" pitchFamily="2" charset="-122"/>
                <a:cs typeface="Times New Roman" panose="02020603050405020304" pitchFamily="18" charset="0"/>
              </a:rPr>
              <a:t>因此</a:t>
            </a:r>
            <a:r>
              <a:rPr lang="zh-CN"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，有</a:t>
            </a:r>
          </a:p>
          <a:p>
            <a:r>
              <a:rPr lang="en-US" altLang="zh-CN" sz="2400" b="1" dirty="0" smtClean="0">
                <a:latin typeface="+mn-ea"/>
                <a:cs typeface="Times New Roman" panose="02020603050405020304" pitchFamily="18" charset="0"/>
              </a:rPr>
              <a:t>                 </a:t>
            </a:r>
            <a:r>
              <a:rPr lang="en-US" altLang="zh-CN" sz="2400" b="1" dirty="0" smtClean="0">
                <a:solidFill>
                  <a:srgbClr val="FF0000"/>
                </a:solidFill>
                <a:latin typeface="+mn-ea"/>
                <a:cs typeface="Times New Roman" panose="02020603050405020304" pitchFamily="18" charset="0"/>
              </a:rPr>
              <a:t>0</a:t>
            </a:r>
            <a:r>
              <a:rPr lang="en-US" altLang="zh-CN" sz="2400" b="1" dirty="0" smtClean="0">
                <a:latin typeface="+mn-ea"/>
                <a:cs typeface="Times New Roman" panose="02020603050405020304" pitchFamily="18" charset="0"/>
              </a:rPr>
              <a:t> 1 0 1 0 1 1 0   </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i="1" dirty="0" smtClean="0">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b="1" baseline="-25000" dirty="0" smtClean="0">
                <a:latin typeface="Times New Roman" panose="02020603050405020304" pitchFamily="18" charset="0"/>
                <a:ea typeface="华文楷体" panose="02010600040101010101" pitchFamily="2" charset="-122"/>
                <a:cs typeface="Times New Roman" panose="02020603050405020304" pitchFamily="18" charset="0"/>
              </a:rPr>
              <a:t>补</a:t>
            </a:r>
            <a:endParaRPr lang="zh-CN" altLang="zh-CN" sz="2400" b="1" dirty="0" smtClean="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b="1" dirty="0" smtClean="0">
                <a:latin typeface="+mn-ea"/>
                <a:cs typeface="Times New Roman" panose="02020603050405020304" pitchFamily="18" charset="0"/>
              </a:rPr>
              <a:t>             +   </a:t>
            </a:r>
            <a:r>
              <a:rPr lang="en-US" altLang="zh-CN" sz="2400" b="1" dirty="0" smtClean="0">
                <a:solidFill>
                  <a:srgbClr val="FF0000"/>
                </a:solidFill>
                <a:latin typeface="+mn-ea"/>
                <a:cs typeface="Times New Roman" panose="02020603050405020304" pitchFamily="18" charset="0"/>
              </a:rPr>
              <a:t>0</a:t>
            </a:r>
            <a:r>
              <a:rPr lang="en-US" altLang="zh-CN" sz="2400" b="1" dirty="0" smtClean="0">
                <a:latin typeface="+mn-ea"/>
                <a:cs typeface="Times New Roman" panose="02020603050405020304" pitchFamily="18" charset="0"/>
              </a:rPr>
              <a:t> 1 0 0 1 0 0 1   </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i="1" dirty="0" smtClean="0">
                <a:latin typeface="Times New Roman" panose="02020603050405020304" pitchFamily="18" charset="0"/>
                <a:ea typeface="华文楷体" panose="02010600040101010101" pitchFamily="2" charset="-122"/>
                <a:cs typeface="Times New Roman" panose="02020603050405020304" pitchFamily="18" charset="0"/>
              </a:rPr>
              <a:t>y</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b="1" baseline="-25000" dirty="0" smtClean="0">
                <a:latin typeface="Times New Roman" panose="02020603050405020304" pitchFamily="18" charset="0"/>
                <a:ea typeface="华文楷体" panose="02010600040101010101" pitchFamily="2" charset="-122"/>
                <a:cs typeface="Times New Roman" panose="02020603050405020304" pitchFamily="18" charset="0"/>
              </a:rPr>
              <a:t>补</a:t>
            </a:r>
            <a:endParaRPr lang="zh-CN" altLang="zh-CN" sz="2400" b="1" dirty="0" smtClean="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b="1" dirty="0" smtClean="0">
                <a:latin typeface="+mn-ea"/>
                <a:cs typeface="Times New Roman" panose="02020603050405020304" pitchFamily="18" charset="0"/>
              </a:rPr>
              <a:t>                 </a:t>
            </a:r>
            <a:r>
              <a:rPr lang="en-US" altLang="zh-CN" sz="2400" b="1" dirty="0" smtClean="0">
                <a:solidFill>
                  <a:schemeClr val="accent2"/>
                </a:solidFill>
                <a:latin typeface="+mn-ea"/>
                <a:cs typeface="Times New Roman" panose="02020603050405020304" pitchFamily="18" charset="0"/>
              </a:rPr>
              <a:t>1</a:t>
            </a:r>
            <a:r>
              <a:rPr lang="en-US" altLang="zh-CN" sz="2400" b="1" dirty="0" smtClean="0">
                <a:latin typeface="+mn-ea"/>
                <a:cs typeface="Times New Roman" panose="02020603050405020304" pitchFamily="18" charset="0"/>
              </a:rPr>
              <a:t> 0 0 1 1 1 1 1   </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i="1" dirty="0" smtClean="0">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400" b="1" i="1" dirty="0" smtClean="0">
                <a:latin typeface="Times New Roman" panose="02020603050405020304" pitchFamily="18" charset="0"/>
                <a:ea typeface="华文楷体" panose="02010600040101010101" pitchFamily="2" charset="-122"/>
                <a:cs typeface="Times New Roman" panose="02020603050405020304" pitchFamily="18" charset="0"/>
              </a:rPr>
              <a:t>y</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b="1" baseline="-25000" dirty="0" smtClean="0">
                <a:latin typeface="Times New Roman" panose="02020603050405020304" pitchFamily="18" charset="0"/>
                <a:ea typeface="华文楷体" panose="02010600040101010101" pitchFamily="2" charset="-122"/>
                <a:cs typeface="Times New Roman" panose="02020603050405020304" pitchFamily="18" charset="0"/>
              </a:rPr>
              <a:t>补</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    (mod 2</a:t>
            </a:r>
            <a:r>
              <a:rPr lang="en-US" altLang="zh-CN" sz="2400" b="1" baseline="30000" dirty="0" smtClean="0">
                <a:latin typeface="Times New Roman" panose="02020603050405020304" pitchFamily="18" charset="0"/>
                <a:ea typeface="华文楷体" panose="02010600040101010101" pitchFamily="2" charset="-122"/>
                <a:cs typeface="Times New Roman" panose="02020603050405020304" pitchFamily="18" charset="0"/>
              </a:rPr>
              <a:t>8</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b="1" dirty="0" smtClean="0">
              <a:latin typeface="Times New Roman" panose="02020603050405020304" pitchFamily="18" charset="0"/>
              <a:ea typeface="华文楷体" panose="02010600040101010101" pitchFamily="2" charset="-122"/>
              <a:cs typeface="Times New Roman" panose="02020603050405020304" pitchFamily="18" charset="0"/>
            </a:endParaRPr>
          </a:p>
          <a:p>
            <a:pPr marL="274320" indent="-274320">
              <a:spcBef>
                <a:spcPct val="20000"/>
              </a:spcBef>
              <a:buClr>
                <a:srgbClr val="C87608"/>
              </a:buClr>
              <a:buSzPct val="95000"/>
            </a:pP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因运算结果的</a:t>
            </a:r>
            <a:r>
              <a:rPr lang="zh-CN" altLang="en-US" sz="2400" b="1"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符号出错</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，故运算出错。</a:t>
            </a:r>
            <a:endPar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endParaRPr>
          </a:p>
          <a:p>
            <a:pPr marL="274320" lvl="0" indent="-274320">
              <a:spcBef>
                <a:spcPct val="20000"/>
              </a:spcBef>
              <a:buClr>
                <a:srgbClr val="C87608"/>
              </a:buClr>
              <a:buSzPct val="95000"/>
              <a:buFont typeface="Wingdings" panose="05000000000000000000" pitchFamily="2" charset="2"/>
              <a:buChar char="u"/>
            </a:pPr>
            <a:r>
              <a:rPr lang="zh-CN" altLang="zh-CN" sz="2400" b="1" dirty="0" smtClean="0">
                <a:latin typeface="Times New Roman" panose="02020603050405020304" pitchFamily="18" charset="0"/>
                <a:cs typeface="Times New Roman" panose="02020603050405020304" pitchFamily="18" charset="0"/>
              </a:rPr>
              <a:t>补码运算</a:t>
            </a:r>
            <a:r>
              <a:rPr lang="zh-CN" altLang="en-US" sz="2400" b="1" dirty="0" smtClean="0">
                <a:latin typeface="Times New Roman" panose="02020603050405020304" pitchFamily="18" charset="0"/>
                <a:cs typeface="Times New Roman" panose="02020603050405020304" pitchFamily="18" charset="0"/>
              </a:rPr>
              <a:t>出错的原因是：运算结果</a:t>
            </a:r>
            <a:r>
              <a:rPr lang="zh-CN" altLang="zh-CN" sz="2400" b="1" dirty="0" smtClean="0"/>
              <a:t>超出特定位数的补码所能表示的数据范围</a:t>
            </a:r>
            <a:r>
              <a:rPr lang="zh-CN" altLang="en-US" sz="2400" b="1" dirty="0" smtClean="0"/>
              <a:t>。这种错误</a:t>
            </a:r>
            <a:r>
              <a:rPr lang="zh-CN" altLang="zh-CN" sz="2400" b="1" dirty="0" smtClean="0"/>
              <a:t>称为“</a:t>
            </a:r>
            <a:r>
              <a:rPr lang="zh-CN" altLang="zh-CN" sz="2400" b="1" dirty="0" smtClean="0">
                <a:solidFill>
                  <a:srgbClr val="FF0000"/>
                </a:solidFill>
              </a:rPr>
              <a:t>溢出</a:t>
            </a:r>
            <a:r>
              <a:rPr lang="zh-CN" altLang="zh-CN" sz="2400" b="1" dirty="0" smtClean="0"/>
              <a:t>”</a:t>
            </a:r>
            <a:r>
              <a:rPr lang="zh-CN" altLang="en-US" sz="2400" b="1" dirty="0" smtClean="0"/>
              <a:t>，表现为运算结果的符号出错。</a:t>
            </a:r>
            <a:endParaRPr lang="en-US" altLang="zh-CN" sz="2400" b="1" dirty="0" smtClean="0"/>
          </a:p>
          <a:p>
            <a:pPr marL="274320" lvl="0" indent="-274320">
              <a:spcBef>
                <a:spcPct val="20000"/>
              </a:spcBef>
              <a:buClr>
                <a:srgbClr val="C87608"/>
              </a:buClr>
              <a:buSzPct val="95000"/>
              <a:buFont typeface="Wingdings" panose="05000000000000000000" pitchFamily="2" charset="2"/>
              <a:buChar char="u"/>
            </a:pPr>
            <a:r>
              <a:rPr lang="zh-CN" altLang="zh-CN" sz="2400" b="1" dirty="0" smtClean="0"/>
              <a:t>计算机会自动检测并记录运算结果的“溢出”状态</a:t>
            </a:r>
            <a:r>
              <a:rPr lang="zh-CN" altLang="en-US" sz="2400" b="1" dirty="0" smtClean="0"/>
              <a:t>。</a:t>
            </a:r>
            <a:endParaRPr lang="en-US" altLang="zh-CN" sz="2400" b="1" dirty="0" smtClean="0">
              <a:latin typeface="Times New Roman" panose="02020603050405020304" pitchFamily="18" charset="0"/>
              <a:cs typeface="Times New Roman" panose="02020603050405020304" pitchFamily="18" charset="0"/>
            </a:endParaRPr>
          </a:p>
          <a:p>
            <a:pPr marL="274320" indent="-274320">
              <a:spcBef>
                <a:spcPct val="20000"/>
              </a:spcBef>
              <a:buClr>
                <a:srgbClr val="C87608"/>
              </a:buClr>
              <a:buSzPct val="95000"/>
            </a:pPr>
            <a:endPar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endParaRPr>
          </a:p>
        </p:txBody>
      </p:sp>
      <p:cxnSp>
        <p:nvCxnSpPr>
          <p:cNvPr id="5" name="直接连接符 4"/>
          <p:cNvCxnSpPr/>
          <p:nvPr/>
        </p:nvCxnSpPr>
        <p:spPr>
          <a:xfrm>
            <a:off x="2411760" y="3789040"/>
            <a:ext cx="3168352" cy="0"/>
          </a:xfrm>
          <a:prstGeom prst="line">
            <a:avLst/>
          </a:prstGeom>
        </p:spPr>
        <p:style>
          <a:lnRef idx="1">
            <a:schemeClr val="dk1"/>
          </a:lnRef>
          <a:fillRef idx="0">
            <a:schemeClr val="dk1"/>
          </a:fillRef>
          <a:effectRef idx="0">
            <a:schemeClr val="dk1"/>
          </a:effectRef>
          <a:fontRef idx="minor">
            <a:schemeClr val="tx1"/>
          </a:fontRef>
        </p:style>
      </p:cxnSp>
      <p:cxnSp>
        <p:nvCxnSpPr>
          <p:cNvPr id="6" name="直接连接符 5"/>
          <p:cNvCxnSpPr/>
          <p:nvPr/>
        </p:nvCxnSpPr>
        <p:spPr>
          <a:xfrm>
            <a:off x="3779912" y="5301208"/>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en-US" altLang="zh-CN"/>
              <a:t>1.</a:t>
            </a:r>
            <a:r>
              <a:rPr lang="zh-CN" altLang="en-US"/>
              <a:t>2.2数值数据表示</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p:nvPr/>
        </p:nvSpPr>
        <p:spPr>
          <a:xfrm>
            <a:off x="457200" y="1196752"/>
            <a:ext cx="8229600" cy="5127848"/>
          </a:xfrm>
          <a:prstGeom prst="rect">
            <a:avLst/>
          </a:prstGeom>
        </p:spPr>
        <p:txBody>
          <a:bodyPr vert="horz">
            <a:normAutofit lnSpcReduction="10000"/>
          </a:bodyPr>
          <a:lstStyle/>
          <a:p>
            <a:pPr marL="274320" lvl="0" indent="-274320">
              <a:spcBef>
                <a:spcPct val="20000"/>
              </a:spcBef>
              <a:buClr>
                <a:srgbClr val="C87608"/>
              </a:buClr>
              <a:buSzPct val="95000"/>
              <a:buFont typeface="Wingdings" panose="05000000000000000000" pitchFamily="2" charset="2"/>
              <a:buChar char="u"/>
            </a:pPr>
            <a:r>
              <a:rPr lang="zh-CN" altLang="zh-CN" sz="2800" b="1" dirty="0" smtClean="0"/>
              <a:t>除了有符号定点数外，计算机中还经常使用无符号定点数，简称</a:t>
            </a:r>
            <a:r>
              <a:rPr lang="zh-CN" altLang="zh-CN" sz="2800" b="1" dirty="0" smtClean="0">
                <a:solidFill>
                  <a:srgbClr val="FF0000"/>
                </a:solidFill>
              </a:rPr>
              <a:t>无符号数</a:t>
            </a:r>
            <a:r>
              <a:rPr lang="zh-CN" altLang="zh-CN" sz="2800" b="1" dirty="0" smtClean="0"/>
              <a:t>。</a:t>
            </a:r>
            <a:endParaRPr lang="en-US" altLang="zh-CN" sz="2800" b="1" dirty="0" smtClean="0"/>
          </a:p>
          <a:p>
            <a:pPr marL="274320" lvl="0" indent="-274320">
              <a:spcBef>
                <a:spcPct val="20000"/>
              </a:spcBef>
              <a:buClr>
                <a:srgbClr val="C87608"/>
              </a:buClr>
              <a:buSzPct val="95000"/>
              <a:buFont typeface="Wingdings" panose="05000000000000000000" pitchFamily="2" charset="2"/>
              <a:buChar char="u"/>
            </a:pPr>
            <a:r>
              <a:rPr lang="zh-CN" altLang="zh-CN" sz="2800" b="1" dirty="0" smtClean="0"/>
              <a:t>无符号数中只有数字位，没有符号位。</a:t>
            </a:r>
            <a:endParaRPr lang="en-US" altLang="zh-CN" sz="2800" b="1" dirty="0" smtClean="0"/>
          </a:p>
          <a:p>
            <a:pPr marL="274320" lvl="0" indent="-274320">
              <a:spcBef>
                <a:spcPct val="20000"/>
              </a:spcBef>
              <a:buClr>
                <a:srgbClr val="C87608"/>
              </a:buClr>
              <a:buSzPct val="95000"/>
              <a:buFont typeface="Wingdings" panose="05000000000000000000" pitchFamily="2" charset="2"/>
              <a:buChar char="u"/>
            </a:pPr>
            <a:r>
              <a:rPr lang="zh-CN" altLang="zh-CN" sz="2800" b="1" dirty="0" smtClean="0"/>
              <a:t>无符号数的应用范围很广</a:t>
            </a:r>
            <a:r>
              <a:rPr lang="zh-CN" altLang="en-US" sz="2800" b="1" dirty="0" smtClean="0"/>
              <a:t>。</a:t>
            </a:r>
            <a:endParaRPr lang="en-US" altLang="zh-CN" sz="2800" b="1" dirty="0" smtClean="0"/>
          </a:p>
          <a:p>
            <a:pPr marL="274320" lvl="0" indent="-274320">
              <a:spcBef>
                <a:spcPct val="20000"/>
              </a:spcBef>
              <a:buClr>
                <a:srgbClr val="C87608"/>
              </a:buClr>
              <a:buSzPct val="95000"/>
              <a:buFont typeface="Wingdings" panose="05000000000000000000" pitchFamily="2" charset="2"/>
              <a:buChar char="u"/>
            </a:pPr>
            <a:endParaRPr kumimoji="0" lang="en-US" altLang="zh-CN" sz="2800" b="1"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endParaRPr>
          </a:p>
          <a:p>
            <a:pPr marL="274320" lvl="0" indent="-274320">
              <a:spcBef>
                <a:spcPct val="20000"/>
              </a:spcBef>
              <a:buClr>
                <a:srgbClr val="C87608"/>
              </a:buClr>
              <a:buSzPct val="95000"/>
            </a:pPr>
            <a:r>
              <a:rPr lang="en-US" altLang="zh-CN" sz="2800" b="1" dirty="0" smtClean="0">
                <a:solidFill>
                  <a:srgbClr val="A5002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800" b="1" dirty="0" smtClean="0">
                <a:solidFill>
                  <a:srgbClr val="A50021"/>
                </a:solidFill>
                <a:latin typeface="楷体" panose="02010609060101010101" pitchFamily="49" charset="-122"/>
                <a:ea typeface="楷体" panose="02010609060101010101" pitchFamily="49" charset="-122"/>
                <a:cs typeface="Times New Roman" panose="02020603050405020304" pitchFamily="18" charset="0"/>
              </a:rPr>
              <a:t>3. </a:t>
            </a:r>
            <a:r>
              <a:rPr lang="zh-CN" altLang="en-US" sz="2800" b="1" dirty="0" smtClean="0">
                <a:solidFill>
                  <a:srgbClr val="A50021"/>
                </a:solidFill>
                <a:latin typeface="楷体" panose="02010609060101010101" pitchFamily="49" charset="-122"/>
                <a:ea typeface="楷体" panose="02010609060101010101" pitchFamily="49" charset="-122"/>
                <a:cs typeface="Times New Roman" panose="02020603050405020304" pitchFamily="18" charset="0"/>
              </a:rPr>
              <a:t>浮点数</a:t>
            </a:r>
            <a:endParaRPr lang="en-US" altLang="zh-CN" sz="2800" b="1" dirty="0" smtClean="0">
              <a:latin typeface="Times New Roman" panose="02020603050405020304" pitchFamily="18" charset="0"/>
              <a:cs typeface="Times New Roman" panose="02020603050405020304" pitchFamily="18" charset="0"/>
            </a:endParaRPr>
          </a:p>
          <a:p>
            <a:pPr marL="274320" lvl="0" indent="-274320">
              <a:spcBef>
                <a:spcPct val="20000"/>
              </a:spcBef>
              <a:buClr>
                <a:srgbClr val="C87608"/>
              </a:buClr>
              <a:buSzPct val="95000"/>
              <a:buFont typeface="Wingdings" panose="05000000000000000000" pitchFamily="2" charset="2"/>
              <a:buChar char="u"/>
            </a:pPr>
            <a:r>
              <a:rPr lang="zh-CN" altLang="zh-CN" sz="2800" b="1" dirty="0" smtClean="0"/>
              <a:t>定点数</a:t>
            </a:r>
            <a:r>
              <a:rPr lang="zh-CN" altLang="en-US" sz="2800" b="1" dirty="0" smtClean="0"/>
              <a:t>有明显的局限性，</a:t>
            </a:r>
            <a:r>
              <a:rPr lang="zh-CN" altLang="zh-CN" sz="2800" b="1" dirty="0" smtClean="0"/>
              <a:t>不适合科学计算。</a:t>
            </a:r>
            <a:endParaRPr lang="en-US" altLang="zh-CN" sz="2800" b="1" dirty="0" smtClean="0"/>
          </a:p>
          <a:p>
            <a:pPr marL="274320" lvl="0" indent="-274320">
              <a:spcBef>
                <a:spcPct val="20000"/>
              </a:spcBef>
              <a:buClr>
                <a:srgbClr val="C87608"/>
              </a:buClr>
              <a:buSzPct val="95000"/>
              <a:buFont typeface="Wingdings" panose="05000000000000000000" pitchFamily="2" charset="2"/>
              <a:buChar char="u"/>
            </a:pPr>
            <a:r>
              <a:rPr lang="zh-CN" altLang="en-US" sz="2800" b="1" dirty="0" smtClean="0"/>
              <a:t>浮点数具有</a:t>
            </a:r>
            <a:r>
              <a:rPr lang="zh-CN" altLang="zh-CN" sz="2800" b="1" dirty="0" smtClean="0"/>
              <a:t>更大的数据表示范围和更高的数据表示精度，</a:t>
            </a:r>
            <a:r>
              <a:rPr lang="zh-CN" altLang="en-US" sz="2800" b="1" dirty="0" smtClean="0"/>
              <a:t>更</a:t>
            </a:r>
            <a:r>
              <a:rPr lang="zh-CN" altLang="zh-CN" sz="2800" b="1" dirty="0" smtClean="0"/>
              <a:t>适合科学计算。</a:t>
            </a:r>
            <a:endParaRPr lang="en-US" altLang="zh-CN" sz="2800" b="1" dirty="0" smtClean="0"/>
          </a:p>
          <a:p>
            <a:pPr marL="274320" lvl="0" indent="-274320">
              <a:spcBef>
                <a:spcPct val="20000"/>
              </a:spcBef>
              <a:buClr>
                <a:srgbClr val="C87608"/>
              </a:buClr>
              <a:buSzPct val="95000"/>
              <a:buFont typeface="Wingdings" panose="05000000000000000000" pitchFamily="2" charset="2"/>
              <a:buChar char="u"/>
            </a:pPr>
            <a:r>
              <a:rPr lang="zh-CN" altLang="zh-CN" sz="2800" b="1" dirty="0" smtClean="0">
                <a:solidFill>
                  <a:srgbClr val="FF0000"/>
                </a:solidFill>
              </a:rPr>
              <a:t>浮点数</a:t>
            </a:r>
            <a:r>
              <a:rPr lang="zh-CN" altLang="zh-CN" sz="2800" b="1" dirty="0" smtClean="0"/>
              <a:t>是指小数点位置未经人为约定的一般的数</a:t>
            </a:r>
            <a:r>
              <a:rPr lang="zh-CN" altLang="en-US" sz="2800" b="1" dirty="0" smtClean="0"/>
              <a:t>。</a:t>
            </a:r>
            <a:endParaRPr kumimoji="0" lang="en-US" altLang="zh-CN" sz="2800" b="1"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p:txBody>
          <a:bodyPr/>
          <a:lstStyle/>
          <a:p>
            <a:r>
              <a:rPr lang="en-US" altLang="zh-CN"/>
              <a:t>1.</a:t>
            </a:r>
            <a:r>
              <a:rPr lang="zh-CN" altLang="en-US"/>
              <a:t>2.2数值数据表示</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txBox="1"/>
          <p:nvPr/>
        </p:nvSpPr>
        <p:spPr>
          <a:xfrm>
            <a:off x="457200" y="1196752"/>
            <a:ext cx="8229600" cy="5127848"/>
          </a:xfrm>
          <a:prstGeom prst="rect">
            <a:avLst/>
          </a:prstGeom>
        </p:spPr>
        <p:txBody>
          <a:bodyPr vert="horz">
            <a:normAutofit/>
          </a:bodyPr>
          <a:lstStyle/>
          <a:p>
            <a:pPr marL="274320" lvl="0" indent="-274320">
              <a:spcBef>
                <a:spcPct val="20000"/>
              </a:spcBef>
              <a:buClr>
                <a:srgbClr val="C87608"/>
              </a:buClr>
              <a:buSzPct val="95000"/>
              <a:buFont typeface="Wingdings" panose="05000000000000000000" pitchFamily="2" charset="2"/>
              <a:buChar char="u"/>
            </a:pPr>
            <a:r>
              <a:rPr lang="zh-CN" altLang="en-US" sz="2800" b="1" dirty="0" smtClean="0"/>
              <a:t>一个浮点数</a:t>
            </a:r>
            <a:r>
              <a:rPr lang="en-US" altLang="zh-CN" sz="2800" b="1" dirty="0" smtClean="0"/>
              <a:t>N</a:t>
            </a:r>
            <a:r>
              <a:rPr lang="zh-CN" altLang="en-US" sz="2800" b="1" dirty="0" smtClean="0"/>
              <a:t>可以表示成</a:t>
            </a:r>
          </a:p>
          <a:p>
            <a:pPr marL="274320" lvl="0" indent="-274320" algn="ctr">
              <a:spcBef>
                <a:spcPct val="20000"/>
              </a:spcBef>
              <a:buClr>
                <a:srgbClr val="C87608"/>
              </a:buClr>
              <a:buSzPct val="95000"/>
            </a:pPr>
            <a:r>
              <a:rPr lang="en-US" altLang="zh-CN" sz="2800" b="1" i="1" dirty="0" smtClean="0">
                <a:latin typeface="Times New Roman" panose="02020603050405020304" pitchFamily="18" charset="0"/>
                <a:cs typeface="Times New Roman" panose="02020603050405020304" pitchFamily="18" charset="0"/>
              </a:rPr>
              <a:t>N = R</a:t>
            </a:r>
            <a:r>
              <a:rPr lang="en-US" altLang="zh-CN" sz="2800" b="1" i="1" baseline="30000" dirty="0" smtClean="0">
                <a:latin typeface="Times New Roman" panose="02020603050405020304" pitchFamily="18" charset="0"/>
                <a:cs typeface="Times New Roman" panose="02020603050405020304" pitchFamily="18" charset="0"/>
              </a:rPr>
              <a:t>e</a:t>
            </a:r>
            <a:r>
              <a:rPr lang="en-US" altLang="zh-CN" sz="2800" b="1" i="1" dirty="0" smtClean="0">
                <a:latin typeface="Times New Roman" panose="02020603050405020304" pitchFamily="18" charset="0"/>
                <a:cs typeface="Times New Roman" panose="02020603050405020304" pitchFamily="18" charset="0"/>
              </a:rPr>
              <a:t> × m</a:t>
            </a:r>
          </a:p>
          <a:p>
            <a:pPr marL="274320" lvl="0" indent="-274320">
              <a:spcBef>
                <a:spcPct val="20000"/>
              </a:spcBef>
              <a:buClr>
                <a:srgbClr val="C87608"/>
              </a:buClr>
              <a:buSzPct val="95000"/>
              <a:buFont typeface="Wingdings" panose="05000000000000000000" pitchFamily="2" charset="2"/>
              <a:buChar char="u"/>
            </a:pPr>
            <a:r>
              <a:rPr lang="zh-CN" altLang="zh-CN" sz="2800" b="1" dirty="0" smtClean="0"/>
              <a:t>浮点数表示的</a:t>
            </a:r>
            <a:r>
              <a:rPr lang="zh-CN" altLang="zh-CN" sz="2800" b="1" dirty="0" smtClean="0">
                <a:solidFill>
                  <a:srgbClr val="FF0000"/>
                </a:solidFill>
              </a:rPr>
              <a:t>基本思想</a:t>
            </a:r>
            <a:r>
              <a:rPr lang="zh-CN" altLang="en-US" sz="2800" b="1" dirty="0" smtClean="0"/>
              <a:t>：将</a:t>
            </a:r>
            <a:r>
              <a:rPr lang="zh-CN" altLang="zh-CN" sz="2800" b="1" dirty="0" smtClean="0">
                <a:latin typeface="Times New Roman" panose="02020603050405020304" pitchFamily="18" charset="0"/>
                <a:cs typeface="Times New Roman" panose="02020603050405020304" pitchFamily="18" charset="0"/>
              </a:rPr>
              <a:t>浮点数的三个构成要素</a:t>
            </a:r>
            <a:r>
              <a:rPr lang="en-US" altLang="zh-CN" sz="2800" b="1" dirty="0" smtClean="0">
                <a:latin typeface="Times New Roman" panose="02020603050405020304" pitchFamily="18" charset="0"/>
                <a:cs typeface="Times New Roman" panose="02020603050405020304" pitchFamily="18" charset="0"/>
              </a:rPr>
              <a:t>——</a:t>
            </a:r>
            <a:r>
              <a:rPr lang="zh-CN" altLang="zh-CN" sz="2800" b="1" dirty="0" smtClean="0">
                <a:latin typeface="Times New Roman" panose="02020603050405020304" pitchFamily="18" charset="0"/>
                <a:cs typeface="Times New Roman" panose="02020603050405020304" pitchFamily="18" charset="0"/>
              </a:rPr>
              <a:t>指数</a:t>
            </a:r>
            <a:r>
              <a:rPr lang="en-US" altLang="zh-CN" sz="2800" b="1" i="1" dirty="0" smtClean="0">
                <a:latin typeface="Times New Roman" panose="02020603050405020304" pitchFamily="18" charset="0"/>
                <a:cs typeface="Times New Roman" panose="02020603050405020304" pitchFamily="18" charset="0"/>
              </a:rPr>
              <a:t>e</a:t>
            </a:r>
            <a:r>
              <a:rPr lang="zh-CN" altLang="en-US" sz="2800" b="1" dirty="0" smtClean="0">
                <a:latin typeface="Times New Roman" panose="02020603050405020304" pitchFamily="18" charset="0"/>
                <a:cs typeface="Times New Roman" panose="02020603050405020304" pitchFamily="18" charset="0"/>
              </a:rPr>
              <a:t>、</a:t>
            </a:r>
            <a:r>
              <a:rPr lang="zh-CN" altLang="zh-CN" sz="2800" b="1" dirty="0" smtClean="0">
                <a:latin typeface="Times New Roman" panose="02020603050405020304" pitchFamily="18" charset="0"/>
                <a:cs typeface="Times New Roman" panose="02020603050405020304" pitchFamily="18" charset="0"/>
              </a:rPr>
              <a:t>基数</a:t>
            </a:r>
            <a:r>
              <a:rPr lang="en-US" altLang="zh-CN" sz="2800" b="1" i="1" dirty="0" smtClean="0">
                <a:latin typeface="Times New Roman" panose="02020603050405020304" pitchFamily="18" charset="0"/>
                <a:cs typeface="Times New Roman" panose="02020603050405020304" pitchFamily="18" charset="0"/>
              </a:rPr>
              <a:t>R</a:t>
            </a:r>
            <a:r>
              <a:rPr lang="zh-CN" altLang="en-US" sz="2800" b="1" i="1" dirty="0" smtClean="0">
                <a:latin typeface="Times New Roman" panose="02020603050405020304" pitchFamily="18" charset="0"/>
                <a:cs typeface="Times New Roman" panose="02020603050405020304" pitchFamily="18" charset="0"/>
              </a:rPr>
              <a:t>、</a:t>
            </a:r>
            <a:r>
              <a:rPr lang="zh-CN" altLang="zh-CN" sz="2800" b="1" dirty="0" smtClean="0">
                <a:latin typeface="Times New Roman" panose="02020603050405020304" pitchFamily="18" charset="0"/>
                <a:cs typeface="Times New Roman" panose="02020603050405020304" pitchFamily="18" charset="0"/>
              </a:rPr>
              <a:t>有效数字</a:t>
            </a:r>
            <a:r>
              <a:rPr lang="en-US" altLang="zh-CN" sz="2800" b="1" i="1" dirty="0" smtClean="0">
                <a:latin typeface="Times New Roman" panose="02020603050405020304" pitchFamily="18" charset="0"/>
                <a:cs typeface="Times New Roman" panose="02020603050405020304" pitchFamily="18" charset="0"/>
              </a:rPr>
              <a:t>m——</a:t>
            </a:r>
            <a:r>
              <a:rPr lang="zh-CN" altLang="zh-CN" sz="2800" b="1" dirty="0" smtClean="0">
                <a:latin typeface="Times New Roman" panose="02020603050405020304" pitchFamily="18" charset="0"/>
                <a:cs typeface="Times New Roman" panose="02020603050405020304" pitchFamily="18" charset="0"/>
              </a:rPr>
              <a:t>在计算机中分别表示出来</a:t>
            </a:r>
            <a:r>
              <a:rPr lang="zh-CN" altLang="en-US" sz="2800" b="1" dirty="0" smtClean="0">
                <a:latin typeface="Times New Roman" panose="02020603050405020304" pitchFamily="18" charset="0"/>
                <a:cs typeface="Times New Roman" panose="02020603050405020304" pitchFamily="18" charset="0"/>
              </a:rPr>
              <a:t>。</a:t>
            </a:r>
            <a:endParaRPr lang="en-US" altLang="zh-CN" sz="2800" b="1" dirty="0" smtClean="0">
              <a:latin typeface="Times New Roman" panose="02020603050405020304" pitchFamily="18" charset="0"/>
              <a:cs typeface="Times New Roman" panose="02020603050405020304" pitchFamily="18" charset="0"/>
            </a:endParaRPr>
          </a:p>
          <a:p>
            <a:pPr marL="274320" lvl="0" indent="-274320">
              <a:spcBef>
                <a:spcPct val="20000"/>
              </a:spcBef>
              <a:buClr>
                <a:srgbClr val="C87608"/>
              </a:buClr>
              <a:buSzPct val="95000"/>
              <a:buFont typeface="Wingdings" panose="05000000000000000000" pitchFamily="2" charset="2"/>
              <a:buChar char="u"/>
            </a:pPr>
            <a:r>
              <a:rPr lang="zh-CN" altLang="zh-CN" sz="2800" b="1" dirty="0" smtClean="0"/>
              <a:t>浮点数在计算机中的一般编码表示格式</a:t>
            </a:r>
            <a:endParaRPr lang="en-US" altLang="zh-CN" sz="2800" b="1" dirty="0" smtClean="0"/>
          </a:p>
          <a:p>
            <a:pPr marL="274320" lvl="0" indent="-274320">
              <a:spcBef>
                <a:spcPct val="20000"/>
              </a:spcBef>
              <a:buClr>
                <a:srgbClr val="C87608"/>
              </a:buClr>
              <a:buSzPct val="95000"/>
              <a:buFont typeface="Wingdings" panose="05000000000000000000" pitchFamily="2" charset="2"/>
              <a:buChar char="u"/>
            </a:pPr>
            <a:endParaRPr lang="en-US" altLang="zh-CN" sz="2800" b="1" dirty="0" smtClean="0">
              <a:latin typeface="Times New Roman" panose="02020603050405020304" pitchFamily="18" charset="0"/>
              <a:cs typeface="Times New Roman" panose="02020603050405020304" pitchFamily="18" charset="0"/>
            </a:endParaRPr>
          </a:p>
          <a:p>
            <a:pPr marL="274320" lvl="0" indent="-274320">
              <a:spcBef>
                <a:spcPct val="20000"/>
              </a:spcBef>
              <a:buClr>
                <a:srgbClr val="C87608"/>
              </a:buClr>
              <a:buSzPct val="95000"/>
              <a:buFont typeface="Wingdings" panose="05000000000000000000" pitchFamily="2" charset="2"/>
              <a:buChar char="u"/>
            </a:pPr>
            <a:endParaRPr lang="en-US" altLang="zh-CN" sz="2800" b="1" dirty="0" smtClean="0">
              <a:latin typeface="Times New Roman" panose="02020603050405020304" pitchFamily="18" charset="0"/>
              <a:cs typeface="Times New Roman" panose="02020603050405020304" pitchFamily="18" charset="0"/>
            </a:endParaRPr>
          </a:p>
          <a:p>
            <a:pPr marL="274320" lvl="0" indent="-274320">
              <a:spcBef>
                <a:spcPct val="20000"/>
              </a:spcBef>
              <a:buClr>
                <a:srgbClr val="C87608"/>
              </a:buClr>
              <a:buSzPct val="95000"/>
              <a:buFont typeface="Wingdings" panose="05000000000000000000" pitchFamily="2" charset="2"/>
              <a:buChar char="u"/>
            </a:pPr>
            <a:r>
              <a:rPr lang="zh-CN" altLang="zh-CN" sz="2800" b="1" dirty="0" smtClean="0"/>
              <a:t>浮点数运算要比定点数运算复杂得多</a:t>
            </a:r>
            <a:r>
              <a:rPr lang="zh-CN" altLang="en-US" sz="2800" b="1" dirty="0" smtClean="0"/>
              <a:t>。</a:t>
            </a:r>
            <a:endParaRPr lang="en-US" altLang="zh-CN" sz="2800" b="1" dirty="0" smtClean="0">
              <a:latin typeface="Times New Roman" panose="02020603050405020304" pitchFamily="18" charset="0"/>
              <a:cs typeface="Times New Roman" panose="02020603050405020304" pitchFamily="18" charset="0"/>
            </a:endParaRPr>
          </a:p>
        </p:txBody>
      </p:sp>
      <p:sp>
        <p:nvSpPr>
          <p:cNvPr id="102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1025" name="Object 1"/>
          <p:cNvGraphicFramePr>
            <a:graphicFrameLocks noChangeAspect="1"/>
          </p:cNvGraphicFramePr>
          <p:nvPr/>
        </p:nvGraphicFramePr>
        <p:xfrm>
          <a:off x="611560" y="4221088"/>
          <a:ext cx="7920880" cy="792088"/>
        </p:xfrm>
        <a:graphic>
          <a:graphicData uri="http://schemas.openxmlformats.org/presentationml/2006/ole">
            <mc:AlternateContent xmlns:mc="http://schemas.openxmlformats.org/markup-compatibility/2006">
              <mc:Choice xmlns:v="urn:schemas-microsoft-com:vml" Requires="v">
                <p:oleObj spid="_x0000_s1046" name="Visio" r:id="rId3" imgW="5610860" imgH="575945" progId="Visio.Drawing.11">
                  <p:embed/>
                </p:oleObj>
              </mc:Choice>
              <mc:Fallback>
                <p:oleObj name="Visio" r:id="rId3" imgW="5610860" imgH="575945" progId="Visio.Drawing.11">
                  <p:embed/>
                  <p:pic>
                    <p:nvPicPr>
                      <p:cNvPr id="0" name="图片 1026"/>
                      <p:cNvPicPr>
                        <a:picLocks noChangeAspect="1"/>
                      </p:cNvPicPr>
                      <p:nvPr/>
                    </p:nvPicPr>
                    <p:blipFill>
                      <a:blip r:embed="rId4"/>
                      <a:stretch>
                        <a:fillRect/>
                      </a:stretch>
                    </p:blipFill>
                    <p:spPr>
                      <a:xfrm>
                        <a:off x="611560" y="4221088"/>
                        <a:ext cx="7920880" cy="792088"/>
                      </a:xfrm>
                      <a:prstGeom prst="rect">
                        <a:avLst/>
                      </a:prstGeom>
                      <a:noFill/>
                      <a:ln w="9525">
                        <a:noFill/>
                      </a:ln>
                    </p:spPr>
                  </p:pic>
                </p:oleObj>
              </mc:Fallback>
            </mc:AlternateContent>
          </a:graphicData>
        </a:graphic>
      </p:graphicFrame>
      <p:sp>
        <p:nvSpPr>
          <p:cNvPr id="2" name="标题 1"/>
          <p:cNvSpPr>
            <a:spLocks noGrp="1"/>
          </p:cNvSpPr>
          <p:nvPr>
            <p:ph type="title"/>
          </p:nvPr>
        </p:nvSpPr>
        <p:spPr/>
        <p:txBody>
          <a:bodyPr/>
          <a:lstStyle/>
          <a:p>
            <a:r>
              <a:rPr lang="en-US" altLang="zh-CN"/>
              <a:t>1.</a:t>
            </a:r>
            <a:r>
              <a:rPr lang="zh-CN" altLang="en-US"/>
              <a:t>2.2数值数据表示</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143000" y="381000"/>
            <a:ext cx="5900420" cy="563880"/>
          </a:xfrm>
        </p:spPr>
        <p:txBody>
          <a:bodyPr>
            <a:normAutofit fontScale="90000"/>
          </a:bodyPr>
          <a:lstStyle/>
          <a:p>
            <a:r>
              <a:rPr lang="zh-CN" altLang="en-US" sz="3200"/>
              <a:t>1.3 计算机中的数据存储</a:t>
            </a:r>
          </a:p>
        </p:txBody>
      </p:sp>
      <p:sp>
        <p:nvSpPr>
          <p:cNvPr id="5" name="内容占位符 2"/>
          <p:cNvSpPr>
            <a:spLocks noGrp="1"/>
          </p:cNvSpPr>
          <p:nvPr>
            <p:ph idx="1"/>
          </p:nvPr>
        </p:nvSpPr>
        <p:spPr/>
        <p:txBody>
          <a:bodyPr>
            <a:normAutofit/>
          </a:bodyPr>
          <a:lstStyle/>
          <a:p>
            <a:pPr lvl="0">
              <a:buClr>
                <a:srgbClr val="C87608"/>
              </a:buClr>
              <a:buFont typeface="Wingdings" panose="05000000000000000000" pitchFamily="2" charset="2"/>
              <a:buChar char="u"/>
            </a:pPr>
            <a:r>
              <a:rPr lang="zh-CN" altLang="en-US" sz="2800" b="1" dirty="0" smtClean="0">
                <a:solidFill>
                  <a:prstClr val="black"/>
                </a:solidFill>
              </a:rPr>
              <a:t>汇编</a:t>
            </a:r>
            <a:r>
              <a:rPr lang="zh-CN" altLang="zh-CN" sz="2800" b="1" dirty="0" smtClean="0">
                <a:solidFill>
                  <a:prstClr val="black"/>
                </a:solidFill>
              </a:rPr>
              <a:t>语言</a:t>
            </a:r>
            <a:r>
              <a:rPr lang="zh-CN" altLang="zh-CN" sz="2800" b="1" dirty="0" smtClean="0"/>
              <a:t>在处理数据时，必须准确指出数据存储的地方。</a:t>
            </a:r>
            <a:endParaRPr lang="en-US" altLang="zh-CN" sz="2800" b="1" dirty="0" smtClean="0"/>
          </a:p>
          <a:p>
            <a:pPr lvl="0">
              <a:buClr>
                <a:srgbClr val="C87608"/>
              </a:buClr>
              <a:buFont typeface="Wingdings" panose="05000000000000000000" pitchFamily="2" charset="2"/>
              <a:buChar char="u"/>
            </a:pPr>
            <a:r>
              <a:rPr lang="zh-CN" altLang="zh-CN" sz="2800" b="1" dirty="0" smtClean="0">
                <a:latin typeface="Times New Roman" panose="02020603050405020304" pitchFamily="18" charset="0"/>
                <a:cs typeface="Times New Roman" panose="02020603050405020304" pitchFamily="18" charset="0"/>
              </a:rPr>
              <a:t>计算机</a:t>
            </a:r>
            <a:r>
              <a:rPr lang="zh-CN" altLang="en-US" sz="2800" b="1" dirty="0" smtClean="0">
                <a:latin typeface="Times New Roman" panose="02020603050405020304" pitchFamily="18" charset="0"/>
                <a:cs typeface="Times New Roman" panose="02020603050405020304" pitchFamily="18" charset="0"/>
              </a:rPr>
              <a:t>的</a:t>
            </a:r>
            <a:r>
              <a:rPr lang="zh-CN" altLang="zh-CN" sz="2800" b="1" dirty="0" smtClean="0">
                <a:latin typeface="Times New Roman" panose="02020603050405020304" pitchFamily="18" charset="0"/>
                <a:cs typeface="Times New Roman" panose="02020603050405020304" pitchFamily="18" charset="0"/>
              </a:rPr>
              <a:t>数据存储装置有：</a:t>
            </a:r>
            <a:r>
              <a:rPr lang="en-US" altLang="zh-CN" sz="2800" b="1" dirty="0" smtClean="0">
                <a:latin typeface="Times New Roman" panose="02020603050405020304" pitchFamily="18" charset="0"/>
                <a:cs typeface="Times New Roman" panose="02020603050405020304" pitchFamily="18" charset="0"/>
              </a:rPr>
              <a:t>CPU</a:t>
            </a:r>
            <a:r>
              <a:rPr lang="zh-CN" altLang="zh-CN" sz="2800" b="1" dirty="0" smtClean="0">
                <a:latin typeface="Times New Roman" panose="02020603050405020304" pitchFamily="18" charset="0"/>
                <a:cs typeface="Times New Roman" panose="02020603050405020304" pitchFamily="18" charset="0"/>
              </a:rPr>
              <a:t>内部的寄存器；计算机的存储器；</a:t>
            </a:r>
            <a:r>
              <a:rPr lang="en-US" altLang="zh-CN" sz="2800" b="1" dirty="0" smtClean="0">
                <a:latin typeface="Times New Roman" panose="02020603050405020304" pitchFamily="18" charset="0"/>
                <a:cs typeface="Times New Roman" panose="02020603050405020304" pitchFamily="18" charset="0"/>
              </a:rPr>
              <a:t>I/O</a:t>
            </a:r>
            <a:r>
              <a:rPr lang="zh-CN" altLang="zh-CN" sz="2800" b="1" dirty="0" smtClean="0">
                <a:latin typeface="Times New Roman" panose="02020603050405020304" pitchFamily="18" charset="0"/>
                <a:cs typeface="Times New Roman" panose="02020603050405020304" pitchFamily="18" charset="0"/>
              </a:rPr>
              <a:t>端口。</a:t>
            </a:r>
            <a:endParaRPr lang="en-US" altLang="zh-CN" sz="2800" b="1" dirty="0" smtClean="0">
              <a:latin typeface="Times New Roman" panose="02020603050405020304" pitchFamily="18" charset="0"/>
              <a:cs typeface="Times New Roman" panose="02020603050405020304" pitchFamily="18" charset="0"/>
            </a:endParaRPr>
          </a:p>
          <a:p>
            <a:pPr lvl="0">
              <a:buClr>
                <a:srgbClr val="C87608"/>
              </a:buClr>
              <a:buFont typeface="Wingdings" panose="05000000000000000000" pitchFamily="2" charset="2"/>
              <a:buChar char="u"/>
            </a:pPr>
            <a:endParaRPr lang="en-US" altLang="zh-CN" sz="2800" b="1" dirty="0" smtClean="0">
              <a:solidFill>
                <a:srgbClr val="6A18A8"/>
              </a:solidFill>
              <a:latin typeface="Times New Roman" panose="02020603050405020304" pitchFamily="18" charset="0"/>
              <a:ea typeface="方正舒体" panose="02010601030101010101" pitchFamily="2" charset="-122"/>
              <a:cs typeface="Times New Roman" panose="02020603050405020304" pitchFamily="18" charset="0"/>
            </a:endParaRPr>
          </a:p>
          <a:p>
            <a:pPr>
              <a:buNone/>
            </a:pPr>
            <a:r>
              <a:rPr lang="en-US" altLang="zh-CN" sz="2800" b="1" dirty="0" smtClean="0">
                <a:solidFill>
                  <a:srgbClr val="6A18A8"/>
                </a:solidFill>
                <a:latin typeface="华文仿宋" panose="02010600040101010101" charset="-122"/>
                <a:ea typeface="华文仿宋" panose="02010600040101010101" charset="-122"/>
                <a:cs typeface="华文仿宋" panose="02010600040101010101" charset="-122"/>
              </a:rPr>
              <a:t>1.3.1 </a:t>
            </a:r>
            <a:r>
              <a:rPr lang="zh-CN" altLang="en-US" sz="2800" b="1" dirty="0" smtClean="0">
                <a:solidFill>
                  <a:srgbClr val="6A18A8"/>
                </a:solidFill>
                <a:latin typeface="华文仿宋" panose="02010600040101010101" charset="-122"/>
                <a:ea typeface="华文仿宋" panose="02010600040101010101" charset="-122"/>
                <a:cs typeface="华文仿宋" panose="02010600040101010101" charset="-122"/>
              </a:rPr>
              <a:t>寄存器</a:t>
            </a:r>
            <a:endParaRPr lang="en-US" altLang="zh-CN" sz="2800" b="1" dirty="0" smtClean="0">
              <a:solidFill>
                <a:srgbClr val="6A18A8"/>
              </a:solidFill>
              <a:latin typeface="华文仿宋" panose="02010600040101010101" charset="-122"/>
              <a:ea typeface="华文仿宋" panose="02010600040101010101" charset="-122"/>
              <a:cs typeface="华文仿宋" panose="02010600040101010101" charset="-122"/>
            </a:endParaRPr>
          </a:p>
          <a:p>
            <a:pPr>
              <a:buClr>
                <a:srgbClr val="C87608"/>
              </a:buClr>
              <a:buFont typeface="Wingdings" panose="05000000000000000000" pitchFamily="2" charset="2"/>
              <a:buChar char="u"/>
            </a:pPr>
            <a:r>
              <a:rPr lang="en-US" altLang="zh-CN" sz="2800" b="1" dirty="0" smtClean="0">
                <a:latin typeface="Times New Roman" panose="02020603050405020304" pitchFamily="18" charset="0"/>
                <a:cs typeface="Times New Roman" panose="02020603050405020304" pitchFamily="18" charset="0"/>
              </a:rPr>
              <a:t>8086 CPU</a:t>
            </a:r>
            <a:r>
              <a:rPr lang="zh-CN" altLang="zh-CN" sz="2800" b="1" dirty="0" smtClean="0">
                <a:latin typeface="Times New Roman" panose="02020603050405020304" pitchFamily="18" charset="0"/>
                <a:cs typeface="Times New Roman" panose="02020603050405020304" pitchFamily="18" charset="0"/>
              </a:rPr>
              <a:t>中用于汇编语言程序设计的寄存器被分为三组：</a:t>
            </a:r>
            <a:r>
              <a:rPr lang="zh-CN" altLang="zh-CN" sz="2800" b="1" dirty="0" smtClean="0">
                <a:solidFill>
                  <a:srgbClr val="FF0000"/>
                </a:solidFill>
                <a:latin typeface="Times New Roman" panose="02020603050405020304" pitchFamily="18" charset="0"/>
                <a:cs typeface="Times New Roman" panose="02020603050405020304" pitchFamily="18" charset="0"/>
              </a:rPr>
              <a:t>通用寄存器</a:t>
            </a:r>
            <a:r>
              <a:rPr lang="zh-CN" altLang="zh-CN" sz="2800" b="1" dirty="0" smtClean="0">
                <a:latin typeface="Times New Roman" panose="02020603050405020304" pitchFamily="18" charset="0"/>
                <a:cs typeface="Times New Roman" panose="02020603050405020304" pitchFamily="18" charset="0"/>
              </a:rPr>
              <a:t>、</a:t>
            </a:r>
            <a:r>
              <a:rPr lang="zh-CN" altLang="zh-CN" sz="2800" b="1" dirty="0" smtClean="0">
                <a:solidFill>
                  <a:srgbClr val="FF0000"/>
                </a:solidFill>
                <a:latin typeface="Times New Roman" panose="02020603050405020304" pitchFamily="18" charset="0"/>
                <a:cs typeface="Times New Roman" panose="02020603050405020304" pitchFamily="18" charset="0"/>
              </a:rPr>
              <a:t>专用寄存器</a:t>
            </a:r>
            <a:r>
              <a:rPr lang="zh-CN" altLang="zh-CN" sz="2800" b="1" dirty="0" smtClean="0">
                <a:latin typeface="Times New Roman" panose="02020603050405020304" pitchFamily="18" charset="0"/>
                <a:cs typeface="Times New Roman" panose="02020603050405020304" pitchFamily="18" charset="0"/>
              </a:rPr>
              <a:t>和</a:t>
            </a:r>
            <a:r>
              <a:rPr lang="zh-CN" altLang="zh-CN" sz="2800" b="1" dirty="0" smtClean="0">
                <a:solidFill>
                  <a:srgbClr val="FF0000"/>
                </a:solidFill>
                <a:latin typeface="Times New Roman" panose="02020603050405020304" pitchFamily="18" charset="0"/>
                <a:cs typeface="Times New Roman" panose="02020603050405020304" pitchFamily="18" charset="0"/>
              </a:rPr>
              <a:t>段寄存器</a:t>
            </a:r>
            <a:r>
              <a:rPr lang="zh-CN" altLang="zh-CN" sz="2800" b="1" dirty="0" smtClean="0">
                <a:latin typeface="Times New Roman" panose="02020603050405020304" pitchFamily="18" charset="0"/>
                <a:cs typeface="Times New Roman" panose="02020603050405020304" pitchFamily="18" charset="0"/>
              </a:rPr>
              <a:t>。</a:t>
            </a:r>
            <a:endParaRPr lang="en-US" altLang="zh-CN" sz="2800" b="1"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标题 98305"/>
          <p:cNvSpPr>
            <a:spLocks noGrp="1"/>
          </p:cNvSpPr>
          <p:nvPr>
            <p:ph type="title"/>
          </p:nvPr>
        </p:nvSpPr>
        <p:spPr/>
        <p:txBody>
          <a:bodyPr anchor="b"/>
          <a:lstStyle/>
          <a:p>
            <a:r>
              <a:rPr lang="en-US" altLang="zh-CN" dirty="0"/>
              <a:t>80X86</a:t>
            </a:r>
            <a:r>
              <a:rPr lang="zh-CN" altLang="en-US" dirty="0"/>
              <a:t>寄存器组</a:t>
            </a:r>
            <a:endParaRPr lang="en-US" altLang="zh-CN" dirty="0"/>
          </a:p>
        </p:txBody>
      </p:sp>
      <p:sp>
        <p:nvSpPr>
          <p:cNvPr id="98307" name="文本占位符 98306"/>
          <p:cNvSpPr>
            <a:spLocks noGrp="1"/>
          </p:cNvSpPr>
          <p:nvPr>
            <p:ph type="body" idx="1"/>
          </p:nvPr>
        </p:nvSpPr>
        <p:spPr>
          <a:xfrm>
            <a:off x="477838" y="1533843"/>
            <a:ext cx="7632700" cy="4114800"/>
          </a:xfrm>
        </p:spPr>
        <p:txBody>
          <a:bodyPr/>
          <a:lstStyle/>
          <a:p>
            <a:pPr>
              <a:lnSpc>
                <a:spcPct val="100000"/>
              </a:lnSpc>
            </a:pPr>
            <a:r>
              <a:rPr lang="zh-CN" altLang="en-US" dirty="0"/>
              <a:t>一个典型的</a:t>
            </a:r>
            <a:r>
              <a:rPr lang="en-US" altLang="zh-CN" dirty="0"/>
              <a:t>CPU</a:t>
            </a:r>
            <a:r>
              <a:rPr lang="zh-CN" altLang="en-US" dirty="0"/>
              <a:t>由运算器、控制器、寄存器等器件组成，这些器件靠内部总线相连。</a:t>
            </a:r>
          </a:p>
          <a:p>
            <a:pPr>
              <a:lnSpc>
                <a:spcPct val="100000"/>
              </a:lnSpc>
            </a:pPr>
            <a:r>
              <a:rPr lang="zh-CN" altLang="en-US" dirty="0"/>
              <a:t>寄存器（Register）：处理器内部用于暂时存放程序执行过程中的代码和数据的高速存储单元。</a:t>
            </a:r>
          </a:p>
          <a:p>
            <a:pPr>
              <a:lnSpc>
                <a:spcPct val="100000"/>
              </a:lnSpc>
            </a:pPr>
            <a:r>
              <a:rPr lang="zh-CN" altLang="en-US" dirty="0"/>
              <a:t>一个</a:t>
            </a:r>
            <a:r>
              <a:rPr lang="en-US" altLang="zh-CN" dirty="0"/>
              <a:t>CPU</a:t>
            </a:r>
            <a:r>
              <a:rPr lang="zh-CN" altLang="en-US" dirty="0"/>
              <a:t>中有多个寄存器，分为</a:t>
            </a:r>
            <a:r>
              <a:rPr lang="zh-CN" altLang="en-US" dirty="0">
                <a:sym typeface="+mn-ea"/>
              </a:rPr>
              <a:t>程序不可见寄存器和</a:t>
            </a:r>
            <a:r>
              <a:rPr lang="zh-CN" altLang="en-US" dirty="0" smtClean="0">
                <a:sym typeface="+mn-ea"/>
              </a:rPr>
              <a:t>程序可见</a:t>
            </a:r>
            <a:r>
              <a:rPr lang="zh-CN" altLang="en-US" dirty="0">
                <a:sym typeface="+mn-ea"/>
              </a:rPr>
              <a:t>寄存器两大类</a:t>
            </a:r>
            <a:r>
              <a:rPr lang="zh-CN" altLang="en-US" dirty="0"/>
              <a:t>。</a:t>
            </a:r>
          </a:p>
          <a:p>
            <a:pPr>
              <a:lnSpc>
                <a:spcPct val="100000"/>
              </a:lnSpc>
            </a:pPr>
            <a:r>
              <a:rPr lang="zh-CN" altLang="en-US" dirty="0"/>
              <a:t>程序可见寄存器分为：通用寄存器、专用寄存器和段寄存器。</a:t>
            </a:r>
          </a:p>
          <a:p>
            <a:endParaRPr lang="zh-CN" altLang="en-US" dirty="0"/>
          </a:p>
        </p:txBody>
      </p:sp>
      <p:sp>
        <p:nvSpPr>
          <p:cNvPr id="2" name="灯片编号占位符 1"/>
          <p:cNvSpPr>
            <a:spLocks noGrp="1"/>
          </p:cNvSpPr>
          <p:nvPr>
            <p:ph type="sldNum" sz="quarter" idx="10"/>
          </p:nvPr>
        </p:nvSpPr>
        <p:spPr/>
        <p:txBody>
          <a:bodyPr/>
          <a:lstStyle/>
          <a:p>
            <a:pPr>
              <a:defRPr/>
            </a:pPr>
            <a:fld id="{6A9BFF9C-1BD5-4E01-A2D9-531E0825C0E6}" type="slidenum">
              <a:rPr lang="en-US" altLang="zh-CN"/>
              <a:pPr>
                <a:defRPr/>
              </a:pPr>
              <a:t>37</a:t>
            </a:fld>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8307">
                                            <p:txEl>
                                              <p:charRg st="39" end="61"/>
                                            </p:txEl>
                                          </p:spTgt>
                                        </p:tgtEl>
                                        <p:attrNameLst>
                                          <p:attrName>style.visibility</p:attrName>
                                        </p:attrNameLst>
                                      </p:cBhvr>
                                      <p:to>
                                        <p:strVal val="visible"/>
                                      </p:to>
                                    </p:set>
                                    <p:animEffect transition="in" filter="checkerboard(across)">
                                      <p:cBhvr>
                                        <p:cTn id="7" dur="500"/>
                                        <p:tgtEl>
                                          <p:spTgt spid="98307">
                                            <p:txEl>
                                              <p:charRg st="39" end="6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98307">
                                            <p:txEl>
                                              <p:charRg st="61" end="83"/>
                                            </p:txEl>
                                          </p:spTgt>
                                        </p:tgtEl>
                                        <p:attrNameLst>
                                          <p:attrName>style.visibility</p:attrName>
                                        </p:attrNameLst>
                                      </p:cBhvr>
                                      <p:to>
                                        <p:strVal val="visible"/>
                                      </p:to>
                                    </p:set>
                                    <p:animEffect transition="in" filter="checkerboard(across)">
                                      <p:cBhvr>
                                        <p:cTn id="12" dur="500"/>
                                        <p:tgtEl>
                                          <p:spTgt spid="98307">
                                            <p:txEl>
                                              <p:charRg st="61" end="8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98307">
                                            <p:txEl>
                                              <p:charRg st="3" end="3"/>
                                            </p:txEl>
                                          </p:spTgt>
                                        </p:tgtEl>
                                        <p:attrNameLst>
                                          <p:attrName>style.visibility</p:attrName>
                                        </p:attrNameLst>
                                      </p:cBhvr>
                                      <p:to>
                                        <p:strVal val="visible"/>
                                      </p:to>
                                    </p:set>
                                    <p:animEffect transition="in" filter="checkerboard(across)">
                                      <p:cBhvr>
                                        <p:cTn id="17" dur="500"/>
                                        <p:tgtEl>
                                          <p:spTgt spid="98307">
                                            <p:txEl>
                                              <p:char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7" name="Text Box 7"/>
          <p:cNvSpPr txBox="1"/>
          <p:nvPr/>
        </p:nvSpPr>
        <p:spPr>
          <a:xfrm>
            <a:off x="2438400" y="4114800"/>
            <a:ext cx="1981200" cy="396875"/>
          </a:xfrm>
          <a:prstGeom prst="rect">
            <a:avLst/>
          </a:prstGeom>
          <a:noFill/>
          <a:ln w="9525">
            <a:noFill/>
          </a:ln>
        </p:spPr>
        <p:txBody>
          <a:bodyPr>
            <a:spAutoFit/>
          </a:bodyPr>
          <a:lstStyle/>
          <a:p>
            <a:pPr>
              <a:spcBef>
                <a:spcPct val="50000"/>
              </a:spcBef>
            </a:pPr>
            <a:r>
              <a:rPr lang="en-US" altLang="en-US" sz="2000" dirty="0">
                <a:solidFill>
                  <a:srgbClr val="000000"/>
                </a:solidFill>
                <a:latin typeface="Times New Roman" panose="02020603050405020304" pitchFamily="18" charset="0"/>
              </a:rPr>
              <a:t>                CX</a:t>
            </a:r>
            <a:endParaRPr lang="en-US" altLang="zh-CN" dirty="0">
              <a:solidFill>
                <a:srgbClr val="000000"/>
              </a:solidFill>
              <a:latin typeface="Times New Roman" panose="02020603050405020304" pitchFamily="18" charset="0"/>
            </a:endParaRPr>
          </a:p>
        </p:txBody>
      </p:sp>
      <p:sp>
        <p:nvSpPr>
          <p:cNvPr id="5128" name="Text Box 8"/>
          <p:cNvSpPr txBox="1"/>
          <p:nvPr/>
        </p:nvSpPr>
        <p:spPr>
          <a:xfrm>
            <a:off x="2438400" y="4548188"/>
            <a:ext cx="1981200" cy="396875"/>
          </a:xfrm>
          <a:prstGeom prst="rect">
            <a:avLst/>
          </a:prstGeom>
          <a:noFill/>
          <a:ln w="9525">
            <a:noFill/>
          </a:ln>
        </p:spPr>
        <p:txBody>
          <a:bodyPr>
            <a:spAutoFit/>
          </a:bodyPr>
          <a:lstStyle/>
          <a:p>
            <a:pPr>
              <a:spcBef>
                <a:spcPct val="50000"/>
              </a:spcBef>
            </a:pPr>
            <a:r>
              <a:rPr lang="en-US" altLang="en-US" sz="2000" dirty="0">
                <a:solidFill>
                  <a:srgbClr val="000000"/>
                </a:solidFill>
                <a:latin typeface="Times New Roman" panose="02020603050405020304" pitchFamily="18" charset="0"/>
              </a:rPr>
              <a:t>                DX</a:t>
            </a:r>
            <a:endParaRPr lang="en-US" altLang="zh-CN" dirty="0">
              <a:solidFill>
                <a:srgbClr val="000000"/>
              </a:solidFill>
              <a:latin typeface="Times New Roman" panose="02020603050405020304" pitchFamily="18" charset="0"/>
            </a:endParaRPr>
          </a:p>
        </p:txBody>
      </p:sp>
      <p:sp>
        <p:nvSpPr>
          <p:cNvPr id="98306" name="标题 98305"/>
          <p:cNvSpPr>
            <a:spLocks noGrp="1"/>
          </p:cNvSpPr>
          <p:nvPr/>
        </p:nvSpPr>
        <p:spPr>
          <a:xfrm>
            <a:off x="1143000" y="381000"/>
            <a:ext cx="6705600" cy="563563"/>
          </a:xfrm>
          <a:prstGeom prst="rect">
            <a:avLst/>
          </a:prstGeom>
          <a:noFill/>
          <a:ln>
            <a:noFill/>
          </a:ln>
          <a:effectLst/>
        </p:spPr>
        <p:txBody>
          <a:bodyPr vert="horz" wrap="square" lIns="91440" tIns="45720" rIns="91440" bIns="45720" numCol="1" anchor="b" anchorCtr="0" compatLnSpc="1">
            <a:scene3d>
              <a:camera prst="orthographicFront"/>
              <a:lightRig rig="soft" dir="t">
                <a:rot lat="0" lon="0" rev="15600000"/>
              </a:lightRig>
            </a:scene3d>
            <a:sp3d extrusionH="57150" prstMaterial="softEdge">
              <a:bevelT w="25400" h="38100"/>
            </a:sp3d>
          </a:bodyPr>
          <a:lstStyle>
            <a:lvl1pPr algn="l" rtl="0" eaLnBrk="0" fontAlgn="base" hangingPunct="0">
              <a:spcBef>
                <a:spcPct val="0"/>
              </a:spcBef>
              <a:spcAft>
                <a:spcPct val="0"/>
              </a:spcAft>
              <a:defRPr sz="3200" b="1">
                <a:solidFill>
                  <a:schemeClr val="tx1"/>
                </a:solidFill>
                <a:effectLst>
                  <a:outerShdw blurRad="38100" dist="19050" dir="2700000" algn="tl" rotWithShape="0">
                    <a:schemeClr val="dk1">
                      <a:alpha val="40000"/>
                    </a:schemeClr>
                  </a:outerShdw>
                </a:effectLst>
                <a:latin typeface="+mj-lt"/>
                <a:ea typeface="+mj-ea"/>
                <a:cs typeface="+mj-cs"/>
              </a:defRPr>
            </a:lvl1pPr>
            <a:lvl2pPr algn="l" rtl="0" eaLnBrk="0" fontAlgn="base" hangingPunct="0">
              <a:spcBef>
                <a:spcPct val="0"/>
              </a:spcBef>
              <a:spcAft>
                <a:spcPct val="0"/>
              </a:spcAft>
              <a:defRPr sz="32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2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2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2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200" b="1">
                <a:solidFill>
                  <a:schemeClr val="bg1"/>
                </a:solidFill>
                <a:latin typeface="黑体" panose="02010609060101010101" pitchFamily="49" charset="-122"/>
                <a:ea typeface="黑体" panose="02010609060101010101" pitchFamily="49" charset="-122"/>
              </a:defRPr>
            </a:lvl9pPr>
          </a:lstStyle>
          <a:p>
            <a:r>
              <a:rPr lang="en-US" altLang="zh-CN" dirty="0"/>
              <a:t>80X86</a:t>
            </a:r>
            <a:r>
              <a:rPr lang="zh-CN" altLang="en-US" dirty="0"/>
              <a:t>寄存器组</a:t>
            </a:r>
            <a:endParaRPr lang="en-US" altLang="zh-CN" dirty="0"/>
          </a:p>
        </p:txBody>
      </p:sp>
      <p:pic>
        <p:nvPicPr>
          <p:cNvPr id="2" name="图片 1"/>
          <p:cNvPicPr>
            <a:picLocks noChangeAspect="1"/>
          </p:cNvPicPr>
          <p:nvPr/>
        </p:nvPicPr>
        <p:blipFill>
          <a:blip r:embed="rId3"/>
          <a:stretch>
            <a:fillRect/>
          </a:stretch>
        </p:blipFill>
        <p:spPr>
          <a:xfrm>
            <a:off x="348615" y="1608455"/>
            <a:ext cx="7426325" cy="3641090"/>
          </a:xfrm>
          <a:prstGeom prst="rect">
            <a:avLst/>
          </a:prstGeom>
        </p:spPr>
      </p:pic>
      <p:sp>
        <p:nvSpPr>
          <p:cNvPr id="3" name="灯片编号占位符 2"/>
          <p:cNvSpPr>
            <a:spLocks noGrp="1"/>
          </p:cNvSpPr>
          <p:nvPr>
            <p:ph type="sldNum" sz="quarter" idx="10"/>
          </p:nvPr>
        </p:nvSpPr>
        <p:spPr/>
        <p:txBody>
          <a:bodyPr/>
          <a:lstStyle/>
          <a:p>
            <a:pPr>
              <a:defRPr/>
            </a:pPr>
            <a:fld id="{D0782C06-3858-412B-9FDE-C726BF91D1B3}" type="slidenum">
              <a:rPr lang="en-US" altLang="zh-CN"/>
              <a:pPr>
                <a:defRPr/>
              </a:pPr>
              <a:t>38</a:t>
            </a:fld>
            <a:endParaRPr lang="en-US" altLang="zh-CN"/>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0000"/>
                </a:solidFill>
                <a:latin typeface="Times New Roman" panose="02020603050405020304" pitchFamily="18" charset="0"/>
                <a:sym typeface="+mn-ea"/>
              </a:rPr>
              <a:t>80x86</a:t>
            </a:r>
            <a:r>
              <a:rPr lang="zh-CN" altLang="en-US" dirty="0">
                <a:solidFill>
                  <a:srgbClr val="000000"/>
                </a:solidFill>
                <a:latin typeface="Times New Roman" panose="02020603050405020304" pitchFamily="18" charset="0"/>
                <a:sym typeface="+mn-ea"/>
              </a:rPr>
              <a:t>的寄存器结构</a:t>
            </a:r>
            <a:endParaRPr lang="zh-CN" altLang="en-US"/>
          </a:p>
        </p:txBody>
      </p:sp>
      <p:grpSp>
        <p:nvGrpSpPr>
          <p:cNvPr id="15364" name="Group 4"/>
          <p:cNvGrpSpPr/>
          <p:nvPr/>
        </p:nvGrpSpPr>
        <p:grpSpPr>
          <a:xfrm>
            <a:off x="1057275" y="1168400"/>
            <a:ext cx="5486400" cy="4693018"/>
            <a:chOff x="1248" y="816"/>
            <a:chExt cx="3456" cy="2837"/>
          </a:xfrm>
        </p:grpSpPr>
        <p:grpSp>
          <p:nvGrpSpPr>
            <p:cNvPr id="15383" name="Group 6"/>
            <p:cNvGrpSpPr/>
            <p:nvPr/>
          </p:nvGrpSpPr>
          <p:grpSpPr>
            <a:xfrm>
              <a:off x="3264" y="941"/>
              <a:ext cx="1427" cy="2437"/>
              <a:chOff x="3312" y="1229"/>
              <a:chExt cx="1427" cy="2437"/>
            </a:xfrm>
          </p:grpSpPr>
          <p:grpSp>
            <p:nvGrpSpPr>
              <p:cNvPr id="15385" name="Group 7"/>
              <p:cNvGrpSpPr/>
              <p:nvPr/>
            </p:nvGrpSpPr>
            <p:grpSpPr>
              <a:xfrm>
                <a:off x="3312" y="1296"/>
                <a:ext cx="1392" cy="2304"/>
                <a:chOff x="3312" y="1296"/>
                <a:chExt cx="1392" cy="2304"/>
              </a:xfrm>
            </p:grpSpPr>
            <p:sp>
              <p:nvSpPr>
                <p:cNvPr id="15387" name="Rectangle 8"/>
                <p:cNvSpPr/>
                <p:nvPr/>
              </p:nvSpPr>
              <p:spPr>
                <a:xfrm>
                  <a:off x="3312" y="1296"/>
                  <a:ext cx="1392" cy="144"/>
                </a:xfrm>
                <a:prstGeom prst="rect">
                  <a:avLst/>
                </a:prstGeom>
                <a:solidFill>
                  <a:srgbClr val="FF99CC"/>
                </a:solidFill>
                <a:ln w="12700" cap="sq" cmpd="sng">
                  <a:solidFill>
                    <a:schemeClr val="tx1"/>
                  </a:solidFill>
                  <a:prstDash val="solid"/>
                  <a:miter/>
                  <a:headEnd type="none" w="sm" len="sm"/>
                  <a:tailEnd type="none" w="sm" len="sm"/>
                </a:ln>
              </p:spPr>
              <p:txBody>
                <a:bodyPr wrap="square" anchor="ctr">
                  <a:spAutoFit/>
                </a:bodyPr>
                <a:lstStyle/>
                <a:p>
                  <a:endParaRPr lang="zh-CN" altLang="en-US" dirty="0">
                    <a:latin typeface="Times New Roman" panose="02020603050405020304" pitchFamily="18" charset="0"/>
                  </a:endParaRPr>
                </a:p>
              </p:txBody>
            </p:sp>
            <p:sp>
              <p:nvSpPr>
                <p:cNvPr id="15388" name="Rectangle 9"/>
                <p:cNvSpPr/>
                <p:nvPr/>
              </p:nvSpPr>
              <p:spPr>
                <a:xfrm>
                  <a:off x="3312" y="1440"/>
                  <a:ext cx="1392" cy="144"/>
                </a:xfrm>
                <a:prstGeom prst="rect">
                  <a:avLst/>
                </a:prstGeom>
                <a:solidFill>
                  <a:srgbClr val="FF99CC"/>
                </a:solidFill>
                <a:ln w="12700" cap="sq" cmpd="sng">
                  <a:solidFill>
                    <a:schemeClr val="tx1"/>
                  </a:solidFill>
                  <a:prstDash val="solid"/>
                  <a:miter/>
                  <a:headEnd type="none" w="sm" len="sm"/>
                  <a:tailEnd type="none" w="sm" len="sm"/>
                </a:ln>
              </p:spPr>
              <p:txBody>
                <a:bodyPr wrap="square" anchor="ctr">
                  <a:spAutoFit/>
                </a:bodyPr>
                <a:lstStyle/>
                <a:p>
                  <a:endParaRPr lang="zh-CN" altLang="en-US" dirty="0">
                    <a:latin typeface="Times New Roman" panose="02020603050405020304" pitchFamily="18" charset="0"/>
                  </a:endParaRPr>
                </a:p>
              </p:txBody>
            </p:sp>
            <p:sp>
              <p:nvSpPr>
                <p:cNvPr id="15389" name="Rectangle 10"/>
                <p:cNvSpPr/>
                <p:nvPr/>
              </p:nvSpPr>
              <p:spPr>
                <a:xfrm>
                  <a:off x="3312" y="1584"/>
                  <a:ext cx="1392" cy="144"/>
                </a:xfrm>
                <a:prstGeom prst="rect">
                  <a:avLst/>
                </a:prstGeom>
                <a:solidFill>
                  <a:srgbClr val="FF99CC"/>
                </a:solidFill>
                <a:ln w="12700" cap="sq" cmpd="sng">
                  <a:solidFill>
                    <a:schemeClr val="tx1"/>
                  </a:solidFill>
                  <a:prstDash val="solid"/>
                  <a:miter/>
                  <a:headEnd type="none" w="sm" len="sm"/>
                  <a:tailEnd type="none" w="sm" len="sm"/>
                </a:ln>
              </p:spPr>
              <p:txBody>
                <a:bodyPr wrap="square" anchor="ctr">
                  <a:spAutoFit/>
                </a:bodyPr>
                <a:lstStyle/>
                <a:p>
                  <a:endParaRPr lang="zh-CN" altLang="en-US" dirty="0">
                    <a:latin typeface="Times New Roman" panose="02020603050405020304" pitchFamily="18" charset="0"/>
                  </a:endParaRPr>
                </a:p>
              </p:txBody>
            </p:sp>
            <p:sp>
              <p:nvSpPr>
                <p:cNvPr id="15390" name="Rectangle 11"/>
                <p:cNvSpPr/>
                <p:nvPr/>
              </p:nvSpPr>
              <p:spPr>
                <a:xfrm>
                  <a:off x="3312" y="1728"/>
                  <a:ext cx="1392" cy="144"/>
                </a:xfrm>
                <a:prstGeom prst="rect">
                  <a:avLst/>
                </a:prstGeom>
                <a:solidFill>
                  <a:srgbClr val="FF99CC"/>
                </a:solidFill>
                <a:ln w="12700" cap="sq" cmpd="sng">
                  <a:solidFill>
                    <a:schemeClr val="tx1"/>
                  </a:solidFill>
                  <a:prstDash val="solid"/>
                  <a:miter/>
                  <a:headEnd type="none" w="sm" len="sm"/>
                  <a:tailEnd type="none" w="sm" len="sm"/>
                </a:ln>
              </p:spPr>
              <p:txBody>
                <a:bodyPr wrap="square" anchor="ctr">
                  <a:spAutoFit/>
                </a:bodyPr>
                <a:lstStyle/>
                <a:p>
                  <a:endParaRPr lang="zh-CN" altLang="en-US" dirty="0">
                    <a:latin typeface="Times New Roman" panose="02020603050405020304" pitchFamily="18" charset="0"/>
                  </a:endParaRPr>
                </a:p>
              </p:txBody>
            </p:sp>
            <p:sp>
              <p:nvSpPr>
                <p:cNvPr id="15391" name="Rectangle 12"/>
                <p:cNvSpPr/>
                <p:nvPr/>
              </p:nvSpPr>
              <p:spPr>
                <a:xfrm>
                  <a:off x="3312" y="1872"/>
                  <a:ext cx="1392" cy="144"/>
                </a:xfrm>
                <a:prstGeom prst="rect">
                  <a:avLst/>
                </a:prstGeom>
                <a:solidFill>
                  <a:srgbClr val="FF99CC"/>
                </a:solidFill>
                <a:ln w="12700" cap="sq" cmpd="sng">
                  <a:solidFill>
                    <a:schemeClr val="tx1"/>
                  </a:solidFill>
                  <a:prstDash val="solid"/>
                  <a:miter/>
                  <a:headEnd type="none" w="sm" len="sm"/>
                  <a:tailEnd type="none" w="sm" len="sm"/>
                </a:ln>
              </p:spPr>
              <p:txBody>
                <a:bodyPr wrap="square" anchor="ctr">
                  <a:spAutoFit/>
                </a:bodyPr>
                <a:lstStyle/>
                <a:p>
                  <a:endParaRPr lang="zh-CN" altLang="en-US" dirty="0">
                    <a:latin typeface="Times New Roman" panose="02020603050405020304" pitchFamily="18" charset="0"/>
                  </a:endParaRPr>
                </a:p>
              </p:txBody>
            </p:sp>
            <p:sp>
              <p:nvSpPr>
                <p:cNvPr id="15392" name="Rectangle 13"/>
                <p:cNvSpPr/>
                <p:nvPr/>
              </p:nvSpPr>
              <p:spPr>
                <a:xfrm>
                  <a:off x="3312" y="2016"/>
                  <a:ext cx="1392" cy="144"/>
                </a:xfrm>
                <a:prstGeom prst="rect">
                  <a:avLst/>
                </a:prstGeom>
                <a:solidFill>
                  <a:srgbClr val="FF99CC"/>
                </a:solidFill>
                <a:ln w="12700" cap="sq" cmpd="sng">
                  <a:solidFill>
                    <a:schemeClr val="tx1"/>
                  </a:solidFill>
                  <a:prstDash val="solid"/>
                  <a:miter/>
                  <a:headEnd type="none" w="sm" len="sm"/>
                  <a:tailEnd type="none" w="sm" len="sm"/>
                </a:ln>
              </p:spPr>
              <p:txBody>
                <a:bodyPr wrap="square" anchor="ctr">
                  <a:spAutoFit/>
                </a:bodyPr>
                <a:lstStyle/>
                <a:p>
                  <a:endParaRPr lang="zh-CN" altLang="en-US" dirty="0">
                    <a:latin typeface="Times New Roman" panose="02020603050405020304" pitchFamily="18" charset="0"/>
                  </a:endParaRPr>
                </a:p>
              </p:txBody>
            </p:sp>
            <p:sp>
              <p:nvSpPr>
                <p:cNvPr id="15393" name="Rectangle 14"/>
                <p:cNvSpPr/>
                <p:nvPr/>
              </p:nvSpPr>
              <p:spPr>
                <a:xfrm>
                  <a:off x="3312" y="2160"/>
                  <a:ext cx="1392" cy="144"/>
                </a:xfrm>
                <a:prstGeom prst="rect">
                  <a:avLst/>
                </a:prstGeom>
                <a:solidFill>
                  <a:srgbClr val="FF99CC"/>
                </a:solidFill>
                <a:ln w="12700" cap="sq" cmpd="sng">
                  <a:solidFill>
                    <a:schemeClr val="tx1"/>
                  </a:solidFill>
                  <a:prstDash val="solid"/>
                  <a:miter/>
                  <a:headEnd type="none" w="sm" len="sm"/>
                  <a:tailEnd type="none" w="sm" len="sm"/>
                </a:ln>
              </p:spPr>
              <p:txBody>
                <a:bodyPr wrap="square" anchor="ctr">
                  <a:spAutoFit/>
                </a:bodyPr>
                <a:lstStyle/>
                <a:p>
                  <a:endParaRPr lang="zh-CN" altLang="en-US" dirty="0">
                    <a:latin typeface="Times New Roman" panose="02020603050405020304" pitchFamily="18" charset="0"/>
                  </a:endParaRPr>
                </a:p>
              </p:txBody>
            </p:sp>
            <p:sp>
              <p:nvSpPr>
                <p:cNvPr id="15394" name="Rectangle 15"/>
                <p:cNvSpPr/>
                <p:nvPr/>
              </p:nvSpPr>
              <p:spPr>
                <a:xfrm>
                  <a:off x="3312" y="2304"/>
                  <a:ext cx="1392" cy="144"/>
                </a:xfrm>
                <a:prstGeom prst="rect">
                  <a:avLst/>
                </a:prstGeom>
                <a:solidFill>
                  <a:srgbClr val="FF99CC"/>
                </a:solidFill>
                <a:ln w="12700" cap="sq" cmpd="sng">
                  <a:solidFill>
                    <a:schemeClr val="tx1"/>
                  </a:solidFill>
                  <a:prstDash val="solid"/>
                  <a:miter/>
                  <a:headEnd type="none" w="sm" len="sm"/>
                  <a:tailEnd type="none" w="sm" len="sm"/>
                </a:ln>
              </p:spPr>
              <p:txBody>
                <a:bodyPr wrap="square" anchor="ctr">
                  <a:spAutoFit/>
                </a:bodyPr>
                <a:lstStyle/>
                <a:p>
                  <a:endParaRPr lang="zh-CN" altLang="en-US" dirty="0">
                    <a:latin typeface="Times New Roman" panose="02020603050405020304" pitchFamily="18" charset="0"/>
                  </a:endParaRPr>
                </a:p>
              </p:txBody>
            </p:sp>
            <p:sp>
              <p:nvSpPr>
                <p:cNvPr id="15395" name="Rectangle 16"/>
                <p:cNvSpPr/>
                <p:nvPr/>
              </p:nvSpPr>
              <p:spPr>
                <a:xfrm>
                  <a:off x="3312" y="2592"/>
                  <a:ext cx="1392" cy="144"/>
                </a:xfrm>
                <a:prstGeom prst="rect">
                  <a:avLst/>
                </a:prstGeom>
                <a:solidFill>
                  <a:srgbClr val="FF99CC"/>
                </a:solidFill>
                <a:ln w="12700" cap="sq" cmpd="sng">
                  <a:solidFill>
                    <a:schemeClr val="tx1"/>
                  </a:solidFill>
                  <a:prstDash val="solid"/>
                  <a:miter/>
                  <a:headEnd type="none" w="sm" len="sm"/>
                  <a:tailEnd type="none" w="sm" len="sm"/>
                </a:ln>
              </p:spPr>
              <p:txBody>
                <a:bodyPr wrap="square" anchor="ctr">
                  <a:spAutoFit/>
                </a:bodyPr>
                <a:lstStyle/>
                <a:p>
                  <a:endParaRPr lang="zh-CN" altLang="en-US" dirty="0">
                    <a:latin typeface="Times New Roman" panose="02020603050405020304" pitchFamily="18" charset="0"/>
                  </a:endParaRPr>
                </a:p>
              </p:txBody>
            </p:sp>
            <p:sp>
              <p:nvSpPr>
                <p:cNvPr id="15396" name="Rectangle 17"/>
                <p:cNvSpPr/>
                <p:nvPr/>
              </p:nvSpPr>
              <p:spPr>
                <a:xfrm>
                  <a:off x="3312" y="2736"/>
                  <a:ext cx="1392" cy="144"/>
                </a:xfrm>
                <a:prstGeom prst="rect">
                  <a:avLst/>
                </a:prstGeom>
                <a:solidFill>
                  <a:srgbClr val="FF99CC"/>
                </a:solidFill>
                <a:ln w="12700" cap="sq" cmpd="sng">
                  <a:solidFill>
                    <a:schemeClr val="tx1"/>
                  </a:solidFill>
                  <a:prstDash val="solid"/>
                  <a:miter/>
                  <a:headEnd type="none" w="sm" len="sm"/>
                  <a:tailEnd type="none" w="sm" len="sm"/>
                </a:ln>
              </p:spPr>
              <p:txBody>
                <a:bodyPr wrap="square" anchor="ctr">
                  <a:spAutoFit/>
                </a:bodyPr>
                <a:lstStyle/>
                <a:p>
                  <a:endParaRPr lang="zh-CN" altLang="en-US" dirty="0">
                    <a:latin typeface="Times New Roman" panose="02020603050405020304" pitchFamily="18" charset="0"/>
                  </a:endParaRPr>
                </a:p>
              </p:txBody>
            </p:sp>
            <p:grpSp>
              <p:nvGrpSpPr>
                <p:cNvPr id="15397" name="Group 18"/>
                <p:cNvGrpSpPr/>
                <p:nvPr/>
              </p:nvGrpSpPr>
              <p:grpSpPr>
                <a:xfrm>
                  <a:off x="3312" y="3024"/>
                  <a:ext cx="1392" cy="576"/>
                  <a:chOff x="3888" y="3552"/>
                  <a:chExt cx="1392" cy="576"/>
                </a:xfrm>
              </p:grpSpPr>
              <p:sp>
                <p:nvSpPr>
                  <p:cNvPr id="15399" name="Rectangle 19"/>
                  <p:cNvSpPr/>
                  <p:nvPr/>
                </p:nvSpPr>
                <p:spPr>
                  <a:xfrm>
                    <a:off x="3888" y="3552"/>
                    <a:ext cx="1392" cy="144"/>
                  </a:xfrm>
                  <a:prstGeom prst="rect">
                    <a:avLst/>
                  </a:prstGeom>
                  <a:solidFill>
                    <a:srgbClr val="FF99CC"/>
                  </a:solidFill>
                  <a:ln w="12700" cap="sq" cmpd="sng">
                    <a:solidFill>
                      <a:schemeClr val="tx1"/>
                    </a:solidFill>
                    <a:prstDash val="solid"/>
                    <a:miter/>
                    <a:headEnd type="none" w="sm" len="sm"/>
                    <a:tailEnd type="none" w="sm" len="sm"/>
                  </a:ln>
                </p:spPr>
                <p:txBody>
                  <a:bodyPr wrap="square" anchor="ctr">
                    <a:spAutoFit/>
                  </a:bodyPr>
                  <a:lstStyle/>
                  <a:p>
                    <a:endParaRPr lang="zh-CN" altLang="en-US" dirty="0">
                      <a:latin typeface="Times New Roman" panose="02020603050405020304" pitchFamily="18" charset="0"/>
                    </a:endParaRPr>
                  </a:p>
                </p:txBody>
              </p:sp>
              <p:sp>
                <p:nvSpPr>
                  <p:cNvPr id="15400" name="Rectangle 20"/>
                  <p:cNvSpPr/>
                  <p:nvPr/>
                </p:nvSpPr>
                <p:spPr>
                  <a:xfrm>
                    <a:off x="3888" y="3696"/>
                    <a:ext cx="1392" cy="144"/>
                  </a:xfrm>
                  <a:prstGeom prst="rect">
                    <a:avLst/>
                  </a:prstGeom>
                  <a:solidFill>
                    <a:srgbClr val="FF99CC"/>
                  </a:solidFill>
                  <a:ln w="12700" cap="sq" cmpd="sng">
                    <a:solidFill>
                      <a:schemeClr val="tx1"/>
                    </a:solidFill>
                    <a:prstDash val="solid"/>
                    <a:miter/>
                    <a:headEnd type="none" w="sm" len="sm"/>
                    <a:tailEnd type="none" w="sm" len="sm"/>
                  </a:ln>
                </p:spPr>
                <p:txBody>
                  <a:bodyPr wrap="square" anchor="ctr">
                    <a:spAutoFit/>
                  </a:bodyPr>
                  <a:lstStyle/>
                  <a:p>
                    <a:endParaRPr lang="zh-CN" altLang="en-US" dirty="0">
                      <a:latin typeface="Times New Roman" panose="02020603050405020304" pitchFamily="18" charset="0"/>
                    </a:endParaRPr>
                  </a:p>
                </p:txBody>
              </p:sp>
              <p:sp>
                <p:nvSpPr>
                  <p:cNvPr id="15401" name="Rectangle 21"/>
                  <p:cNvSpPr/>
                  <p:nvPr/>
                </p:nvSpPr>
                <p:spPr>
                  <a:xfrm>
                    <a:off x="3888" y="3840"/>
                    <a:ext cx="1392" cy="144"/>
                  </a:xfrm>
                  <a:prstGeom prst="rect">
                    <a:avLst/>
                  </a:prstGeom>
                  <a:solidFill>
                    <a:srgbClr val="FF99CC"/>
                  </a:solidFill>
                  <a:ln w="12700" cap="sq" cmpd="sng">
                    <a:solidFill>
                      <a:schemeClr val="tx1"/>
                    </a:solidFill>
                    <a:prstDash val="solid"/>
                    <a:miter/>
                    <a:headEnd type="none" w="sm" len="sm"/>
                    <a:tailEnd type="none" w="sm" len="sm"/>
                  </a:ln>
                </p:spPr>
                <p:txBody>
                  <a:bodyPr wrap="square" anchor="ctr">
                    <a:spAutoFit/>
                  </a:bodyPr>
                  <a:lstStyle/>
                  <a:p>
                    <a:endParaRPr lang="zh-CN" altLang="en-US" dirty="0">
                      <a:latin typeface="Times New Roman" panose="02020603050405020304" pitchFamily="18" charset="0"/>
                    </a:endParaRPr>
                  </a:p>
                </p:txBody>
              </p:sp>
              <p:sp>
                <p:nvSpPr>
                  <p:cNvPr id="15402" name="Rectangle 22"/>
                  <p:cNvSpPr/>
                  <p:nvPr/>
                </p:nvSpPr>
                <p:spPr>
                  <a:xfrm>
                    <a:off x="3888" y="3984"/>
                    <a:ext cx="1392" cy="144"/>
                  </a:xfrm>
                  <a:prstGeom prst="rect">
                    <a:avLst/>
                  </a:prstGeom>
                  <a:solidFill>
                    <a:srgbClr val="FF99CC"/>
                  </a:solidFill>
                  <a:ln w="12700" cap="sq" cmpd="sng">
                    <a:solidFill>
                      <a:schemeClr val="tx1"/>
                    </a:solidFill>
                    <a:prstDash val="solid"/>
                    <a:miter/>
                    <a:headEnd type="none" w="sm" len="sm"/>
                    <a:tailEnd type="none" w="sm" len="sm"/>
                  </a:ln>
                </p:spPr>
                <p:txBody>
                  <a:bodyPr wrap="square" anchor="ctr">
                    <a:spAutoFit/>
                  </a:bodyPr>
                  <a:lstStyle/>
                  <a:p>
                    <a:endParaRPr lang="zh-CN" altLang="en-US" dirty="0">
                      <a:latin typeface="Times New Roman" panose="02020603050405020304" pitchFamily="18" charset="0"/>
                    </a:endParaRPr>
                  </a:p>
                </p:txBody>
              </p:sp>
            </p:grpSp>
            <p:sp>
              <p:nvSpPr>
                <p:cNvPr id="15398" name="Line 23"/>
                <p:cNvSpPr/>
                <p:nvPr/>
              </p:nvSpPr>
              <p:spPr>
                <a:xfrm>
                  <a:off x="4032" y="1305"/>
                  <a:ext cx="0" cy="576"/>
                </a:xfrm>
                <a:prstGeom prst="line">
                  <a:avLst/>
                </a:prstGeom>
                <a:ln w="12700" cap="flat" cmpd="sng">
                  <a:solidFill>
                    <a:schemeClr val="tx1"/>
                  </a:solidFill>
                  <a:prstDash val="dash"/>
                  <a:headEnd type="none" w="sm" len="sm"/>
                  <a:tailEnd type="none" w="sm" len="sm"/>
                </a:ln>
              </p:spPr>
              <p:txBody>
                <a:bodyPr/>
                <a:lstStyle/>
                <a:p>
                  <a:endParaRPr lang="zh-CN" altLang="en-US"/>
                </a:p>
              </p:txBody>
            </p:sp>
          </p:grpSp>
          <p:sp>
            <p:nvSpPr>
              <p:cNvPr id="15386" name="Text Box 24"/>
              <p:cNvSpPr txBox="1"/>
              <p:nvPr/>
            </p:nvSpPr>
            <p:spPr>
              <a:xfrm>
                <a:off x="3359" y="1229"/>
                <a:ext cx="1380" cy="2437"/>
              </a:xfrm>
              <a:prstGeom prst="rect">
                <a:avLst/>
              </a:prstGeom>
              <a:noFill/>
              <a:ln w="12700">
                <a:noFill/>
              </a:ln>
            </p:spPr>
            <p:txBody>
              <a:bodyPr wrap="square">
                <a:spAutoFit/>
              </a:bodyPr>
              <a:lstStyle/>
              <a:p>
                <a:pPr>
                  <a:lnSpc>
                    <a:spcPct val="100000"/>
                  </a:lnSpc>
                  <a:spcBef>
                    <a:spcPts val="0"/>
                  </a:spcBef>
                  <a:spcAft>
                    <a:spcPts val="0"/>
                  </a:spcAft>
                </a:pPr>
                <a:r>
                  <a:rPr lang="en-US" altLang="zh-CN" sz="1400" b="1" dirty="0">
                    <a:solidFill>
                      <a:srgbClr val="000000"/>
                    </a:solidFill>
                    <a:latin typeface="Lucida Console" panose="020B0609040504020204" pitchFamily="49" charset="0"/>
                  </a:rPr>
                  <a:t>  </a:t>
                </a:r>
                <a:r>
                  <a:rPr lang="en-US" altLang="zh-CN" sz="1600" b="1" dirty="0">
                    <a:solidFill>
                      <a:srgbClr val="000000"/>
                    </a:solidFill>
                    <a:latin typeface="Lucida Console" panose="020B0609040504020204" pitchFamily="49" charset="0"/>
                  </a:rPr>
                  <a:t>AH   AX   AL  </a:t>
                </a:r>
              </a:p>
              <a:p>
                <a:pPr>
                  <a:lnSpc>
                    <a:spcPct val="100000"/>
                  </a:lnSpc>
                  <a:spcBef>
                    <a:spcPts val="0"/>
                  </a:spcBef>
                  <a:spcAft>
                    <a:spcPts val="0"/>
                  </a:spcAft>
                </a:pPr>
                <a:r>
                  <a:rPr lang="en-US" altLang="zh-CN" sz="1600" b="1" dirty="0">
                    <a:solidFill>
                      <a:srgbClr val="000000"/>
                    </a:solidFill>
                    <a:latin typeface="Lucida Console" panose="020B0609040504020204" pitchFamily="49" charset="0"/>
                  </a:rPr>
                  <a:t>  BH   BX   BL</a:t>
                </a:r>
              </a:p>
              <a:p>
                <a:pPr>
                  <a:lnSpc>
                    <a:spcPct val="100000"/>
                  </a:lnSpc>
                  <a:spcBef>
                    <a:spcPts val="0"/>
                  </a:spcBef>
                  <a:spcAft>
                    <a:spcPts val="0"/>
                  </a:spcAft>
                </a:pPr>
                <a:r>
                  <a:rPr lang="en-US" altLang="zh-CN" sz="1600" b="1" dirty="0">
                    <a:solidFill>
                      <a:srgbClr val="000000"/>
                    </a:solidFill>
                    <a:latin typeface="Lucida Console" panose="020B0609040504020204" pitchFamily="49" charset="0"/>
                  </a:rPr>
                  <a:t>  CH   CX   CL</a:t>
                </a:r>
              </a:p>
              <a:p>
                <a:pPr>
                  <a:lnSpc>
                    <a:spcPct val="100000"/>
                  </a:lnSpc>
                  <a:spcBef>
                    <a:spcPts val="0"/>
                  </a:spcBef>
                  <a:spcAft>
                    <a:spcPts val="0"/>
                  </a:spcAft>
                </a:pPr>
                <a:r>
                  <a:rPr lang="en-US" altLang="zh-CN" sz="1600" b="1" dirty="0">
                    <a:solidFill>
                      <a:srgbClr val="000000"/>
                    </a:solidFill>
                    <a:latin typeface="Lucida Console" panose="020B0609040504020204" pitchFamily="49" charset="0"/>
                  </a:rPr>
                  <a:t>  DH   DX   DL</a:t>
                </a:r>
              </a:p>
              <a:p>
                <a:pPr>
                  <a:lnSpc>
                    <a:spcPct val="100000"/>
                  </a:lnSpc>
                  <a:spcBef>
                    <a:spcPts val="0"/>
                  </a:spcBef>
                  <a:spcAft>
                    <a:spcPts val="0"/>
                  </a:spcAft>
                </a:pPr>
                <a:r>
                  <a:rPr lang="en-US" altLang="zh-CN" sz="1600" b="1" dirty="0">
                    <a:solidFill>
                      <a:srgbClr val="000000"/>
                    </a:solidFill>
                    <a:latin typeface="Lucida Console" panose="020B0609040504020204" pitchFamily="49" charset="0"/>
                  </a:rPr>
                  <a:t>       SP</a:t>
                </a:r>
              </a:p>
              <a:p>
                <a:pPr>
                  <a:lnSpc>
                    <a:spcPct val="100000"/>
                  </a:lnSpc>
                  <a:spcBef>
                    <a:spcPts val="0"/>
                  </a:spcBef>
                  <a:spcAft>
                    <a:spcPts val="0"/>
                  </a:spcAft>
                </a:pPr>
                <a:r>
                  <a:rPr lang="en-US" altLang="zh-CN" sz="1600" b="1" dirty="0">
                    <a:solidFill>
                      <a:srgbClr val="000000"/>
                    </a:solidFill>
                    <a:latin typeface="Lucida Console" panose="020B0609040504020204" pitchFamily="49" charset="0"/>
                  </a:rPr>
                  <a:t>       BP</a:t>
                </a:r>
                <a:br>
                  <a:rPr lang="en-US" altLang="zh-CN" sz="1600" b="1" dirty="0">
                    <a:solidFill>
                      <a:srgbClr val="000000"/>
                    </a:solidFill>
                    <a:latin typeface="Lucida Console" panose="020B0609040504020204" pitchFamily="49" charset="0"/>
                  </a:rPr>
                </a:br>
                <a:r>
                  <a:rPr lang="en-US" altLang="zh-CN" sz="1600" b="1" dirty="0">
                    <a:solidFill>
                      <a:srgbClr val="000000"/>
                    </a:solidFill>
                    <a:latin typeface="Lucida Console" panose="020B0609040504020204" pitchFamily="49" charset="0"/>
                  </a:rPr>
                  <a:t>       SI</a:t>
                </a:r>
              </a:p>
              <a:p>
                <a:pPr>
                  <a:lnSpc>
                    <a:spcPct val="100000"/>
                  </a:lnSpc>
                  <a:spcBef>
                    <a:spcPts val="0"/>
                  </a:spcBef>
                  <a:spcAft>
                    <a:spcPts val="0"/>
                  </a:spcAft>
                </a:pPr>
                <a:r>
                  <a:rPr lang="en-US" altLang="zh-CN" sz="1600" b="1" dirty="0">
                    <a:solidFill>
                      <a:srgbClr val="000000"/>
                    </a:solidFill>
                    <a:latin typeface="Lucida Console" panose="020B0609040504020204" pitchFamily="49" charset="0"/>
                  </a:rPr>
                  <a:t>       DI</a:t>
                </a:r>
              </a:p>
              <a:p>
                <a:pPr>
                  <a:lnSpc>
                    <a:spcPct val="100000"/>
                  </a:lnSpc>
                  <a:spcBef>
                    <a:spcPts val="0"/>
                  </a:spcBef>
                  <a:spcAft>
                    <a:spcPts val="0"/>
                  </a:spcAft>
                </a:pPr>
                <a:r>
                  <a:rPr lang="en-US" altLang="zh-CN" sz="1600" b="1" dirty="0">
                    <a:solidFill>
                      <a:srgbClr val="000000"/>
                    </a:solidFill>
                    <a:latin typeface="Lucida Console" panose="020B0609040504020204" pitchFamily="49" charset="0"/>
                  </a:rPr>
                  <a:t>     </a:t>
                </a:r>
              </a:p>
              <a:p>
                <a:pPr>
                  <a:lnSpc>
                    <a:spcPct val="100000"/>
                  </a:lnSpc>
                  <a:spcBef>
                    <a:spcPts val="0"/>
                  </a:spcBef>
                  <a:spcAft>
                    <a:spcPts val="0"/>
                  </a:spcAft>
                </a:pPr>
                <a:r>
                  <a:rPr lang="en-US" altLang="zh-CN" sz="1600" b="1" dirty="0">
                    <a:solidFill>
                      <a:srgbClr val="000000"/>
                    </a:solidFill>
                    <a:latin typeface="Lucida Console" panose="020B0609040504020204" pitchFamily="49" charset="0"/>
                  </a:rPr>
                  <a:t>       IP</a:t>
                </a:r>
              </a:p>
              <a:p>
                <a:pPr>
                  <a:lnSpc>
                    <a:spcPct val="100000"/>
                  </a:lnSpc>
                  <a:spcBef>
                    <a:spcPts val="0"/>
                  </a:spcBef>
                  <a:spcAft>
                    <a:spcPts val="0"/>
                  </a:spcAft>
                </a:pPr>
                <a:r>
                  <a:rPr lang="en-US" altLang="zh-CN" sz="1600" b="1" dirty="0">
                    <a:solidFill>
                      <a:srgbClr val="000000"/>
                    </a:solidFill>
                    <a:latin typeface="Lucida Console" panose="020B0609040504020204" pitchFamily="49" charset="0"/>
                  </a:rPr>
                  <a:t>     FLAGS</a:t>
                </a:r>
              </a:p>
              <a:p>
                <a:pPr>
                  <a:lnSpc>
                    <a:spcPct val="100000"/>
                  </a:lnSpc>
                  <a:spcBef>
                    <a:spcPts val="0"/>
                  </a:spcBef>
                  <a:spcAft>
                    <a:spcPts val="0"/>
                  </a:spcAft>
                </a:pPr>
                <a:endParaRPr lang="en-US" altLang="zh-CN" sz="1600" b="1" dirty="0">
                  <a:solidFill>
                    <a:srgbClr val="000000"/>
                  </a:solidFill>
                  <a:latin typeface="Lucida Console" panose="020B0609040504020204" pitchFamily="49" charset="0"/>
                </a:endParaRPr>
              </a:p>
              <a:p>
                <a:pPr>
                  <a:lnSpc>
                    <a:spcPct val="100000"/>
                  </a:lnSpc>
                  <a:spcBef>
                    <a:spcPts val="0"/>
                  </a:spcBef>
                  <a:spcAft>
                    <a:spcPts val="0"/>
                  </a:spcAft>
                </a:pPr>
                <a:r>
                  <a:rPr lang="en-US" altLang="zh-CN" sz="1600" b="1" dirty="0">
                    <a:solidFill>
                      <a:srgbClr val="000000"/>
                    </a:solidFill>
                    <a:latin typeface="Lucida Console" panose="020B0609040504020204" pitchFamily="49" charset="0"/>
                  </a:rPr>
                  <a:t>       CS</a:t>
                </a:r>
              </a:p>
              <a:p>
                <a:pPr>
                  <a:lnSpc>
                    <a:spcPct val="100000"/>
                  </a:lnSpc>
                  <a:spcBef>
                    <a:spcPts val="0"/>
                  </a:spcBef>
                  <a:spcAft>
                    <a:spcPts val="0"/>
                  </a:spcAft>
                </a:pPr>
                <a:r>
                  <a:rPr lang="en-US" altLang="zh-CN" sz="1600" b="1" dirty="0">
                    <a:solidFill>
                      <a:srgbClr val="000000"/>
                    </a:solidFill>
                    <a:latin typeface="Lucida Console" panose="020B0609040504020204" pitchFamily="49" charset="0"/>
                  </a:rPr>
                  <a:t>       DS</a:t>
                </a:r>
              </a:p>
              <a:p>
                <a:pPr>
                  <a:lnSpc>
                    <a:spcPct val="100000"/>
                  </a:lnSpc>
                  <a:spcBef>
                    <a:spcPts val="0"/>
                  </a:spcBef>
                  <a:spcAft>
                    <a:spcPts val="0"/>
                  </a:spcAft>
                </a:pPr>
                <a:r>
                  <a:rPr lang="en-US" altLang="zh-CN" sz="1600" b="1" dirty="0">
                    <a:solidFill>
                      <a:srgbClr val="000000"/>
                    </a:solidFill>
                    <a:latin typeface="Lucida Console" panose="020B0609040504020204" pitchFamily="49" charset="0"/>
                  </a:rPr>
                  <a:t>       SS</a:t>
                </a:r>
              </a:p>
              <a:p>
                <a:pPr>
                  <a:lnSpc>
                    <a:spcPct val="100000"/>
                  </a:lnSpc>
                  <a:spcBef>
                    <a:spcPts val="0"/>
                  </a:spcBef>
                  <a:spcAft>
                    <a:spcPts val="0"/>
                  </a:spcAft>
                </a:pPr>
                <a:r>
                  <a:rPr lang="en-US" altLang="zh-CN" sz="1600" b="1" dirty="0">
                    <a:solidFill>
                      <a:srgbClr val="000000"/>
                    </a:solidFill>
                    <a:latin typeface="Lucida Console" panose="020B0609040504020204" pitchFamily="49" charset="0"/>
                  </a:rPr>
                  <a:t>       ES</a:t>
                </a:r>
              </a:p>
            </p:txBody>
          </p:sp>
        </p:grpSp>
        <p:grpSp>
          <p:nvGrpSpPr>
            <p:cNvPr id="15366" name="Group 26"/>
            <p:cNvGrpSpPr/>
            <p:nvPr/>
          </p:nvGrpSpPr>
          <p:grpSpPr>
            <a:xfrm>
              <a:off x="1248" y="960"/>
              <a:ext cx="3408" cy="2693"/>
              <a:chOff x="1296" y="1248"/>
              <a:chExt cx="3408" cy="2693"/>
            </a:xfrm>
          </p:grpSpPr>
          <p:grpSp>
            <p:nvGrpSpPr>
              <p:cNvPr id="15368" name="Group 27"/>
              <p:cNvGrpSpPr/>
              <p:nvPr/>
            </p:nvGrpSpPr>
            <p:grpSpPr>
              <a:xfrm>
                <a:off x="1920" y="1296"/>
                <a:ext cx="2784" cy="2611"/>
                <a:chOff x="1920" y="1296"/>
                <a:chExt cx="2784" cy="2611"/>
              </a:xfrm>
            </p:grpSpPr>
            <p:sp>
              <p:nvSpPr>
                <p:cNvPr id="15371" name="Rectangle 28"/>
                <p:cNvSpPr/>
                <p:nvPr/>
              </p:nvSpPr>
              <p:spPr>
                <a:xfrm>
                  <a:off x="1920" y="1296"/>
                  <a:ext cx="1392" cy="144"/>
                </a:xfrm>
                <a:prstGeom prst="rect">
                  <a:avLst/>
                </a:prstGeom>
                <a:solidFill>
                  <a:schemeClr val="tx2"/>
                </a:solidFill>
                <a:ln w="12700" cap="sq" cmpd="sng">
                  <a:solidFill>
                    <a:schemeClr val="tx1"/>
                  </a:solidFill>
                  <a:prstDash val="solid"/>
                  <a:miter/>
                  <a:headEnd type="none" w="sm" len="sm"/>
                  <a:tailEnd type="none" w="sm" len="sm"/>
                </a:ln>
              </p:spPr>
              <p:txBody>
                <a:bodyPr wrap="square" anchor="ctr">
                  <a:spAutoFit/>
                </a:bodyPr>
                <a:lstStyle/>
                <a:p>
                  <a:endParaRPr lang="zh-CN" altLang="en-US" dirty="0">
                    <a:latin typeface="Times New Roman" panose="02020603050405020304" pitchFamily="18" charset="0"/>
                  </a:endParaRPr>
                </a:p>
              </p:txBody>
            </p:sp>
            <p:sp>
              <p:nvSpPr>
                <p:cNvPr id="15372" name="Rectangle 29"/>
                <p:cNvSpPr/>
                <p:nvPr/>
              </p:nvSpPr>
              <p:spPr>
                <a:xfrm>
                  <a:off x="1920" y="1440"/>
                  <a:ext cx="1392" cy="144"/>
                </a:xfrm>
                <a:prstGeom prst="rect">
                  <a:avLst/>
                </a:prstGeom>
                <a:solidFill>
                  <a:schemeClr val="tx2"/>
                </a:solidFill>
                <a:ln w="12700" cap="sq" cmpd="sng">
                  <a:solidFill>
                    <a:schemeClr val="tx1"/>
                  </a:solidFill>
                  <a:prstDash val="solid"/>
                  <a:miter/>
                  <a:headEnd type="none" w="sm" len="sm"/>
                  <a:tailEnd type="none" w="sm" len="sm"/>
                </a:ln>
              </p:spPr>
              <p:txBody>
                <a:bodyPr wrap="square" anchor="ctr">
                  <a:spAutoFit/>
                </a:bodyPr>
                <a:lstStyle/>
                <a:p>
                  <a:endParaRPr lang="zh-CN" altLang="en-US" dirty="0">
                    <a:latin typeface="Times New Roman" panose="02020603050405020304" pitchFamily="18" charset="0"/>
                  </a:endParaRPr>
                </a:p>
              </p:txBody>
            </p:sp>
            <p:sp>
              <p:nvSpPr>
                <p:cNvPr id="15373" name="Rectangle 30"/>
                <p:cNvSpPr/>
                <p:nvPr/>
              </p:nvSpPr>
              <p:spPr>
                <a:xfrm>
                  <a:off x="1920" y="1584"/>
                  <a:ext cx="1392" cy="144"/>
                </a:xfrm>
                <a:prstGeom prst="rect">
                  <a:avLst/>
                </a:prstGeom>
                <a:solidFill>
                  <a:schemeClr val="tx2"/>
                </a:solidFill>
                <a:ln w="12700" cap="sq" cmpd="sng">
                  <a:solidFill>
                    <a:schemeClr val="tx1"/>
                  </a:solidFill>
                  <a:prstDash val="solid"/>
                  <a:miter/>
                  <a:headEnd type="none" w="sm" len="sm"/>
                  <a:tailEnd type="none" w="sm" len="sm"/>
                </a:ln>
              </p:spPr>
              <p:txBody>
                <a:bodyPr wrap="square" anchor="ctr">
                  <a:spAutoFit/>
                </a:bodyPr>
                <a:lstStyle/>
                <a:p>
                  <a:endParaRPr lang="zh-CN" altLang="en-US" dirty="0">
                    <a:latin typeface="Times New Roman" panose="02020603050405020304" pitchFamily="18" charset="0"/>
                  </a:endParaRPr>
                </a:p>
              </p:txBody>
            </p:sp>
            <p:sp>
              <p:nvSpPr>
                <p:cNvPr id="15374" name="Rectangle 31"/>
                <p:cNvSpPr/>
                <p:nvPr/>
              </p:nvSpPr>
              <p:spPr>
                <a:xfrm>
                  <a:off x="1920" y="1728"/>
                  <a:ext cx="1392" cy="144"/>
                </a:xfrm>
                <a:prstGeom prst="rect">
                  <a:avLst/>
                </a:prstGeom>
                <a:solidFill>
                  <a:schemeClr val="tx2"/>
                </a:solidFill>
                <a:ln w="12700" cap="sq" cmpd="sng">
                  <a:solidFill>
                    <a:schemeClr val="tx1"/>
                  </a:solidFill>
                  <a:prstDash val="solid"/>
                  <a:miter/>
                  <a:headEnd type="none" w="sm" len="sm"/>
                  <a:tailEnd type="none" w="sm" len="sm"/>
                </a:ln>
              </p:spPr>
              <p:txBody>
                <a:bodyPr wrap="square" anchor="ctr">
                  <a:spAutoFit/>
                </a:bodyPr>
                <a:lstStyle/>
                <a:p>
                  <a:endParaRPr lang="zh-CN" altLang="en-US" dirty="0">
                    <a:latin typeface="Times New Roman" panose="02020603050405020304" pitchFamily="18" charset="0"/>
                  </a:endParaRPr>
                </a:p>
              </p:txBody>
            </p:sp>
            <p:sp>
              <p:nvSpPr>
                <p:cNvPr id="15375" name="Rectangle 32"/>
                <p:cNvSpPr/>
                <p:nvPr/>
              </p:nvSpPr>
              <p:spPr>
                <a:xfrm>
                  <a:off x="1920" y="1872"/>
                  <a:ext cx="1392" cy="144"/>
                </a:xfrm>
                <a:prstGeom prst="rect">
                  <a:avLst/>
                </a:prstGeom>
                <a:solidFill>
                  <a:schemeClr val="tx2"/>
                </a:solidFill>
                <a:ln w="12700" cap="sq" cmpd="sng">
                  <a:solidFill>
                    <a:schemeClr val="tx1"/>
                  </a:solidFill>
                  <a:prstDash val="solid"/>
                  <a:miter/>
                  <a:headEnd type="none" w="sm" len="sm"/>
                  <a:tailEnd type="none" w="sm" len="sm"/>
                </a:ln>
              </p:spPr>
              <p:txBody>
                <a:bodyPr wrap="square" anchor="ctr">
                  <a:spAutoFit/>
                </a:bodyPr>
                <a:lstStyle/>
                <a:p>
                  <a:endParaRPr lang="zh-CN" altLang="en-US" dirty="0">
                    <a:latin typeface="Times New Roman" panose="02020603050405020304" pitchFamily="18" charset="0"/>
                  </a:endParaRPr>
                </a:p>
              </p:txBody>
            </p:sp>
            <p:sp>
              <p:nvSpPr>
                <p:cNvPr id="15376" name="Rectangle 33"/>
                <p:cNvSpPr/>
                <p:nvPr/>
              </p:nvSpPr>
              <p:spPr>
                <a:xfrm>
                  <a:off x="1920" y="2016"/>
                  <a:ext cx="1392" cy="144"/>
                </a:xfrm>
                <a:prstGeom prst="rect">
                  <a:avLst/>
                </a:prstGeom>
                <a:solidFill>
                  <a:schemeClr val="tx2"/>
                </a:solidFill>
                <a:ln w="12700" cap="sq" cmpd="sng">
                  <a:solidFill>
                    <a:schemeClr val="tx1"/>
                  </a:solidFill>
                  <a:prstDash val="solid"/>
                  <a:miter/>
                  <a:headEnd type="none" w="sm" len="sm"/>
                  <a:tailEnd type="none" w="sm" len="sm"/>
                </a:ln>
              </p:spPr>
              <p:txBody>
                <a:bodyPr wrap="square" anchor="ctr">
                  <a:spAutoFit/>
                </a:bodyPr>
                <a:lstStyle/>
                <a:p>
                  <a:endParaRPr lang="zh-CN" altLang="en-US" dirty="0">
                    <a:latin typeface="Times New Roman" panose="02020603050405020304" pitchFamily="18" charset="0"/>
                  </a:endParaRPr>
                </a:p>
              </p:txBody>
            </p:sp>
            <p:sp>
              <p:nvSpPr>
                <p:cNvPr id="15377" name="Rectangle 34"/>
                <p:cNvSpPr/>
                <p:nvPr/>
              </p:nvSpPr>
              <p:spPr>
                <a:xfrm>
                  <a:off x="1920" y="2160"/>
                  <a:ext cx="1392" cy="144"/>
                </a:xfrm>
                <a:prstGeom prst="rect">
                  <a:avLst/>
                </a:prstGeom>
                <a:solidFill>
                  <a:schemeClr val="tx2"/>
                </a:solidFill>
                <a:ln w="12700" cap="sq" cmpd="sng">
                  <a:solidFill>
                    <a:schemeClr val="tx1"/>
                  </a:solidFill>
                  <a:prstDash val="solid"/>
                  <a:miter/>
                  <a:headEnd type="none" w="sm" len="sm"/>
                  <a:tailEnd type="none" w="sm" len="sm"/>
                </a:ln>
              </p:spPr>
              <p:txBody>
                <a:bodyPr wrap="square" anchor="ctr">
                  <a:spAutoFit/>
                </a:bodyPr>
                <a:lstStyle/>
                <a:p>
                  <a:endParaRPr lang="zh-CN" altLang="en-US" dirty="0">
                    <a:latin typeface="Times New Roman" panose="02020603050405020304" pitchFamily="18" charset="0"/>
                  </a:endParaRPr>
                </a:p>
              </p:txBody>
            </p:sp>
            <p:sp>
              <p:nvSpPr>
                <p:cNvPr id="15378" name="Rectangle 35"/>
                <p:cNvSpPr/>
                <p:nvPr/>
              </p:nvSpPr>
              <p:spPr>
                <a:xfrm>
                  <a:off x="1920" y="2304"/>
                  <a:ext cx="1392" cy="144"/>
                </a:xfrm>
                <a:prstGeom prst="rect">
                  <a:avLst/>
                </a:prstGeom>
                <a:solidFill>
                  <a:schemeClr val="tx2"/>
                </a:solidFill>
                <a:ln w="12700" cap="sq" cmpd="sng">
                  <a:solidFill>
                    <a:schemeClr val="tx1"/>
                  </a:solidFill>
                  <a:prstDash val="solid"/>
                  <a:miter/>
                  <a:headEnd type="none" w="sm" len="sm"/>
                  <a:tailEnd type="none" w="sm" len="sm"/>
                </a:ln>
              </p:spPr>
              <p:txBody>
                <a:bodyPr wrap="square" anchor="ctr">
                  <a:spAutoFit/>
                </a:bodyPr>
                <a:lstStyle/>
                <a:p>
                  <a:endParaRPr lang="zh-CN" altLang="en-US" dirty="0">
                    <a:latin typeface="Times New Roman" panose="02020603050405020304" pitchFamily="18" charset="0"/>
                  </a:endParaRPr>
                </a:p>
              </p:txBody>
            </p:sp>
            <p:sp>
              <p:nvSpPr>
                <p:cNvPr id="15379" name="Rectangle 36"/>
                <p:cNvSpPr/>
                <p:nvPr/>
              </p:nvSpPr>
              <p:spPr>
                <a:xfrm>
                  <a:off x="1920" y="2592"/>
                  <a:ext cx="1392" cy="144"/>
                </a:xfrm>
                <a:prstGeom prst="rect">
                  <a:avLst/>
                </a:prstGeom>
                <a:solidFill>
                  <a:schemeClr val="tx2"/>
                </a:solidFill>
                <a:ln w="12700" cap="sq" cmpd="sng">
                  <a:solidFill>
                    <a:schemeClr val="tx1"/>
                  </a:solidFill>
                  <a:prstDash val="solid"/>
                  <a:miter/>
                  <a:headEnd type="none" w="sm" len="sm"/>
                  <a:tailEnd type="none" w="sm" len="sm"/>
                </a:ln>
              </p:spPr>
              <p:txBody>
                <a:bodyPr wrap="square" anchor="ctr">
                  <a:spAutoFit/>
                </a:bodyPr>
                <a:lstStyle/>
                <a:p>
                  <a:endParaRPr lang="zh-CN" altLang="en-US" dirty="0">
                    <a:latin typeface="Times New Roman" panose="02020603050405020304" pitchFamily="18" charset="0"/>
                  </a:endParaRPr>
                </a:p>
              </p:txBody>
            </p:sp>
            <p:sp>
              <p:nvSpPr>
                <p:cNvPr id="15380" name="Rectangle 37"/>
                <p:cNvSpPr/>
                <p:nvPr/>
              </p:nvSpPr>
              <p:spPr>
                <a:xfrm>
                  <a:off x="1920" y="2736"/>
                  <a:ext cx="1392" cy="144"/>
                </a:xfrm>
                <a:prstGeom prst="rect">
                  <a:avLst/>
                </a:prstGeom>
                <a:solidFill>
                  <a:schemeClr val="tx2"/>
                </a:solidFill>
                <a:ln w="12700" cap="sq" cmpd="sng">
                  <a:solidFill>
                    <a:schemeClr val="tx1"/>
                  </a:solidFill>
                  <a:prstDash val="solid"/>
                  <a:miter/>
                  <a:headEnd type="none" w="sm" len="sm"/>
                  <a:tailEnd type="none" w="sm" len="sm"/>
                </a:ln>
              </p:spPr>
              <p:txBody>
                <a:bodyPr wrap="square" anchor="ctr">
                  <a:spAutoFit/>
                </a:bodyPr>
                <a:lstStyle/>
                <a:p>
                  <a:endParaRPr lang="zh-CN" altLang="en-US" dirty="0">
                    <a:latin typeface="Times New Roman" panose="02020603050405020304" pitchFamily="18" charset="0"/>
                  </a:endParaRPr>
                </a:p>
              </p:txBody>
            </p:sp>
            <p:sp>
              <p:nvSpPr>
                <p:cNvPr id="15381" name="Rectangle 38"/>
                <p:cNvSpPr/>
                <p:nvPr/>
              </p:nvSpPr>
              <p:spPr>
                <a:xfrm>
                  <a:off x="3312" y="3763"/>
                  <a:ext cx="1392" cy="144"/>
                </a:xfrm>
                <a:prstGeom prst="rect">
                  <a:avLst/>
                </a:prstGeom>
                <a:solidFill>
                  <a:schemeClr val="tx2"/>
                </a:solidFill>
                <a:ln w="12700" cap="sq" cmpd="sng">
                  <a:solidFill>
                    <a:schemeClr val="tx1"/>
                  </a:solidFill>
                  <a:prstDash val="solid"/>
                  <a:miter/>
                  <a:headEnd type="none" w="sm" len="sm"/>
                  <a:tailEnd type="none" w="sm" len="sm"/>
                </a:ln>
              </p:spPr>
              <p:txBody>
                <a:bodyPr wrap="square" anchor="ctr">
                  <a:spAutoFit/>
                </a:bodyPr>
                <a:lstStyle/>
                <a:p>
                  <a:endParaRPr lang="zh-CN" altLang="en-US" dirty="0">
                    <a:latin typeface="Times New Roman" panose="02020603050405020304" pitchFamily="18" charset="0"/>
                  </a:endParaRPr>
                </a:p>
              </p:txBody>
            </p:sp>
            <p:sp>
              <p:nvSpPr>
                <p:cNvPr id="15382" name="Rectangle 39"/>
                <p:cNvSpPr/>
                <p:nvPr/>
              </p:nvSpPr>
              <p:spPr>
                <a:xfrm>
                  <a:off x="3312" y="3600"/>
                  <a:ext cx="1392" cy="144"/>
                </a:xfrm>
                <a:prstGeom prst="rect">
                  <a:avLst/>
                </a:prstGeom>
                <a:solidFill>
                  <a:schemeClr val="tx2"/>
                </a:solidFill>
                <a:ln w="12700" cap="sq" cmpd="sng">
                  <a:solidFill>
                    <a:schemeClr val="tx1"/>
                  </a:solidFill>
                  <a:prstDash val="solid"/>
                  <a:miter/>
                  <a:headEnd type="none" w="sm" len="sm"/>
                  <a:tailEnd type="none" w="sm" len="sm"/>
                </a:ln>
              </p:spPr>
              <p:txBody>
                <a:bodyPr wrap="square" anchor="ctr">
                  <a:spAutoFit/>
                </a:bodyPr>
                <a:lstStyle/>
                <a:p>
                  <a:endParaRPr lang="zh-CN" altLang="en-US" dirty="0">
                    <a:latin typeface="Times New Roman" panose="02020603050405020304" pitchFamily="18" charset="0"/>
                  </a:endParaRPr>
                </a:p>
              </p:txBody>
            </p:sp>
          </p:grpSp>
          <p:sp>
            <p:nvSpPr>
              <p:cNvPr id="15369" name="Text Box 40"/>
              <p:cNvSpPr txBox="1"/>
              <p:nvPr/>
            </p:nvSpPr>
            <p:spPr>
              <a:xfrm>
                <a:off x="1296" y="1248"/>
                <a:ext cx="768" cy="1628"/>
              </a:xfrm>
              <a:prstGeom prst="rect">
                <a:avLst/>
              </a:prstGeom>
              <a:noFill/>
              <a:ln w="12700">
                <a:noFill/>
              </a:ln>
            </p:spPr>
            <p:txBody>
              <a:bodyPr>
                <a:spAutoFit/>
              </a:bodyPr>
              <a:lstStyle/>
              <a:p>
                <a:pPr lvl="1" eaLnBrk="1" hangingPunct="1">
                  <a:lnSpc>
                    <a:spcPct val="110000"/>
                  </a:lnSpc>
                </a:pPr>
                <a:r>
                  <a:rPr lang="en-US" altLang="zh-CN" sz="1400" b="1" dirty="0">
                    <a:solidFill>
                      <a:srgbClr val="000000"/>
                    </a:solidFill>
                    <a:latin typeface="Lucida Console" panose="020B0609040504020204" pitchFamily="49" charset="0"/>
                  </a:rPr>
                  <a:t>EAX</a:t>
                </a:r>
              </a:p>
              <a:p>
                <a:pPr lvl="1" eaLnBrk="1" hangingPunct="1">
                  <a:lnSpc>
                    <a:spcPct val="110000"/>
                  </a:lnSpc>
                </a:pPr>
                <a:r>
                  <a:rPr lang="en-US" altLang="zh-CN" sz="1400" b="1" dirty="0">
                    <a:solidFill>
                      <a:srgbClr val="000000"/>
                    </a:solidFill>
                    <a:latin typeface="Lucida Console" panose="020B0609040504020204" pitchFamily="49" charset="0"/>
                  </a:rPr>
                  <a:t>EBX</a:t>
                </a:r>
              </a:p>
              <a:p>
                <a:pPr lvl="1" eaLnBrk="1" hangingPunct="1">
                  <a:lnSpc>
                    <a:spcPct val="110000"/>
                  </a:lnSpc>
                </a:pPr>
                <a:r>
                  <a:rPr lang="en-US" altLang="zh-CN" sz="1400" b="1" dirty="0">
                    <a:solidFill>
                      <a:srgbClr val="000000"/>
                    </a:solidFill>
                    <a:latin typeface="Lucida Console" panose="020B0609040504020204" pitchFamily="49" charset="0"/>
                  </a:rPr>
                  <a:t>ECX</a:t>
                </a:r>
              </a:p>
              <a:p>
                <a:pPr lvl="1" eaLnBrk="1" hangingPunct="1">
                  <a:lnSpc>
                    <a:spcPct val="110000"/>
                  </a:lnSpc>
                </a:pPr>
                <a:r>
                  <a:rPr lang="en-US" altLang="zh-CN" sz="1400" b="1" dirty="0">
                    <a:solidFill>
                      <a:srgbClr val="000000"/>
                    </a:solidFill>
                    <a:latin typeface="Lucida Console" panose="020B0609040504020204" pitchFamily="49" charset="0"/>
                  </a:rPr>
                  <a:t>EDX</a:t>
                </a:r>
              </a:p>
              <a:p>
                <a:pPr lvl="1" eaLnBrk="1" hangingPunct="1">
                  <a:lnSpc>
                    <a:spcPct val="110000"/>
                  </a:lnSpc>
                </a:pPr>
                <a:r>
                  <a:rPr lang="en-US" altLang="zh-CN" sz="1400" b="1" dirty="0">
                    <a:solidFill>
                      <a:srgbClr val="000000"/>
                    </a:solidFill>
                    <a:latin typeface="Lucida Console" panose="020B0609040504020204" pitchFamily="49" charset="0"/>
                  </a:rPr>
                  <a:t>ESP</a:t>
                </a:r>
              </a:p>
              <a:p>
                <a:pPr lvl="1" eaLnBrk="1" hangingPunct="1">
                  <a:lnSpc>
                    <a:spcPct val="110000"/>
                  </a:lnSpc>
                </a:pPr>
                <a:r>
                  <a:rPr lang="en-US" altLang="zh-CN" sz="1400" b="1" dirty="0">
                    <a:solidFill>
                      <a:srgbClr val="000000"/>
                    </a:solidFill>
                    <a:latin typeface="Lucida Console" panose="020B0609040504020204" pitchFamily="49" charset="0"/>
                  </a:rPr>
                  <a:t>EBP</a:t>
                </a:r>
              </a:p>
              <a:p>
                <a:pPr lvl="1" eaLnBrk="1" hangingPunct="1">
                  <a:lnSpc>
                    <a:spcPct val="110000"/>
                  </a:lnSpc>
                </a:pPr>
                <a:r>
                  <a:rPr lang="en-US" altLang="zh-CN" sz="1400" b="1" dirty="0">
                    <a:solidFill>
                      <a:srgbClr val="000000"/>
                    </a:solidFill>
                    <a:latin typeface="Lucida Console" panose="020B0609040504020204" pitchFamily="49" charset="0"/>
                  </a:rPr>
                  <a:t>ESI</a:t>
                </a:r>
              </a:p>
              <a:p>
                <a:pPr lvl="1" eaLnBrk="1" hangingPunct="1">
                  <a:lnSpc>
                    <a:spcPct val="110000"/>
                  </a:lnSpc>
                </a:pPr>
                <a:r>
                  <a:rPr lang="en-US" altLang="zh-CN" sz="1400" b="1" dirty="0">
                    <a:solidFill>
                      <a:srgbClr val="000000"/>
                    </a:solidFill>
                    <a:latin typeface="Lucida Console" panose="020B0609040504020204" pitchFamily="49" charset="0"/>
                  </a:rPr>
                  <a:t>EDI</a:t>
                </a:r>
              </a:p>
              <a:p>
                <a:pPr lvl="1" eaLnBrk="1" hangingPunct="1">
                  <a:lnSpc>
                    <a:spcPct val="110000"/>
                  </a:lnSpc>
                </a:pPr>
                <a:endParaRPr lang="en-US" altLang="zh-CN" sz="1400" b="1" dirty="0">
                  <a:solidFill>
                    <a:srgbClr val="000000"/>
                  </a:solidFill>
                  <a:latin typeface="Lucida Console" panose="020B0609040504020204" pitchFamily="49" charset="0"/>
                </a:endParaRPr>
              </a:p>
              <a:p>
                <a:pPr lvl="1" eaLnBrk="1" hangingPunct="1">
                  <a:lnSpc>
                    <a:spcPct val="110000"/>
                  </a:lnSpc>
                </a:pPr>
                <a:r>
                  <a:rPr lang="en-US" altLang="zh-CN" sz="1400" b="1" dirty="0">
                    <a:solidFill>
                      <a:srgbClr val="000000"/>
                    </a:solidFill>
                    <a:latin typeface="Lucida Console" panose="020B0609040504020204" pitchFamily="49" charset="0"/>
                  </a:rPr>
                  <a:t>EIP</a:t>
                </a:r>
              </a:p>
              <a:p>
                <a:pPr>
                  <a:lnSpc>
                    <a:spcPct val="110000"/>
                  </a:lnSpc>
                </a:pPr>
                <a:r>
                  <a:rPr lang="en-US" altLang="zh-CN" sz="1400" b="1" dirty="0">
                    <a:solidFill>
                      <a:srgbClr val="000000"/>
                    </a:solidFill>
                    <a:latin typeface="Lucida Console" panose="020B0609040504020204" pitchFamily="49" charset="0"/>
                  </a:rPr>
                  <a:t> EFLAGS</a:t>
                </a:r>
                <a:r>
                  <a:rPr lang="en-US" altLang="zh-CN" sz="1400" b="1" dirty="0">
                    <a:solidFill>
                      <a:srgbClr val="000000"/>
                    </a:solidFill>
                    <a:latin typeface="Times New Roman" panose="02020603050405020304" pitchFamily="18" charset="0"/>
                  </a:rPr>
                  <a:t> </a:t>
                </a:r>
              </a:p>
            </p:txBody>
          </p:sp>
          <p:sp>
            <p:nvSpPr>
              <p:cNvPr id="15370" name="Rectangle 41"/>
              <p:cNvSpPr/>
              <p:nvPr/>
            </p:nvSpPr>
            <p:spPr>
              <a:xfrm>
                <a:off x="3912" y="3600"/>
                <a:ext cx="288" cy="341"/>
              </a:xfrm>
              <a:prstGeom prst="rect">
                <a:avLst/>
              </a:prstGeom>
              <a:noFill/>
              <a:ln w="12700">
                <a:noFill/>
              </a:ln>
            </p:spPr>
            <p:txBody>
              <a:bodyPr>
                <a:spAutoFit/>
              </a:bodyPr>
              <a:lstStyle/>
              <a:p>
                <a:pPr>
                  <a:lnSpc>
                    <a:spcPct val="110000"/>
                  </a:lnSpc>
                </a:pPr>
                <a:r>
                  <a:rPr lang="en-US" altLang="zh-CN" sz="1400" b="1" dirty="0">
                    <a:solidFill>
                      <a:schemeClr val="bg1"/>
                    </a:solidFill>
                    <a:latin typeface="Lucida Console" panose="020B0609040504020204" pitchFamily="49" charset="0"/>
                  </a:rPr>
                  <a:t>FS</a:t>
                </a:r>
              </a:p>
              <a:p>
                <a:pPr>
                  <a:lnSpc>
                    <a:spcPct val="110000"/>
                  </a:lnSpc>
                </a:pPr>
                <a:r>
                  <a:rPr lang="en-US" altLang="zh-CN" sz="1400" b="1" dirty="0">
                    <a:solidFill>
                      <a:schemeClr val="bg1"/>
                    </a:solidFill>
                    <a:latin typeface="Lucida Console" panose="020B0609040504020204" pitchFamily="49" charset="0"/>
                  </a:rPr>
                  <a:t>GS</a:t>
                </a:r>
              </a:p>
            </p:txBody>
          </p:sp>
        </p:grpSp>
        <p:sp>
          <p:nvSpPr>
            <p:cNvPr id="15367" name="Text Box 42"/>
            <p:cNvSpPr txBox="1"/>
            <p:nvPr/>
          </p:nvSpPr>
          <p:spPr>
            <a:xfrm>
              <a:off x="1776" y="816"/>
              <a:ext cx="2928" cy="204"/>
            </a:xfrm>
            <a:prstGeom prst="rect">
              <a:avLst/>
            </a:prstGeom>
            <a:noFill/>
            <a:ln w="12700">
              <a:noFill/>
            </a:ln>
          </p:spPr>
          <p:txBody>
            <a:bodyPr>
              <a:spAutoFit/>
            </a:bodyPr>
            <a:lstStyle/>
            <a:p>
              <a:pPr>
                <a:spcBef>
                  <a:spcPct val="50000"/>
                </a:spcBef>
              </a:pPr>
              <a:r>
                <a:rPr lang="en-US" altLang="zh-CN" sz="1600" dirty="0">
                  <a:solidFill>
                    <a:srgbClr val="000000"/>
                  </a:solidFill>
                  <a:latin typeface="Times New Roman" panose="02020603050405020304" pitchFamily="18" charset="0"/>
                </a:rPr>
                <a:t> 31                                   16  15              8  7               0</a:t>
              </a:r>
            </a:p>
          </p:txBody>
        </p:sp>
      </p:grpSp>
      <p:graphicFrame>
        <p:nvGraphicFramePr>
          <p:cNvPr id="5" name="表格 4"/>
          <p:cNvGraphicFramePr/>
          <p:nvPr/>
        </p:nvGraphicFramePr>
        <p:xfrm>
          <a:off x="6510655" y="1207135"/>
          <a:ext cx="1132205" cy="2225040"/>
        </p:xfrm>
        <a:graphic>
          <a:graphicData uri="http://schemas.openxmlformats.org/drawingml/2006/table">
            <a:tbl>
              <a:tblPr firstRow="1" bandRow="1">
                <a:tableStyleId>{5C22544A-7EE6-4342-B048-85BDC9FD1C3A}</a:tableStyleId>
              </a:tblPr>
              <a:tblGrid>
                <a:gridCol w="1132205">
                  <a:extLst>
                    <a:ext uri="{9D8B030D-6E8A-4147-A177-3AD203B41FA5}">
                      <a16:colId xmlns:a16="http://schemas.microsoft.com/office/drawing/2014/main" val="20000"/>
                    </a:ext>
                  </a:extLst>
                </a:gridCol>
              </a:tblGrid>
              <a:tr h="274320">
                <a:tc>
                  <a:txBody>
                    <a:bodyPr/>
                    <a:lstStyle/>
                    <a:p>
                      <a:pPr algn="ctr">
                        <a:buNone/>
                      </a:pPr>
                      <a:r>
                        <a:rPr lang="zh-CN" altLang="en-US" sz="1200">
                          <a:solidFill>
                            <a:schemeClr val="tx1"/>
                          </a:solidFill>
                        </a:rPr>
                        <a:t>名称</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0"/>
                  </a:ext>
                </a:extLst>
              </a:tr>
              <a:tr h="243840">
                <a:tc>
                  <a:txBody>
                    <a:bodyPr/>
                    <a:lstStyle/>
                    <a:p>
                      <a:pPr algn="ctr">
                        <a:buNone/>
                      </a:pPr>
                      <a:r>
                        <a:rPr lang="zh-CN" altLang="en-US" sz="1000" b="1">
                          <a:sym typeface="+mn-ea"/>
                        </a:rPr>
                        <a:t>累加器</a:t>
                      </a:r>
                      <a:endParaRPr lang="zh-CN" altLang="en-US" sz="1000" b="1">
                        <a:solidFill>
                          <a:schemeClr val="tx1"/>
                        </a:solidFill>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1"/>
                  </a:ext>
                </a:extLst>
              </a:tr>
              <a:tr h="243840">
                <a:tc>
                  <a:txBody>
                    <a:bodyPr/>
                    <a:lstStyle/>
                    <a:p>
                      <a:pPr algn="ctr">
                        <a:buNone/>
                      </a:pPr>
                      <a:r>
                        <a:rPr lang="zh-CN" altLang="en-US" sz="1000" b="1">
                          <a:sym typeface="+mn-ea"/>
                        </a:rPr>
                        <a:t>基地址寄存器</a:t>
                      </a:r>
                      <a:endParaRPr lang="zh-CN" altLang="en-US" sz="1000" b="1">
                        <a:solidFill>
                          <a:schemeClr val="tx1"/>
                        </a:solidFill>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2"/>
                  </a:ext>
                </a:extLst>
              </a:tr>
              <a:tr h="243840">
                <a:tc>
                  <a:txBody>
                    <a:bodyPr/>
                    <a:lstStyle/>
                    <a:p>
                      <a:pPr algn="ctr">
                        <a:buNone/>
                      </a:pPr>
                      <a:r>
                        <a:rPr lang="zh-CN" altLang="en-US" sz="1000" b="1">
                          <a:sym typeface="+mn-ea"/>
                        </a:rPr>
                        <a:t>计数器</a:t>
                      </a:r>
                      <a:endParaRPr lang="zh-CN" altLang="en-US" sz="1000" b="1">
                        <a:solidFill>
                          <a:schemeClr val="tx1"/>
                        </a:solidFill>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3"/>
                  </a:ext>
                </a:extLst>
              </a:tr>
              <a:tr h="243840">
                <a:tc>
                  <a:txBody>
                    <a:bodyPr/>
                    <a:lstStyle/>
                    <a:p>
                      <a:pPr algn="ctr">
                        <a:buNone/>
                      </a:pPr>
                      <a:r>
                        <a:rPr lang="zh-CN" altLang="en-US" sz="1000" b="1">
                          <a:sym typeface="+mn-ea"/>
                        </a:rPr>
                        <a:t>数据寄存器</a:t>
                      </a:r>
                      <a:endParaRPr lang="zh-CN" altLang="en-US" sz="1000" b="1">
                        <a:solidFill>
                          <a:schemeClr val="tx1"/>
                        </a:solidFill>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4"/>
                  </a:ext>
                </a:extLst>
              </a:tr>
              <a:tr h="243840">
                <a:tc>
                  <a:txBody>
                    <a:bodyPr/>
                    <a:lstStyle/>
                    <a:p>
                      <a:pPr algn="ctr">
                        <a:buNone/>
                      </a:pPr>
                      <a:r>
                        <a:rPr lang="zh-CN" altLang="en-US" sz="1000" b="1">
                          <a:sym typeface="+mn-ea"/>
                        </a:rPr>
                        <a:t>堆栈指针</a:t>
                      </a:r>
                      <a:endParaRPr lang="zh-CN" altLang="en-US" sz="1000" b="1">
                        <a:solidFill>
                          <a:schemeClr val="tx1"/>
                        </a:solidFill>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5"/>
                  </a:ext>
                </a:extLst>
              </a:tr>
              <a:tr h="243840">
                <a:tc>
                  <a:txBody>
                    <a:bodyPr/>
                    <a:lstStyle/>
                    <a:p>
                      <a:pPr algn="ctr">
                        <a:buNone/>
                      </a:pPr>
                      <a:r>
                        <a:rPr lang="zh-CN" altLang="en-US" sz="1000" b="1">
                          <a:sym typeface="+mn-ea"/>
                        </a:rPr>
                        <a:t>基址指针</a:t>
                      </a:r>
                      <a:endParaRPr lang="zh-CN" altLang="en-US" sz="1000" b="1">
                        <a:solidFill>
                          <a:schemeClr val="tx1"/>
                        </a:solidFill>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6"/>
                  </a:ext>
                </a:extLst>
              </a:tr>
              <a:tr h="243840">
                <a:tc>
                  <a:txBody>
                    <a:bodyPr/>
                    <a:lstStyle/>
                    <a:p>
                      <a:pPr algn="ctr">
                        <a:buClrTx/>
                        <a:buSzTx/>
                        <a:buFontTx/>
                        <a:buNone/>
                      </a:pPr>
                      <a:r>
                        <a:rPr lang="zh-CN" altLang="en-US" sz="1000" b="1"/>
                        <a:t>源变址寄存器</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7"/>
                  </a:ext>
                </a:extLst>
              </a:tr>
              <a:tr h="230505">
                <a:tc>
                  <a:txBody>
                    <a:bodyPr/>
                    <a:lstStyle/>
                    <a:p>
                      <a:pPr algn="ctr">
                        <a:buClrTx/>
                        <a:buSzTx/>
                        <a:buFontTx/>
                        <a:buNone/>
                      </a:pPr>
                      <a:r>
                        <a:rPr lang="zh-CN" altLang="en-US" sz="1000" b="1" dirty="0"/>
                        <a:t>目的变址寄存器</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8"/>
                  </a:ext>
                </a:extLst>
              </a:tr>
            </a:tbl>
          </a:graphicData>
        </a:graphic>
      </p:graphicFrame>
      <p:graphicFrame>
        <p:nvGraphicFramePr>
          <p:cNvPr id="6" name="表格 5"/>
          <p:cNvGraphicFramePr/>
          <p:nvPr/>
        </p:nvGraphicFramePr>
        <p:xfrm>
          <a:off x="6510655" y="3600000"/>
          <a:ext cx="1132840" cy="1706880"/>
        </p:xfrm>
        <a:graphic>
          <a:graphicData uri="http://schemas.openxmlformats.org/drawingml/2006/table">
            <a:tbl>
              <a:tblPr firstRow="1" bandRow="1">
                <a:tableStyleId>{5C22544A-7EE6-4342-B048-85BDC9FD1C3A}</a:tableStyleId>
              </a:tblPr>
              <a:tblGrid>
                <a:gridCol w="1132840">
                  <a:extLst>
                    <a:ext uri="{9D8B030D-6E8A-4147-A177-3AD203B41FA5}">
                      <a16:colId xmlns:a16="http://schemas.microsoft.com/office/drawing/2014/main" val="20000"/>
                    </a:ext>
                  </a:extLst>
                </a:gridCol>
              </a:tblGrid>
              <a:tr h="205740">
                <a:tc>
                  <a:txBody>
                    <a:bodyPr/>
                    <a:lstStyle/>
                    <a:p>
                      <a:pPr algn="ctr">
                        <a:buNone/>
                      </a:pPr>
                      <a:r>
                        <a:rPr lang="zh-CN" altLang="en-US" sz="1000">
                          <a:solidFill>
                            <a:schemeClr val="tx1"/>
                          </a:solidFill>
                        </a:rPr>
                        <a:t>指令指针</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0"/>
                  </a:ext>
                </a:extLst>
              </a:tr>
              <a:tr h="215265">
                <a:tc>
                  <a:txBody>
                    <a:bodyPr/>
                    <a:lstStyle/>
                    <a:p>
                      <a:pPr algn="ctr">
                        <a:buNone/>
                      </a:pPr>
                      <a:r>
                        <a:rPr lang="zh-CN" altLang="en-US" sz="1000" b="1">
                          <a:solidFill>
                            <a:schemeClr val="tx1"/>
                          </a:solidFill>
                        </a:rPr>
                        <a:t>标志</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1"/>
                  </a:ext>
                </a:extLst>
              </a:tr>
              <a:tr h="177165">
                <a:tc>
                  <a:txBody>
                    <a:bodyPr/>
                    <a:lstStyle/>
                    <a:p>
                      <a:pPr algn="ctr">
                        <a:buNone/>
                      </a:pPr>
                      <a:endParaRPr lang="zh-CN" altLang="en-US" sz="1000" b="1">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2"/>
                  </a:ext>
                </a:extLst>
              </a:tr>
              <a:tr h="190500">
                <a:tc>
                  <a:txBody>
                    <a:bodyPr/>
                    <a:lstStyle/>
                    <a:p>
                      <a:pPr algn="ctr">
                        <a:buNone/>
                      </a:pPr>
                      <a:r>
                        <a:rPr lang="zh-CN" altLang="en-US" sz="1000" b="1">
                          <a:solidFill>
                            <a:schemeClr val="tx1"/>
                          </a:solidFill>
                        </a:rPr>
                        <a:t>代码段寄存器</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3"/>
                  </a:ext>
                </a:extLst>
              </a:tr>
              <a:tr h="180975">
                <a:tc>
                  <a:txBody>
                    <a:bodyPr/>
                    <a:lstStyle/>
                    <a:p>
                      <a:pPr algn="ctr">
                        <a:buNone/>
                      </a:pPr>
                      <a:r>
                        <a:rPr lang="zh-CN" altLang="en-US" sz="1000" b="1">
                          <a:solidFill>
                            <a:schemeClr val="tx1"/>
                          </a:solidFill>
                        </a:rPr>
                        <a:t>数据段寄存器</a:t>
                      </a:r>
                      <a:endParaRPr lang="en-US" altLang="zh-CN" sz="1000" b="1">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4"/>
                  </a:ext>
                </a:extLst>
              </a:tr>
              <a:tr h="142875">
                <a:tc>
                  <a:txBody>
                    <a:bodyPr/>
                    <a:lstStyle/>
                    <a:p>
                      <a:pPr algn="ctr">
                        <a:buNone/>
                      </a:pPr>
                      <a:r>
                        <a:rPr lang="zh-CN" altLang="en-US" sz="1000" b="1">
                          <a:solidFill>
                            <a:schemeClr val="tx1"/>
                          </a:solidFill>
                        </a:rPr>
                        <a:t>堆栈段寄存器</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5"/>
                  </a:ext>
                </a:extLst>
              </a:tr>
              <a:tr h="0">
                <a:tc>
                  <a:txBody>
                    <a:bodyPr/>
                    <a:lstStyle/>
                    <a:p>
                      <a:pPr algn="ctr">
                        <a:buNone/>
                      </a:pPr>
                      <a:r>
                        <a:rPr lang="zh-CN" altLang="en-US" sz="1000" b="1" dirty="0">
                          <a:solidFill>
                            <a:schemeClr val="tx1"/>
                          </a:solidFill>
                        </a:rPr>
                        <a:t>附加段寄存器</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6"/>
                  </a:ext>
                </a:extLst>
              </a:tr>
            </a:tbl>
          </a:graphicData>
        </a:graphic>
      </p:graphicFrame>
      <p:sp>
        <p:nvSpPr>
          <p:cNvPr id="7" name="左大括号 6"/>
          <p:cNvSpPr/>
          <p:nvPr/>
        </p:nvSpPr>
        <p:spPr>
          <a:xfrm>
            <a:off x="3708000" y="4428000"/>
            <a:ext cx="503555" cy="1296000"/>
          </a:xfrm>
          <a:prstGeom prst="leftBrace">
            <a:avLst/>
          </a:prstGeom>
          <a:noFill/>
          <a:ln w="28575">
            <a:solidFill>
              <a:schemeClr val="accent4">
                <a:lumMod val="75000"/>
                <a:lumOff val="25000"/>
              </a:schemeClr>
            </a:solidFill>
          </a:ln>
        </p:spPr>
        <p:txBody>
          <a:bodyPr vert="horz" wrap="square" lIns="91440" tIns="45720" rIns="91440" bIns="45720" numCol="1" anchor="t" anchorCtr="0" compatLnSpc="1">
            <a:spAutoFit/>
          </a:bodyPr>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p:txBody>
      </p:sp>
      <p:sp>
        <p:nvSpPr>
          <p:cNvPr id="8" name="文本框 7"/>
          <p:cNvSpPr txBox="1"/>
          <p:nvPr/>
        </p:nvSpPr>
        <p:spPr>
          <a:xfrm>
            <a:off x="266700" y="2163445"/>
            <a:ext cx="876300" cy="583565"/>
          </a:xfrm>
          <a:prstGeom prst="rect">
            <a:avLst/>
          </a:prstGeom>
          <a:noFill/>
        </p:spPr>
        <p:txBody>
          <a:bodyPr wrap="square" rtlCol="0">
            <a:spAutoFit/>
          </a:bodyPr>
          <a:lstStyle/>
          <a:p>
            <a:pPr algn="ctr"/>
            <a:r>
              <a:rPr lang="zh-CN" altLang="en-US" sz="1600" b="1"/>
              <a:t>通用</a:t>
            </a:r>
          </a:p>
          <a:p>
            <a:pPr algn="ctr"/>
            <a:r>
              <a:rPr lang="zh-CN" altLang="en-US" sz="1600" b="1"/>
              <a:t>寄存器</a:t>
            </a:r>
          </a:p>
        </p:txBody>
      </p:sp>
      <p:sp>
        <p:nvSpPr>
          <p:cNvPr id="9" name="左大括号 8"/>
          <p:cNvSpPr/>
          <p:nvPr/>
        </p:nvSpPr>
        <p:spPr>
          <a:xfrm>
            <a:off x="971550" y="3573145"/>
            <a:ext cx="215900" cy="360045"/>
          </a:xfrm>
          <a:prstGeom prst="leftBrace">
            <a:avLst/>
          </a:prstGeom>
          <a:noFill/>
          <a:ln w="28575">
            <a:solidFill>
              <a:schemeClr val="accent4">
                <a:lumMod val="75000"/>
                <a:lumOff val="25000"/>
              </a:schemeClr>
            </a:solidFill>
          </a:ln>
        </p:spPr>
        <p:txBody>
          <a:bodyPr vert="horz" wrap="square" lIns="91440" tIns="45720" rIns="91440" bIns="45720" numCol="1" anchor="t" anchorCtr="0" compatLnSpc="1">
            <a:spAutoFit/>
          </a:bodyPr>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p:txBody>
      </p:sp>
      <p:sp>
        <p:nvSpPr>
          <p:cNvPr id="10" name="文本框 9"/>
          <p:cNvSpPr txBox="1"/>
          <p:nvPr/>
        </p:nvSpPr>
        <p:spPr>
          <a:xfrm>
            <a:off x="180975" y="3432175"/>
            <a:ext cx="876300" cy="583565"/>
          </a:xfrm>
          <a:prstGeom prst="rect">
            <a:avLst/>
          </a:prstGeom>
          <a:noFill/>
        </p:spPr>
        <p:txBody>
          <a:bodyPr wrap="square" rtlCol="0">
            <a:spAutoFit/>
          </a:bodyPr>
          <a:lstStyle/>
          <a:p>
            <a:pPr algn="ctr"/>
            <a:r>
              <a:rPr lang="zh-CN" altLang="en-US" sz="1600" b="1"/>
              <a:t>专用</a:t>
            </a:r>
          </a:p>
          <a:p>
            <a:pPr algn="ctr"/>
            <a:r>
              <a:rPr lang="zh-CN" altLang="en-US" sz="1600" b="1"/>
              <a:t>寄存器</a:t>
            </a:r>
          </a:p>
        </p:txBody>
      </p:sp>
      <p:sp>
        <p:nvSpPr>
          <p:cNvPr id="11" name="左大括号 10"/>
          <p:cNvSpPr/>
          <p:nvPr/>
        </p:nvSpPr>
        <p:spPr>
          <a:xfrm>
            <a:off x="1080000" y="1584000"/>
            <a:ext cx="503555" cy="1656000"/>
          </a:xfrm>
          <a:prstGeom prst="leftBrace">
            <a:avLst/>
          </a:prstGeom>
          <a:noFill/>
          <a:ln w="28575">
            <a:solidFill>
              <a:schemeClr val="accent4">
                <a:lumMod val="75000"/>
                <a:lumOff val="25000"/>
              </a:schemeClr>
            </a:solidFill>
          </a:ln>
        </p:spPr>
        <p:txBody>
          <a:bodyPr vert="horz" wrap="square" lIns="91440" tIns="45720" rIns="91440" bIns="45720" numCol="1" anchor="t" anchorCtr="0" compatLnSpc="1">
            <a:spAutoFit/>
          </a:bodyPr>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p:txBody>
      </p:sp>
      <p:sp>
        <p:nvSpPr>
          <p:cNvPr id="12" name="文本框 11"/>
          <p:cNvSpPr txBox="1"/>
          <p:nvPr/>
        </p:nvSpPr>
        <p:spPr>
          <a:xfrm>
            <a:off x="2917190" y="4784090"/>
            <a:ext cx="876300" cy="583565"/>
          </a:xfrm>
          <a:prstGeom prst="rect">
            <a:avLst/>
          </a:prstGeom>
          <a:noFill/>
        </p:spPr>
        <p:txBody>
          <a:bodyPr wrap="square" rtlCol="0">
            <a:spAutoFit/>
          </a:bodyPr>
          <a:lstStyle/>
          <a:p>
            <a:pPr algn="ctr"/>
            <a:r>
              <a:rPr lang="zh-CN" altLang="en-US" sz="1600" b="1"/>
              <a:t>段</a:t>
            </a:r>
          </a:p>
          <a:p>
            <a:pPr algn="ctr"/>
            <a:r>
              <a:rPr lang="zh-CN" altLang="en-US" sz="1600" b="1"/>
              <a:t>寄存器</a:t>
            </a:r>
          </a:p>
        </p:txBody>
      </p:sp>
      <p:sp>
        <p:nvSpPr>
          <p:cNvPr id="13" name="灯片编号占位符 12"/>
          <p:cNvSpPr>
            <a:spLocks noGrp="1"/>
          </p:cNvSpPr>
          <p:nvPr>
            <p:ph type="sldNum" sz="quarter" idx="10"/>
          </p:nvPr>
        </p:nvSpPr>
        <p:spPr/>
        <p:txBody>
          <a:bodyPr/>
          <a:lstStyle/>
          <a:p>
            <a:pPr>
              <a:defRPr/>
            </a:pPr>
            <a:fld id="{6A9BFF9C-1BD5-4E01-A2D9-531E0825C0E6}" type="slidenum">
              <a:rPr lang="en-US" altLang="zh-CN"/>
              <a:pPr>
                <a:defRPr/>
              </a:pPr>
              <a:t>39</a:t>
            </a:fld>
            <a:endParaRPr lang="en-US" altLang="zh-C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5"/>
          <p:cNvSpPr>
            <a:spLocks noGrp="1" noChangeArrowheads="1"/>
          </p:cNvSpPr>
          <p:nvPr>
            <p:ph type="title"/>
          </p:nvPr>
        </p:nvSpPr>
        <p:spPr/>
        <p:txBody>
          <a:bodyPr/>
          <a:lstStyle/>
          <a:p>
            <a:pPr eaLnBrk="1" hangingPunct="1"/>
            <a:r>
              <a:rPr lang="zh-CN" altLang="en-US">
                <a:sym typeface="+mn-ea"/>
              </a:rPr>
              <a:t>基础知识</a:t>
            </a:r>
            <a:r>
              <a:rPr lang="en-US" altLang="zh-CN">
                <a:sym typeface="+mn-ea"/>
              </a:rPr>
              <a:t>-</a:t>
            </a:r>
            <a:r>
              <a:rPr lang="zh-CN" altLang="en-US" smtClean="0"/>
              <a:t>计算机系统</a:t>
            </a:r>
          </a:p>
        </p:txBody>
      </p:sp>
      <p:sp>
        <p:nvSpPr>
          <p:cNvPr id="25604" name="Rectangle 49"/>
          <p:cNvSpPr>
            <a:spLocks noGrp="1" noChangeArrowheads="1"/>
          </p:cNvSpPr>
          <p:nvPr>
            <p:ph type="body" idx="1"/>
          </p:nvPr>
        </p:nvSpPr>
        <p:spPr>
          <a:xfrm>
            <a:off x="452438" y="1101725"/>
            <a:ext cx="7439025" cy="520700"/>
          </a:xfrm>
        </p:spPr>
        <p:txBody>
          <a:bodyPr/>
          <a:lstStyle/>
          <a:p>
            <a:pPr eaLnBrk="1" hangingPunct="1">
              <a:lnSpc>
                <a:spcPct val="80000"/>
              </a:lnSpc>
              <a:buFont typeface="Wingdings" panose="05000000000000000000" pitchFamily="2" charset="2"/>
              <a:buNone/>
            </a:pPr>
            <a:r>
              <a:rPr lang="zh-CN" altLang="en-US" sz="2400" dirty="0" smtClean="0">
                <a:solidFill>
                  <a:schemeClr val="tx2"/>
                </a:solidFill>
              </a:rPr>
              <a:t>典型的冯</a:t>
            </a:r>
            <a:r>
              <a:rPr lang="en-US" altLang="zh-CN" sz="2400" dirty="0" smtClean="0">
                <a:solidFill>
                  <a:schemeClr val="tx2"/>
                </a:solidFill>
              </a:rPr>
              <a:t>.</a:t>
            </a:r>
            <a:r>
              <a:rPr lang="zh-CN" altLang="en-US" sz="2400" dirty="0" smtClean="0">
                <a:solidFill>
                  <a:schemeClr val="tx2"/>
                </a:solidFill>
              </a:rPr>
              <a:t>诺依曼计算机结构框图</a:t>
            </a:r>
          </a:p>
        </p:txBody>
      </p:sp>
      <p:sp>
        <p:nvSpPr>
          <p:cNvPr id="107528" name="Rectangle 8"/>
          <p:cNvSpPr>
            <a:spLocks noChangeArrowheads="1"/>
          </p:cNvSpPr>
          <p:nvPr/>
        </p:nvSpPr>
        <p:spPr bwMode="auto">
          <a:xfrm>
            <a:off x="1258888" y="3430588"/>
            <a:ext cx="1512887" cy="6477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pPr>
            <a:r>
              <a:rPr kumimoji="1" lang="zh-CN" altLang="en-US" sz="2400">
                <a:latin typeface="Times New Roman" panose="02020603050405020304" pitchFamily="18" charset="0"/>
                <a:ea typeface="楷体_GB2312" pitchFamily="49" charset="-122"/>
              </a:rPr>
              <a:t>输入设备</a:t>
            </a:r>
          </a:p>
        </p:txBody>
      </p:sp>
      <p:sp>
        <p:nvSpPr>
          <p:cNvPr id="107529" name="Rectangle 9"/>
          <p:cNvSpPr>
            <a:spLocks noChangeArrowheads="1"/>
          </p:cNvSpPr>
          <p:nvPr/>
        </p:nvSpPr>
        <p:spPr bwMode="auto">
          <a:xfrm>
            <a:off x="6083300" y="3430588"/>
            <a:ext cx="1512888" cy="6477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pPr>
            <a:r>
              <a:rPr kumimoji="1" lang="zh-CN" altLang="en-US" sz="2400">
                <a:latin typeface="Times New Roman" panose="02020603050405020304" pitchFamily="18" charset="0"/>
                <a:ea typeface="楷体_GB2312" pitchFamily="49" charset="-122"/>
              </a:rPr>
              <a:t>输出设备</a:t>
            </a:r>
          </a:p>
        </p:txBody>
      </p:sp>
      <p:sp>
        <p:nvSpPr>
          <p:cNvPr id="107530" name="Rectangle 10"/>
          <p:cNvSpPr>
            <a:spLocks noChangeArrowheads="1"/>
          </p:cNvSpPr>
          <p:nvPr/>
        </p:nvSpPr>
        <p:spPr bwMode="auto">
          <a:xfrm>
            <a:off x="3708400" y="3430588"/>
            <a:ext cx="1512888" cy="6477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pPr>
            <a:r>
              <a:rPr kumimoji="1" lang="zh-CN" altLang="en-US" sz="2400">
                <a:latin typeface="Times New Roman" panose="02020603050405020304" pitchFamily="18" charset="0"/>
                <a:ea typeface="楷体_GB2312" pitchFamily="49" charset="-122"/>
              </a:rPr>
              <a:t>存储器</a:t>
            </a:r>
          </a:p>
        </p:txBody>
      </p:sp>
      <p:sp>
        <p:nvSpPr>
          <p:cNvPr id="107531" name="Rectangle 11"/>
          <p:cNvSpPr>
            <a:spLocks noChangeArrowheads="1"/>
          </p:cNvSpPr>
          <p:nvPr/>
        </p:nvSpPr>
        <p:spPr bwMode="auto">
          <a:xfrm>
            <a:off x="3708400" y="2062163"/>
            <a:ext cx="1512888" cy="6477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pPr>
            <a:r>
              <a:rPr kumimoji="1" lang="zh-CN" altLang="en-US" sz="2400">
                <a:latin typeface="Times New Roman" panose="02020603050405020304" pitchFamily="18" charset="0"/>
                <a:ea typeface="楷体_GB2312" pitchFamily="49" charset="-122"/>
              </a:rPr>
              <a:t>控制器</a:t>
            </a:r>
          </a:p>
        </p:txBody>
      </p:sp>
      <p:sp>
        <p:nvSpPr>
          <p:cNvPr id="107532" name="Rectangle 12"/>
          <p:cNvSpPr>
            <a:spLocks noChangeArrowheads="1"/>
          </p:cNvSpPr>
          <p:nvPr/>
        </p:nvSpPr>
        <p:spPr bwMode="auto">
          <a:xfrm>
            <a:off x="3708400" y="4797425"/>
            <a:ext cx="1512888" cy="6477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pPr>
            <a:r>
              <a:rPr kumimoji="1" lang="zh-CN" altLang="en-US" sz="2400">
                <a:latin typeface="Times New Roman" panose="02020603050405020304" pitchFamily="18" charset="0"/>
                <a:ea typeface="楷体_GB2312" pitchFamily="49" charset="-122"/>
              </a:rPr>
              <a:t>运算器</a:t>
            </a:r>
          </a:p>
        </p:txBody>
      </p:sp>
      <p:cxnSp>
        <p:nvCxnSpPr>
          <p:cNvPr id="107533" name="AutoShape 13"/>
          <p:cNvCxnSpPr>
            <a:cxnSpLocks noChangeShapeType="1"/>
            <a:stCxn id="107528" idx="3"/>
            <a:endCxn id="107530" idx="1"/>
          </p:cNvCxnSpPr>
          <p:nvPr/>
        </p:nvCxnSpPr>
        <p:spPr bwMode="auto">
          <a:xfrm>
            <a:off x="2771775" y="3754438"/>
            <a:ext cx="936625" cy="0"/>
          </a:xfrm>
          <a:prstGeom prst="straightConnector1">
            <a:avLst/>
          </a:prstGeom>
          <a:noFill/>
          <a:ln w="571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7534" name="AutoShape 14"/>
          <p:cNvCxnSpPr>
            <a:cxnSpLocks noChangeShapeType="1"/>
            <a:stCxn id="107530" idx="3"/>
            <a:endCxn id="107529" idx="1"/>
          </p:cNvCxnSpPr>
          <p:nvPr/>
        </p:nvCxnSpPr>
        <p:spPr bwMode="auto">
          <a:xfrm>
            <a:off x="5221288" y="3754438"/>
            <a:ext cx="862012" cy="0"/>
          </a:xfrm>
          <a:prstGeom prst="straightConnector1">
            <a:avLst/>
          </a:prstGeom>
          <a:noFill/>
          <a:ln w="571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7536" name="AutoShape 16"/>
          <p:cNvCxnSpPr>
            <a:cxnSpLocks noChangeShapeType="1"/>
          </p:cNvCxnSpPr>
          <p:nvPr/>
        </p:nvCxnSpPr>
        <p:spPr bwMode="auto">
          <a:xfrm>
            <a:off x="323850" y="3789363"/>
            <a:ext cx="936625" cy="0"/>
          </a:xfrm>
          <a:prstGeom prst="straightConnector1">
            <a:avLst/>
          </a:prstGeom>
          <a:noFill/>
          <a:ln w="571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7537" name="AutoShape 17"/>
          <p:cNvCxnSpPr>
            <a:cxnSpLocks noChangeShapeType="1"/>
          </p:cNvCxnSpPr>
          <p:nvPr/>
        </p:nvCxnSpPr>
        <p:spPr bwMode="auto">
          <a:xfrm>
            <a:off x="7596188" y="3789363"/>
            <a:ext cx="862012" cy="0"/>
          </a:xfrm>
          <a:prstGeom prst="straightConnector1">
            <a:avLst/>
          </a:prstGeom>
          <a:noFill/>
          <a:ln w="571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7538" name="AutoShape 18"/>
          <p:cNvCxnSpPr>
            <a:cxnSpLocks noChangeShapeType="1"/>
          </p:cNvCxnSpPr>
          <p:nvPr/>
        </p:nvCxnSpPr>
        <p:spPr bwMode="auto">
          <a:xfrm flipV="1">
            <a:off x="4859338" y="2709863"/>
            <a:ext cx="0" cy="720725"/>
          </a:xfrm>
          <a:prstGeom prst="straightConnector1">
            <a:avLst/>
          </a:prstGeom>
          <a:noFill/>
          <a:ln w="571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7539" name="AutoShape 19"/>
          <p:cNvCxnSpPr>
            <a:cxnSpLocks noChangeShapeType="1"/>
          </p:cNvCxnSpPr>
          <p:nvPr/>
        </p:nvCxnSpPr>
        <p:spPr bwMode="auto">
          <a:xfrm flipV="1">
            <a:off x="4859338" y="4078288"/>
            <a:ext cx="0" cy="720725"/>
          </a:xfrm>
          <a:prstGeom prst="straightConnector1">
            <a:avLst/>
          </a:prstGeom>
          <a:noFill/>
          <a:ln w="571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7540" name="AutoShape 20"/>
          <p:cNvCxnSpPr>
            <a:cxnSpLocks noChangeShapeType="1"/>
          </p:cNvCxnSpPr>
          <p:nvPr/>
        </p:nvCxnSpPr>
        <p:spPr bwMode="auto">
          <a:xfrm>
            <a:off x="4067175" y="2709863"/>
            <a:ext cx="0" cy="720725"/>
          </a:xfrm>
          <a:prstGeom prst="straightConnector1">
            <a:avLst/>
          </a:prstGeom>
          <a:noFill/>
          <a:ln w="57150">
            <a:solidFill>
              <a:srgbClr val="008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7541" name="AutoShape 21"/>
          <p:cNvCxnSpPr>
            <a:cxnSpLocks noChangeShapeType="1"/>
          </p:cNvCxnSpPr>
          <p:nvPr/>
        </p:nvCxnSpPr>
        <p:spPr bwMode="auto">
          <a:xfrm>
            <a:off x="4067175" y="4078288"/>
            <a:ext cx="0" cy="720725"/>
          </a:xfrm>
          <a:prstGeom prst="straightConnector1">
            <a:avLst/>
          </a:prstGeom>
          <a:noFill/>
          <a:ln w="571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7542" name="AutoShape 22"/>
          <p:cNvCxnSpPr>
            <a:cxnSpLocks noChangeShapeType="1"/>
            <a:endCxn id="107529" idx="0"/>
          </p:cNvCxnSpPr>
          <p:nvPr/>
        </p:nvCxnSpPr>
        <p:spPr bwMode="auto">
          <a:xfrm>
            <a:off x="5221288" y="2241550"/>
            <a:ext cx="1619250" cy="1189038"/>
          </a:xfrm>
          <a:prstGeom prst="bentConnector2">
            <a:avLst/>
          </a:prstGeom>
          <a:noFill/>
          <a:ln w="28575">
            <a:solidFill>
              <a:srgbClr val="FF0000"/>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7544" name="AutoShape 24"/>
          <p:cNvCxnSpPr>
            <a:cxnSpLocks noChangeShapeType="1"/>
          </p:cNvCxnSpPr>
          <p:nvPr/>
        </p:nvCxnSpPr>
        <p:spPr bwMode="auto">
          <a:xfrm rot="10800000" flipV="1">
            <a:off x="2016125" y="2206625"/>
            <a:ext cx="1692275" cy="1223963"/>
          </a:xfrm>
          <a:prstGeom prst="bentConnector2">
            <a:avLst/>
          </a:prstGeom>
          <a:noFill/>
          <a:ln w="28575">
            <a:solidFill>
              <a:srgbClr val="FF0000"/>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07567" name="Group 47"/>
          <p:cNvGrpSpPr/>
          <p:nvPr/>
        </p:nvGrpSpPr>
        <p:grpSpPr bwMode="auto">
          <a:xfrm>
            <a:off x="3203575" y="2493963"/>
            <a:ext cx="504825" cy="2592387"/>
            <a:chOff x="2381" y="1525"/>
            <a:chExt cx="318" cy="1633"/>
          </a:xfrm>
        </p:grpSpPr>
        <p:sp>
          <p:nvSpPr>
            <p:cNvPr id="25639" name="Line 27"/>
            <p:cNvSpPr>
              <a:spLocks noChangeShapeType="1"/>
            </p:cNvSpPr>
            <p:nvPr/>
          </p:nvSpPr>
          <p:spPr bwMode="auto">
            <a:xfrm flipH="1">
              <a:off x="2381" y="1525"/>
              <a:ext cx="318" cy="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40" name="Line 28"/>
            <p:cNvSpPr>
              <a:spLocks noChangeShapeType="1"/>
            </p:cNvSpPr>
            <p:nvPr/>
          </p:nvSpPr>
          <p:spPr bwMode="auto">
            <a:xfrm>
              <a:off x="2381" y="1525"/>
              <a:ext cx="0" cy="1633"/>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41" name="Line 29"/>
            <p:cNvSpPr>
              <a:spLocks noChangeShapeType="1"/>
            </p:cNvSpPr>
            <p:nvPr/>
          </p:nvSpPr>
          <p:spPr bwMode="auto">
            <a:xfrm>
              <a:off x="2381" y="3158"/>
              <a:ext cx="318" cy="0"/>
            </a:xfrm>
            <a:prstGeom prst="line">
              <a:avLst/>
            </a:prstGeom>
            <a:noFill/>
            <a:ln w="2857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07568" name="Group 48"/>
          <p:cNvGrpSpPr/>
          <p:nvPr/>
        </p:nvGrpSpPr>
        <p:grpSpPr bwMode="auto">
          <a:xfrm>
            <a:off x="5219700" y="2493963"/>
            <a:ext cx="431800" cy="1079500"/>
            <a:chOff x="3651" y="1525"/>
            <a:chExt cx="272" cy="680"/>
          </a:xfrm>
        </p:grpSpPr>
        <p:sp>
          <p:nvSpPr>
            <p:cNvPr id="25636" name="Line 30"/>
            <p:cNvSpPr>
              <a:spLocks noChangeShapeType="1"/>
            </p:cNvSpPr>
            <p:nvPr/>
          </p:nvSpPr>
          <p:spPr bwMode="auto">
            <a:xfrm>
              <a:off x="3651" y="1525"/>
              <a:ext cx="272" cy="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37" name="Line 31"/>
            <p:cNvSpPr>
              <a:spLocks noChangeShapeType="1"/>
            </p:cNvSpPr>
            <p:nvPr/>
          </p:nvSpPr>
          <p:spPr bwMode="auto">
            <a:xfrm>
              <a:off x="3923" y="1525"/>
              <a:ext cx="0" cy="68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38" name="Line 32"/>
            <p:cNvSpPr>
              <a:spLocks noChangeShapeType="1"/>
            </p:cNvSpPr>
            <p:nvPr/>
          </p:nvSpPr>
          <p:spPr bwMode="auto">
            <a:xfrm flipH="1">
              <a:off x="3651" y="2205"/>
              <a:ext cx="272" cy="0"/>
            </a:xfrm>
            <a:prstGeom prst="line">
              <a:avLst/>
            </a:prstGeom>
            <a:noFill/>
            <a:ln w="2857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07553" name="Text Box 33"/>
          <p:cNvSpPr txBox="1">
            <a:spLocks noChangeArrowheads="1"/>
          </p:cNvSpPr>
          <p:nvPr/>
        </p:nvSpPr>
        <p:spPr bwMode="auto">
          <a:xfrm>
            <a:off x="396875" y="3332163"/>
            <a:ext cx="935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50000"/>
              </a:spcBef>
              <a:buClrTx/>
              <a:buFontTx/>
              <a:buNone/>
            </a:pPr>
            <a:r>
              <a:rPr kumimoji="1" lang="zh-CN" altLang="en-US" sz="2400">
                <a:latin typeface="Times New Roman" panose="02020603050405020304" pitchFamily="18" charset="0"/>
                <a:ea typeface="楷体_GB2312" pitchFamily="49" charset="-122"/>
              </a:rPr>
              <a:t>程序</a:t>
            </a:r>
          </a:p>
        </p:txBody>
      </p:sp>
      <p:sp>
        <p:nvSpPr>
          <p:cNvPr id="107554" name="Text Box 34"/>
          <p:cNvSpPr txBox="1">
            <a:spLocks noChangeArrowheads="1"/>
          </p:cNvSpPr>
          <p:nvPr/>
        </p:nvSpPr>
        <p:spPr bwMode="auto">
          <a:xfrm>
            <a:off x="396875" y="3789363"/>
            <a:ext cx="935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50000"/>
              </a:spcBef>
              <a:buClrTx/>
              <a:buFontTx/>
              <a:buNone/>
            </a:pPr>
            <a:r>
              <a:rPr kumimoji="1" lang="zh-CN" altLang="en-US" sz="2400">
                <a:latin typeface="Times New Roman" panose="02020603050405020304" pitchFamily="18" charset="0"/>
                <a:ea typeface="楷体_GB2312" pitchFamily="49" charset="-122"/>
              </a:rPr>
              <a:t>数据</a:t>
            </a:r>
          </a:p>
        </p:txBody>
      </p:sp>
      <p:sp>
        <p:nvSpPr>
          <p:cNvPr id="107555" name="Text Box 35"/>
          <p:cNvSpPr txBox="1">
            <a:spLocks noChangeArrowheads="1"/>
          </p:cNvSpPr>
          <p:nvPr/>
        </p:nvSpPr>
        <p:spPr bwMode="auto">
          <a:xfrm>
            <a:off x="7524750" y="3308350"/>
            <a:ext cx="935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50000"/>
              </a:spcBef>
              <a:buClrTx/>
              <a:buFontTx/>
              <a:buNone/>
            </a:pPr>
            <a:r>
              <a:rPr kumimoji="1" lang="zh-CN" altLang="en-US" sz="2400">
                <a:latin typeface="Times New Roman" panose="02020603050405020304" pitchFamily="18" charset="0"/>
                <a:ea typeface="楷体_GB2312" pitchFamily="49" charset="-122"/>
              </a:rPr>
              <a:t>结果</a:t>
            </a:r>
          </a:p>
        </p:txBody>
      </p:sp>
      <p:sp>
        <p:nvSpPr>
          <p:cNvPr id="107556" name="Text Box 36"/>
          <p:cNvSpPr txBox="1">
            <a:spLocks noChangeArrowheads="1"/>
          </p:cNvSpPr>
          <p:nvPr/>
        </p:nvSpPr>
        <p:spPr bwMode="auto">
          <a:xfrm>
            <a:off x="3276600" y="4222750"/>
            <a:ext cx="935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50000"/>
              </a:spcBef>
              <a:buClrTx/>
              <a:buFontTx/>
              <a:buNone/>
            </a:pPr>
            <a:r>
              <a:rPr kumimoji="1" lang="zh-CN" altLang="en-US" sz="2400">
                <a:latin typeface="Times New Roman" panose="02020603050405020304" pitchFamily="18" charset="0"/>
                <a:ea typeface="楷体_GB2312" pitchFamily="49" charset="-122"/>
              </a:rPr>
              <a:t>数据</a:t>
            </a:r>
          </a:p>
        </p:txBody>
      </p:sp>
      <p:sp>
        <p:nvSpPr>
          <p:cNvPr id="107557" name="Text Box 37"/>
          <p:cNvSpPr txBox="1">
            <a:spLocks noChangeArrowheads="1"/>
          </p:cNvSpPr>
          <p:nvPr/>
        </p:nvSpPr>
        <p:spPr bwMode="auto">
          <a:xfrm>
            <a:off x="4859338" y="4222750"/>
            <a:ext cx="935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50000"/>
              </a:spcBef>
              <a:buClrTx/>
              <a:buFontTx/>
              <a:buNone/>
            </a:pPr>
            <a:r>
              <a:rPr kumimoji="1" lang="zh-CN" altLang="en-US" sz="2400">
                <a:latin typeface="Times New Roman" panose="02020603050405020304" pitchFamily="18" charset="0"/>
                <a:ea typeface="楷体_GB2312" pitchFamily="49" charset="-122"/>
              </a:rPr>
              <a:t>结果</a:t>
            </a:r>
          </a:p>
        </p:txBody>
      </p:sp>
      <p:sp>
        <p:nvSpPr>
          <p:cNvPr id="107558" name="Text Box 38"/>
          <p:cNvSpPr txBox="1">
            <a:spLocks noChangeArrowheads="1"/>
          </p:cNvSpPr>
          <p:nvPr/>
        </p:nvSpPr>
        <p:spPr bwMode="auto">
          <a:xfrm>
            <a:off x="3275013" y="2854325"/>
            <a:ext cx="935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50000"/>
              </a:spcBef>
              <a:buClrTx/>
              <a:buFontTx/>
              <a:buNone/>
            </a:pPr>
            <a:r>
              <a:rPr kumimoji="1" lang="zh-CN" altLang="en-US" sz="2400">
                <a:latin typeface="Times New Roman" panose="02020603050405020304" pitchFamily="18" charset="0"/>
                <a:ea typeface="楷体_GB2312" pitchFamily="49" charset="-122"/>
              </a:rPr>
              <a:t>地址</a:t>
            </a:r>
          </a:p>
        </p:txBody>
      </p:sp>
      <p:sp>
        <p:nvSpPr>
          <p:cNvPr id="107559" name="Text Box 39"/>
          <p:cNvSpPr txBox="1">
            <a:spLocks noChangeArrowheads="1"/>
          </p:cNvSpPr>
          <p:nvPr/>
        </p:nvSpPr>
        <p:spPr bwMode="auto">
          <a:xfrm>
            <a:off x="4857750" y="2854325"/>
            <a:ext cx="935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50000"/>
              </a:spcBef>
              <a:buClrTx/>
              <a:buFontTx/>
              <a:buNone/>
            </a:pPr>
            <a:r>
              <a:rPr kumimoji="1" lang="zh-CN" altLang="en-US" sz="2400">
                <a:latin typeface="Times New Roman" panose="02020603050405020304" pitchFamily="18" charset="0"/>
                <a:ea typeface="楷体_GB2312" pitchFamily="49" charset="-122"/>
              </a:rPr>
              <a:t>指令</a:t>
            </a:r>
          </a:p>
        </p:txBody>
      </p:sp>
      <p:sp>
        <p:nvSpPr>
          <p:cNvPr id="107560" name="Text Box 40"/>
          <p:cNvSpPr txBox="1">
            <a:spLocks noChangeArrowheads="1"/>
          </p:cNvSpPr>
          <p:nvPr/>
        </p:nvSpPr>
        <p:spPr bwMode="auto">
          <a:xfrm>
            <a:off x="2051050" y="1773238"/>
            <a:ext cx="1512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50000"/>
              </a:spcBef>
              <a:buClrTx/>
              <a:buFontTx/>
              <a:buNone/>
            </a:pPr>
            <a:r>
              <a:rPr kumimoji="1" lang="zh-CN" altLang="en-US" sz="2400">
                <a:latin typeface="Times New Roman" panose="02020603050405020304" pitchFamily="18" charset="0"/>
                <a:ea typeface="楷体_GB2312" pitchFamily="49" charset="-122"/>
              </a:rPr>
              <a:t>控制信号</a:t>
            </a:r>
          </a:p>
        </p:txBody>
      </p:sp>
      <p:cxnSp>
        <p:nvCxnSpPr>
          <p:cNvPr id="107561" name="AutoShape 41"/>
          <p:cNvCxnSpPr>
            <a:cxnSpLocks noChangeShapeType="1"/>
          </p:cNvCxnSpPr>
          <p:nvPr/>
        </p:nvCxnSpPr>
        <p:spPr bwMode="auto">
          <a:xfrm>
            <a:off x="539750" y="5781675"/>
            <a:ext cx="936625" cy="0"/>
          </a:xfrm>
          <a:prstGeom prst="straightConnector1">
            <a:avLst/>
          </a:prstGeom>
          <a:noFill/>
          <a:ln w="571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7562" name="Text Box 42"/>
          <p:cNvSpPr txBox="1">
            <a:spLocks noChangeArrowheads="1"/>
          </p:cNvSpPr>
          <p:nvPr/>
        </p:nvSpPr>
        <p:spPr bwMode="auto">
          <a:xfrm>
            <a:off x="466725" y="5807075"/>
            <a:ext cx="10080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50000"/>
              </a:spcBef>
              <a:buClrTx/>
              <a:buFontTx/>
              <a:buNone/>
            </a:pPr>
            <a:r>
              <a:rPr kumimoji="1" lang="zh-CN" altLang="en-US" sz="2000">
                <a:latin typeface="Times New Roman" panose="02020603050405020304" pitchFamily="18" charset="0"/>
                <a:ea typeface="楷体_GB2312" pitchFamily="49" charset="-122"/>
              </a:rPr>
              <a:t>数据线</a:t>
            </a:r>
          </a:p>
        </p:txBody>
      </p:sp>
      <p:sp>
        <p:nvSpPr>
          <p:cNvPr id="107563" name="Text Box 43"/>
          <p:cNvSpPr txBox="1">
            <a:spLocks noChangeArrowheads="1"/>
          </p:cNvSpPr>
          <p:nvPr/>
        </p:nvSpPr>
        <p:spPr bwMode="auto">
          <a:xfrm>
            <a:off x="1835150" y="5807075"/>
            <a:ext cx="10810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50000"/>
              </a:spcBef>
              <a:buClrTx/>
              <a:buFontTx/>
              <a:buNone/>
            </a:pPr>
            <a:r>
              <a:rPr kumimoji="1" lang="zh-CN" altLang="en-US" sz="2000">
                <a:latin typeface="Times New Roman" panose="02020603050405020304" pitchFamily="18" charset="0"/>
                <a:ea typeface="楷体_GB2312" pitchFamily="49" charset="-122"/>
              </a:rPr>
              <a:t>地址线</a:t>
            </a:r>
          </a:p>
        </p:txBody>
      </p:sp>
      <p:sp>
        <p:nvSpPr>
          <p:cNvPr id="107564" name="Line 44"/>
          <p:cNvSpPr>
            <a:spLocks noChangeShapeType="1"/>
          </p:cNvSpPr>
          <p:nvPr/>
        </p:nvSpPr>
        <p:spPr bwMode="auto">
          <a:xfrm>
            <a:off x="1835150" y="5807075"/>
            <a:ext cx="935038" cy="0"/>
          </a:xfrm>
          <a:prstGeom prst="line">
            <a:avLst/>
          </a:prstGeom>
          <a:noFill/>
          <a:ln w="57150">
            <a:solidFill>
              <a:srgbClr val="008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7565" name="Line 45"/>
          <p:cNvSpPr>
            <a:spLocks noChangeShapeType="1"/>
          </p:cNvSpPr>
          <p:nvPr/>
        </p:nvSpPr>
        <p:spPr bwMode="auto">
          <a:xfrm>
            <a:off x="3059113" y="5807075"/>
            <a:ext cx="865187" cy="0"/>
          </a:xfrm>
          <a:prstGeom prst="line">
            <a:avLst/>
          </a:prstGeom>
          <a:noFill/>
          <a:ln w="2857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7566" name="Text Box 46"/>
          <p:cNvSpPr txBox="1">
            <a:spLocks noChangeArrowheads="1"/>
          </p:cNvSpPr>
          <p:nvPr/>
        </p:nvSpPr>
        <p:spPr bwMode="auto">
          <a:xfrm>
            <a:off x="2987675" y="5842000"/>
            <a:ext cx="10810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eaLnBrk="1" hangingPunct="1">
              <a:spcBef>
                <a:spcPct val="50000"/>
              </a:spcBef>
              <a:buClrTx/>
              <a:buFontTx/>
              <a:buNone/>
            </a:pPr>
            <a:r>
              <a:rPr kumimoji="1" lang="zh-CN" altLang="en-US" sz="2000">
                <a:latin typeface="Times New Roman" panose="02020603050405020304" pitchFamily="18" charset="0"/>
                <a:ea typeface="楷体_GB2312" pitchFamily="49" charset="-122"/>
              </a:rPr>
              <a:t>控制线</a:t>
            </a:r>
          </a:p>
        </p:txBody>
      </p:sp>
      <p:sp>
        <p:nvSpPr>
          <p:cNvPr id="2" name="灯片编号占位符 1"/>
          <p:cNvSpPr>
            <a:spLocks noGrp="1"/>
          </p:cNvSpPr>
          <p:nvPr>
            <p:ph type="sldNum" sz="quarter" idx="10"/>
          </p:nvPr>
        </p:nvSpPr>
        <p:spPr/>
        <p:txBody>
          <a:bodyPr/>
          <a:lstStyle/>
          <a:p>
            <a:pPr>
              <a:defRPr/>
            </a:pPr>
            <a:fld id="{6A9BFF9C-1BD5-4E01-A2D9-531E0825C0E6}" type="slidenum">
              <a:rPr lang="en-US" altLang="zh-CN"/>
              <a:pPr>
                <a:defRPr/>
              </a:pPr>
              <a:t>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07528"/>
                                        </p:tgtEl>
                                        <p:attrNameLst>
                                          <p:attrName>style.visibility</p:attrName>
                                        </p:attrNameLst>
                                      </p:cBhvr>
                                      <p:to>
                                        <p:strVal val="visible"/>
                                      </p:to>
                                    </p:set>
                                    <p:anim to="" calcmode="lin" valueType="num">
                                      <p:cBhvr>
                                        <p:cTn id="7" dur="1" fill="hold"/>
                                        <p:tgtEl>
                                          <p:spTgt spid="107528"/>
                                        </p:tgtEl>
                                      </p:cBhvr>
                                    </p:anim>
                                  </p:childTnLst>
                                </p:cTn>
                              </p:par>
                              <p:par>
                                <p:cTn id="8" presetID="24" presetClass="entr" presetSubtype="0" fill="hold" grpId="0" nodeType="withEffect">
                                  <p:stCondLst>
                                    <p:cond delay="0"/>
                                  </p:stCondLst>
                                  <p:childTnLst>
                                    <p:set>
                                      <p:cBhvr>
                                        <p:cTn id="9" dur="1" fill="hold">
                                          <p:stCondLst>
                                            <p:cond delay="0"/>
                                          </p:stCondLst>
                                        </p:cTn>
                                        <p:tgtEl>
                                          <p:spTgt spid="107531"/>
                                        </p:tgtEl>
                                        <p:attrNameLst>
                                          <p:attrName>style.visibility</p:attrName>
                                        </p:attrNameLst>
                                      </p:cBhvr>
                                      <p:to>
                                        <p:strVal val="visible"/>
                                      </p:to>
                                    </p:set>
                                    <p:anim to="" calcmode="lin" valueType="num">
                                      <p:cBhvr>
                                        <p:cTn id="10" dur="1" fill="hold"/>
                                        <p:tgtEl>
                                          <p:spTgt spid="107531"/>
                                        </p:tgtEl>
                                      </p:cBhvr>
                                    </p:anim>
                                  </p:childTnLst>
                                </p:cTn>
                              </p:par>
                              <p:par>
                                <p:cTn id="11" presetID="24" presetClass="entr" presetSubtype="0" fill="hold" grpId="0" nodeType="withEffect">
                                  <p:stCondLst>
                                    <p:cond delay="0"/>
                                  </p:stCondLst>
                                  <p:childTnLst>
                                    <p:set>
                                      <p:cBhvr>
                                        <p:cTn id="12" dur="1" fill="hold">
                                          <p:stCondLst>
                                            <p:cond delay="0"/>
                                          </p:stCondLst>
                                        </p:cTn>
                                        <p:tgtEl>
                                          <p:spTgt spid="107530"/>
                                        </p:tgtEl>
                                        <p:attrNameLst>
                                          <p:attrName>style.visibility</p:attrName>
                                        </p:attrNameLst>
                                      </p:cBhvr>
                                      <p:to>
                                        <p:strVal val="visible"/>
                                      </p:to>
                                    </p:set>
                                    <p:anim to="" calcmode="lin" valueType="num">
                                      <p:cBhvr>
                                        <p:cTn id="13" dur="1" fill="hold"/>
                                        <p:tgtEl>
                                          <p:spTgt spid="107530"/>
                                        </p:tgtEl>
                                      </p:cBhvr>
                                    </p:anim>
                                  </p:childTnLst>
                                </p:cTn>
                              </p:par>
                              <p:par>
                                <p:cTn id="14" presetID="24" presetClass="entr" presetSubtype="0" fill="hold" grpId="0" nodeType="withEffect">
                                  <p:stCondLst>
                                    <p:cond delay="0"/>
                                  </p:stCondLst>
                                  <p:childTnLst>
                                    <p:set>
                                      <p:cBhvr>
                                        <p:cTn id="15" dur="1" fill="hold">
                                          <p:stCondLst>
                                            <p:cond delay="0"/>
                                          </p:stCondLst>
                                        </p:cTn>
                                        <p:tgtEl>
                                          <p:spTgt spid="107532"/>
                                        </p:tgtEl>
                                        <p:attrNameLst>
                                          <p:attrName>style.visibility</p:attrName>
                                        </p:attrNameLst>
                                      </p:cBhvr>
                                      <p:to>
                                        <p:strVal val="visible"/>
                                      </p:to>
                                    </p:set>
                                    <p:anim to="" calcmode="lin" valueType="num">
                                      <p:cBhvr>
                                        <p:cTn id="16" dur="1" fill="hold"/>
                                        <p:tgtEl>
                                          <p:spTgt spid="107532"/>
                                        </p:tgtEl>
                                      </p:cBhvr>
                                    </p:anim>
                                  </p:childTnLst>
                                </p:cTn>
                              </p:par>
                              <p:par>
                                <p:cTn id="17" presetID="24" presetClass="entr" presetSubtype="0" fill="hold" grpId="0" nodeType="withEffect">
                                  <p:stCondLst>
                                    <p:cond delay="0"/>
                                  </p:stCondLst>
                                  <p:childTnLst>
                                    <p:set>
                                      <p:cBhvr>
                                        <p:cTn id="18" dur="1" fill="hold">
                                          <p:stCondLst>
                                            <p:cond delay="0"/>
                                          </p:stCondLst>
                                        </p:cTn>
                                        <p:tgtEl>
                                          <p:spTgt spid="107529"/>
                                        </p:tgtEl>
                                        <p:attrNameLst>
                                          <p:attrName>style.visibility</p:attrName>
                                        </p:attrNameLst>
                                      </p:cBhvr>
                                      <p:to>
                                        <p:strVal val="visible"/>
                                      </p:to>
                                    </p:set>
                                    <p:anim to="" calcmode="lin" valueType="num">
                                      <p:cBhvr>
                                        <p:cTn id="19" dur="1" fill="hold"/>
                                        <p:tgtEl>
                                          <p:spTgt spid="107529"/>
                                        </p:tgtEl>
                                      </p:cBhvr>
                                    </p:anim>
                                  </p:childTnLst>
                                </p:cTn>
                              </p:par>
                            </p:childTnLst>
                          </p:cTn>
                        </p:par>
                      </p:childTnLst>
                    </p:cTn>
                  </p:par>
                  <p:par>
                    <p:cTn id="20" fill="hold">
                      <p:stCondLst>
                        <p:cond delay="indefinite"/>
                      </p:stCondLst>
                      <p:childTnLst>
                        <p:par>
                          <p:cTn id="21" fill="hold">
                            <p:stCondLst>
                              <p:cond delay="0"/>
                            </p:stCondLst>
                            <p:childTnLst>
                              <p:par>
                                <p:cTn id="22" presetID="24" presetClass="entr" presetSubtype="0" fill="hold" nodeType="clickEffect">
                                  <p:stCondLst>
                                    <p:cond delay="0"/>
                                  </p:stCondLst>
                                  <p:childTnLst>
                                    <p:set>
                                      <p:cBhvr>
                                        <p:cTn id="23" dur="1" fill="hold">
                                          <p:stCondLst>
                                            <p:cond delay="0"/>
                                          </p:stCondLst>
                                        </p:cTn>
                                        <p:tgtEl>
                                          <p:spTgt spid="107536"/>
                                        </p:tgtEl>
                                        <p:attrNameLst>
                                          <p:attrName>style.visibility</p:attrName>
                                        </p:attrNameLst>
                                      </p:cBhvr>
                                      <p:to>
                                        <p:strVal val="visible"/>
                                      </p:to>
                                    </p:set>
                                    <p:anim to="" calcmode="lin" valueType="num">
                                      <p:cBhvr>
                                        <p:cTn id="24" dur="1" fill="hold"/>
                                        <p:tgtEl>
                                          <p:spTgt spid="107536"/>
                                        </p:tgtEl>
                                      </p:cBhvr>
                                    </p:anim>
                                  </p:childTnLst>
                                </p:cTn>
                              </p:par>
                              <p:par>
                                <p:cTn id="25" presetID="24" presetClass="entr" presetSubtype="0" fill="hold" grpId="0" nodeType="withEffect">
                                  <p:stCondLst>
                                    <p:cond delay="0"/>
                                  </p:stCondLst>
                                  <p:childTnLst>
                                    <p:set>
                                      <p:cBhvr>
                                        <p:cTn id="26" dur="1" fill="hold">
                                          <p:stCondLst>
                                            <p:cond delay="0"/>
                                          </p:stCondLst>
                                        </p:cTn>
                                        <p:tgtEl>
                                          <p:spTgt spid="107553"/>
                                        </p:tgtEl>
                                        <p:attrNameLst>
                                          <p:attrName>style.visibility</p:attrName>
                                        </p:attrNameLst>
                                      </p:cBhvr>
                                      <p:to>
                                        <p:strVal val="visible"/>
                                      </p:to>
                                    </p:set>
                                    <p:anim to="" calcmode="lin" valueType="num">
                                      <p:cBhvr>
                                        <p:cTn id="27" dur="1" fill="hold"/>
                                        <p:tgtEl>
                                          <p:spTgt spid="107553"/>
                                        </p:tgtEl>
                                      </p:cBhvr>
                                    </p:anim>
                                  </p:childTnLst>
                                </p:cTn>
                              </p:par>
                              <p:par>
                                <p:cTn id="28" presetID="24" presetClass="entr" presetSubtype="0" fill="hold" grpId="0" nodeType="withEffect">
                                  <p:stCondLst>
                                    <p:cond delay="0"/>
                                  </p:stCondLst>
                                  <p:childTnLst>
                                    <p:set>
                                      <p:cBhvr>
                                        <p:cTn id="29" dur="1" fill="hold">
                                          <p:stCondLst>
                                            <p:cond delay="0"/>
                                          </p:stCondLst>
                                        </p:cTn>
                                        <p:tgtEl>
                                          <p:spTgt spid="107554"/>
                                        </p:tgtEl>
                                        <p:attrNameLst>
                                          <p:attrName>style.visibility</p:attrName>
                                        </p:attrNameLst>
                                      </p:cBhvr>
                                      <p:to>
                                        <p:strVal val="visible"/>
                                      </p:to>
                                    </p:set>
                                    <p:anim to="" calcmode="lin" valueType="num">
                                      <p:cBhvr>
                                        <p:cTn id="30" dur="1" fill="hold"/>
                                        <p:tgtEl>
                                          <p:spTgt spid="107554"/>
                                        </p:tgtEl>
                                      </p:cBhvr>
                                    </p:anim>
                                  </p:childTnLst>
                                </p:cTn>
                              </p:par>
                            </p:childTnLst>
                          </p:cTn>
                        </p:par>
                      </p:childTnLst>
                    </p:cTn>
                  </p:par>
                  <p:par>
                    <p:cTn id="31" fill="hold">
                      <p:stCondLst>
                        <p:cond delay="indefinite"/>
                      </p:stCondLst>
                      <p:childTnLst>
                        <p:par>
                          <p:cTn id="32" fill="hold">
                            <p:stCondLst>
                              <p:cond delay="0"/>
                            </p:stCondLst>
                            <p:childTnLst>
                              <p:par>
                                <p:cTn id="33" presetID="24" presetClass="entr" presetSubtype="0" fill="hold" nodeType="clickEffect">
                                  <p:stCondLst>
                                    <p:cond delay="0"/>
                                  </p:stCondLst>
                                  <p:childTnLst>
                                    <p:set>
                                      <p:cBhvr>
                                        <p:cTn id="34" dur="1" fill="hold">
                                          <p:stCondLst>
                                            <p:cond delay="0"/>
                                          </p:stCondLst>
                                        </p:cTn>
                                        <p:tgtEl>
                                          <p:spTgt spid="107533"/>
                                        </p:tgtEl>
                                        <p:attrNameLst>
                                          <p:attrName>style.visibility</p:attrName>
                                        </p:attrNameLst>
                                      </p:cBhvr>
                                      <p:to>
                                        <p:strVal val="visible"/>
                                      </p:to>
                                    </p:set>
                                    <p:anim to="" calcmode="lin" valueType="num">
                                      <p:cBhvr>
                                        <p:cTn id="35" dur="1" fill="hold"/>
                                        <p:tgtEl>
                                          <p:spTgt spid="107533"/>
                                        </p:tgtEl>
                                      </p:cBhvr>
                                    </p:anim>
                                  </p:childTnLst>
                                </p:cTn>
                              </p:par>
                            </p:childTnLst>
                          </p:cTn>
                        </p:par>
                      </p:childTnLst>
                    </p:cTn>
                  </p:par>
                  <p:par>
                    <p:cTn id="36" fill="hold">
                      <p:stCondLst>
                        <p:cond delay="indefinite"/>
                      </p:stCondLst>
                      <p:childTnLst>
                        <p:par>
                          <p:cTn id="37" fill="hold">
                            <p:stCondLst>
                              <p:cond delay="0"/>
                            </p:stCondLst>
                            <p:childTnLst>
                              <p:par>
                                <p:cTn id="38" presetID="24" presetClass="entr" presetSubtype="0" fill="hold" nodeType="clickEffect">
                                  <p:stCondLst>
                                    <p:cond delay="0"/>
                                  </p:stCondLst>
                                  <p:childTnLst>
                                    <p:set>
                                      <p:cBhvr>
                                        <p:cTn id="39" dur="1" fill="hold">
                                          <p:stCondLst>
                                            <p:cond delay="0"/>
                                          </p:stCondLst>
                                        </p:cTn>
                                        <p:tgtEl>
                                          <p:spTgt spid="107538"/>
                                        </p:tgtEl>
                                        <p:attrNameLst>
                                          <p:attrName>style.visibility</p:attrName>
                                        </p:attrNameLst>
                                      </p:cBhvr>
                                      <p:to>
                                        <p:strVal val="visible"/>
                                      </p:to>
                                    </p:set>
                                    <p:anim to="" calcmode="lin" valueType="num">
                                      <p:cBhvr>
                                        <p:cTn id="40" dur="1" fill="hold"/>
                                        <p:tgtEl>
                                          <p:spTgt spid="107538"/>
                                        </p:tgtEl>
                                      </p:cBhvr>
                                    </p:anim>
                                  </p:childTnLst>
                                </p:cTn>
                              </p:par>
                              <p:par>
                                <p:cTn id="41" presetID="24" presetClass="entr" presetSubtype="0" fill="hold" grpId="0" nodeType="withEffect">
                                  <p:stCondLst>
                                    <p:cond delay="0"/>
                                  </p:stCondLst>
                                  <p:childTnLst>
                                    <p:set>
                                      <p:cBhvr>
                                        <p:cTn id="42" dur="1" fill="hold">
                                          <p:stCondLst>
                                            <p:cond delay="0"/>
                                          </p:stCondLst>
                                        </p:cTn>
                                        <p:tgtEl>
                                          <p:spTgt spid="107559"/>
                                        </p:tgtEl>
                                        <p:attrNameLst>
                                          <p:attrName>style.visibility</p:attrName>
                                        </p:attrNameLst>
                                      </p:cBhvr>
                                      <p:to>
                                        <p:strVal val="visible"/>
                                      </p:to>
                                    </p:set>
                                    <p:anim to="" calcmode="lin" valueType="num">
                                      <p:cBhvr>
                                        <p:cTn id="43" dur="1" fill="hold"/>
                                        <p:tgtEl>
                                          <p:spTgt spid="107559"/>
                                        </p:tgtEl>
                                      </p:cBhvr>
                                    </p:anim>
                                  </p:childTnLst>
                                </p:cTn>
                              </p:par>
                            </p:childTnLst>
                          </p:cTn>
                        </p:par>
                      </p:childTnLst>
                    </p:cTn>
                  </p:par>
                  <p:par>
                    <p:cTn id="44" fill="hold">
                      <p:stCondLst>
                        <p:cond delay="indefinite"/>
                      </p:stCondLst>
                      <p:childTnLst>
                        <p:par>
                          <p:cTn id="45" fill="hold">
                            <p:stCondLst>
                              <p:cond delay="0"/>
                            </p:stCondLst>
                            <p:childTnLst>
                              <p:par>
                                <p:cTn id="46" presetID="24" presetClass="entr" presetSubtype="0" fill="hold" nodeType="clickEffect">
                                  <p:stCondLst>
                                    <p:cond delay="0"/>
                                  </p:stCondLst>
                                  <p:childTnLst>
                                    <p:set>
                                      <p:cBhvr>
                                        <p:cTn id="47" dur="1" fill="hold">
                                          <p:stCondLst>
                                            <p:cond delay="0"/>
                                          </p:stCondLst>
                                        </p:cTn>
                                        <p:tgtEl>
                                          <p:spTgt spid="107540"/>
                                        </p:tgtEl>
                                        <p:attrNameLst>
                                          <p:attrName>style.visibility</p:attrName>
                                        </p:attrNameLst>
                                      </p:cBhvr>
                                      <p:to>
                                        <p:strVal val="visible"/>
                                      </p:to>
                                    </p:set>
                                    <p:anim to="" calcmode="lin" valueType="num">
                                      <p:cBhvr>
                                        <p:cTn id="48" dur="1" fill="hold"/>
                                        <p:tgtEl>
                                          <p:spTgt spid="107540"/>
                                        </p:tgtEl>
                                      </p:cBhvr>
                                    </p:anim>
                                  </p:childTnLst>
                                </p:cTn>
                              </p:par>
                              <p:par>
                                <p:cTn id="49" presetID="24" presetClass="entr" presetSubtype="0" fill="hold" grpId="0" nodeType="withEffect">
                                  <p:stCondLst>
                                    <p:cond delay="0"/>
                                  </p:stCondLst>
                                  <p:childTnLst>
                                    <p:set>
                                      <p:cBhvr>
                                        <p:cTn id="50" dur="1" fill="hold">
                                          <p:stCondLst>
                                            <p:cond delay="0"/>
                                          </p:stCondLst>
                                        </p:cTn>
                                        <p:tgtEl>
                                          <p:spTgt spid="107558"/>
                                        </p:tgtEl>
                                        <p:attrNameLst>
                                          <p:attrName>style.visibility</p:attrName>
                                        </p:attrNameLst>
                                      </p:cBhvr>
                                      <p:to>
                                        <p:strVal val="visible"/>
                                      </p:to>
                                    </p:set>
                                    <p:anim to="" calcmode="lin" valueType="num">
                                      <p:cBhvr>
                                        <p:cTn id="51" dur="1" fill="hold"/>
                                        <p:tgtEl>
                                          <p:spTgt spid="107558"/>
                                        </p:tgtEl>
                                      </p:cBhvr>
                                    </p:anim>
                                  </p:childTnLst>
                                </p:cTn>
                              </p:par>
                            </p:childTnLst>
                          </p:cTn>
                        </p:par>
                      </p:childTnLst>
                    </p:cTn>
                  </p:par>
                  <p:par>
                    <p:cTn id="52" fill="hold">
                      <p:stCondLst>
                        <p:cond delay="indefinite"/>
                      </p:stCondLst>
                      <p:childTnLst>
                        <p:par>
                          <p:cTn id="53" fill="hold">
                            <p:stCondLst>
                              <p:cond delay="0"/>
                            </p:stCondLst>
                            <p:childTnLst>
                              <p:par>
                                <p:cTn id="54" presetID="24" presetClass="entr" presetSubtype="0" fill="hold" nodeType="clickEffect">
                                  <p:stCondLst>
                                    <p:cond delay="0"/>
                                  </p:stCondLst>
                                  <p:childTnLst>
                                    <p:set>
                                      <p:cBhvr>
                                        <p:cTn id="55" dur="1" fill="hold">
                                          <p:stCondLst>
                                            <p:cond delay="0"/>
                                          </p:stCondLst>
                                        </p:cTn>
                                        <p:tgtEl>
                                          <p:spTgt spid="107541"/>
                                        </p:tgtEl>
                                        <p:attrNameLst>
                                          <p:attrName>style.visibility</p:attrName>
                                        </p:attrNameLst>
                                      </p:cBhvr>
                                      <p:to>
                                        <p:strVal val="visible"/>
                                      </p:to>
                                    </p:set>
                                    <p:anim to="" calcmode="lin" valueType="num">
                                      <p:cBhvr>
                                        <p:cTn id="56" dur="1" fill="hold"/>
                                        <p:tgtEl>
                                          <p:spTgt spid="107541"/>
                                        </p:tgtEl>
                                      </p:cBhvr>
                                    </p:anim>
                                  </p:childTnLst>
                                </p:cTn>
                              </p:par>
                              <p:par>
                                <p:cTn id="57" presetID="24" presetClass="entr" presetSubtype="0" fill="hold" grpId="0" nodeType="withEffect">
                                  <p:stCondLst>
                                    <p:cond delay="0"/>
                                  </p:stCondLst>
                                  <p:childTnLst>
                                    <p:set>
                                      <p:cBhvr>
                                        <p:cTn id="58" dur="1" fill="hold">
                                          <p:stCondLst>
                                            <p:cond delay="0"/>
                                          </p:stCondLst>
                                        </p:cTn>
                                        <p:tgtEl>
                                          <p:spTgt spid="107556"/>
                                        </p:tgtEl>
                                        <p:attrNameLst>
                                          <p:attrName>style.visibility</p:attrName>
                                        </p:attrNameLst>
                                      </p:cBhvr>
                                      <p:to>
                                        <p:strVal val="visible"/>
                                      </p:to>
                                    </p:set>
                                    <p:anim to="" calcmode="lin" valueType="num">
                                      <p:cBhvr>
                                        <p:cTn id="59" dur="1" fill="hold"/>
                                        <p:tgtEl>
                                          <p:spTgt spid="107556"/>
                                        </p:tgtEl>
                                      </p:cBhvr>
                                    </p:anim>
                                  </p:childTnLst>
                                </p:cTn>
                              </p:par>
                            </p:childTnLst>
                          </p:cTn>
                        </p:par>
                      </p:childTnLst>
                    </p:cTn>
                  </p:par>
                  <p:par>
                    <p:cTn id="60" fill="hold">
                      <p:stCondLst>
                        <p:cond delay="indefinite"/>
                      </p:stCondLst>
                      <p:childTnLst>
                        <p:par>
                          <p:cTn id="61" fill="hold">
                            <p:stCondLst>
                              <p:cond delay="0"/>
                            </p:stCondLst>
                            <p:childTnLst>
                              <p:par>
                                <p:cTn id="62" presetID="24" presetClass="entr" presetSubtype="0" fill="hold" nodeType="clickEffect">
                                  <p:stCondLst>
                                    <p:cond delay="0"/>
                                  </p:stCondLst>
                                  <p:childTnLst>
                                    <p:set>
                                      <p:cBhvr>
                                        <p:cTn id="63" dur="1" fill="hold">
                                          <p:stCondLst>
                                            <p:cond delay="0"/>
                                          </p:stCondLst>
                                        </p:cTn>
                                        <p:tgtEl>
                                          <p:spTgt spid="107539"/>
                                        </p:tgtEl>
                                        <p:attrNameLst>
                                          <p:attrName>style.visibility</p:attrName>
                                        </p:attrNameLst>
                                      </p:cBhvr>
                                      <p:to>
                                        <p:strVal val="visible"/>
                                      </p:to>
                                    </p:set>
                                    <p:anim to="" calcmode="lin" valueType="num">
                                      <p:cBhvr>
                                        <p:cTn id="64" dur="1" fill="hold"/>
                                        <p:tgtEl>
                                          <p:spTgt spid="107539"/>
                                        </p:tgtEl>
                                      </p:cBhvr>
                                    </p:anim>
                                  </p:childTnLst>
                                </p:cTn>
                              </p:par>
                              <p:par>
                                <p:cTn id="65" presetID="24" presetClass="entr" presetSubtype="0" fill="hold" grpId="0" nodeType="withEffect">
                                  <p:stCondLst>
                                    <p:cond delay="0"/>
                                  </p:stCondLst>
                                  <p:childTnLst>
                                    <p:set>
                                      <p:cBhvr>
                                        <p:cTn id="66" dur="1" fill="hold">
                                          <p:stCondLst>
                                            <p:cond delay="0"/>
                                          </p:stCondLst>
                                        </p:cTn>
                                        <p:tgtEl>
                                          <p:spTgt spid="107557"/>
                                        </p:tgtEl>
                                        <p:attrNameLst>
                                          <p:attrName>style.visibility</p:attrName>
                                        </p:attrNameLst>
                                      </p:cBhvr>
                                      <p:to>
                                        <p:strVal val="visible"/>
                                      </p:to>
                                    </p:set>
                                    <p:anim to="" calcmode="lin" valueType="num">
                                      <p:cBhvr>
                                        <p:cTn id="67" dur="1" fill="hold"/>
                                        <p:tgtEl>
                                          <p:spTgt spid="107557"/>
                                        </p:tgtEl>
                                      </p:cBhvr>
                                    </p:anim>
                                  </p:childTnLst>
                                </p:cTn>
                              </p:par>
                            </p:childTnLst>
                          </p:cTn>
                        </p:par>
                      </p:childTnLst>
                    </p:cTn>
                  </p:par>
                  <p:par>
                    <p:cTn id="68" fill="hold">
                      <p:stCondLst>
                        <p:cond delay="indefinite"/>
                      </p:stCondLst>
                      <p:childTnLst>
                        <p:par>
                          <p:cTn id="69" fill="hold">
                            <p:stCondLst>
                              <p:cond delay="0"/>
                            </p:stCondLst>
                            <p:childTnLst>
                              <p:par>
                                <p:cTn id="70" presetID="24" presetClass="entr" presetSubtype="0" fill="hold" nodeType="clickEffect">
                                  <p:stCondLst>
                                    <p:cond delay="0"/>
                                  </p:stCondLst>
                                  <p:childTnLst>
                                    <p:set>
                                      <p:cBhvr>
                                        <p:cTn id="71" dur="1" fill="hold">
                                          <p:stCondLst>
                                            <p:cond delay="0"/>
                                          </p:stCondLst>
                                        </p:cTn>
                                        <p:tgtEl>
                                          <p:spTgt spid="107534"/>
                                        </p:tgtEl>
                                        <p:attrNameLst>
                                          <p:attrName>style.visibility</p:attrName>
                                        </p:attrNameLst>
                                      </p:cBhvr>
                                      <p:to>
                                        <p:strVal val="visible"/>
                                      </p:to>
                                    </p:set>
                                    <p:anim to="" calcmode="lin" valueType="num">
                                      <p:cBhvr>
                                        <p:cTn id="72" dur="1" fill="hold"/>
                                        <p:tgtEl>
                                          <p:spTgt spid="107534"/>
                                        </p:tgtEl>
                                      </p:cBhvr>
                                    </p:anim>
                                  </p:childTnLst>
                                </p:cTn>
                              </p:par>
                            </p:childTnLst>
                          </p:cTn>
                        </p:par>
                      </p:childTnLst>
                    </p:cTn>
                  </p:par>
                  <p:par>
                    <p:cTn id="73" fill="hold">
                      <p:stCondLst>
                        <p:cond delay="indefinite"/>
                      </p:stCondLst>
                      <p:childTnLst>
                        <p:par>
                          <p:cTn id="74" fill="hold">
                            <p:stCondLst>
                              <p:cond delay="0"/>
                            </p:stCondLst>
                            <p:childTnLst>
                              <p:par>
                                <p:cTn id="75" presetID="24" presetClass="entr" presetSubtype="0" fill="hold" nodeType="clickEffect">
                                  <p:stCondLst>
                                    <p:cond delay="0"/>
                                  </p:stCondLst>
                                  <p:childTnLst>
                                    <p:set>
                                      <p:cBhvr>
                                        <p:cTn id="76" dur="1" fill="hold">
                                          <p:stCondLst>
                                            <p:cond delay="0"/>
                                          </p:stCondLst>
                                        </p:cTn>
                                        <p:tgtEl>
                                          <p:spTgt spid="107537"/>
                                        </p:tgtEl>
                                        <p:attrNameLst>
                                          <p:attrName>style.visibility</p:attrName>
                                        </p:attrNameLst>
                                      </p:cBhvr>
                                      <p:to>
                                        <p:strVal val="visible"/>
                                      </p:to>
                                    </p:set>
                                    <p:anim to="" calcmode="lin" valueType="num">
                                      <p:cBhvr>
                                        <p:cTn id="77" dur="1" fill="hold"/>
                                        <p:tgtEl>
                                          <p:spTgt spid="107537"/>
                                        </p:tgtEl>
                                      </p:cBhvr>
                                    </p:anim>
                                  </p:childTnLst>
                                </p:cTn>
                              </p:par>
                              <p:par>
                                <p:cTn id="78" presetID="24" presetClass="entr" presetSubtype="0" fill="hold" grpId="0" nodeType="withEffect">
                                  <p:stCondLst>
                                    <p:cond delay="0"/>
                                  </p:stCondLst>
                                  <p:childTnLst>
                                    <p:set>
                                      <p:cBhvr>
                                        <p:cTn id="79" dur="1" fill="hold">
                                          <p:stCondLst>
                                            <p:cond delay="0"/>
                                          </p:stCondLst>
                                        </p:cTn>
                                        <p:tgtEl>
                                          <p:spTgt spid="107555"/>
                                        </p:tgtEl>
                                        <p:attrNameLst>
                                          <p:attrName>style.visibility</p:attrName>
                                        </p:attrNameLst>
                                      </p:cBhvr>
                                      <p:to>
                                        <p:strVal val="visible"/>
                                      </p:to>
                                    </p:set>
                                    <p:anim to="" calcmode="lin" valueType="num">
                                      <p:cBhvr>
                                        <p:cTn id="80" dur="1" fill="hold"/>
                                        <p:tgtEl>
                                          <p:spTgt spid="107555"/>
                                        </p:tgtEl>
                                      </p:cBhvr>
                                    </p:anim>
                                  </p:childTnLst>
                                </p:cTn>
                              </p:par>
                            </p:childTnLst>
                          </p:cTn>
                        </p:par>
                      </p:childTnLst>
                    </p:cTn>
                  </p:par>
                  <p:par>
                    <p:cTn id="81" fill="hold">
                      <p:stCondLst>
                        <p:cond delay="indefinite"/>
                      </p:stCondLst>
                      <p:childTnLst>
                        <p:par>
                          <p:cTn id="82" fill="hold">
                            <p:stCondLst>
                              <p:cond delay="0"/>
                            </p:stCondLst>
                            <p:childTnLst>
                              <p:par>
                                <p:cTn id="83" presetID="24" presetClass="entr" presetSubtype="0" fill="hold" nodeType="clickEffect">
                                  <p:stCondLst>
                                    <p:cond delay="0"/>
                                  </p:stCondLst>
                                  <p:childTnLst>
                                    <p:set>
                                      <p:cBhvr>
                                        <p:cTn id="84" dur="1" fill="hold">
                                          <p:stCondLst>
                                            <p:cond delay="0"/>
                                          </p:stCondLst>
                                        </p:cTn>
                                        <p:tgtEl>
                                          <p:spTgt spid="107568"/>
                                        </p:tgtEl>
                                        <p:attrNameLst>
                                          <p:attrName>style.visibility</p:attrName>
                                        </p:attrNameLst>
                                      </p:cBhvr>
                                      <p:to>
                                        <p:strVal val="visible"/>
                                      </p:to>
                                    </p:set>
                                    <p:anim to="" calcmode="lin" valueType="num">
                                      <p:cBhvr>
                                        <p:cTn id="85" dur="1" fill="hold"/>
                                        <p:tgtEl>
                                          <p:spTgt spid="107568"/>
                                        </p:tgtEl>
                                      </p:cBhvr>
                                    </p:anim>
                                  </p:childTnLst>
                                </p:cTn>
                              </p:par>
                              <p:par>
                                <p:cTn id="86" presetID="24" presetClass="entr" presetSubtype="0" fill="hold" nodeType="withEffect">
                                  <p:stCondLst>
                                    <p:cond delay="0"/>
                                  </p:stCondLst>
                                  <p:childTnLst>
                                    <p:set>
                                      <p:cBhvr>
                                        <p:cTn id="87" dur="1" fill="hold">
                                          <p:stCondLst>
                                            <p:cond delay="0"/>
                                          </p:stCondLst>
                                        </p:cTn>
                                        <p:tgtEl>
                                          <p:spTgt spid="107567"/>
                                        </p:tgtEl>
                                        <p:attrNameLst>
                                          <p:attrName>style.visibility</p:attrName>
                                        </p:attrNameLst>
                                      </p:cBhvr>
                                      <p:to>
                                        <p:strVal val="visible"/>
                                      </p:to>
                                    </p:set>
                                    <p:anim to="" calcmode="lin" valueType="num">
                                      <p:cBhvr>
                                        <p:cTn id="88" dur="1" fill="hold"/>
                                        <p:tgtEl>
                                          <p:spTgt spid="107567"/>
                                        </p:tgtEl>
                                      </p:cBhvr>
                                    </p:anim>
                                  </p:childTnLst>
                                </p:cTn>
                              </p:par>
                              <p:par>
                                <p:cTn id="89" presetID="24" presetClass="entr" presetSubtype="0" fill="hold" nodeType="withEffect">
                                  <p:stCondLst>
                                    <p:cond delay="0"/>
                                  </p:stCondLst>
                                  <p:childTnLst>
                                    <p:set>
                                      <p:cBhvr>
                                        <p:cTn id="90" dur="1" fill="hold">
                                          <p:stCondLst>
                                            <p:cond delay="0"/>
                                          </p:stCondLst>
                                        </p:cTn>
                                        <p:tgtEl>
                                          <p:spTgt spid="107544"/>
                                        </p:tgtEl>
                                        <p:attrNameLst>
                                          <p:attrName>style.visibility</p:attrName>
                                        </p:attrNameLst>
                                      </p:cBhvr>
                                      <p:to>
                                        <p:strVal val="visible"/>
                                      </p:to>
                                    </p:set>
                                    <p:anim to="" calcmode="lin" valueType="num">
                                      <p:cBhvr>
                                        <p:cTn id="91" dur="1" fill="hold"/>
                                        <p:tgtEl>
                                          <p:spTgt spid="107544"/>
                                        </p:tgtEl>
                                      </p:cBhvr>
                                    </p:anim>
                                  </p:childTnLst>
                                </p:cTn>
                              </p:par>
                              <p:par>
                                <p:cTn id="92" presetID="24" presetClass="entr" presetSubtype="0" fill="hold" grpId="0" nodeType="withEffect">
                                  <p:stCondLst>
                                    <p:cond delay="0"/>
                                  </p:stCondLst>
                                  <p:childTnLst>
                                    <p:set>
                                      <p:cBhvr>
                                        <p:cTn id="93" dur="1" fill="hold">
                                          <p:stCondLst>
                                            <p:cond delay="0"/>
                                          </p:stCondLst>
                                        </p:cTn>
                                        <p:tgtEl>
                                          <p:spTgt spid="107560"/>
                                        </p:tgtEl>
                                        <p:attrNameLst>
                                          <p:attrName>style.visibility</p:attrName>
                                        </p:attrNameLst>
                                      </p:cBhvr>
                                      <p:to>
                                        <p:strVal val="visible"/>
                                      </p:to>
                                    </p:set>
                                    <p:anim to="" calcmode="lin" valueType="num">
                                      <p:cBhvr>
                                        <p:cTn id="94" dur="1" fill="hold"/>
                                        <p:tgtEl>
                                          <p:spTgt spid="107560"/>
                                        </p:tgtEl>
                                      </p:cBhvr>
                                    </p:anim>
                                  </p:childTnLst>
                                </p:cTn>
                              </p:par>
                              <p:par>
                                <p:cTn id="95" presetID="24" presetClass="entr" presetSubtype="0" fill="hold" nodeType="withEffect">
                                  <p:stCondLst>
                                    <p:cond delay="0"/>
                                  </p:stCondLst>
                                  <p:childTnLst>
                                    <p:set>
                                      <p:cBhvr>
                                        <p:cTn id="96" dur="1" fill="hold">
                                          <p:stCondLst>
                                            <p:cond delay="0"/>
                                          </p:stCondLst>
                                        </p:cTn>
                                        <p:tgtEl>
                                          <p:spTgt spid="107542"/>
                                        </p:tgtEl>
                                        <p:attrNameLst>
                                          <p:attrName>style.visibility</p:attrName>
                                        </p:attrNameLst>
                                      </p:cBhvr>
                                      <p:to>
                                        <p:strVal val="visible"/>
                                      </p:to>
                                    </p:set>
                                    <p:anim to="" calcmode="lin" valueType="num">
                                      <p:cBhvr>
                                        <p:cTn id="97" dur="1" fill="hold"/>
                                        <p:tgtEl>
                                          <p:spTgt spid="107542"/>
                                        </p:tgtEl>
                                      </p:cBhvr>
                                    </p:anim>
                                  </p:childTnLst>
                                </p:cTn>
                              </p:par>
                            </p:childTnLst>
                          </p:cTn>
                        </p:par>
                      </p:childTnLst>
                    </p:cTn>
                  </p:par>
                  <p:par>
                    <p:cTn id="98" fill="hold">
                      <p:stCondLst>
                        <p:cond delay="indefinite"/>
                      </p:stCondLst>
                      <p:childTnLst>
                        <p:par>
                          <p:cTn id="99" fill="hold">
                            <p:stCondLst>
                              <p:cond delay="0"/>
                            </p:stCondLst>
                            <p:childTnLst>
                              <p:par>
                                <p:cTn id="100" presetID="24" presetClass="entr" presetSubtype="0" fill="hold" nodeType="clickEffect">
                                  <p:stCondLst>
                                    <p:cond delay="0"/>
                                  </p:stCondLst>
                                  <p:childTnLst>
                                    <p:set>
                                      <p:cBhvr>
                                        <p:cTn id="101" dur="1" fill="hold">
                                          <p:stCondLst>
                                            <p:cond delay="0"/>
                                          </p:stCondLst>
                                        </p:cTn>
                                        <p:tgtEl>
                                          <p:spTgt spid="107561"/>
                                        </p:tgtEl>
                                        <p:attrNameLst>
                                          <p:attrName>style.visibility</p:attrName>
                                        </p:attrNameLst>
                                      </p:cBhvr>
                                      <p:to>
                                        <p:strVal val="visible"/>
                                      </p:to>
                                    </p:set>
                                    <p:anim to="" calcmode="lin" valueType="num">
                                      <p:cBhvr>
                                        <p:cTn id="102" dur="1" fill="hold"/>
                                        <p:tgtEl>
                                          <p:spTgt spid="107561"/>
                                        </p:tgtEl>
                                      </p:cBhvr>
                                    </p:anim>
                                  </p:childTnLst>
                                </p:cTn>
                              </p:par>
                              <p:par>
                                <p:cTn id="103" presetID="24" presetClass="entr" presetSubtype="0" fill="hold" grpId="0" nodeType="withEffect">
                                  <p:stCondLst>
                                    <p:cond delay="0"/>
                                  </p:stCondLst>
                                  <p:childTnLst>
                                    <p:set>
                                      <p:cBhvr>
                                        <p:cTn id="104" dur="1" fill="hold">
                                          <p:stCondLst>
                                            <p:cond delay="0"/>
                                          </p:stCondLst>
                                        </p:cTn>
                                        <p:tgtEl>
                                          <p:spTgt spid="107562"/>
                                        </p:tgtEl>
                                        <p:attrNameLst>
                                          <p:attrName>style.visibility</p:attrName>
                                        </p:attrNameLst>
                                      </p:cBhvr>
                                      <p:to>
                                        <p:strVal val="visible"/>
                                      </p:to>
                                    </p:set>
                                    <p:anim to="" calcmode="lin" valueType="num">
                                      <p:cBhvr>
                                        <p:cTn id="105" dur="1" fill="hold"/>
                                        <p:tgtEl>
                                          <p:spTgt spid="107562"/>
                                        </p:tgtEl>
                                      </p:cBhvr>
                                    </p:anim>
                                  </p:childTnLst>
                                </p:cTn>
                              </p:par>
                              <p:par>
                                <p:cTn id="106" presetID="24" presetClass="entr" presetSubtype="0" fill="hold" grpId="0" nodeType="withEffect">
                                  <p:stCondLst>
                                    <p:cond delay="0"/>
                                  </p:stCondLst>
                                  <p:childTnLst>
                                    <p:set>
                                      <p:cBhvr>
                                        <p:cTn id="107" dur="1" fill="hold">
                                          <p:stCondLst>
                                            <p:cond delay="0"/>
                                          </p:stCondLst>
                                        </p:cTn>
                                        <p:tgtEl>
                                          <p:spTgt spid="107563"/>
                                        </p:tgtEl>
                                        <p:attrNameLst>
                                          <p:attrName>style.visibility</p:attrName>
                                        </p:attrNameLst>
                                      </p:cBhvr>
                                      <p:to>
                                        <p:strVal val="visible"/>
                                      </p:to>
                                    </p:set>
                                    <p:anim to="" calcmode="lin" valueType="num">
                                      <p:cBhvr>
                                        <p:cTn id="108" dur="1" fill="hold"/>
                                        <p:tgtEl>
                                          <p:spTgt spid="107563"/>
                                        </p:tgtEl>
                                      </p:cBhvr>
                                    </p:anim>
                                  </p:childTnLst>
                                </p:cTn>
                              </p:par>
                              <p:par>
                                <p:cTn id="109" presetID="24" presetClass="entr" presetSubtype="0" fill="hold" grpId="0" nodeType="withEffect">
                                  <p:stCondLst>
                                    <p:cond delay="0"/>
                                  </p:stCondLst>
                                  <p:childTnLst>
                                    <p:set>
                                      <p:cBhvr>
                                        <p:cTn id="110" dur="1" fill="hold">
                                          <p:stCondLst>
                                            <p:cond delay="0"/>
                                          </p:stCondLst>
                                        </p:cTn>
                                        <p:tgtEl>
                                          <p:spTgt spid="107564"/>
                                        </p:tgtEl>
                                        <p:attrNameLst>
                                          <p:attrName>style.visibility</p:attrName>
                                        </p:attrNameLst>
                                      </p:cBhvr>
                                      <p:to>
                                        <p:strVal val="visible"/>
                                      </p:to>
                                    </p:set>
                                    <p:anim to="" calcmode="lin" valueType="num">
                                      <p:cBhvr>
                                        <p:cTn id="111" dur="1" fill="hold"/>
                                        <p:tgtEl>
                                          <p:spTgt spid="107564"/>
                                        </p:tgtEl>
                                      </p:cBhvr>
                                    </p:anim>
                                  </p:childTnLst>
                                </p:cTn>
                              </p:par>
                              <p:par>
                                <p:cTn id="112" presetID="24" presetClass="entr" presetSubtype="0" fill="hold" grpId="0" nodeType="withEffect">
                                  <p:stCondLst>
                                    <p:cond delay="0"/>
                                  </p:stCondLst>
                                  <p:childTnLst>
                                    <p:set>
                                      <p:cBhvr>
                                        <p:cTn id="113" dur="1" fill="hold">
                                          <p:stCondLst>
                                            <p:cond delay="0"/>
                                          </p:stCondLst>
                                        </p:cTn>
                                        <p:tgtEl>
                                          <p:spTgt spid="107565"/>
                                        </p:tgtEl>
                                        <p:attrNameLst>
                                          <p:attrName>style.visibility</p:attrName>
                                        </p:attrNameLst>
                                      </p:cBhvr>
                                      <p:to>
                                        <p:strVal val="visible"/>
                                      </p:to>
                                    </p:set>
                                    <p:anim to="" calcmode="lin" valueType="num">
                                      <p:cBhvr>
                                        <p:cTn id="114" dur="1" fill="hold"/>
                                        <p:tgtEl>
                                          <p:spTgt spid="107565"/>
                                        </p:tgtEl>
                                      </p:cBhvr>
                                    </p:anim>
                                  </p:childTnLst>
                                </p:cTn>
                              </p:par>
                              <p:par>
                                <p:cTn id="115" presetID="24" presetClass="entr" presetSubtype="0" fill="hold" grpId="0" nodeType="withEffect">
                                  <p:stCondLst>
                                    <p:cond delay="0"/>
                                  </p:stCondLst>
                                  <p:childTnLst>
                                    <p:set>
                                      <p:cBhvr>
                                        <p:cTn id="116" dur="1" fill="hold">
                                          <p:stCondLst>
                                            <p:cond delay="0"/>
                                          </p:stCondLst>
                                        </p:cTn>
                                        <p:tgtEl>
                                          <p:spTgt spid="107566"/>
                                        </p:tgtEl>
                                        <p:attrNameLst>
                                          <p:attrName>style.visibility</p:attrName>
                                        </p:attrNameLst>
                                      </p:cBhvr>
                                      <p:to>
                                        <p:strVal val="visible"/>
                                      </p:to>
                                    </p:set>
                                    <p:anim to="" calcmode="lin" valueType="num">
                                      <p:cBhvr>
                                        <p:cTn id="117" dur="1" fill="hold"/>
                                        <p:tgtEl>
                                          <p:spTgt spid="107566"/>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8" grpId="0" animBg="1"/>
      <p:bldP spid="107529" grpId="0" animBg="1"/>
      <p:bldP spid="107530" grpId="0" animBg="1"/>
      <p:bldP spid="107531" grpId="0" animBg="1"/>
      <p:bldP spid="107532" grpId="0" animBg="1"/>
      <p:bldP spid="107553" grpId="0"/>
      <p:bldP spid="107554" grpId="0"/>
      <p:bldP spid="107555" grpId="0"/>
      <p:bldP spid="107556" grpId="0"/>
      <p:bldP spid="107557" grpId="0"/>
      <p:bldP spid="107558" grpId="0"/>
      <p:bldP spid="107559" grpId="0"/>
      <p:bldP spid="107560" grpId="0"/>
      <p:bldP spid="107562" grpId="0"/>
      <p:bldP spid="107563" grpId="0"/>
      <p:bldP spid="107564" grpId="0" animBg="1"/>
      <p:bldP spid="107565" grpId="0" animBg="1"/>
      <p:bldP spid="10756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文本占位符 99330"/>
          <p:cNvSpPr>
            <a:spLocks noGrp="1"/>
          </p:cNvSpPr>
          <p:nvPr/>
        </p:nvSpPr>
        <p:spPr>
          <a:xfrm>
            <a:off x="355600" y="1102995"/>
            <a:ext cx="7740650" cy="398272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9pPr>
          </a:lstStyle>
          <a:p>
            <a:pPr marL="0" indent="0">
              <a:lnSpc>
                <a:spcPct val="120000"/>
              </a:lnSpc>
              <a:spcBef>
                <a:spcPts val="0"/>
              </a:spcBef>
            </a:pPr>
            <a:r>
              <a:rPr lang="en-US" altLang="zh-CN" sz="2400" dirty="0"/>
              <a:t>8086CPU</a:t>
            </a:r>
            <a:r>
              <a:rPr lang="zh-CN" altLang="en-US" sz="2400" dirty="0"/>
              <a:t>有</a:t>
            </a:r>
            <a:r>
              <a:rPr lang="en-US" altLang="zh-CN" sz="2400" dirty="0"/>
              <a:t>14</a:t>
            </a:r>
            <a:r>
              <a:rPr lang="zh-CN" altLang="en-US" sz="2400" dirty="0"/>
              <a:t>个寄存器 ：</a:t>
            </a:r>
          </a:p>
          <a:p>
            <a:pPr marL="0" indent="0">
              <a:lnSpc>
                <a:spcPct val="120000"/>
              </a:lnSpc>
              <a:spcBef>
                <a:spcPts val="0"/>
              </a:spcBef>
              <a:buNone/>
            </a:pPr>
            <a:r>
              <a:rPr lang="zh-CN" altLang="en-US" sz="2400" dirty="0"/>
              <a:t>   </a:t>
            </a:r>
            <a:r>
              <a:rPr lang="en-US" altLang="zh-CN" sz="2400" dirty="0"/>
              <a:t>AX</a:t>
            </a:r>
            <a:r>
              <a:rPr lang="zh-CN" altLang="en-US" sz="2400" dirty="0"/>
              <a:t>、</a:t>
            </a:r>
            <a:r>
              <a:rPr lang="en-US" altLang="zh-CN" sz="2400" dirty="0"/>
              <a:t>BX</a:t>
            </a:r>
            <a:r>
              <a:rPr lang="zh-CN" altLang="en-US" sz="2400" dirty="0"/>
              <a:t>、</a:t>
            </a:r>
            <a:r>
              <a:rPr lang="en-US" altLang="zh-CN" sz="2400" dirty="0"/>
              <a:t>CX</a:t>
            </a:r>
            <a:r>
              <a:rPr lang="zh-CN" altLang="en-US" sz="2400" dirty="0"/>
              <a:t>、</a:t>
            </a:r>
            <a:r>
              <a:rPr lang="en-US" altLang="zh-CN" sz="2400" dirty="0"/>
              <a:t>DX</a:t>
            </a:r>
            <a:r>
              <a:rPr lang="zh-CN" altLang="en-US" sz="2400" dirty="0"/>
              <a:t>、</a:t>
            </a:r>
            <a:r>
              <a:rPr lang="en-US" altLang="zh-CN" sz="2400" dirty="0"/>
              <a:t>SI</a:t>
            </a:r>
            <a:r>
              <a:rPr lang="zh-CN" altLang="en-US" sz="2400" dirty="0"/>
              <a:t>、</a:t>
            </a:r>
            <a:r>
              <a:rPr lang="en-US" altLang="zh-CN" sz="2400" dirty="0"/>
              <a:t>DI</a:t>
            </a:r>
            <a:r>
              <a:rPr lang="zh-CN" altLang="en-US" sz="2400" dirty="0"/>
              <a:t>、</a:t>
            </a:r>
            <a:r>
              <a:rPr lang="en-US" altLang="zh-CN" sz="2400" dirty="0"/>
              <a:t>SP</a:t>
            </a:r>
            <a:r>
              <a:rPr lang="zh-CN" altLang="en-US" sz="2400" dirty="0"/>
              <a:t>、</a:t>
            </a:r>
            <a:r>
              <a:rPr lang="en-US" altLang="zh-CN" sz="2400" dirty="0"/>
              <a:t>BP</a:t>
            </a:r>
            <a:r>
              <a:rPr lang="zh-CN" altLang="en-US" sz="2400" dirty="0"/>
              <a:t>、</a:t>
            </a:r>
          </a:p>
          <a:p>
            <a:pPr marL="0" indent="0">
              <a:lnSpc>
                <a:spcPct val="120000"/>
              </a:lnSpc>
              <a:spcBef>
                <a:spcPts val="0"/>
              </a:spcBef>
              <a:buNone/>
            </a:pPr>
            <a:r>
              <a:rPr lang="zh-CN" altLang="en-US" sz="2400" dirty="0"/>
              <a:t>   </a:t>
            </a:r>
            <a:r>
              <a:rPr lang="en-US" altLang="zh-CN" sz="2400" dirty="0"/>
              <a:t>IP</a:t>
            </a:r>
            <a:r>
              <a:rPr lang="zh-CN" altLang="en-US" sz="2400" dirty="0"/>
              <a:t>、</a:t>
            </a:r>
            <a:r>
              <a:rPr lang="en-US" altLang="zh-CN" sz="2400" dirty="0"/>
              <a:t>CS</a:t>
            </a:r>
            <a:r>
              <a:rPr lang="zh-CN" altLang="en-US" sz="2400" dirty="0"/>
              <a:t>、</a:t>
            </a:r>
            <a:r>
              <a:rPr lang="en-US" altLang="zh-CN" sz="2400" dirty="0"/>
              <a:t>SS</a:t>
            </a:r>
            <a:r>
              <a:rPr lang="zh-CN" altLang="en-US" sz="2400" dirty="0"/>
              <a:t>、</a:t>
            </a:r>
            <a:r>
              <a:rPr lang="en-US" altLang="zh-CN" sz="2400" dirty="0"/>
              <a:t>DS</a:t>
            </a:r>
            <a:r>
              <a:rPr lang="zh-CN" altLang="en-US" sz="2400" dirty="0"/>
              <a:t>、</a:t>
            </a:r>
            <a:r>
              <a:rPr lang="en-US" altLang="zh-CN" sz="2400" dirty="0"/>
              <a:t>ES</a:t>
            </a:r>
            <a:r>
              <a:rPr lang="zh-CN" altLang="en-US" sz="2400" dirty="0"/>
              <a:t>、</a:t>
            </a:r>
            <a:r>
              <a:rPr lang="en-US" altLang="zh-CN" sz="2400" dirty="0"/>
              <a:t>PSW</a:t>
            </a:r>
            <a:r>
              <a:rPr lang="zh-CN" altLang="en-US" sz="2400" dirty="0"/>
              <a:t>。</a:t>
            </a:r>
          </a:p>
          <a:p>
            <a:pPr marL="0" indent="0">
              <a:lnSpc>
                <a:spcPct val="120000"/>
              </a:lnSpc>
              <a:spcBef>
                <a:spcPts val="0"/>
              </a:spcBef>
            </a:pPr>
            <a:r>
              <a:rPr lang="zh-CN" altLang="en-US" sz="2400" dirty="0">
                <a:sym typeface="+mn-ea"/>
              </a:rPr>
              <a:t>寄存器的逻辑结构：</a:t>
            </a:r>
          </a:p>
          <a:p>
            <a:pPr marL="0" indent="0">
              <a:lnSpc>
                <a:spcPct val="120000"/>
              </a:lnSpc>
              <a:spcBef>
                <a:spcPts val="0"/>
              </a:spcBef>
            </a:pPr>
            <a:endParaRPr lang="zh-CN" altLang="en-US" sz="2400" dirty="0">
              <a:sym typeface="+mn-ea"/>
            </a:endParaRPr>
          </a:p>
          <a:p>
            <a:pPr marL="0" indent="0">
              <a:lnSpc>
                <a:spcPct val="120000"/>
              </a:lnSpc>
              <a:spcBef>
                <a:spcPts val="0"/>
              </a:spcBef>
            </a:pPr>
            <a:endParaRPr lang="zh-CN" altLang="en-US" sz="2400" dirty="0">
              <a:sym typeface="+mn-ea"/>
            </a:endParaRPr>
          </a:p>
          <a:p>
            <a:pPr marL="0" indent="0">
              <a:lnSpc>
                <a:spcPct val="120000"/>
              </a:lnSpc>
              <a:spcBef>
                <a:spcPts val="0"/>
              </a:spcBef>
            </a:pPr>
            <a:endParaRPr lang="zh-CN" altLang="en-US" sz="2400" dirty="0">
              <a:sym typeface="+mn-ea"/>
            </a:endParaRPr>
          </a:p>
          <a:p>
            <a:pPr marL="0" indent="0">
              <a:lnSpc>
                <a:spcPct val="120000"/>
              </a:lnSpc>
              <a:spcBef>
                <a:spcPts val="0"/>
              </a:spcBef>
            </a:pPr>
            <a:r>
              <a:rPr lang="zh-CN" altLang="en-US" sz="2400" dirty="0">
                <a:sym typeface="+mn-ea"/>
              </a:rPr>
              <a:t>一个</a:t>
            </a:r>
            <a:r>
              <a:rPr lang="en-US" altLang="zh-CN" sz="2400" dirty="0">
                <a:sym typeface="+mn-ea"/>
              </a:rPr>
              <a:t>16</a:t>
            </a:r>
            <a:r>
              <a:rPr lang="zh-CN" altLang="en-US" sz="2400" dirty="0">
                <a:sym typeface="+mn-ea"/>
              </a:rPr>
              <a:t>位寄存器可以存储一个</a:t>
            </a:r>
            <a:r>
              <a:rPr lang="en-US" altLang="zh-CN" sz="2400" dirty="0">
                <a:sym typeface="+mn-ea"/>
              </a:rPr>
              <a:t>16</a:t>
            </a:r>
            <a:r>
              <a:rPr lang="zh-CN" altLang="en-US" sz="2400" dirty="0">
                <a:sym typeface="+mn-ea"/>
              </a:rPr>
              <a:t>位的数据。例如十进制数</a:t>
            </a:r>
            <a:r>
              <a:rPr lang="en-US" altLang="zh-CN" sz="2400" dirty="0">
                <a:sym typeface="+mn-ea"/>
              </a:rPr>
              <a:t>18</a:t>
            </a:r>
            <a:r>
              <a:rPr lang="zh-CN" altLang="en-US" sz="2400" dirty="0">
                <a:sym typeface="+mn-ea"/>
              </a:rPr>
              <a:t>（二进制</a:t>
            </a:r>
            <a:r>
              <a:rPr lang="en-US" altLang="zh-CN" sz="2400" dirty="0">
                <a:sym typeface="+mn-ea"/>
              </a:rPr>
              <a:t>10010</a:t>
            </a:r>
            <a:r>
              <a:rPr lang="zh-CN" altLang="en-US" sz="2400" dirty="0">
                <a:sym typeface="+mn-ea"/>
              </a:rPr>
              <a:t>），在寄存器</a:t>
            </a:r>
            <a:r>
              <a:rPr lang="en-US" altLang="zh-CN" sz="2400" dirty="0">
                <a:sym typeface="+mn-ea"/>
              </a:rPr>
              <a:t>AX</a:t>
            </a:r>
            <a:r>
              <a:rPr lang="zh-CN" altLang="en-US" sz="2400" dirty="0">
                <a:sym typeface="+mn-ea"/>
              </a:rPr>
              <a:t>中的存储为：</a:t>
            </a:r>
            <a:endParaRPr lang="en-US" altLang="zh-CN" sz="2400" dirty="0"/>
          </a:p>
          <a:p>
            <a:pPr marL="0" indent="0">
              <a:lnSpc>
                <a:spcPct val="120000"/>
              </a:lnSpc>
              <a:spcBef>
                <a:spcPts val="0"/>
              </a:spcBef>
              <a:buNone/>
            </a:pPr>
            <a:endParaRPr lang="zh-CN" altLang="en-US" sz="2400" dirty="0"/>
          </a:p>
          <a:p>
            <a:pPr marL="0" indent="0">
              <a:lnSpc>
                <a:spcPct val="120000"/>
              </a:lnSpc>
              <a:spcBef>
                <a:spcPts val="0"/>
              </a:spcBef>
              <a:buNone/>
            </a:pPr>
            <a:endParaRPr lang="zh-CN" altLang="en-US" sz="2400" dirty="0"/>
          </a:p>
          <a:p>
            <a:pPr marL="0" indent="0">
              <a:lnSpc>
                <a:spcPct val="120000"/>
              </a:lnSpc>
            </a:pPr>
            <a:endParaRPr lang="zh-CN" altLang="en-US" sz="2400" dirty="0"/>
          </a:p>
        </p:txBody>
      </p:sp>
      <p:sp>
        <p:nvSpPr>
          <p:cNvPr id="4" name="标题 3"/>
          <p:cNvSpPr>
            <a:spLocks noGrp="1"/>
          </p:cNvSpPr>
          <p:nvPr>
            <p:ph type="title"/>
          </p:nvPr>
        </p:nvSpPr>
        <p:spPr/>
        <p:txBody>
          <a:bodyPr/>
          <a:lstStyle/>
          <a:p>
            <a:r>
              <a:rPr lang="zh-CN" altLang="en-US"/>
              <a:t>8086寄存器组</a:t>
            </a:r>
          </a:p>
        </p:txBody>
      </p:sp>
      <p:pic>
        <p:nvPicPr>
          <p:cNvPr id="17418" name="图片 17417"/>
          <p:cNvPicPr>
            <a:picLocks noChangeAspect="1"/>
          </p:cNvPicPr>
          <p:nvPr/>
        </p:nvPicPr>
        <p:blipFill>
          <a:blip r:embed="rId2"/>
          <a:stretch>
            <a:fillRect/>
          </a:stretch>
        </p:blipFill>
        <p:spPr>
          <a:xfrm>
            <a:off x="753110" y="2900045"/>
            <a:ext cx="6633845" cy="1286510"/>
          </a:xfrm>
          <a:prstGeom prst="rect">
            <a:avLst/>
          </a:prstGeom>
          <a:noFill/>
          <a:ln w="9525">
            <a:noFill/>
          </a:ln>
        </p:spPr>
      </p:pic>
      <p:pic>
        <p:nvPicPr>
          <p:cNvPr id="108549" name="图片 108548"/>
          <p:cNvPicPr>
            <a:picLocks noChangeAspect="1"/>
          </p:cNvPicPr>
          <p:nvPr/>
        </p:nvPicPr>
        <p:blipFill>
          <a:blip r:embed="rId3"/>
          <a:stretch>
            <a:fillRect/>
          </a:stretch>
        </p:blipFill>
        <p:spPr>
          <a:xfrm>
            <a:off x="753110" y="5152390"/>
            <a:ext cx="6697980" cy="939165"/>
          </a:xfrm>
          <a:prstGeom prst="rect">
            <a:avLst/>
          </a:prstGeom>
          <a:noFill/>
          <a:ln w="9525">
            <a:noFill/>
          </a:ln>
        </p:spPr>
      </p:pic>
      <p:sp>
        <p:nvSpPr>
          <p:cNvPr id="3" name="文本框 2"/>
          <p:cNvSpPr txBox="1"/>
          <p:nvPr/>
        </p:nvSpPr>
        <p:spPr>
          <a:xfrm>
            <a:off x="436880" y="6271260"/>
            <a:ext cx="7879536" cy="460375"/>
          </a:xfrm>
          <a:prstGeom prst="rect">
            <a:avLst/>
          </a:prstGeom>
          <a:solidFill>
            <a:schemeClr val="accent4">
              <a:lumMod val="10000"/>
              <a:lumOff val="90000"/>
            </a:schemeClr>
          </a:solidFill>
        </p:spPr>
        <p:txBody>
          <a:bodyPr wrap="square" rtlCol="0">
            <a:spAutoFit/>
          </a:bodyPr>
          <a:lstStyle/>
          <a:p>
            <a:r>
              <a:rPr lang="zh-CN" altLang="en-US" dirty="0">
                <a:solidFill>
                  <a:schemeClr val="tx1"/>
                </a:solidFill>
                <a:sym typeface="+mn-ea"/>
              </a:rPr>
              <a:t>思考：一个</a:t>
            </a:r>
            <a:r>
              <a:rPr lang="en-US" altLang="zh-CN" dirty="0">
                <a:solidFill>
                  <a:schemeClr val="tx1"/>
                </a:solidFill>
                <a:sym typeface="+mn-ea"/>
              </a:rPr>
              <a:t>16</a:t>
            </a:r>
            <a:r>
              <a:rPr lang="zh-CN" altLang="en-US" dirty="0">
                <a:solidFill>
                  <a:schemeClr val="tx1"/>
                </a:solidFill>
                <a:sym typeface="+mn-ea"/>
              </a:rPr>
              <a:t>位寄存器所能存储的数据的范围为多少？</a:t>
            </a:r>
          </a:p>
        </p:txBody>
      </p:sp>
      <p:sp>
        <p:nvSpPr>
          <p:cNvPr id="6" name="灯片编号占位符 5"/>
          <p:cNvSpPr>
            <a:spLocks noGrp="1"/>
          </p:cNvSpPr>
          <p:nvPr>
            <p:ph type="sldNum" sz="quarter" idx="10"/>
          </p:nvPr>
        </p:nvSpPr>
        <p:spPr/>
        <p:txBody>
          <a:bodyPr/>
          <a:lstStyle/>
          <a:p>
            <a:pPr>
              <a:defRPr/>
            </a:pPr>
            <a:fld id="{6A9BFF9C-1BD5-4E01-A2D9-531E0825C0E6}" type="slidenum">
              <a:rPr lang="en-US" altLang="zh-CN"/>
              <a:pPr>
                <a:defRPr/>
              </a:pPr>
              <a:t>40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9331">
                                            <p:txEl>
                                              <p:charRg st="23" end="51"/>
                                            </p:txEl>
                                          </p:spTgt>
                                        </p:tgtEl>
                                        <p:attrNameLst>
                                          <p:attrName>style.visibility</p:attrName>
                                        </p:attrNameLst>
                                      </p:cBhvr>
                                      <p:to>
                                        <p:strVal val="visible"/>
                                      </p:to>
                                    </p:set>
                                    <p:animEffect transition="in" filter="checkerboard(across)">
                                      <p:cBhvr>
                                        <p:cTn id="7" dur="500"/>
                                        <p:tgtEl>
                                          <p:spTgt spid="99331">
                                            <p:txEl>
                                              <p:charRg st="23" end="5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99331">
                                            <p:txEl>
                                              <p:charRg st="51" end="74"/>
                                            </p:txEl>
                                          </p:spTgt>
                                        </p:tgtEl>
                                        <p:attrNameLst>
                                          <p:attrName>style.visibility</p:attrName>
                                        </p:attrNameLst>
                                      </p:cBhvr>
                                      <p:to>
                                        <p:strVal val="visible"/>
                                      </p:to>
                                    </p:set>
                                    <p:animEffect transition="in" filter="checkerboard(across)">
                                      <p:cBhvr>
                                        <p:cTn id="10" dur="500"/>
                                        <p:tgtEl>
                                          <p:spTgt spid="99331">
                                            <p:txEl>
                                              <p:charRg st="51" end="74"/>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99331">
                                            <p:txEl>
                                              <p:charRg st="4" end="4"/>
                                            </p:txEl>
                                          </p:spTgt>
                                        </p:tgtEl>
                                        <p:attrNameLst>
                                          <p:attrName>style.visibility</p:attrName>
                                        </p:attrNameLst>
                                      </p:cBhvr>
                                      <p:to>
                                        <p:strVal val="visible"/>
                                      </p:to>
                                    </p:set>
                                    <p:animEffect transition="in" filter="checkerboard(across)">
                                      <p:cBhvr>
                                        <p:cTn id="13" dur="500"/>
                                        <p:tgtEl>
                                          <p:spTgt spid="99331">
                                            <p:txEl>
                                              <p:charRg st="4" end="4"/>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99331">
                                            <p:txEl>
                                              <p:charRg st="8" end="8"/>
                                            </p:txEl>
                                          </p:spTgt>
                                        </p:tgtEl>
                                        <p:attrNameLst>
                                          <p:attrName>style.visibility</p:attrName>
                                        </p:attrNameLst>
                                      </p:cBhvr>
                                      <p:to>
                                        <p:strVal val="visible"/>
                                      </p:to>
                                    </p:set>
                                    <p:animEffect transition="in" filter="checkerboard(across)">
                                      <p:cBhvr>
                                        <p:cTn id="16" dur="500"/>
                                        <p:tgtEl>
                                          <p:spTgt spid="99331">
                                            <p:txEl>
                                              <p:charRg st="8" end="8"/>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108549"/>
                                        </p:tgtEl>
                                        <p:attrNameLst>
                                          <p:attrName>style.visibility</p:attrName>
                                        </p:attrNameLst>
                                      </p:cBhvr>
                                      <p:to>
                                        <p:strVal val="visible"/>
                                      </p:to>
                                    </p:set>
                                    <p:animEffect transition="in" filter="checkerboard(across)">
                                      <p:cBhvr>
                                        <p:cTn id="21" dur="500"/>
                                        <p:tgtEl>
                                          <p:spTgt spid="1085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8086寄存器组</a:t>
            </a:r>
            <a:r>
              <a:rPr lang="en-US" altLang="zh-CN">
                <a:sym typeface="+mn-ea"/>
              </a:rPr>
              <a:t>-</a:t>
            </a:r>
            <a:r>
              <a:rPr lang="zh-CN" altLang="en-US">
                <a:sym typeface="+mn-ea"/>
              </a:rPr>
              <a:t>通用寄存器</a:t>
            </a:r>
            <a:endParaRPr lang="zh-CN" altLang="en-US"/>
          </a:p>
        </p:txBody>
      </p:sp>
      <p:sp>
        <p:nvSpPr>
          <p:cNvPr id="3" name="内容占位符 2"/>
          <p:cNvSpPr>
            <a:spLocks noGrp="1"/>
          </p:cNvSpPr>
          <p:nvPr>
            <p:ph idx="1"/>
          </p:nvPr>
        </p:nvSpPr>
        <p:spPr/>
        <p:txBody>
          <a:bodyPr/>
          <a:lstStyle/>
          <a:p>
            <a:r>
              <a:rPr lang="zh-CN" altLang="en-US" sz="2400" b="0" kern="1200" dirty="0">
                <a:sym typeface="+mn-ea"/>
              </a:rPr>
              <a:t>8086上一代CPU中的寄存器都是8位的；</a:t>
            </a:r>
            <a:endParaRPr lang="zh-CN" altLang="en-US" sz="2400" b="0" kern="1200" dirty="0"/>
          </a:p>
          <a:p>
            <a:r>
              <a:rPr lang="zh-CN" altLang="en-US" sz="2400" b="0" kern="1200" dirty="0">
                <a:sym typeface="+mn-ea"/>
              </a:rPr>
              <a:t>为保证兼容性，有四个寄存器可以分为两个独立的8位寄存器使用。</a:t>
            </a:r>
            <a:endParaRPr lang="zh-CN" altLang="en-US" sz="2400" b="0" kern="1200" dirty="0"/>
          </a:p>
          <a:p>
            <a:pPr lvl="1"/>
            <a:r>
              <a:rPr lang="zh-CN" altLang="en-US" sz="2400" kern="1200" dirty="0">
                <a:cs typeface="+mn-cs"/>
                <a:sym typeface="+mn-ea"/>
              </a:rPr>
              <a:t>AX可以分为AH和AL；</a:t>
            </a:r>
            <a:endParaRPr lang="zh-CN" altLang="en-US" sz="2400" kern="1200" dirty="0">
              <a:cs typeface="+mn-cs"/>
            </a:endParaRPr>
          </a:p>
          <a:p>
            <a:pPr lvl="1"/>
            <a:r>
              <a:rPr lang="zh-CN" altLang="en-US" sz="2400" kern="1200" dirty="0">
                <a:cs typeface="+mn-cs"/>
                <a:sym typeface="+mn-ea"/>
              </a:rPr>
              <a:t>BX可以分为BH和BL；</a:t>
            </a:r>
            <a:endParaRPr lang="zh-CN" altLang="en-US" sz="2400" kern="1200" dirty="0">
              <a:cs typeface="+mn-cs"/>
            </a:endParaRPr>
          </a:p>
          <a:p>
            <a:pPr lvl="1"/>
            <a:r>
              <a:rPr lang="zh-CN" altLang="en-US" sz="2400" kern="1200" dirty="0">
                <a:cs typeface="+mn-cs"/>
                <a:sym typeface="+mn-ea"/>
              </a:rPr>
              <a:t>CX可以分为CH和CL；</a:t>
            </a:r>
            <a:endParaRPr lang="zh-CN" altLang="en-US" sz="2400" kern="1200" dirty="0">
              <a:cs typeface="+mn-cs"/>
            </a:endParaRPr>
          </a:p>
          <a:p>
            <a:pPr lvl="1"/>
            <a:r>
              <a:rPr lang="zh-CN" altLang="en-US" sz="2400" kern="1200" dirty="0">
                <a:cs typeface="+mn-cs"/>
                <a:sym typeface="+mn-ea"/>
              </a:rPr>
              <a:t>DX可以分为DH和DL。</a:t>
            </a:r>
          </a:p>
          <a:p>
            <a:pPr lvl="1"/>
            <a:endParaRPr lang="zh-CN" altLang="en-US" sz="2400" dirty="0">
              <a:latin typeface="+mn-ea"/>
              <a:cs typeface="+mn-ea"/>
            </a:endParaRPr>
          </a:p>
          <a:p>
            <a:endParaRPr lang="zh-CN" altLang="en-US" sz="2400">
              <a:latin typeface="+mn-ea"/>
              <a:cs typeface="+mn-ea"/>
            </a:endParaRPr>
          </a:p>
        </p:txBody>
      </p:sp>
      <p:pic>
        <p:nvPicPr>
          <p:cNvPr id="110598" name="图片 110597"/>
          <p:cNvPicPr>
            <a:picLocks noChangeAspect="1"/>
          </p:cNvPicPr>
          <p:nvPr/>
        </p:nvPicPr>
        <p:blipFill>
          <a:blip r:embed="rId3"/>
          <a:stretch>
            <a:fillRect/>
          </a:stretch>
        </p:blipFill>
        <p:spPr>
          <a:xfrm>
            <a:off x="647700" y="4242435"/>
            <a:ext cx="7200900" cy="1729740"/>
          </a:xfrm>
          <a:prstGeom prst="rect">
            <a:avLst/>
          </a:prstGeom>
          <a:noFill/>
          <a:ln w="9525">
            <a:noFill/>
          </a:ln>
        </p:spPr>
      </p:pic>
      <p:sp>
        <p:nvSpPr>
          <p:cNvPr id="4" name="灯片编号占位符 3"/>
          <p:cNvSpPr>
            <a:spLocks noGrp="1"/>
          </p:cNvSpPr>
          <p:nvPr>
            <p:ph type="sldNum" sz="quarter" idx="10"/>
          </p:nvPr>
        </p:nvSpPr>
        <p:spPr/>
        <p:txBody>
          <a:bodyPr/>
          <a:lstStyle/>
          <a:p>
            <a:pPr>
              <a:defRPr/>
            </a:pPr>
            <a:fld id="{6A9BFF9C-1BD5-4E01-A2D9-531E0825C0E6}" type="slidenum">
              <a:rPr lang="en-US" altLang="zh-CN"/>
              <a:pPr>
                <a:defRPr/>
              </a:pPr>
              <a:t>41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10598"/>
                                        </p:tgtEl>
                                        <p:attrNameLst>
                                          <p:attrName>style.visibility</p:attrName>
                                        </p:attrNameLst>
                                      </p:cBhvr>
                                      <p:to>
                                        <p:strVal val="visible"/>
                                      </p:to>
                                    </p:set>
                                    <p:animEffect transition="in" filter="checkerboard(across)">
                                      <p:cBhvr>
                                        <p:cTn id="7" dur="500"/>
                                        <p:tgtEl>
                                          <p:spTgt spid="1105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42" name="标题 112641"/>
          <p:cNvSpPr>
            <a:spLocks noGrp="1"/>
          </p:cNvSpPr>
          <p:nvPr>
            <p:ph type="title"/>
          </p:nvPr>
        </p:nvSpPr>
        <p:spPr/>
        <p:txBody>
          <a:bodyPr anchor="b"/>
          <a:lstStyle/>
          <a:p>
            <a:r>
              <a:rPr lang="zh-CN" altLang="en-US">
                <a:sym typeface="+mn-ea"/>
              </a:rPr>
              <a:t>8086寄存器组</a:t>
            </a:r>
            <a:r>
              <a:rPr lang="en-US" altLang="zh-CN">
                <a:sym typeface="+mn-ea"/>
              </a:rPr>
              <a:t>-</a:t>
            </a:r>
            <a:r>
              <a:rPr lang="zh-CN" altLang="en-US">
                <a:sym typeface="+mn-ea"/>
              </a:rPr>
              <a:t>通用寄存器</a:t>
            </a:r>
            <a:endParaRPr lang="zh-CN" altLang="en-US" dirty="0">
              <a:sym typeface="+mn-ea"/>
            </a:endParaRPr>
          </a:p>
        </p:txBody>
      </p:sp>
      <p:sp>
        <p:nvSpPr>
          <p:cNvPr id="2" name="内容占位符 1"/>
          <p:cNvSpPr>
            <a:spLocks noGrp="1"/>
          </p:cNvSpPr>
          <p:nvPr>
            <p:ph idx="1"/>
          </p:nvPr>
        </p:nvSpPr>
        <p:spPr/>
        <p:txBody>
          <a:bodyPr/>
          <a:lstStyle/>
          <a:p>
            <a:r>
              <a:rPr lang="zh-CN" altLang="en-US" sz="2400" b="0"/>
              <a:t>数据在</a:t>
            </a:r>
            <a:r>
              <a:rPr lang="en-US" altLang="zh-CN" sz="2400" b="0"/>
              <a:t>AX</a:t>
            </a:r>
            <a:r>
              <a:rPr lang="zh-CN" altLang="en-US" sz="2400" b="0"/>
              <a:t>寄存器中存放情况</a:t>
            </a:r>
          </a:p>
        </p:txBody>
      </p:sp>
      <p:pic>
        <p:nvPicPr>
          <p:cNvPr id="112644" name="图片 112643"/>
          <p:cNvPicPr>
            <a:picLocks noChangeAspect="1"/>
          </p:cNvPicPr>
          <p:nvPr/>
        </p:nvPicPr>
        <p:blipFill>
          <a:blip r:embed="rId2"/>
          <a:stretch>
            <a:fillRect/>
          </a:stretch>
        </p:blipFill>
        <p:spPr>
          <a:xfrm>
            <a:off x="719773" y="1601788"/>
            <a:ext cx="6769100" cy="2251075"/>
          </a:xfrm>
          <a:prstGeom prst="rect">
            <a:avLst/>
          </a:prstGeom>
          <a:noFill/>
          <a:ln w="9525">
            <a:noFill/>
          </a:ln>
        </p:spPr>
      </p:pic>
      <p:pic>
        <p:nvPicPr>
          <p:cNvPr id="112645" name="图片 112644"/>
          <p:cNvPicPr>
            <a:picLocks noChangeAspect="1"/>
          </p:cNvPicPr>
          <p:nvPr/>
        </p:nvPicPr>
        <p:blipFill>
          <a:blip r:embed="rId3"/>
          <a:stretch>
            <a:fillRect/>
          </a:stretch>
        </p:blipFill>
        <p:spPr>
          <a:xfrm>
            <a:off x="1008380" y="4203700"/>
            <a:ext cx="6192838" cy="1908175"/>
          </a:xfrm>
          <a:prstGeom prst="rect">
            <a:avLst/>
          </a:prstGeom>
          <a:noFill/>
          <a:ln w="9525">
            <a:noFill/>
          </a:ln>
        </p:spPr>
      </p:pic>
      <p:sp>
        <p:nvSpPr>
          <p:cNvPr id="3" name="灯片编号占位符 2"/>
          <p:cNvSpPr>
            <a:spLocks noGrp="1"/>
          </p:cNvSpPr>
          <p:nvPr>
            <p:ph type="sldNum" sz="quarter" idx="10"/>
          </p:nvPr>
        </p:nvSpPr>
        <p:spPr/>
        <p:txBody>
          <a:bodyPr/>
          <a:lstStyle/>
          <a:p>
            <a:pPr>
              <a:defRPr/>
            </a:pPr>
            <a:fld id="{6A9BFF9C-1BD5-4E01-A2D9-531E0825C0E6}" type="slidenum">
              <a:rPr lang="en-US" altLang="zh-CN"/>
              <a:t>42</a:t>
            </a:fld>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12645"/>
                                        </p:tgtEl>
                                        <p:attrNameLst>
                                          <p:attrName>style.visibility</p:attrName>
                                        </p:attrNameLst>
                                      </p:cBhvr>
                                      <p:to>
                                        <p:strVal val="visible"/>
                                      </p:to>
                                    </p:set>
                                    <p:animEffect transition="in" filter="checkerboard(across)">
                                      <p:cBhvr>
                                        <p:cTn id="7" dur="500"/>
                                        <p:tgtEl>
                                          <p:spTgt spid="1126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8086寄存器组</a:t>
            </a:r>
            <a:r>
              <a:rPr lang="en-US" altLang="zh-CN">
                <a:sym typeface="+mn-ea"/>
              </a:rPr>
              <a:t>-FLAGS</a:t>
            </a:r>
            <a:endParaRPr lang="zh-CN" altLang="en-US"/>
          </a:p>
        </p:txBody>
      </p:sp>
      <p:sp>
        <p:nvSpPr>
          <p:cNvPr id="3" name="内容占位符 2"/>
          <p:cNvSpPr>
            <a:spLocks noGrp="1"/>
          </p:cNvSpPr>
          <p:nvPr>
            <p:ph idx="1"/>
          </p:nvPr>
        </p:nvSpPr>
        <p:spPr>
          <a:xfrm>
            <a:off x="355600" y="1233805"/>
            <a:ext cx="7797800" cy="4744085"/>
          </a:xfrm>
        </p:spPr>
        <p:txBody>
          <a:bodyPr/>
          <a:lstStyle/>
          <a:p>
            <a:r>
              <a:rPr lang="en-US" altLang="zh-CN"/>
              <a:t>8086</a:t>
            </a:r>
            <a:r>
              <a:rPr lang="zh-CN" altLang="en-US"/>
              <a:t>标志寄存器</a:t>
            </a:r>
            <a:r>
              <a:rPr lang="en-US" altLang="zh-CN"/>
              <a:t>FLAGS</a:t>
            </a:r>
          </a:p>
          <a:p>
            <a:r>
              <a:rPr lang="en-US" altLang="zh-CN" dirty="0">
                <a:sym typeface="+mn-ea"/>
              </a:rPr>
              <a:t>8086CPU</a:t>
            </a:r>
            <a:r>
              <a:rPr lang="zh-CN" altLang="en-US" dirty="0">
                <a:sym typeface="+mn-ea"/>
              </a:rPr>
              <a:t>的标志寄存器</a:t>
            </a:r>
            <a:r>
              <a:rPr lang="en-US" altLang="zh-CN">
                <a:sym typeface="+mn-ea"/>
              </a:rPr>
              <a:t>FLAGS</a:t>
            </a:r>
            <a:r>
              <a:rPr lang="zh-CN" altLang="en-US" dirty="0">
                <a:sym typeface="+mn-ea"/>
              </a:rPr>
              <a:t>有</a:t>
            </a:r>
            <a:r>
              <a:rPr lang="en-US" altLang="zh-CN" dirty="0">
                <a:sym typeface="+mn-ea"/>
              </a:rPr>
              <a:t>16</a:t>
            </a:r>
            <a:r>
              <a:rPr lang="zh-CN" altLang="en-US" dirty="0">
                <a:sym typeface="+mn-ea"/>
              </a:rPr>
              <a:t>位，其中存储的信息通常被称为程序状态字（</a:t>
            </a:r>
            <a:r>
              <a:rPr lang="en-US" altLang="zh-CN" dirty="0">
                <a:sym typeface="+mn-ea"/>
              </a:rPr>
              <a:t>PSW</a:t>
            </a:r>
            <a:r>
              <a:rPr lang="zh-CN" altLang="en-US" dirty="0">
                <a:sym typeface="+mn-ea"/>
              </a:rPr>
              <a:t>），存放条件码标志、控制标志和系统标志。</a:t>
            </a:r>
          </a:p>
          <a:p>
            <a:r>
              <a:rPr lang="en-US" altLang="zh-CN" dirty="0">
                <a:sym typeface="+mn-ea"/>
              </a:rPr>
              <a:t>8086CPU</a:t>
            </a:r>
            <a:r>
              <a:rPr lang="zh-CN" altLang="en-US" dirty="0">
                <a:sym typeface="+mn-ea"/>
              </a:rPr>
              <a:t>的</a:t>
            </a:r>
            <a:r>
              <a:rPr lang="en-US" altLang="zh-CN" dirty="0">
                <a:sym typeface="+mn-ea"/>
              </a:rPr>
              <a:t>flag</a:t>
            </a:r>
            <a:r>
              <a:rPr lang="zh-CN" altLang="en-US" dirty="0">
                <a:sym typeface="+mn-ea"/>
              </a:rPr>
              <a:t>寄存器的结构：</a:t>
            </a:r>
          </a:p>
          <a:p>
            <a:endParaRPr lang="en-US" altLang="zh-CN"/>
          </a:p>
          <a:p>
            <a:endParaRPr lang="en-US" altLang="zh-CN"/>
          </a:p>
          <a:p>
            <a:r>
              <a:rPr lang="en-US" altLang="zh-CN">
                <a:sym typeface="+mn-ea"/>
              </a:rPr>
              <a:t>FLAGS</a:t>
            </a:r>
            <a:r>
              <a:rPr lang="en-US" altLang="zh-CN"/>
              <a:t>寄存器是按位起作用的，它的每一位都有专门的含义，记录特定的信息。</a:t>
            </a:r>
            <a:endParaRPr lang="zh-CN" altLang="en-US"/>
          </a:p>
        </p:txBody>
      </p:sp>
      <p:pic>
        <p:nvPicPr>
          <p:cNvPr id="103428" name="图片 103427"/>
          <p:cNvPicPr>
            <a:picLocks noChangeAspect="1"/>
          </p:cNvPicPr>
          <p:nvPr/>
        </p:nvPicPr>
        <p:blipFill>
          <a:blip r:embed="rId2"/>
          <a:stretch>
            <a:fillRect/>
          </a:stretch>
        </p:blipFill>
        <p:spPr>
          <a:xfrm>
            <a:off x="825500" y="3590925"/>
            <a:ext cx="6705600" cy="728663"/>
          </a:xfrm>
          <a:prstGeom prst="rect">
            <a:avLst/>
          </a:prstGeom>
          <a:noFill/>
          <a:ln w="9525">
            <a:noFill/>
          </a:ln>
        </p:spPr>
      </p:pic>
      <p:sp>
        <p:nvSpPr>
          <p:cNvPr id="5" name="灯片编号占位符 4"/>
          <p:cNvSpPr>
            <a:spLocks noGrp="1"/>
          </p:cNvSpPr>
          <p:nvPr>
            <p:ph type="sldNum" sz="quarter" idx="10"/>
          </p:nvPr>
        </p:nvSpPr>
        <p:spPr/>
        <p:txBody>
          <a:bodyPr/>
          <a:lstStyle/>
          <a:p>
            <a:pPr>
              <a:defRPr/>
            </a:pPr>
            <a:fld id="{6A9BFF9C-1BD5-4E01-A2D9-531E0825C0E6}" type="slidenum">
              <a:rPr lang="en-US" altLang="zh-CN"/>
              <a:pPr>
                <a:defRPr/>
              </a:pPr>
              <a:t>43</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3428"/>
                                        </p:tgtEl>
                                        <p:attrNameLst>
                                          <p:attrName>style.visibility</p:attrName>
                                        </p:attrNameLst>
                                      </p:cBhvr>
                                      <p:to>
                                        <p:strVal val="visible"/>
                                      </p:to>
                                    </p:set>
                                    <p:animEffect transition="in" filter="checkerboard(across)">
                                      <p:cBhvr>
                                        <p:cTn id="7" dur="500"/>
                                        <p:tgtEl>
                                          <p:spTgt spid="1034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p:cNvSpPr>
          <p:nvPr>
            <p:ph type="title"/>
          </p:nvPr>
        </p:nvSpPr>
        <p:spPr/>
        <p:txBody>
          <a:bodyPr vert="horz" wrap="square" lIns="91440" tIns="45720" rIns="91440" bIns="45720" anchor="b"/>
          <a:lstStyle/>
          <a:p>
            <a:pPr eaLnBrk="1" hangingPunct="1"/>
            <a:r>
              <a:rPr lang="zh-CN" altLang="en-US">
                <a:sym typeface="+mn-ea"/>
              </a:rPr>
              <a:t>8086寄存器组</a:t>
            </a:r>
            <a:r>
              <a:rPr lang="en-US" altLang="zh-CN">
                <a:sym typeface="+mn-ea"/>
              </a:rPr>
              <a:t>-FLAGS</a:t>
            </a:r>
            <a:endParaRPr lang="en-US" altLang="zh-CN" sz="4000" b="1" dirty="0">
              <a:sym typeface="+mn-ea"/>
            </a:endParaRPr>
          </a:p>
        </p:txBody>
      </p:sp>
      <p:sp>
        <p:nvSpPr>
          <p:cNvPr id="240643" name="Rectangle 3"/>
          <p:cNvSpPr>
            <a:spLocks noGrp="1"/>
          </p:cNvSpPr>
          <p:nvPr>
            <p:ph idx="1"/>
          </p:nvPr>
        </p:nvSpPr>
        <p:spPr>
          <a:xfrm>
            <a:off x="466725" y="1362075"/>
            <a:ext cx="7667625" cy="4435475"/>
          </a:xfrm>
        </p:spPr>
        <p:txBody>
          <a:bodyPr vert="horz" wrap="square" lIns="91440" tIns="45720" rIns="91440" bIns="45720" anchor="t"/>
          <a:lstStyle/>
          <a:p>
            <a:pPr marL="0" indent="0" eaLnBrk="1" hangingPunct="1">
              <a:buNone/>
            </a:pPr>
            <a:r>
              <a:rPr lang="zh-CN" altLang="en-US" dirty="0">
                <a:sym typeface="+mn-ea"/>
              </a:rPr>
              <a:t>条件码标志又称为状态标志位，包括：</a:t>
            </a:r>
            <a:endParaRPr lang="en-US" altLang="zh-CN" dirty="0"/>
          </a:p>
          <a:p>
            <a:pPr eaLnBrk="1" hangingPunct="1"/>
            <a:r>
              <a:rPr lang="en-US" altLang="zh-CN" dirty="0"/>
              <a:t>CF</a:t>
            </a:r>
            <a:r>
              <a:rPr lang="zh-CN" altLang="en-US" dirty="0"/>
              <a:t>（</a:t>
            </a:r>
            <a:r>
              <a:rPr lang="en-US" altLang="zh-CN" dirty="0"/>
              <a:t>Carry Flag</a:t>
            </a:r>
            <a:r>
              <a:rPr lang="zh-CN" altLang="en-US" dirty="0"/>
              <a:t>） </a:t>
            </a:r>
          </a:p>
          <a:p>
            <a:pPr lvl="1" eaLnBrk="1" hangingPunct="1"/>
            <a:r>
              <a:rPr lang="zh-CN" altLang="en-US" dirty="0"/>
              <a:t>进位标志位。加</a:t>
            </a:r>
            <a:r>
              <a:rPr lang="en-US" altLang="zh-CN" dirty="0"/>
              <a:t>(</a:t>
            </a:r>
            <a:r>
              <a:rPr lang="zh-CN" altLang="en-US" dirty="0"/>
              <a:t>减</a:t>
            </a:r>
            <a:r>
              <a:rPr lang="en-US" altLang="zh-CN" dirty="0"/>
              <a:t>)</a:t>
            </a:r>
            <a:r>
              <a:rPr lang="zh-CN" altLang="en-US" dirty="0"/>
              <a:t>法运算时，若最高位有进</a:t>
            </a:r>
            <a:r>
              <a:rPr lang="en-US" altLang="zh-CN" dirty="0"/>
              <a:t>(</a:t>
            </a:r>
            <a:r>
              <a:rPr lang="zh-CN" altLang="en-US" dirty="0"/>
              <a:t>借</a:t>
            </a:r>
            <a:r>
              <a:rPr lang="en-US" altLang="zh-CN" dirty="0"/>
              <a:t>)</a:t>
            </a:r>
            <a:r>
              <a:rPr lang="zh-CN" altLang="en-US" dirty="0"/>
              <a:t>位则</a:t>
            </a:r>
            <a:r>
              <a:rPr lang="en-US" altLang="zh-CN" dirty="0"/>
              <a:t>CF=1 </a:t>
            </a:r>
            <a:r>
              <a:rPr lang="zh-CN" altLang="en-US" dirty="0"/>
              <a:t>；没有进位，</a:t>
            </a:r>
            <a:r>
              <a:rPr lang="en-US" altLang="zh-CN" dirty="0"/>
              <a:t>CF=0</a:t>
            </a:r>
            <a:r>
              <a:rPr lang="zh-CN" altLang="en-US" dirty="0"/>
              <a:t>。</a:t>
            </a:r>
          </a:p>
          <a:p>
            <a:pPr eaLnBrk="1" hangingPunct="1"/>
            <a:r>
              <a:rPr lang="en-US" altLang="zh-CN" dirty="0"/>
              <a:t>PF</a:t>
            </a:r>
            <a:r>
              <a:rPr lang="zh-CN" altLang="en-US" dirty="0"/>
              <a:t>（</a:t>
            </a:r>
            <a:r>
              <a:rPr lang="en-US" altLang="zh-CN" dirty="0"/>
              <a:t>Parity Flag</a:t>
            </a:r>
            <a:r>
              <a:rPr lang="zh-CN" altLang="en-US" dirty="0"/>
              <a:t>）</a:t>
            </a:r>
          </a:p>
          <a:p>
            <a:pPr lvl="1" eaLnBrk="1" hangingPunct="1"/>
            <a:r>
              <a:rPr lang="zh-CN" altLang="en-US" dirty="0"/>
              <a:t>奇偶标志位。运算结果的低</a:t>
            </a:r>
            <a:r>
              <a:rPr lang="en-US" altLang="zh-CN" dirty="0"/>
              <a:t>8</a:t>
            </a:r>
            <a:r>
              <a:rPr lang="zh-CN" altLang="en-US" dirty="0"/>
              <a:t>位中</a:t>
            </a:r>
            <a:r>
              <a:rPr lang="zh-CN" altLang="en-US" dirty="0">
                <a:latin typeface="Arial" panose="020B0604020202020204" pitchFamily="34" charset="0"/>
              </a:rPr>
              <a:t>“</a:t>
            </a:r>
            <a:r>
              <a:rPr lang="en-US" altLang="zh-CN" dirty="0"/>
              <a:t>1</a:t>
            </a:r>
            <a:r>
              <a:rPr lang="en-US" altLang="zh-CN" dirty="0">
                <a:latin typeface="Arial" panose="020B0604020202020204" pitchFamily="34" charset="0"/>
              </a:rPr>
              <a:t>”</a:t>
            </a:r>
            <a:r>
              <a:rPr lang="zh-CN" altLang="en-US" dirty="0"/>
              <a:t>的个数为偶数时</a:t>
            </a:r>
            <a:r>
              <a:rPr lang="en-US" altLang="zh-CN" dirty="0"/>
              <a:t>PF=l </a:t>
            </a:r>
            <a:r>
              <a:rPr lang="zh-CN" altLang="en-US" dirty="0"/>
              <a:t>；为奇数时，</a:t>
            </a:r>
            <a:r>
              <a:rPr lang="en-US" altLang="zh-CN" dirty="0"/>
              <a:t>PF=0</a:t>
            </a:r>
            <a:r>
              <a:rPr lang="zh-CN" altLang="en-US" dirty="0"/>
              <a:t>。</a:t>
            </a:r>
          </a:p>
          <a:p>
            <a:pPr eaLnBrk="1" hangingPunct="1"/>
            <a:r>
              <a:rPr lang="en-US" altLang="zh-CN" dirty="0"/>
              <a:t>AF</a:t>
            </a:r>
            <a:r>
              <a:rPr lang="zh-CN" altLang="en-US" dirty="0"/>
              <a:t>（</a:t>
            </a:r>
            <a:r>
              <a:rPr lang="en-US" altLang="zh-CN" dirty="0"/>
              <a:t>Auxiliary Carry Flag</a:t>
            </a:r>
            <a:r>
              <a:rPr lang="zh-CN" altLang="en-US" dirty="0"/>
              <a:t>）</a:t>
            </a:r>
          </a:p>
          <a:p>
            <a:pPr lvl="1" eaLnBrk="1" hangingPunct="1"/>
            <a:r>
              <a:rPr lang="zh-CN" altLang="en-US" dirty="0"/>
              <a:t>辅助进位标志位。加</a:t>
            </a:r>
            <a:r>
              <a:rPr lang="en-US" altLang="zh-CN" dirty="0"/>
              <a:t>(</a:t>
            </a:r>
            <a:r>
              <a:rPr lang="zh-CN" altLang="en-US" dirty="0"/>
              <a:t>减</a:t>
            </a:r>
            <a:r>
              <a:rPr lang="en-US" altLang="zh-CN" dirty="0"/>
              <a:t>)</a:t>
            </a:r>
            <a:r>
              <a:rPr lang="zh-CN" altLang="en-US" dirty="0"/>
              <a:t>操作中，若</a:t>
            </a:r>
            <a:r>
              <a:rPr lang="en-US" altLang="zh-CN" dirty="0"/>
              <a:t>Bit3</a:t>
            </a:r>
            <a:r>
              <a:rPr lang="zh-CN" altLang="en-US" dirty="0"/>
              <a:t>向</a:t>
            </a:r>
            <a:r>
              <a:rPr lang="en-US" altLang="zh-CN" dirty="0"/>
              <a:t>Bit4</a:t>
            </a:r>
            <a:r>
              <a:rPr lang="zh-CN" altLang="en-US" dirty="0"/>
              <a:t>有进位</a:t>
            </a:r>
            <a:r>
              <a:rPr lang="en-US" altLang="zh-CN" dirty="0"/>
              <a:t>(</a:t>
            </a:r>
            <a:r>
              <a:rPr lang="zh-CN" altLang="en-US" dirty="0"/>
              <a:t>借位</a:t>
            </a:r>
            <a:r>
              <a:rPr lang="en-US" altLang="zh-CN" dirty="0"/>
              <a:t>)</a:t>
            </a:r>
            <a:r>
              <a:rPr lang="zh-CN" altLang="en-US" dirty="0"/>
              <a:t>，</a:t>
            </a:r>
            <a:r>
              <a:rPr lang="en-US" altLang="zh-CN" dirty="0"/>
              <a:t>AF=1</a:t>
            </a:r>
            <a:r>
              <a:rPr lang="zh-CN" altLang="en-US" dirty="0"/>
              <a:t>；没有进位，</a:t>
            </a:r>
            <a:r>
              <a:rPr lang="en-US" altLang="zh-CN" dirty="0"/>
              <a:t>AF=0</a:t>
            </a:r>
            <a:r>
              <a:rPr lang="zh-CN" altLang="en-US" dirty="0"/>
              <a:t>。</a:t>
            </a:r>
            <a:r>
              <a:rPr lang="en-US" altLang="zh-CN" dirty="0"/>
              <a:t> </a:t>
            </a:r>
            <a:endParaRPr lang="zh-CN" altLang="en-US" dirty="0"/>
          </a:p>
        </p:txBody>
      </p:sp>
      <p:sp>
        <p:nvSpPr>
          <p:cNvPr id="2" name="灯片编号占位符 1"/>
          <p:cNvSpPr>
            <a:spLocks noGrp="1"/>
          </p:cNvSpPr>
          <p:nvPr>
            <p:ph type="sldNum" sz="quarter" idx="10"/>
          </p:nvPr>
        </p:nvSpPr>
        <p:spPr/>
        <p:txBody>
          <a:bodyPr/>
          <a:lstStyle/>
          <a:p>
            <a:pPr>
              <a:defRPr/>
            </a:pPr>
            <a:fld id="{6A9BFF9C-1BD5-4E01-A2D9-531E0825C0E6}" type="slidenum">
              <a:rPr lang="en-US" altLang="zh-CN"/>
              <a:pPr>
                <a:defRPr/>
              </a:pPr>
              <a:t>44</a:t>
            </a:fld>
            <a:endParaRPr lang="en-US" altLang="zh-CN"/>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0643">
                                            <p:txEl>
                                              <p:charRg st="0" end="16"/>
                                            </p:txEl>
                                          </p:spTgt>
                                        </p:tgtEl>
                                        <p:attrNameLst>
                                          <p:attrName>style.visibility</p:attrName>
                                        </p:attrNameLst>
                                      </p:cBhvr>
                                      <p:to>
                                        <p:strVal val="visible"/>
                                      </p:to>
                                    </p:set>
                                    <p:animEffect transition="in" filter="wipe(left)">
                                      <p:cBhvr>
                                        <p:cTn id="7" dur="500"/>
                                        <p:tgtEl>
                                          <p:spTgt spid="240643">
                                            <p:txEl>
                                              <p:charRg st="0" end="16"/>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40643">
                                            <p:txEl>
                                              <p:charRg st="0" end="0"/>
                                            </p:txEl>
                                          </p:spTgt>
                                        </p:tgtEl>
                                        <p:attrNameLst>
                                          <p:attrName>style.visibility</p:attrName>
                                        </p:attrNameLst>
                                      </p:cBhvr>
                                      <p:to>
                                        <p:strVal val="visible"/>
                                      </p:to>
                                    </p:set>
                                    <p:animEffect transition="in" filter="wipe(left)">
                                      <p:cBhvr>
                                        <p:cTn id="11" dur="500"/>
                                        <p:tgtEl>
                                          <p:spTgt spid="240643">
                                            <p:txEl>
                                              <p:charRg st="0" end="0"/>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240643">
                                            <p:txEl>
                                              <p:charRg st="16" end="59"/>
                                            </p:txEl>
                                          </p:spTgt>
                                        </p:tgtEl>
                                        <p:attrNameLst>
                                          <p:attrName>style.visibility</p:attrName>
                                        </p:attrNameLst>
                                      </p:cBhvr>
                                      <p:to>
                                        <p:strVal val="visible"/>
                                      </p:to>
                                    </p:set>
                                    <p:animEffect transition="in" filter="wipe(up)">
                                      <p:cBhvr>
                                        <p:cTn id="15" dur="500"/>
                                        <p:tgtEl>
                                          <p:spTgt spid="240643">
                                            <p:txEl>
                                              <p:charRg st="16" end="59"/>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40643">
                                            <p:txEl>
                                              <p:charRg st="59" end="75"/>
                                            </p:txEl>
                                          </p:spTgt>
                                        </p:tgtEl>
                                        <p:attrNameLst>
                                          <p:attrName>style.visibility</p:attrName>
                                        </p:attrNameLst>
                                      </p:cBhvr>
                                      <p:to>
                                        <p:strVal val="visible"/>
                                      </p:to>
                                    </p:set>
                                    <p:animEffect transition="in" filter="wipe(left)">
                                      <p:cBhvr>
                                        <p:cTn id="20" dur="500"/>
                                        <p:tgtEl>
                                          <p:spTgt spid="240643">
                                            <p:txEl>
                                              <p:charRg st="59" end="75"/>
                                            </p:txEl>
                                          </p:spTgt>
                                        </p:tgtEl>
                                      </p:cBhvr>
                                    </p:animEffect>
                                  </p:childTnLst>
                                </p:cTn>
                              </p:par>
                            </p:childTnLst>
                          </p:cTn>
                        </p:par>
                        <p:par>
                          <p:cTn id="21" fill="hold">
                            <p:stCondLst>
                              <p:cond delay="500"/>
                            </p:stCondLst>
                            <p:childTnLst>
                              <p:par>
                                <p:cTn id="22" presetID="22" presetClass="entr" presetSubtype="1" fill="hold" nodeType="afterEffect">
                                  <p:stCondLst>
                                    <p:cond delay="0"/>
                                  </p:stCondLst>
                                  <p:childTnLst>
                                    <p:set>
                                      <p:cBhvr>
                                        <p:cTn id="23" dur="1" fill="hold">
                                          <p:stCondLst>
                                            <p:cond delay="0"/>
                                          </p:stCondLst>
                                        </p:cTn>
                                        <p:tgtEl>
                                          <p:spTgt spid="240643">
                                            <p:txEl>
                                              <p:charRg st="75" end="117"/>
                                            </p:txEl>
                                          </p:spTgt>
                                        </p:tgtEl>
                                        <p:attrNameLst>
                                          <p:attrName>style.visibility</p:attrName>
                                        </p:attrNameLst>
                                      </p:cBhvr>
                                      <p:to>
                                        <p:strVal val="visible"/>
                                      </p:to>
                                    </p:set>
                                    <p:animEffect transition="in" filter="wipe(up)">
                                      <p:cBhvr>
                                        <p:cTn id="24" dur="500"/>
                                        <p:tgtEl>
                                          <p:spTgt spid="240643">
                                            <p:txEl>
                                              <p:charRg st="75" end="117"/>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240643">
                                            <p:txEl>
                                              <p:charRg st="117" end="142"/>
                                            </p:txEl>
                                          </p:spTgt>
                                        </p:tgtEl>
                                        <p:attrNameLst>
                                          <p:attrName>style.visibility</p:attrName>
                                        </p:attrNameLst>
                                      </p:cBhvr>
                                      <p:to>
                                        <p:strVal val="visible"/>
                                      </p:to>
                                    </p:set>
                                    <p:animEffect transition="in" filter="wipe(left)">
                                      <p:cBhvr>
                                        <p:cTn id="29" dur="500"/>
                                        <p:tgtEl>
                                          <p:spTgt spid="240643">
                                            <p:txEl>
                                              <p:charRg st="117" end="142"/>
                                            </p:txEl>
                                          </p:spTgt>
                                        </p:tgtEl>
                                      </p:cBhvr>
                                    </p:animEffect>
                                  </p:childTnLst>
                                </p:cTn>
                              </p:par>
                            </p:childTnLst>
                          </p:cTn>
                        </p:par>
                        <p:par>
                          <p:cTn id="30" fill="hold">
                            <p:stCondLst>
                              <p:cond delay="500"/>
                            </p:stCondLst>
                            <p:childTnLst>
                              <p:par>
                                <p:cTn id="31" presetID="22" presetClass="entr" presetSubtype="1" fill="hold" nodeType="afterEffect">
                                  <p:stCondLst>
                                    <p:cond delay="0"/>
                                  </p:stCondLst>
                                  <p:childTnLst>
                                    <p:set>
                                      <p:cBhvr>
                                        <p:cTn id="32" dur="1" fill="hold">
                                          <p:stCondLst>
                                            <p:cond delay="0"/>
                                          </p:stCondLst>
                                        </p:cTn>
                                        <p:tgtEl>
                                          <p:spTgt spid="240643">
                                            <p:txEl>
                                              <p:charRg st="142" end="193"/>
                                            </p:txEl>
                                          </p:spTgt>
                                        </p:tgtEl>
                                        <p:attrNameLst>
                                          <p:attrName>style.visibility</p:attrName>
                                        </p:attrNameLst>
                                      </p:cBhvr>
                                      <p:to>
                                        <p:strVal val="visible"/>
                                      </p:to>
                                    </p:set>
                                    <p:animEffect transition="in" filter="wipe(up)">
                                      <p:cBhvr>
                                        <p:cTn id="33" dur="500"/>
                                        <p:tgtEl>
                                          <p:spTgt spid="240643">
                                            <p:txEl>
                                              <p:charRg st="142" end="19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p:cNvSpPr>
          <p:nvPr>
            <p:ph type="title"/>
          </p:nvPr>
        </p:nvSpPr>
        <p:spPr/>
        <p:txBody>
          <a:bodyPr vert="horz" wrap="square" lIns="91440" tIns="45720" rIns="91440" bIns="45720" anchor="b"/>
          <a:lstStyle/>
          <a:p>
            <a:pPr eaLnBrk="1" hangingPunct="1"/>
            <a:r>
              <a:rPr lang="zh-CN" altLang="en-US">
                <a:sym typeface="+mn-ea"/>
              </a:rPr>
              <a:t>8086寄存器组</a:t>
            </a:r>
            <a:r>
              <a:rPr lang="en-US" altLang="zh-CN">
                <a:sym typeface="+mn-ea"/>
              </a:rPr>
              <a:t>-FLAGS</a:t>
            </a:r>
            <a:endParaRPr lang="zh-CN" altLang="en-US" sz="4000" b="1" dirty="0"/>
          </a:p>
        </p:txBody>
      </p:sp>
      <p:sp>
        <p:nvSpPr>
          <p:cNvPr id="241667" name="Rectangle 3"/>
          <p:cNvSpPr>
            <a:spLocks noGrp="1"/>
          </p:cNvSpPr>
          <p:nvPr>
            <p:ph idx="1"/>
          </p:nvPr>
        </p:nvSpPr>
        <p:spPr>
          <a:xfrm>
            <a:off x="514350" y="1446530"/>
            <a:ext cx="7591425" cy="4438650"/>
          </a:xfrm>
        </p:spPr>
        <p:txBody>
          <a:bodyPr vert="horz" wrap="square" lIns="91440" tIns="45720" rIns="91440" bIns="45720" anchor="t"/>
          <a:lstStyle/>
          <a:p>
            <a:pPr eaLnBrk="1" hangingPunct="1"/>
            <a:r>
              <a:rPr lang="en-US" altLang="zh-CN" dirty="0"/>
              <a:t>ZF</a:t>
            </a:r>
            <a:r>
              <a:rPr lang="zh-CN" altLang="en-US" dirty="0"/>
              <a:t>（</a:t>
            </a:r>
            <a:r>
              <a:rPr lang="en-US" altLang="zh-CN" dirty="0"/>
              <a:t>Zero Flag</a:t>
            </a:r>
            <a:r>
              <a:rPr lang="zh-CN" altLang="en-US" dirty="0"/>
              <a:t>）</a:t>
            </a:r>
          </a:p>
          <a:p>
            <a:pPr lvl="1" eaLnBrk="1" hangingPunct="1"/>
            <a:r>
              <a:rPr lang="zh-CN" altLang="en-US" dirty="0"/>
              <a:t>零标志位。当运算结果为零时</a:t>
            </a:r>
            <a:r>
              <a:rPr lang="en-US" altLang="zh-CN" dirty="0"/>
              <a:t>ZF=1 </a:t>
            </a:r>
            <a:r>
              <a:rPr lang="zh-CN" altLang="en-US" dirty="0"/>
              <a:t>；不为零时，</a:t>
            </a:r>
            <a:r>
              <a:rPr lang="en-US" altLang="zh-CN" dirty="0"/>
              <a:t>ZF=0</a:t>
            </a:r>
            <a:r>
              <a:rPr lang="zh-CN" altLang="en-US" dirty="0"/>
              <a:t>。</a:t>
            </a:r>
          </a:p>
          <a:p>
            <a:pPr eaLnBrk="1" hangingPunct="1"/>
            <a:r>
              <a:rPr lang="en-US" altLang="zh-CN" dirty="0"/>
              <a:t>SF</a:t>
            </a:r>
            <a:r>
              <a:rPr lang="zh-CN" altLang="en-US" dirty="0"/>
              <a:t>（</a:t>
            </a:r>
            <a:r>
              <a:rPr lang="en-US" altLang="zh-CN" dirty="0"/>
              <a:t>Sign Flag</a:t>
            </a:r>
            <a:r>
              <a:rPr lang="zh-CN" altLang="en-US" dirty="0"/>
              <a:t>）</a:t>
            </a:r>
          </a:p>
          <a:p>
            <a:pPr lvl="1" eaLnBrk="1" hangingPunct="1"/>
            <a:r>
              <a:rPr lang="zh-CN" altLang="en-US" dirty="0"/>
              <a:t>符号标志位。当运算结果是负数时，</a:t>
            </a:r>
            <a:r>
              <a:rPr lang="en-US" altLang="zh-CN" dirty="0"/>
              <a:t>SF=l </a:t>
            </a:r>
            <a:r>
              <a:rPr lang="zh-CN" altLang="en-US" dirty="0"/>
              <a:t>；运算结果是正数，</a:t>
            </a:r>
            <a:r>
              <a:rPr lang="en-US" altLang="zh-CN" dirty="0"/>
              <a:t>SF=0</a:t>
            </a:r>
            <a:r>
              <a:rPr lang="zh-CN" altLang="en-US" dirty="0"/>
              <a:t>。</a:t>
            </a:r>
          </a:p>
          <a:p>
            <a:pPr eaLnBrk="1" hangingPunct="1"/>
            <a:r>
              <a:rPr lang="en-US" altLang="zh-CN" dirty="0"/>
              <a:t>OF</a:t>
            </a:r>
            <a:r>
              <a:rPr lang="zh-CN" altLang="en-US" dirty="0"/>
              <a:t>（</a:t>
            </a:r>
            <a:r>
              <a:rPr lang="en-US" altLang="zh-CN" dirty="0"/>
              <a:t>Overflow Flag</a:t>
            </a:r>
            <a:r>
              <a:rPr lang="zh-CN" altLang="en-US" dirty="0"/>
              <a:t>）</a:t>
            </a:r>
          </a:p>
          <a:p>
            <a:pPr lvl="1" eaLnBrk="1" hangingPunct="1"/>
            <a:r>
              <a:rPr lang="zh-CN" altLang="en-US" dirty="0"/>
              <a:t>溢出标志位。当算术运算的结果超出了有符号数的可表达范围时，</a:t>
            </a:r>
            <a:r>
              <a:rPr lang="en-US" altLang="zh-CN" dirty="0"/>
              <a:t>OF=l </a:t>
            </a:r>
            <a:r>
              <a:rPr lang="zh-CN" altLang="en-US" dirty="0"/>
              <a:t> ；未超出时，</a:t>
            </a:r>
            <a:r>
              <a:rPr lang="en-US" altLang="zh-CN" dirty="0"/>
              <a:t>OF=0</a:t>
            </a:r>
            <a:r>
              <a:rPr lang="zh-CN" altLang="en-US" dirty="0"/>
              <a:t>。</a:t>
            </a:r>
          </a:p>
          <a:p>
            <a:pPr eaLnBrk="1" hangingPunct="1"/>
            <a:endParaRPr lang="zh-CN" altLang="en-US" dirty="0"/>
          </a:p>
        </p:txBody>
      </p:sp>
      <p:sp>
        <p:nvSpPr>
          <p:cNvPr id="2" name="灯片编号占位符 1"/>
          <p:cNvSpPr>
            <a:spLocks noGrp="1"/>
          </p:cNvSpPr>
          <p:nvPr>
            <p:ph type="sldNum" sz="quarter" idx="10"/>
          </p:nvPr>
        </p:nvSpPr>
        <p:spPr/>
        <p:txBody>
          <a:bodyPr/>
          <a:lstStyle/>
          <a:p>
            <a:pPr>
              <a:defRPr/>
            </a:pPr>
            <a:fld id="{6A9BFF9C-1BD5-4E01-A2D9-531E0825C0E6}" type="slidenum">
              <a:rPr lang="en-US" altLang="zh-CN"/>
              <a:pPr>
                <a:defRPr/>
              </a:pPr>
              <a:t>45</a:t>
            </a:fld>
            <a:endParaRPr lang="en-US" altLang="zh-CN"/>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41667">
                                            <p:txEl>
                                              <p:pRg st="0" end="0"/>
                                            </p:txEl>
                                          </p:spTgt>
                                        </p:tgtEl>
                                        <p:attrNameLst>
                                          <p:attrName>style.visibility</p:attrName>
                                        </p:attrNameLst>
                                      </p:cBhvr>
                                      <p:to>
                                        <p:strVal val="visible"/>
                                      </p:to>
                                    </p:set>
                                    <p:animEffect transition="in" filter="wipe(left)">
                                      <p:cBhvr>
                                        <p:cTn id="7" dur="500"/>
                                        <p:tgtEl>
                                          <p:spTgt spid="241667">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41667">
                                            <p:txEl>
                                              <p:pRg st="1" end="1"/>
                                            </p:txEl>
                                          </p:spTgt>
                                        </p:tgtEl>
                                        <p:attrNameLst>
                                          <p:attrName>style.visibility</p:attrName>
                                        </p:attrNameLst>
                                      </p:cBhvr>
                                      <p:to>
                                        <p:strVal val="visible"/>
                                      </p:to>
                                    </p:set>
                                    <p:animEffect transition="in" filter="wipe(left)">
                                      <p:cBhvr>
                                        <p:cTn id="11" dur="500"/>
                                        <p:tgtEl>
                                          <p:spTgt spid="241667">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41667">
                                            <p:txEl>
                                              <p:pRg st="2" end="2"/>
                                            </p:txEl>
                                          </p:spTgt>
                                        </p:tgtEl>
                                        <p:attrNameLst>
                                          <p:attrName>style.visibility</p:attrName>
                                        </p:attrNameLst>
                                      </p:cBhvr>
                                      <p:to>
                                        <p:strVal val="visible"/>
                                      </p:to>
                                    </p:set>
                                    <p:animEffect transition="in" filter="wipe(left)">
                                      <p:cBhvr>
                                        <p:cTn id="16" dur="500"/>
                                        <p:tgtEl>
                                          <p:spTgt spid="241667">
                                            <p:txEl>
                                              <p:pRg st="2" end="2"/>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241667">
                                            <p:txEl>
                                              <p:pRg st="3" end="3"/>
                                            </p:txEl>
                                          </p:spTgt>
                                        </p:tgtEl>
                                        <p:attrNameLst>
                                          <p:attrName>style.visibility</p:attrName>
                                        </p:attrNameLst>
                                      </p:cBhvr>
                                      <p:to>
                                        <p:strVal val="visible"/>
                                      </p:to>
                                    </p:set>
                                    <p:animEffect transition="in" filter="wipe(left)">
                                      <p:cBhvr>
                                        <p:cTn id="20" dur="500"/>
                                        <p:tgtEl>
                                          <p:spTgt spid="24166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41667">
                                            <p:txEl>
                                              <p:pRg st="4" end="4"/>
                                            </p:txEl>
                                          </p:spTgt>
                                        </p:tgtEl>
                                        <p:attrNameLst>
                                          <p:attrName>style.visibility</p:attrName>
                                        </p:attrNameLst>
                                      </p:cBhvr>
                                      <p:to>
                                        <p:strVal val="visible"/>
                                      </p:to>
                                    </p:set>
                                    <p:animEffect transition="in" filter="wipe(left)">
                                      <p:cBhvr>
                                        <p:cTn id="25" dur="500"/>
                                        <p:tgtEl>
                                          <p:spTgt spid="241667">
                                            <p:txEl>
                                              <p:pRg st="4" end="4"/>
                                            </p:txEl>
                                          </p:spTgt>
                                        </p:tgtEl>
                                      </p:cBhvr>
                                    </p:animEffect>
                                  </p:childTnLst>
                                </p:cTn>
                              </p:par>
                            </p:childTnLst>
                          </p:cTn>
                        </p:par>
                        <p:par>
                          <p:cTn id="26" fill="hold">
                            <p:stCondLst>
                              <p:cond delay="500"/>
                            </p:stCondLst>
                            <p:childTnLst>
                              <p:par>
                                <p:cTn id="27" presetID="22" presetClass="entr" presetSubtype="1" fill="hold" nodeType="afterEffect">
                                  <p:stCondLst>
                                    <p:cond delay="0"/>
                                  </p:stCondLst>
                                  <p:childTnLst>
                                    <p:set>
                                      <p:cBhvr>
                                        <p:cTn id="28" dur="1" fill="hold">
                                          <p:stCondLst>
                                            <p:cond delay="0"/>
                                          </p:stCondLst>
                                        </p:cTn>
                                        <p:tgtEl>
                                          <p:spTgt spid="241667">
                                            <p:txEl>
                                              <p:pRg st="5" end="5"/>
                                            </p:txEl>
                                          </p:spTgt>
                                        </p:tgtEl>
                                        <p:attrNameLst>
                                          <p:attrName>style.visibility</p:attrName>
                                        </p:attrNameLst>
                                      </p:cBhvr>
                                      <p:to>
                                        <p:strVal val="visible"/>
                                      </p:to>
                                    </p:set>
                                    <p:animEffect transition="in" filter="wipe(up)">
                                      <p:cBhvr>
                                        <p:cTn id="29" dur="500"/>
                                        <p:tgtEl>
                                          <p:spTgt spid="2416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0000"/>
                </a:solidFill>
                <a:latin typeface="Times New Roman" panose="02020603050405020304" pitchFamily="18" charset="0"/>
                <a:ea typeface="楷体_GB2312" pitchFamily="49" charset="-122"/>
                <a:sym typeface="+mn-ea"/>
              </a:rPr>
              <a:t>80x86</a:t>
            </a:r>
            <a:r>
              <a:rPr lang="zh-CN" altLang="en-US" dirty="0">
                <a:solidFill>
                  <a:srgbClr val="000000"/>
                </a:solidFill>
                <a:latin typeface="Times New Roman" panose="02020603050405020304" pitchFamily="18" charset="0"/>
                <a:ea typeface="楷体_GB2312" pitchFamily="49" charset="-122"/>
                <a:sym typeface="+mn-ea"/>
              </a:rPr>
              <a:t>的标志寄存器</a:t>
            </a:r>
            <a:endParaRPr lang="zh-CN" altLang="en-US" dirty="0"/>
          </a:p>
        </p:txBody>
      </p:sp>
      <p:grpSp>
        <p:nvGrpSpPr>
          <p:cNvPr id="16386" name="Group 2"/>
          <p:cNvGrpSpPr/>
          <p:nvPr/>
        </p:nvGrpSpPr>
        <p:grpSpPr>
          <a:xfrm>
            <a:off x="4437380" y="1133475"/>
            <a:ext cx="4343400" cy="381000"/>
            <a:chOff x="2112" y="576"/>
            <a:chExt cx="3168" cy="240"/>
          </a:xfrm>
        </p:grpSpPr>
        <p:grpSp>
          <p:nvGrpSpPr>
            <p:cNvPr id="16765" name="Group 3"/>
            <p:cNvGrpSpPr/>
            <p:nvPr/>
          </p:nvGrpSpPr>
          <p:grpSpPr>
            <a:xfrm>
              <a:off x="2881" y="576"/>
              <a:ext cx="287" cy="240"/>
              <a:chOff x="2881" y="576"/>
              <a:chExt cx="287" cy="240"/>
            </a:xfrm>
          </p:grpSpPr>
          <p:sp>
            <p:nvSpPr>
              <p:cNvPr id="16811" name="Rectangle 4"/>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812" name="Text Box 5"/>
              <p:cNvSpPr txBox="1"/>
              <p:nvPr/>
            </p:nvSpPr>
            <p:spPr>
              <a:xfrm>
                <a:off x="2881" y="624"/>
                <a:ext cx="287"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Lucida Console" panose="020B0609040504020204" pitchFamily="49" charset="0"/>
                  </a:rPr>
                  <a:t>OF</a:t>
                </a:r>
              </a:p>
            </p:txBody>
          </p:sp>
        </p:grpSp>
        <p:grpSp>
          <p:nvGrpSpPr>
            <p:cNvPr id="16766" name="Group 6"/>
            <p:cNvGrpSpPr/>
            <p:nvPr/>
          </p:nvGrpSpPr>
          <p:grpSpPr>
            <a:xfrm>
              <a:off x="3072" y="576"/>
              <a:ext cx="288" cy="240"/>
              <a:chOff x="2880" y="576"/>
              <a:chExt cx="288" cy="240"/>
            </a:xfrm>
          </p:grpSpPr>
          <p:sp>
            <p:nvSpPr>
              <p:cNvPr id="16809" name="Rectangle 7"/>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810" name="Text Box 8"/>
              <p:cNvSpPr txBox="1"/>
              <p:nvPr/>
            </p:nvSpPr>
            <p:spPr>
              <a:xfrm>
                <a:off x="2880" y="624"/>
                <a:ext cx="288"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Lucida Console" panose="020B0609040504020204" pitchFamily="49" charset="0"/>
                  </a:rPr>
                  <a:t>DF</a:t>
                </a:r>
              </a:p>
            </p:txBody>
          </p:sp>
        </p:grpSp>
        <p:grpSp>
          <p:nvGrpSpPr>
            <p:cNvPr id="16767" name="Group 9"/>
            <p:cNvGrpSpPr/>
            <p:nvPr/>
          </p:nvGrpSpPr>
          <p:grpSpPr>
            <a:xfrm>
              <a:off x="3264" y="576"/>
              <a:ext cx="288" cy="240"/>
              <a:chOff x="2880" y="576"/>
              <a:chExt cx="288" cy="240"/>
            </a:xfrm>
          </p:grpSpPr>
          <p:sp>
            <p:nvSpPr>
              <p:cNvPr id="16807" name="Rectangle 10"/>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808" name="Text Box 11"/>
              <p:cNvSpPr txBox="1"/>
              <p:nvPr/>
            </p:nvSpPr>
            <p:spPr>
              <a:xfrm>
                <a:off x="2880" y="624"/>
                <a:ext cx="288"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Lucida Console" panose="020B0609040504020204" pitchFamily="49" charset="0"/>
                  </a:rPr>
                  <a:t>IF</a:t>
                </a:r>
              </a:p>
            </p:txBody>
          </p:sp>
        </p:grpSp>
        <p:grpSp>
          <p:nvGrpSpPr>
            <p:cNvPr id="16768" name="Group 12"/>
            <p:cNvGrpSpPr/>
            <p:nvPr/>
          </p:nvGrpSpPr>
          <p:grpSpPr>
            <a:xfrm>
              <a:off x="3455" y="576"/>
              <a:ext cx="288" cy="240"/>
              <a:chOff x="2879" y="576"/>
              <a:chExt cx="288" cy="240"/>
            </a:xfrm>
          </p:grpSpPr>
          <p:sp>
            <p:nvSpPr>
              <p:cNvPr id="16805" name="Rectangle 13"/>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806" name="Text Box 14"/>
              <p:cNvSpPr txBox="1"/>
              <p:nvPr/>
            </p:nvSpPr>
            <p:spPr>
              <a:xfrm>
                <a:off x="2879" y="624"/>
                <a:ext cx="288"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Lucida Console" panose="020B0609040504020204" pitchFamily="49" charset="0"/>
                  </a:rPr>
                  <a:t>TF</a:t>
                </a:r>
              </a:p>
            </p:txBody>
          </p:sp>
        </p:grpSp>
        <p:grpSp>
          <p:nvGrpSpPr>
            <p:cNvPr id="16769" name="Group 15"/>
            <p:cNvGrpSpPr/>
            <p:nvPr/>
          </p:nvGrpSpPr>
          <p:grpSpPr>
            <a:xfrm>
              <a:off x="3649" y="576"/>
              <a:ext cx="288" cy="240"/>
              <a:chOff x="2881" y="576"/>
              <a:chExt cx="288" cy="240"/>
            </a:xfrm>
          </p:grpSpPr>
          <p:sp>
            <p:nvSpPr>
              <p:cNvPr id="16803" name="Rectangle 16"/>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804" name="Text Box 17"/>
              <p:cNvSpPr txBox="1"/>
              <p:nvPr/>
            </p:nvSpPr>
            <p:spPr>
              <a:xfrm>
                <a:off x="2881" y="624"/>
                <a:ext cx="288"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Lucida Console" panose="020B0609040504020204" pitchFamily="49" charset="0"/>
                  </a:rPr>
                  <a:t>SF</a:t>
                </a:r>
              </a:p>
            </p:txBody>
          </p:sp>
        </p:grpSp>
        <p:grpSp>
          <p:nvGrpSpPr>
            <p:cNvPr id="16770" name="Group 18"/>
            <p:cNvGrpSpPr/>
            <p:nvPr/>
          </p:nvGrpSpPr>
          <p:grpSpPr>
            <a:xfrm>
              <a:off x="3840" y="576"/>
              <a:ext cx="288" cy="240"/>
              <a:chOff x="2880" y="576"/>
              <a:chExt cx="288" cy="240"/>
            </a:xfrm>
          </p:grpSpPr>
          <p:sp>
            <p:nvSpPr>
              <p:cNvPr id="16801" name="Rectangle 19"/>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802" name="Text Box 20"/>
              <p:cNvSpPr txBox="1"/>
              <p:nvPr/>
            </p:nvSpPr>
            <p:spPr>
              <a:xfrm>
                <a:off x="2880" y="624"/>
                <a:ext cx="288"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Lucida Console" panose="020B0609040504020204" pitchFamily="49" charset="0"/>
                  </a:rPr>
                  <a:t>ZF</a:t>
                </a:r>
              </a:p>
            </p:txBody>
          </p:sp>
        </p:grpSp>
        <p:grpSp>
          <p:nvGrpSpPr>
            <p:cNvPr id="16771" name="Group 21"/>
            <p:cNvGrpSpPr/>
            <p:nvPr/>
          </p:nvGrpSpPr>
          <p:grpSpPr>
            <a:xfrm>
              <a:off x="4032" y="576"/>
              <a:ext cx="288" cy="240"/>
              <a:chOff x="2880" y="576"/>
              <a:chExt cx="288" cy="240"/>
            </a:xfrm>
          </p:grpSpPr>
          <p:sp>
            <p:nvSpPr>
              <p:cNvPr id="16799" name="Rectangle 22"/>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800" name="Text Box 23"/>
              <p:cNvSpPr txBox="1"/>
              <p:nvPr/>
            </p:nvSpPr>
            <p:spPr>
              <a:xfrm>
                <a:off x="2880" y="624"/>
                <a:ext cx="288"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Times New Roman" panose="02020603050405020304" pitchFamily="18" charset="0"/>
                  </a:rPr>
                  <a:t> </a:t>
                </a:r>
              </a:p>
            </p:txBody>
          </p:sp>
        </p:grpSp>
        <p:grpSp>
          <p:nvGrpSpPr>
            <p:cNvPr id="16772" name="Group 24"/>
            <p:cNvGrpSpPr/>
            <p:nvPr/>
          </p:nvGrpSpPr>
          <p:grpSpPr>
            <a:xfrm>
              <a:off x="4224" y="576"/>
              <a:ext cx="287" cy="240"/>
              <a:chOff x="2880" y="576"/>
              <a:chExt cx="287" cy="240"/>
            </a:xfrm>
          </p:grpSpPr>
          <p:sp>
            <p:nvSpPr>
              <p:cNvPr id="16797" name="Rectangle 25"/>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798" name="Text Box 26"/>
              <p:cNvSpPr txBox="1"/>
              <p:nvPr/>
            </p:nvSpPr>
            <p:spPr>
              <a:xfrm>
                <a:off x="2880" y="624"/>
                <a:ext cx="287"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Lucida Console" panose="020B0609040504020204" pitchFamily="49" charset="0"/>
                  </a:rPr>
                  <a:t>AF</a:t>
                </a:r>
              </a:p>
            </p:txBody>
          </p:sp>
        </p:grpSp>
        <p:grpSp>
          <p:nvGrpSpPr>
            <p:cNvPr id="16773" name="Group 27"/>
            <p:cNvGrpSpPr/>
            <p:nvPr/>
          </p:nvGrpSpPr>
          <p:grpSpPr>
            <a:xfrm>
              <a:off x="4416" y="576"/>
              <a:ext cx="288" cy="240"/>
              <a:chOff x="2880" y="576"/>
              <a:chExt cx="288" cy="240"/>
            </a:xfrm>
          </p:grpSpPr>
          <p:sp>
            <p:nvSpPr>
              <p:cNvPr id="16795" name="Rectangle 28"/>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796" name="Text Box 29"/>
              <p:cNvSpPr txBox="1"/>
              <p:nvPr/>
            </p:nvSpPr>
            <p:spPr>
              <a:xfrm>
                <a:off x="2880" y="624"/>
                <a:ext cx="288"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Times New Roman" panose="02020603050405020304" pitchFamily="18" charset="0"/>
                  </a:rPr>
                  <a:t> </a:t>
                </a:r>
              </a:p>
            </p:txBody>
          </p:sp>
        </p:grpSp>
        <p:grpSp>
          <p:nvGrpSpPr>
            <p:cNvPr id="16774" name="Group 30"/>
            <p:cNvGrpSpPr/>
            <p:nvPr/>
          </p:nvGrpSpPr>
          <p:grpSpPr>
            <a:xfrm>
              <a:off x="4608" y="576"/>
              <a:ext cx="288" cy="240"/>
              <a:chOff x="2880" y="576"/>
              <a:chExt cx="288" cy="240"/>
            </a:xfrm>
          </p:grpSpPr>
          <p:sp>
            <p:nvSpPr>
              <p:cNvPr id="16793" name="Rectangle 31"/>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794" name="Text Box 32"/>
              <p:cNvSpPr txBox="1"/>
              <p:nvPr/>
            </p:nvSpPr>
            <p:spPr>
              <a:xfrm>
                <a:off x="2880" y="624"/>
                <a:ext cx="288"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Lucida Console" panose="020B0609040504020204" pitchFamily="49" charset="0"/>
                  </a:rPr>
                  <a:t>PF</a:t>
                </a:r>
              </a:p>
            </p:txBody>
          </p:sp>
        </p:grpSp>
        <p:grpSp>
          <p:nvGrpSpPr>
            <p:cNvPr id="16775" name="Group 33"/>
            <p:cNvGrpSpPr/>
            <p:nvPr/>
          </p:nvGrpSpPr>
          <p:grpSpPr>
            <a:xfrm>
              <a:off x="4800" y="576"/>
              <a:ext cx="288" cy="240"/>
              <a:chOff x="2880" y="576"/>
              <a:chExt cx="288" cy="240"/>
            </a:xfrm>
          </p:grpSpPr>
          <p:sp>
            <p:nvSpPr>
              <p:cNvPr id="16791" name="Rectangle 34"/>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792" name="Text Box 35"/>
              <p:cNvSpPr txBox="1"/>
              <p:nvPr/>
            </p:nvSpPr>
            <p:spPr>
              <a:xfrm>
                <a:off x="2880" y="624"/>
                <a:ext cx="288"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Times New Roman" panose="02020603050405020304" pitchFamily="18" charset="0"/>
                  </a:rPr>
                  <a:t> </a:t>
                </a:r>
              </a:p>
            </p:txBody>
          </p:sp>
        </p:grpSp>
        <p:grpSp>
          <p:nvGrpSpPr>
            <p:cNvPr id="16776" name="Group 36"/>
            <p:cNvGrpSpPr/>
            <p:nvPr/>
          </p:nvGrpSpPr>
          <p:grpSpPr>
            <a:xfrm>
              <a:off x="4993" y="576"/>
              <a:ext cx="287" cy="240"/>
              <a:chOff x="2881" y="576"/>
              <a:chExt cx="287" cy="240"/>
            </a:xfrm>
          </p:grpSpPr>
          <p:sp>
            <p:nvSpPr>
              <p:cNvPr id="16789" name="Rectangle 37"/>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790" name="Text Box 38"/>
              <p:cNvSpPr txBox="1"/>
              <p:nvPr/>
            </p:nvSpPr>
            <p:spPr>
              <a:xfrm>
                <a:off x="2881" y="624"/>
                <a:ext cx="287"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Lucida Console" panose="020B0609040504020204" pitchFamily="49" charset="0"/>
                  </a:rPr>
                  <a:t>CF</a:t>
                </a:r>
              </a:p>
            </p:txBody>
          </p:sp>
        </p:grpSp>
        <p:grpSp>
          <p:nvGrpSpPr>
            <p:cNvPr id="16777" name="Group 39"/>
            <p:cNvGrpSpPr/>
            <p:nvPr/>
          </p:nvGrpSpPr>
          <p:grpSpPr>
            <a:xfrm>
              <a:off x="2688" y="576"/>
              <a:ext cx="288" cy="240"/>
              <a:chOff x="2880" y="576"/>
              <a:chExt cx="288" cy="240"/>
            </a:xfrm>
          </p:grpSpPr>
          <p:sp>
            <p:nvSpPr>
              <p:cNvPr id="16787" name="Rectangle 40"/>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788" name="Text Box 41"/>
              <p:cNvSpPr txBox="1"/>
              <p:nvPr/>
            </p:nvSpPr>
            <p:spPr>
              <a:xfrm>
                <a:off x="2880" y="624"/>
                <a:ext cx="288"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Times New Roman" panose="02020603050405020304" pitchFamily="18" charset="0"/>
                  </a:rPr>
                  <a:t> </a:t>
                </a:r>
              </a:p>
            </p:txBody>
          </p:sp>
        </p:grpSp>
        <p:grpSp>
          <p:nvGrpSpPr>
            <p:cNvPr id="16778" name="Group 42"/>
            <p:cNvGrpSpPr/>
            <p:nvPr/>
          </p:nvGrpSpPr>
          <p:grpSpPr>
            <a:xfrm>
              <a:off x="2496" y="576"/>
              <a:ext cx="288" cy="240"/>
              <a:chOff x="2880" y="576"/>
              <a:chExt cx="288" cy="240"/>
            </a:xfrm>
          </p:grpSpPr>
          <p:sp>
            <p:nvSpPr>
              <p:cNvPr id="16785" name="Rectangle 43"/>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786" name="Text Box 44"/>
              <p:cNvSpPr txBox="1"/>
              <p:nvPr/>
            </p:nvSpPr>
            <p:spPr>
              <a:xfrm>
                <a:off x="2880" y="624"/>
                <a:ext cx="288"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Times New Roman" panose="02020603050405020304" pitchFamily="18" charset="0"/>
                  </a:rPr>
                  <a:t> </a:t>
                </a:r>
              </a:p>
            </p:txBody>
          </p:sp>
        </p:grpSp>
        <p:grpSp>
          <p:nvGrpSpPr>
            <p:cNvPr id="16779" name="Group 45"/>
            <p:cNvGrpSpPr/>
            <p:nvPr/>
          </p:nvGrpSpPr>
          <p:grpSpPr>
            <a:xfrm>
              <a:off x="2304" y="576"/>
              <a:ext cx="288" cy="240"/>
              <a:chOff x="2880" y="576"/>
              <a:chExt cx="288" cy="240"/>
            </a:xfrm>
          </p:grpSpPr>
          <p:sp>
            <p:nvSpPr>
              <p:cNvPr id="16783" name="Rectangle 46"/>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784" name="Text Box 47"/>
              <p:cNvSpPr txBox="1"/>
              <p:nvPr/>
            </p:nvSpPr>
            <p:spPr>
              <a:xfrm>
                <a:off x="2880" y="624"/>
                <a:ext cx="288"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Times New Roman" panose="02020603050405020304" pitchFamily="18" charset="0"/>
                  </a:rPr>
                  <a:t> </a:t>
                </a:r>
              </a:p>
            </p:txBody>
          </p:sp>
        </p:grpSp>
        <p:grpSp>
          <p:nvGrpSpPr>
            <p:cNvPr id="16780" name="Group 48"/>
            <p:cNvGrpSpPr/>
            <p:nvPr/>
          </p:nvGrpSpPr>
          <p:grpSpPr>
            <a:xfrm>
              <a:off x="2112" y="576"/>
              <a:ext cx="288" cy="240"/>
              <a:chOff x="2880" y="576"/>
              <a:chExt cx="288" cy="240"/>
            </a:xfrm>
          </p:grpSpPr>
          <p:sp>
            <p:nvSpPr>
              <p:cNvPr id="16781" name="Rectangle 49"/>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782" name="Text Box 50"/>
              <p:cNvSpPr txBox="1"/>
              <p:nvPr/>
            </p:nvSpPr>
            <p:spPr>
              <a:xfrm>
                <a:off x="2880" y="624"/>
                <a:ext cx="288"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Times New Roman" panose="02020603050405020304" pitchFamily="18" charset="0"/>
                  </a:rPr>
                  <a:t> </a:t>
                </a:r>
              </a:p>
            </p:txBody>
          </p:sp>
        </p:grpSp>
      </p:grpSp>
      <p:sp>
        <p:nvSpPr>
          <p:cNvPr id="16387" name="Rectangle 51"/>
          <p:cNvSpPr/>
          <p:nvPr/>
        </p:nvSpPr>
        <p:spPr>
          <a:xfrm>
            <a:off x="5026343" y="1201738"/>
            <a:ext cx="309880" cy="275590"/>
          </a:xfrm>
          <a:prstGeom prst="rect">
            <a:avLst/>
          </a:prstGeom>
          <a:noFill/>
          <a:ln w="12700">
            <a:noFill/>
          </a:ln>
        </p:spPr>
        <p:txBody>
          <a:bodyPr wrap="none">
            <a:spAutoFit/>
          </a:bodyPr>
          <a:lstStyle/>
          <a:p>
            <a:endParaRPr lang="zh-CN" altLang="zh-CN" sz="1200" b="1" dirty="0">
              <a:solidFill>
                <a:srgbClr val="000000"/>
              </a:solidFill>
              <a:latin typeface="Lucida Console" panose="020B0609040504020204" pitchFamily="49" charset="0"/>
            </a:endParaRPr>
          </a:p>
        </p:txBody>
      </p:sp>
      <p:sp>
        <p:nvSpPr>
          <p:cNvPr id="16388" name="Rectangle 52"/>
          <p:cNvSpPr/>
          <p:nvPr/>
        </p:nvSpPr>
        <p:spPr>
          <a:xfrm>
            <a:off x="4721543" y="1201738"/>
            <a:ext cx="309880" cy="275590"/>
          </a:xfrm>
          <a:prstGeom prst="rect">
            <a:avLst/>
          </a:prstGeom>
          <a:noFill/>
          <a:ln w="12700">
            <a:noFill/>
          </a:ln>
        </p:spPr>
        <p:txBody>
          <a:bodyPr wrap="none">
            <a:spAutoFit/>
          </a:bodyPr>
          <a:lstStyle/>
          <a:p>
            <a:endParaRPr lang="zh-CN" altLang="zh-CN" sz="1200" b="1" dirty="0">
              <a:solidFill>
                <a:srgbClr val="000000"/>
              </a:solidFill>
              <a:latin typeface="Lucida Console" panose="020B0609040504020204" pitchFamily="49" charset="0"/>
            </a:endParaRPr>
          </a:p>
        </p:txBody>
      </p:sp>
      <p:sp>
        <p:nvSpPr>
          <p:cNvPr id="16389" name="Text Box 53"/>
          <p:cNvSpPr txBox="1"/>
          <p:nvPr/>
        </p:nvSpPr>
        <p:spPr>
          <a:xfrm>
            <a:off x="7637780" y="828675"/>
            <a:ext cx="1066800" cy="337185"/>
          </a:xfrm>
          <a:prstGeom prst="rect">
            <a:avLst/>
          </a:prstGeom>
          <a:noFill/>
          <a:ln w="12700">
            <a:noFill/>
          </a:ln>
        </p:spPr>
        <p:txBody>
          <a:bodyPr>
            <a:spAutoFit/>
          </a:bodyPr>
          <a:lstStyle/>
          <a:p>
            <a:pPr>
              <a:spcBef>
                <a:spcPct val="50000"/>
              </a:spcBef>
            </a:pPr>
            <a:r>
              <a:rPr lang="en-US" altLang="zh-CN" sz="1600" b="1" dirty="0">
                <a:solidFill>
                  <a:srgbClr val="000000"/>
                </a:solidFill>
                <a:latin typeface="Times New Roman" panose="02020603050405020304" pitchFamily="18" charset="0"/>
              </a:rPr>
              <a:t>8086/8088</a:t>
            </a:r>
          </a:p>
        </p:txBody>
      </p:sp>
      <p:grpSp>
        <p:nvGrpSpPr>
          <p:cNvPr id="16390" name="Group 54"/>
          <p:cNvGrpSpPr/>
          <p:nvPr/>
        </p:nvGrpSpPr>
        <p:grpSpPr>
          <a:xfrm>
            <a:off x="4437380" y="1895475"/>
            <a:ext cx="4343400" cy="381000"/>
            <a:chOff x="2112" y="576"/>
            <a:chExt cx="3168" cy="240"/>
          </a:xfrm>
        </p:grpSpPr>
        <p:grpSp>
          <p:nvGrpSpPr>
            <p:cNvPr id="16717" name="Group 55"/>
            <p:cNvGrpSpPr/>
            <p:nvPr/>
          </p:nvGrpSpPr>
          <p:grpSpPr>
            <a:xfrm>
              <a:off x="2881" y="576"/>
              <a:ext cx="287" cy="240"/>
              <a:chOff x="2881" y="576"/>
              <a:chExt cx="287" cy="240"/>
            </a:xfrm>
          </p:grpSpPr>
          <p:sp>
            <p:nvSpPr>
              <p:cNvPr id="16763" name="Rectangle 56"/>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764" name="Text Box 57"/>
              <p:cNvSpPr txBox="1"/>
              <p:nvPr/>
            </p:nvSpPr>
            <p:spPr>
              <a:xfrm>
                <a:off x="2881" y="624"/>
                <a:ext cx="287"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Lucida Console" panose="020B0609040504020204" pitchFamily="49" charset="0"/>
                  </a:rPr>
                  <a:t>OF</a:t>
                </a:r>
              </a:p>
            </p:txBody>
          </p:sp>
        </p:grpSp>
        <p:grpSp>
          <p:nvGrpSpPr>
            <p:cNvPr id="16718" name="Group 58"/>
            <p:cNvGrpSpPr/>
            <p:nvPr/>
          </p:nvGrpSpPr>
          <p:grpSpPr>
            <a:xfrm>
              <a:off x="3072" y="576"/>
              <a:ext cx="288" cy="240"/>
              <a:chOff x="2880" y="576"/>
              <a:chExt cx="288" cy="240"/>
            </a:xfrm>
          </p:grpSpPr>
          <p:sp>
            <p:nvSpPr>
              <p:cNvPr id="16761" name="Rectangle 59"/>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762" name="Text Box 60"/>
              <p:cNvSpPr txBox="1"/>
              <p:nvPr/>
            </p:nvSpPr>
            <p:spPr>
              <a:xfrm>
                <a:off x="2880" y="624"/>
                <a:ext cx="288"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Lucida Console" panose="020B0609040504020204" pitchFamily="49" charset="0"/>
                  </a:rPr>
                  <a:t>DF</a:t>
                </a:r>
              </a:p>
            </p:txBody>
          </p:sp>
        </p:grpSp>
        <p:grpSp>
          <p:nvGrpSpPr>
            <p:cNvPr id="16719" name="Group 61"/>
            <p:cNvGrpSpPr/>
            <p:nvPr/>
          </p:nvGrpSpPr>
          <p:grpSpPr>
            <a:xfrm>
              <a:off x="3264" y="576"/>
              <a:ext cx="288" cy="240"/>
              <a:chOff x="2880" y="576"/>
              <a:chExt cx="288" cy="240"/>
            </a:xfrm>
          </p:grpSpPr>
          <p:sp>
            <p:nvSpPr>
              <p:cNvPr id="16759" name="Rectangle 62"/>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760" name="Text Box 63"/>
              <p:cNvSpPr txBox="1"/>
              <p:nvPr/>
            </p:nvSpPr>
            <p:spPr>
              <a:xfrm>
                <a:off x="2880" y="624"/>
                <a:ext cx="288"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Lucida Console" panose="020B0609040504020204" pitchFamily="49" charset="0"/>
                  </a:rPr>
                  <a:t>IF</a:t>
                </a:r>
              </a:p>
            </p:txBody>
          </p:sp>
        </p:grpSp>
        <p:grpSp>
          <p:nvGrpSpPr>
            <p:cNvPr id="16720" name="Group 64"/>
            <p:cNvGrpSpPr/>
            <p:nvPr/>
          </p:nvGrpSpPr>
          <p:grpSpPr>
            <a:xfrm>
              <a:off x="3455" y="576"/>
              <a:ext cx="288" cy="240"/>
              <a:chOff x="2879" y="576"/>
              <a:chExt cx="288" cy="240"/>
            </a:xfrm>
          </p:grpSpPr>
          <p:sp>
            <p:nvSpPr>
              <p:cNvPr id="16757" name="Rectangle 65"/>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758" name="Text Box 66"/>
              <p:cNvSpPr txBox="1"/>
              <p:nvPr/>
            </p:nvSpPr>
            <p:spPr>
              <a:xfrm>
                <a:off x="2879" y="624"/>
                <a:ext cx="288"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Lucida Console" panose="020B0609040504020204" pitchFamily="49" charset="0"/>
                  </a:rPr>
                  <a:t>TF</a:t>
                </a:r>
              </a:p>
            </p:txBody>
          </p:sp>
        </p:grpSp>
        <p:grpSp>
          <p:nvGrpSpPr>
            <p:cNvPr id="16721" name="Group 67"/>
            <p:cNvGrpSpPr/>
            <p:nvPr/>
          </p:nvGrpSpPr>
          <p:grpSpPr>
            <a:xfrm>
              <a:off x="3649" y="576"/>
              <a:ext cx="288" cy="240"/>
              <a:chOff x="2881" y="576"/>
              <a:chExt cx="288" cy="240"/>
            </a:xfrm>
          </p:grpSpPr>
          <p:sp>
            <p:nvSpPr>
              <p:cNvPr id="16755" name="Rectangle 68"/>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756" name="Text Box 69"/>
              <p:cNvSpPr txBox="1"/>
              <p:nvPr/>
            </p:nvSpPr>
            <p:spPr>
              <a:xfrm>
                <a:off x="2881" y="624"/>
                <a:ext cx="288"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Lucida Console" panose="020B0609040504020204" pitchFamily="49" charset="0"/>
                  </a:rPr>
                  <a:t>SF</a:t>
                </a:r>
              </a:p>
            </p:txBody>
          </p:sp>
        </p:grpSp>
        <p:grpSp>
          <p:nvGrpSpPr>
            <p:cNvPr id="16722" name="Group 70"/>
            <p:cNvGrpSpPr/>
            <p:nvPr/>
          </p:nvGrpSpPr>
          <p:grpSpPr>
            <a:xfrm>
              <a:off x="3840" y="576"/>
              <a:ext cx="288" cy="240"/>
              <a:chOff x="2880" y="576"/>
              <a:chExt cx="288" cy="240"/>
            </a:xfrm>
          </p:grpSpPr>
          <p:sp>
            <p:nvSpPr>
              <p:cNvPr id="16753" name="Rectangle 71"/>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754" name="Text Box 72"/>
              <p:cNvSpPr txBox="1"/>
              <p:nvPr/>
            </p:nvSpPr>
            <p:spPr>
              <a:xfrm>
                <a:off x="2880" y="624"/>
                <a:ext cx="288"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Lucida Console" panose="020B0609040504020204" pitchFamily="49" charset="0"/>
                  </a:rPr>
                  <a:t>ZF</a:t>
                </a:r>
              </a:p>
            </p:txBody>
          </p:sp>
        </p:grpSp>
        <p:grpSp>
          <p:nvGrpSpPr>
            <p:cNvPr id="16723" name="Group 73"/>
            <p:cNvGrpSpPr/>
            <p:nvPr/>
          </p:nvGrpSpPr>
          <p:grpSpPr>
            <a:xfrm>
              <a:off x="4032" y="576"/>
              <a:ext cx="288" cy="240"/>
              <a:chOff x="2880" y="576"/>
              <a:chExt cx="288" cy="240"/>
            </a:xfrm>
          </p:grpSpPr>
          <p:sp>
            <p:nvSpPr>
              <p:cNvPr id="16751" name="Rectangle 74"/>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752" name="Text Box 75"/>
              <p:cNvSpPr txBox="1"/>
              <p:nvPr/>
            </p:nvSpPr>
            <p:spPr>
              <a:xfrm>
                <a:off x="2880" y="624"/>
                <a:ext cx="288"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Times New Roman" panose="02020603050405020304" pitchFamily="18" charset="0"/>
                  </a:rPr>
                  <a:t> </a:t>
                </a:r>
              </a:p>
            </p:txBody>
          </p:sp>
        </p:grpSp>
        <p:grpSp>
          <p:nvGrpSpPr>
            <p:cNvPr id="16724" name="Group 76"/>
            <p:cNvGrpSpPr/>
            <p:nvPr/>
          </p:nvGrpSpPr>
          <p:grpSpPr>
            <a:xfrm>
              <a:off x="4224" y="576"/>
              <a:ext cx="287" cy="240"/>
              <a:chOff x="2880" y="576"/>
              <a:chExt cx="287" cy="240"/>
            </a:xfrm>
          </p:grpSpPr>
          <p:sp>
            <p:nvSpPr>
              <p:cNvPr id="16749" name="Rectangle 77"/>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750" name="Text Box 78"/>
              <p:cNvSpPr txBox="1"/>
              <p:nvPr/>
            </p:nvSpPr>
            <p:spPr>
              <a:xfrm>
                <a:off x="2880" y="624"/>
                <a:ext cx="287"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Lucida Console" panose="020B0609040504020204" pitchFamily="49" charset="0"/>
                  </a:rPr>
                  <a:t>AF</a:t>
                </a:r>
              </a:p>
            </p:txBody>
          </p:sp>
        </p:grpSp>
        <p:grpSp>
          <p:nvGrpSpPr>
            <p:cNvPr id="16725" name="Group 79"/>
            <p:cNvGrpSpPr/>
            <p:nvPr/>
          </p:nvGrpSpPr>
          <p:grpSpPr>
            <a:xfrm>
              <a:off x="4416" y="576"/>
              <a:ext cx="288" cy="240"/>
              <a:chOff x="2880" y="576"/>
              <a:chExt cx="288" cy="240"/>
            </a:xfrm>
          </p:grpSpPr>
          <p:sp>
            <p:nvSpPr>
              <p:cNvPr id="16747" name="Rectangle 80"/>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748" name="Text Box 81"/>
              <p:cNvSpPr txBox="1"/>
              <p:nvPr/>
            </p:nvSpPr>
            <p:spPr>
              <a:xfrm>
                <a:off x="2880" y="624"/>
                <a:ext cx="288"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Times New Roman" panose="02020603050405020304" pitchFamily="18" charset="0"/>
                  </a:rPr>
                  <a:t> </a:t>
                </a:r>
              </a:p>
            </p:txBody>
          </p:sp>
        </p:grpSp>
        <p:grpSp>
          <p:nvGrpSpPr>
            <p:cNvPr id="16726" name="Group 82"/>
            <p:cNvGrpSpPr/>
            <p:nvPr/>
          </p:nvGrpSpPr>
          <p:grpSpPr>
            <a:xfrm>
              <a:off x="4608" y="576"/>
              <a:ext cx="288" cy="240"/>
              <a:chOff x="2880" y="576"/>
              <a:chExt cx="288" cy="240"/>
            </a:xfrm>
          </p:grpSpPr>
          <p:sp>
            <p:nvSpPr>
              <p:cNvPr id="16745" name="Rectangle 83"/>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746" name="Text Box 84"/>
              <p:cNvSpPr txBox="1"/>
              <p:nvPr/>
            </p:nvSpPr>
            <p:spPr>
              <a:xfrm>
                <a:off x="2880" y="624"/>
                <a:ext cx="288"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Lucida Console" panose="020B0609040504020204" pitchFamily="49" charset="0"/>
                  </a:rPr>
                  <a:t>PF</a:t>
                </a:r>
              </a:p>
            </p:txBody>
          </p:sp>
        </p:grpSp>
        <p:grpSp>
          <p:nvGrpSpPr>
            <p:cNvPr id="16727" name="Group 85"/>
            <p:cNvGrpSpPr/>
            <p:nvPr/>
          </p:nvGrpSpPr>
          <p:grpSpPr>
            <a:xfrm>
              <a:off x="4800" y="576"/>
              <a:ext cx="288" cy="240"/>
              <a:chOff x="2880" y="576"/>
              <a:chExt cx="288" cy="240"/>
            </a:xfrm>
          </p:grpSpPr>
          <p:sp>
            <p:nvSpPr>
              <p:cNvPr id="16743" name="Rectangle 86"/>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744" name="Text Box 87"/>
              <p:cNvSpPr txBox="1"/>
              <p:nvPr/>
            </p:nvSpPr>
            <p:spPr>
              <a:xfrm>
                <a:off x="2880" y="624"/>
                <a:ext cx="288"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Times New Roman" panose="02020603050405020304" pitchFamily="18" charset="0"/>
                  </a:rPr>
                  <a:t> </a:t>
                </a:r>
              </a:p>
            </p:txBody>
          </p:sp>
        </p:grpSp>
        <p:grpSp>
          <p:nvGrpSpPr>
            <p:cNvPr id="16728" name="Group 88"/>
            <p:cNvGrpSpPr/>
            <p:nvPr/>
          </p:nvGrpSpPr>
          <p:grpSpPr>
            <a:xfrm>
              <a:off x="4993" y="576"/>
              <a:ext cx="287" cy="240"/>
              <a:chOff x="2881" y="576"/>
              <a:chExt cx="287" cy="240"/>
            </a:xfrm>
          </p:grpSpPr>
          <p:sp>
            <p:nvSpPr>
              <p:cNvPr id="16741" name="Rectangle 89"/>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742" name="Text Box 90"/>
              <p:cNvSpPr txBox="1"/>
              <p:nvPr/>
            </p:nvSpPr>
            <p:spPr>
              <a:xfrm>
                <a:off x="2881" y="624"/>
                <a:ext cx="287"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Lucida Console" panose="020B0609040504020204" pitchFamily="49" charset="0"/>
                  </a:rPr>
                  <a:t>CF</a:t>
                </a:r>
              </a:p>
            </p:txBody>
          </p:sp>
        </p:grpSp>
        <p:grpSp>
          <p:nvGrpSpPr>
            <p:cNvPr id="16729" name="Group 91"/>
            <p:cNvGrpSpPr/>
            <p:nvPr/>
          </p:nvGrpSpPr>
          <p:grpSpPr>
            <a:xfrm>
              <a:off x="2688" y="576"/>
              <a:ext cx="288" cy="240"/>
              <a:chOff x="2880" y="576"/>
              <a:chExt cx="288" cy="240"/>
            </a:xfrm>
          </p:grpSpPr>
          <p:sp>
            <p:nvSpPr>
              <p:cNvPr id="16739" name="Rectangle 92"/>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740" name="Text Box 93"/>
              <p:cNvSpPr txBox="1"/>
              <p:nvPr/>
            </p:nvSpPr>
            <p:spPr>
              <a:xfrm>
                <a:off x="2880" y="624"/>
                <a:ext cx="288"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Times New Roman" panose="02020603050405020304" pitchFamily="18" charset="0"/>
                  </a:rPr>
                  <a:t> </a:t>
                </a:r>
              </a:p>
            </p:txBody>
          </p:sp>
        </p:grpSp>
        <p:grpSp>
          <p:nvGrpSpPr>
            <p:cNvPr id="16730" name="Group 94"/>
            <p:cNvGrpSpPr/>
            <p:nvPr/>
          </p:nvGrpSpPr>
          <p:grpSpPr>
            <a:xfrm>
              <a:off x="2496" y="576"/>
              <a:ext cx="288" cy="240"/>
              <a:chOff x="2880" y="576"/>
              <a:chExt cx="288" cy="240"/>
            </a:xfrm>
          </p:grpSpPr>
          <p:sp>
            <p:nvSpPr>
              <p:cNvPr id="16737" name="Rectangle 95"/>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738" name="Text Box 96"/>
              <p:cNvSpPr txBox="1"/>
              <p:nvPr/>
            </p:nvSpPr>
            <p:spPr>
              <a:xfrm>
                <a:off x="2880" y="624"/>
                <a:ext cx="288"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Times New Roman" panose="02020603050405020304" pitchFamily="18" charset="0"/>
                  </a:rPr>
                  <a:t> </a:t>
                </a:r>
              </a:p>
            </p:txBody>
          </p:sp>
        </p:grpSp>
        <p:grpSp>
          <p:nvGrpSpPr>
            <p:cNvPr id="16731" name="Group 97"/>
            <p:cNvGrpSpPr/>
            <p:nvPr/>
          </p:nvGrpSpPr>
          <p:grpSpPr>
            <a:xfrm>
              <a:off x="2304" y="576"/>
              <a:ext cx="288" cy="240"/>
              <a:chOff x="2880" y="576"/>
              <a:chExt cx="288" cy="240"/>
            </a:xfrm>
          </p:grpSpPr>
          <p:sp>
            <p:nvSpPr>
              <p:cNvPr id="16735" name="Rectangle 98"/>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736" name="Text Box 99"/>
              <p:cNvSpPr txBox="1"/>
              <p:nvPr/>
            </p:nvSpPr>
            <p:spPr>
              <a:xfrm>
                <a:off x="2880" y="624"/>
                <a:ext cx="288"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Times New Roman" panose="02020603050405020304" pitchFamily="18" charset="0"/>
                  </a:rPr>
                  <a:t> </a:t>
                </a:r>
              </a:p>
            </p:txBody>
          </p:sp>
        </p:grpSp>
        <p:grpSp>
          <p:nvGrpSpPr>
            <p:cNvPr id="16732" name="Group 100"/>
            <p:cNvGrpSpPr/>
            <p:nvPr/>
          </p:nvGrpSpPr>
          <p:grpSpPr>
            <a:xfrm>
              <a:off x="2112" y="576"/>
              <a:ext cx="288" cy="240"/>
              <a:chOff x="2880" y="576"/>
              <a:chExt cx="288" cy="240"/>
            </a:xfrm>
          </p:grpSpPr>
          <p:sp>
            <p:nvSpPr>
              <p:cNvPr id="16733" name="Rectangle 101"/>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734" name="Text Box 102"/>
              <p:cNvSpPr txBox="1"/>
              <p:nvPr/>
            </p:nvSpPr>
            <p:spPr>
              <a:xfrm>
                <a:off x="2880" y="624"/>
                <a:ext cx="288"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Times New Roman" panose="02020603050405020304" pitchFamily="18" charset="0"/>
                  </a:rPr>
                  <a:t> </a:t>
                </a:r>
              </a:p>
            </p:txBody>
          </p:sp>
        </p:grpSp>
      </p:grpSp>
      <p:sp>
        <p:nvSpPr>
          <p:cNvPr id="16391" name="Rectangle 103"/>
          <p:cNvSpPr/>
          <p:nvPr/>
        </p:nvSpPr>
        <p:spPr>
          <a:xfrm>
            <a:off x="5026343" y="1971675"/>
            <a:ext cx="553720" cy="275590"/>
          </a:xfrm>
          <a:prstGeom prst="rect">
            <a:avLst/>
          </a:prstGeom>
          <a:noFill/>
          <a:ln w="12700">
            <a:noFill/>
          </a:ln>
        </p:spPr>
        <p:txBody>
          <a:bodyPr wrap="none">
            <a:spAutoFit/>
          </a:bodyPr>
          <a:lstStyle/>
          <a:p>
            <a:r>
              <a:rPr lang="en-US" altLang="zh-CN" sz="1200" b="1" dirty="0">
                <a:solidFill>
                  <a:srgbClr val="000000"/>
                </a:solidFill>
                <a:latin typeface="Lucida Console" panose="020B0609040504020204" pitchFamily="49" charset="0"/>
              </a:rPr>
              <a:t>IOPL</a:t>
            </a:r>
          </a:p>
        </p:txBody>
      </p:sp>
      <p:sp>
        <p:nvSpPr>
          <p:cNvPr id="16392" name="Rectangle 104"/>
          <p:cNvSpPr/>
          <p:nvPr/>
        </p:nvSpPr>
        <p:spPr>
          <a:xfrm>
            <a:off x="4721543" y="1971675"/>
            <a:ext cx="368300" cy="275590"/>
          </a:xfrm>
          <a:prstGeom prst="rect">
            <a:avLst/>
          </a:prstGeom>
          <a:noFill/>
          <a:ln w="12700">
            <a:noFill/>
          </a:ln>
        </p:spPr>
        <p:txBody>
          <a:bodyPr wrap="none">
            <a:spAutoFit/>
          </a:bodyPr>
          <a:lstStyle/>
          <a:p>
            <a:r>
              <a:rPr lang="en-US" altLang="zh-CN" sz="1200" b="1" dirty="0">
                <a:solidFill>
                  <a:srgbClr val="000000"/>
                </a:solidFill>
                <a:latin typeface="Lucida Console" panose="020B0609040504020204" pitchFamily="49" charset="0"/>
              </a:rPr>
              <a:t>NT</a:t>
            </a:r>
          </a:p>
        </p:txBody>
      </p:sp>
      <p:sp>
        <p:nvSpPr>
          <p:cNvPr id="16393" name="Text Box 105"/>
          <p:cNvSpPr txBox="1"/>
          <p:nvPr/>
        </p:nvSpPr>
        <p:spPr>
          <a:xfrm>
            <a:off x="7990205" y="1590675"/>
            <a:ext cx="838200" cy="337185"/>
          </a:xfrm>
          <a:prstGeom prst="rect">
            <a:avLst/>
          </a:prstGeom>
          <a:noFill/>
          <a:ln w="12700">
            <a:noFill/>
          </a:ln>
        </p:spPr>
        <p:txBody>
          <a:bodyPr>
            <a:spAutoFit/>
          </a:bodyPr>
          <a:lstStyle/>
          <a:p>
            <a:pPr>
              <a:spcBef>
                <a:spcPct val="50000"/>
              </a:spcBef>
            </a:pPr>
            <a:r>
              <a:rPr lang="en-US" altLang="zh-CN" sz="1600" b="1" dirty="0">
                <a:solidFill>
                  <a:srgbClr val="000000"/>
                </a:solidFill>
                <a:latin typeface="Times New Roman" panose="02020603050405020304" pitchFamily="18" charset="0"/>
              </a:rPr>
              <a:t> 80286</a:t>
            </a:r>
          </a:p>
        </p:txBody>
      </p:sp>
      <p:grpSp>
        <p:nvGrpSpPr>
          <p:cNvPr id="16394" name="Group 106"/>
          <p:cNvGrpSpPr/>
          <p:nvPr/>
        </p:nvGrpSpPr>
        <p:grpSpPr>
          <a:xfrm>
            <a:off x="217805" y="2657475"/>
            <a:ext cx="8555038" cy="381000"/>
            <a:chOff x="192" y="3072"/>
            <a:chExt cx="5389" cy="240"/>
          </a:xfrm>
        </p:grpSpPr>
        <p:grpSp>
          <p:nvGrpSpPr>
            <p:cNvPr id="16616" name="Group 107"/>
            <p:cNvGrpSpPr/>
            <p:nvPr/>
          </p:nvGrpSpPr>
          <p:grpSpPr>
            <a:xfrm>
              <a:off x="192" y="3072"/>
              <a:ext cx="2736" cy="240"/>
              <a:chOff x="2112" y="576"/>
              <a:chExt cx="3168" cy="240"/>
            </a:xfrm>
          </p:grpSpPr>
          <p:grpSp>
            <p:nvGrpSpPr>
              <p:cNvPr id="16669" name="Group 108"/>
              <p:cNvGrpSpPr/>
              <p:nvPr/>
            </p:nvGrpSpPr>
            <p:grpSpPr>
              <a:xfrm>
                <a:off x="2881" y="576"/>
                <a:ext cx="287" cy="240"/>
                <a:chOff x="2881" y="576"/>
                <a:chExt cx="287" cy="240"/>
              </a:xfrm>
            </p:grpSpPr>
            <p:sp>
              <p:nvSpPr>
                <p:cNvPr id="16715" name="Rectangle 109"/>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716" name="Text Box 110"/>
                <p:cNvSpPr txBox="1"/>
                <p:nvPr/>
              </p:nvSpPr>
              <p:spPr>
                <a:xfrm>
                  <a:off x="2881" y="624"/>
                  <a:ext cx="287" cy="173"/>
                </a:xfrm>
                <a:prstGeom prst="rect">
                  <a:avLst/>
                </a:prstGeom>
                <a:solidFill>
                  <a:schemeClr val="folHlink"/>
                </a:solidFill>
                <a:ln w="12700">
                  <a:noFill/>
                </a:ln>
              </p:spPr>
              <p:txBody>
                <a:bodyPr>
                  <a:spAutoFit/>
                </a:bodyPr>
                <a:lstStyle/>
                <a:p>
                  <a:pPr>
                    <a:spcBef>
                      <a:spcPct val="50000"/>
                    </a:spcBef>
                  </a:pPr>
                  <a:endParaRPr lang="zh-CN" altLang="zh-CN" sz="1200" b="1" dirty="0">
                    <a:solidFill>
                      <a:srgbClr val="000000"/>
                    </a:solidFill>
                    <a:latin typeface="Lucida Console" panose="020B0609040504020204" pitchFamily="49" charset="0"/>
                  </a:endParaRPr>
                </a:p>
              </p:txBody>
            </p:sp>
          </p:grpSp>
          <p:grpSp>
            <p:nvGrpSpPr>
              <p:cNvPr id="16670" name="Group 111"/>
              <p:cNvGrpSpPr/>
              <p:nvPr/>
            </p:nvGrpSpPr>
            <p:grpSpPr>
              <a:xfrm>
                <a:off x="3072" y="576"/>
                <a:ext cx="288" cy="240"/>
                <a:chOff x="2880" y="576"/>
                <a:chExt cx="288" cy="240"/>
              </a:xfrm>
            </p:grpSpPr>
            <p:sp>
              <p:nvSpPr>
                <p:cNvPr id="16713" name="Rectangle 112"/>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714" name="Text Box 113"/>
                <p:cNvSpPr txBox="1"/>
                <p:nvPr/>
              </p:nvSpPr>
              <p:spPr>
                <a:xfrm>
                  <a:off x="2880" y="624"/>
                  <a:ext cx="288" cy="173"/>
                </a:xfrm>
                <a:prstGeom prst="rect">
                  <a:avLst/>
                </a:prstGeom>
                <a:solidFill>
                  <a:schemeClr val="folHlink"/>
                </a:solidFill>
                <a:ln w="12700">
                  <a:noFill/>
                </a:ln>
              </p:spPr>
              <p:txBody>
                <a:bodyPr>
                  <a:spAutoFit/>
                </a:bodyPr>
                <a:lstStyle/>
                <a:p>
                  <a:pPr>
                    <a:spcBef>
                      <a:spcPct val="50000"/>
                    </a:spcBef>
                  </a:pPr>
                  <a:endParaRPr lang="zh-CN" altLang="zh-CN" sz="1200" b="1" dirty="0">
                    <a:solidFill>
                      <a:srgbClr val="000000"/>
                    </a:solidFill>
                    <a:latin typeface="Lucida Console" panose="020B0609040504020204" pitchFamily="49" charset="0"/>
                  </a:endParaRPr>
                </a:p>
              </p:txBody>
            </p:sp>
          </p:grpSp>
          <p:grpSp>
            <p:nvGrpSpPr>
              <p:cNvPr id="16671" name="Group 114"/>
              <p:cNvGrpSpPr/>
              <p:nvPr/>
            </p:nvGrpSpPr>
            <p:grpSpPr>
              <a:xfrm>
                <a:off x="3264" y="576"/>
                <a:ext cx="288" cy="240"/>
                <a:chOff x="2880" y="576"/>
                <a:chExt cx="288" cy="240"/>
              </a:xfrm>
            </p:grpSpPr>
            <p:sp>
              <p:nvSpPr>
                <p:cNvPr id="16711" name="Rectangle 115"/>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712" name="Text Box 116"/>
                <p:cNvSpPr txBox="1"/>
                <p:nvPr/>
              </p:nvSpPr>
              <p:spPr>
                <a:xfrm>
                  <a:off x="2880" y="624"/>
                  <a:ext cx="288" cy="173"/>
                </a:xfrm>
                <a:prstGeom prst="rect">
                  <a:avLst/>
                </a:prstGeom>
                <a:solidFill>
                  <a:schemeClr val="folHlink"/>
                </a:solidFill>
                <a:ln w="12700">
                  <a:noFill/>
                </a:ln>
              </p:spPr>
              <p:txBody>
                <a:bodyPr>
                  <a:spAutoFit/>
                </a:bodyPr>
                <a:lstStyle/>
                <a:p>
                  <a:pPr>
                    <a:spcBef>
                      <a:spcPct val="50000"/>
                    </a:spcBef>
                  </a:pPr>
                  <a:endParaRPr lang="zh-CN" altLang="zh-CN" sz="1200" b="1" dirty="0">
                    <a:solidFill>
                      <a:srgbClr val="000000"/>
                    </a:solidFill>
                    <a:latin typeface="Lucida Console" panose="020B0609040504020204" pitchFamily="49" charset="0"/>
                  </a:endParaRPr>
                </a:p>
              </p:txBody>
            </p:sp>
          </p:grpSp>
          <p:grpSp>
            <p:nvGrpSpPr>
              <p:cNvPr id="16672" name="Group 117"/>
              <p:cNvGrpSpPr/>
              <p:nvPr/>
            </p:nvGrpSpPr>
            <p:grpSpPr>
              <a:xfrm>
                <a:off x="3455" y="576"/>
                <a:ext cx="288" cy="240"/>
                <a:chOff x="2879" y="576"/>
                <a:chExt cx="288" cy="240"/>
              </a:xfrm>
            </p:grpSpPr>
            <p:sp>
              <p:nvSpPr>
                <p:cNvPr id="16709" name="Rectangle 118"/>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710" name="Text Box 119"/>
                <p:cNvSpPr txBox="1"/>
                <p:nvPr/>
              </p:nvSpPr>
              <p:spPr>
                <a:xfrm>
                  <a:off x="2879" y="624"/>
                  <a:ext cx="288" cy="173"/>
                </a:xfrm>
                <a:prstGeom prst="rect">
                  <a:avLst/>
                </a:prstGeom>
                <a:solidFill>
                  <a:schemeClr val="folHlink"/>
                </a:solidFill>
                <a:ln w="12700">
                  <a:noFill/>
                </a:ln>
              </p:spPr>
              <p:txBody>
                <a:bodyPr>
                  <a:spAutoFit/>
                </a:bodyPr>
                <a:lstStyle/>
                <a:p>
                  <a:pPr>
                    <a:spcBef>
                      <a:spcPct val="50000"/>
                    </a:spcBef>
                  </a:pPr>
                  <a:endParaRPr lang="zh-CN" altLang="zh-CN" sz="1200" b="1" dirty="0">
                    <a:solidFill>
                      <a:srgbClr val="000000"/>
                    </a:solidFill>
                    <a:latin typeface="Lucida Console" panose="020B0609040504020204" pitchFamily="49" charset="0"/>
                  </a:endParaRPr>
                </a:p>
              </p:txBody>
            </p:sp>
          </p:grpSp>
          <p:grpSp>
            <p:nvGrpSpPr>
              <p:cNvPr id="16673" name="Group 120"/>
              <p:cNvGrpSpPr/>
              <p:nvPr/>
            </p:nvGrpSpPr>
            <p:grpSpPr>
              <a:xfrm>
                <a:off x="3649" y="576"/>
                <a:ext cx="288" cy="240"/>
                <a:chOff x="2881" y="576"/>
                <a:chExt cx="288" cy="240"/>
              </a:xfrm>
            </p:grpSpPr>
            <p:sp>
              <p:nvSpPr>
                <p:cNvPr id="16707" name="Rectangle 121"/>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708" name="Text Box 122"/>
                <p:cNvSpPr txBox="1"/>
                <p:nvPr/>
              </p:nvSpPr>
              <p:spPr>
                <a:xfrm>
                  <a:off x="2881" y="624"/>
                  <a:ext cx="288"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Times New Roman" panose="02020603050405020304" pitchFamily="18" charset="0"/>
                    </a:rPr>
                    <a:t> </a:t>
                  </a:r>
                  <a:endParaRPr lang="en-US" altLang="zh-CN" sz="1200" b="1" dirty="0">
                    <a:solidFill>
                      <a:srgbClr val="000000"/>
                    </a:solidFill>
                    <a:latin typeface="Lucida Console" panose="020B0609040504020204" pitchFamily="49" charset="0"/>
                  </a:endParaRPr>
                </a:p>
              </p:txBody>
            </p:sp>
          </p:grpSp>
          <p:grpSp>
            <p:nvGrpSpPr>
              <p:cNvPr id="16674" name="Group 123"/>
              <p:cNvGrpSpPr/>
              <p:nvPr/>
            </p:nvGrpSpPr>
            <p:grpSpPr>
              <a:xfrm>
                <a:off x="3840" y="576"/>
                <a:ext cx="288" cy="240"/>
                <a:chOff x="2880" y="576"/>
                <a:chExt cx="288" cy="240"/>
              </a:xfrm>
            </p:grpSpPr>
            <p:sp>
              <p:nvSpPr>
                <p:cNvPr id="16705" name="Rectangle 124"/>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706" name="Text Box 125"/>
                <p:cNvSpPr txBox="1"/>
                <p:nvPr/>
              </p:nvSpPr>
              <p:spPr>
                <a:xfrm>
                  <a:off x="2880" y="624"/>
                  <a:ext cx="288" cy="173"/>
                </a:xfrm>
                <a:prstGeom prst="rect">
                  <a:avLst/>
                </a:prstGeom>
                <a:solidFill>
                  <a:schemeClr val="folHlink"/>
                </a:solidFill>
                <a:ln w="12700">
                  <a:noFill/>
                </a:ln>
              </p:spPr>
              <p:txBody>
                <a:bodyPr>
                  <a:spAutoFit/>
                </a:bodyPr>
                <a:lstStyle/>
                <a:p>
                  <a:pPr>
                    <a:spcBef>
                      <a:spcPct val="50000"/>
                    </a:spcBef>
                  </a:pPr>
                  <a:endParaRPr lang="zh-CN" altLang="zh-CN" sz="1200" b="1" dirty="0">
                    <a:solidFill>
                      <a:srgbClr val="000000"/>
                    </a:solidFill>
                    <a:latin typeface="Lucida Console" panose="020B0609040504020204" pitchFamily="49" charset="0"/>
                  </a:endParaRPr>
                </a:p>
              </p:txBody>
            </p:sp>
          </p:grpSp>
          <p:grpSp>
            <p:nvGrpSpPr>
              <p:cNvPr id="16675" name="Group 126"/>
              <p:cNvGrpSpPr/>
              <p:nvPr/>
            </p:nvGrpSpPr>
            <p:grpSpPr>
              <a:xfrm>
                <a:off x="4032" y="576"/>
                <a:ext cx="288" cy="240"/>
                <a:chOff x="2880" y="576"/>
                <a:chExt cx="288" cy="240"/>
              </a:xfrm>
            </p:grpSpPr>
            <p:sp>
              <p:nvSpPr>
                <p:cNvPr id="16703" name="Rectangle 127"/>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704" name="Text Box 128"/>
                <p:cNvSpPr txBox="1"/>
                <p:nvPr/>
              </p:nvSpPr>
              <p:spPr>
                <a:xfrm>
                  <a:off x="2880" y="624"/>
                  <a:ext cx="288"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Times New Roman" panose="02020603050405020304" pitchFamily="18" charset="0"/>
                    </a:rPr>
                    <a:t> </a:t>
                  </a:r>
                </a:p>
              </p:txBody>
            </p:sp>
          </p:grpSp>
          <p:grpSp>
            <p:nvGrpSpPr>
              <p:cNvPr id="16676" name="Group 129"/>
              <p:cNvGrpSpPr/>
              <p:nvPr/>
            </p:nvGrpSpPr>
            <p:grpSpPr>
              <a:xfrm>
                <a:off x="4224" y="576"/>
                <a:ext cx="287" cy="240"/>
                <a:chOff x="2880" y="576"/>
                <a:chExt cx="287" cy="240"/>
              </a:xfrm>
            </p:grpSpPr>
            <p:sp>
              <p:nvSpPr>
                <p:cNvPr id="16701" name="Rectangle 130"/>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702" name="Text Box 131"/>
                <p:cNvSpPr txBox="1"/>
                <p:nvPr/>
              </p:nvSpPr>
              <p:spPr>
                <a:xfrm>
                  <a:off x="2880" y="624"/>
                  <a:ext cx="287" cy="173"/>
                </a:xfrm>
                <a:prstGeom prst="rect">
                  <a:avLst/>
                </a:prstGeom>
                <a:solidFill>
                  <a:schemeClr val="folHlink"/>
                </a:solidFill>
                <a:ln w="12700">
                  <a:noFill/>
                </a:ln>
              </p:spPr>
              <p:txBody>
                <a:bodyPr>
                  <a:spAutoFit/>
                </a:bodyPr>
                <a:lstStyle/>
                <a:p>
                  <a:pPr>
                    <a:spcBef>
                      <a:spcPct val="50000"/>
                    </a:spcBef>
                  </a:pPr>
                  <a:endParaRPr lang="zh-CN" altLang="zh-CN" sz="1200" b="1" dirty="0">
                    <a:solidFill>
                      <a:srgbClr val="000000"/>
                    </a:solidFill>
                    <a:latin typeface="Lucida Console" panose="020B0609040504020204" pitchFamily="49" charset="0"/>
                  </a:endParaRPr>
                </a:p>
              </p:txBody>
            </p:sp>
          </p:grpSp>
          <p:grpSp>
            <p:nvGrpSpPr>
              <p:cNvPr id="16677" name="Group 132"/>
              <p:cNvGrpSpPr/>
              <p:nvPr/>
            </p:nvGrpSpPr>
            <p:grpSpPr>
              <a:xfrm>
                <a:off x="4416" y="576"/>
                <a:ext cx="288" cy="240"/>
                <a:chOff x="2880" y="576"/>
                <a:chExt cx="288" cy="240"/>
              </a:xfrm>
            </p:grpSpPr>
            <p:sp>
              <p:nvSpPr>
                <p:cNvPr id="16699" name="Rectangle 133"/>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700" name="Text Box 134"/>
                <p:cNvSpPr txBox="1"/>
                <p:nvPr/>
              </p:nvSpPr>
              <p:spPr>
                <a:xfrm>
                  <a:off x="2880" y="624"/>
                  <a:ext cx="288"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Times New Roman" panose="02020603050405020304" pitchFamily="18" charset="0"/>
                    </a:rPr>
                    <a:t> </a:t>
                  </a:r>
                </a:p>
              </p:txBody>
            </p:sp>
          </p:grpSp>
          <p:grpSp>
            <p:nvGrpSpPr>
              <p:cNvPr id="16678" name="Group 135"/>
              <p:cNvGrpSpPr/>
              <p:nvPr/>
            </p:nvGrpSpPr>
            <p:grpSpPr>
              <a:xfrm>
                <a:off x="4608" y="576"/>
                <a:ext cx="288" cy="240"/>
                <a:chOff x="2880" y="576"/>
                <a:chExt cx="288" cy="240"/>
              </a:xfrm>
            </p:grpSpPr>
            <p:sp>
              <p:nvSpPr>
                <p:cNvPr id="16697" name="Rectangle 136"/>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698" name="Text Box 137"/>
                <p:cNvSpPr txBox="1"/>
                <p:nvPr/>
              </p:nvSpPr>
              <p:spPr>
                <a:xfrm>
                  <a:off x="2880" y="624"/>
                  <a:ext cx="288" cy="173"/>
                </a:xfrm>
                <a:prstGeom prst="rect">
                  <a:avLst/>
                </a:prstGeom>
                <a:solidFill>
                  <a:schemeClr val="folHlink"/>
                </a:solidFill>
                <a:ln w="12700">
                  <a:noFill/>
                </a:ln>
              </p:spPr>
              <p:txBody>
                <a:bodyPr>
                  <a:spAutoFit/>
                </a:bodyPr>
                <a:lstStyle/>
                <a:p>
                  <a:pPr>
                    <a:spcBef>
                      <a:spcPct val="50000"/>
                    </a:spcBef>
                  </a:pPr>
                  <a:endParaRPr lang="zh-CN" altLang="zh-CN" sz="1200" b="1" dirty="0">
                    <a:solidFill>
                      <a:srgbClr val="000000"/>
                    </a:solidFill>
                    <a:latin typeface="Lucida Console" panose="020B0609040504020204" pitchFamily="49" charset="0"/>
                  </a:endParaRPr>
                </a:p>
              </p:txBody>
            </p:sp>
          </p:grpSp>
          <p:grpSp>
            <p:nvGrpSpPr>
              <p:cNvPr id="16679" name="Group 138"/>
              <p:cNvGrpSpPr/>
              <p:nvPr/>
            </p:nvGrpSpPr>
            <p:grpSpPr>
              <a:xfrm>
                <a:off x="4800" y="576"/>
                <a:ext cx="288" cy="240"/>
                <a:chOff x="2880" y="576"/>
                <a:chExt cx="288" cy="240"/>
              </a:xfrm>
            </p:grpSpPr>
            <p:sp>
              <p:nvSpPr>
                <p:cNvPr id="16695" name="Rectangle 139"/>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696" name="Text Box 140"/>
                <p:cNvSpPr txBox="1"/>
                <p:nvPr/>
              </p:nvSpPr>
              <p:spPr>
                <a:xfrm>
                  <a:off x="2880" y="624"/>
                  <a:ext cx="288"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Times New Roman" panose="02020603050405020304" pitchFamily="18" charset="0"/>
                    </a:rPr>
                    <a:t> </a:t>
                  </a:r>
                </a:p>
              </p:txBody>
            </p:sp>
          </p:grpSp>
          <p:grpSp>
            <p:nvGrpSpPr>
              <p:cNvPr id="16680" name="Group 141"/>
              <p:cNvGrpSpPr/>
              <p:nvPr/>
            </p:nvGrpSpPr>
            <p:grpSpPr>
              <a:xfrm>
                <a:off x="4993" y="576"/>
                <a:ext cx="287" cy="240"/>
                <a:chOff x="2881" y="576"/>
                <a:chExt cx="287" cy="240"/>
              </a:xfrm>
            </p:grpSpPr>
            <p:sp>
              <p:nvSpPr>
                <p:cNvPr id="16693" name="Rectangle 142"/>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694" name="Text Box 143"/>
                <p:cNvSpPr txBox="1"/>
                <p:nvPr/>
              </p:nvSpPr>
              <p:spPr>
                <a:xfrm>
                  <a:off x="2881" y="624"/>
                  <a:ext cx="287"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Lucida Console" panose="020B0609040504020204" pitchFamily="49" charset="0"/>
                    </a:rPr>
                    <a:t>RF</a:t>
                  </a:r>
                </a:p>
              </p:txBody>
            </p:sp>
          </p:grpSp>
          <p:grpSp>
            <p:nvGrpSpPr>
              <p:cNvPr id="16681" name="Group 144"/>
              <p:cNvGrpSpPr/>
              <p:nvPr/>
            </p:nvGrpSpPr>
            <p:grpSpPr>
              <a:xfrm>
                <a:off x="2688" y="576"/>
                <a:ext cx="288" cy="240"/>
                <a:chOff x="2880" y="576"/>
                <a:chExt cx="288" cy="240"/>
              </a:xfrm>
            </p:grpSpPr>
            <p:sp>
              <p:nvSpPr>
                <p:cNvPr id="16691" name="Rectangle 145"/>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692" name="Text Box 146"/>
                <p:cNvSpPr txBox="1"/>
                <p:nvPr/>
              </p:nvSpPr>
              <p:spPr>
                <a:xfrm>
                  <a:off x="2880" y="624"/>
                  <a:ext cx="288"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Times New Roman" panose="02020603050405020304" pitchFamily="18" charset="0"/>
                    </a:rPr>
                    <a:t> </a:t>
                  </a:r>
                </a:p>
              </p:txBody>
            </p:sp>
          </p:grpSp>
          <p:grpSp>
            <p:nvGrpSpPr>
              <p:cNvPr id="16682" name="Group 147"/>
              <p:cNvGrpSpPr/>
              <p:nvPr/>
            </p:nvGrpSpPr>
            <p:grpSpPr>
              <a:xfrm>
                <a:off x="2496" y="576"/>
                <a:ext cx="288" cy="240"/>
                <a:chOff x="2880" y="576"/>
                <a:chExt cx="288" cy="240"/>
              </a:xfrm>
            </p:grpSpPr>
            <p:sp>
              <p:nvSpPr>
                <p:cNvPr id="16689" name="Rectangle 148"/>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690" name="Text Box 149"/>
                <p:cNvSpPr txBox="1"/>
                <p:nvPr/>
              </p:nvSpPr>
              <p:spPr>
                <a:xfrm>
                  <a:off x="2880" y="624"/>
                  <a:ext cx="288"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Times New Roman" panose="02020603050405020304" pitchFamily="18" charset="0"/>
                    </a:rPr>
                    <a:t> </a:t>
                  </a:r>
                </a:p>
              </p:txBody>
            </p:sp>
          </p:grpSp>
          <p:grpSp>
            <p:nvGrpSpPr>
              <p:cNvPr id="16683" name="Group 150"/>
              <p:cNvGrpSpPr/>
              <p:nvPr/>
            </p:nvGrpSpPr>
            <p:grpSpPr>
              <a:xfrm>
                <a:off x="2304" y="576"/>
                <a:ext cx="288" cy="240"/>
                <a:chOff x="2880" y="576"/>
                <a:chExt cx="288" cy="240"/>
              </a:xfrm>
            </p:grpSpPr>
            <p:sp>
              <p:nvSpPr>
                <p:cNvPr id="16687" name="Rectangle 151"/>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688" name="Text Box 152"/>
                <p:cNvSpPr txBox="1"/>
                <p:nvPr/>
              </p:nvSpPr>
              <p:spPr>
                <a:xfrm>
                  <a:off x="2880" y="624"/>
                  <a:ext cx="288"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Times New Roman" panose="02020603050405020304" pitchFamily="18" charset="0"/>
                    </a:rPr>
                    <a:t> </a:t>
                  </a:r>
                </a:p>
              </p:txBody>
            </p:sp>
          </p:grpSp>
          <p:grpSp>
            <p:nvGrpSpPr>
              <p:cNvPr id="16684" name="Group 153"/>
              <p:cNvGrpSpPr/>
              <p:nvPr/>
            </p:nvGrpSpPr>
            <p:grpSpPr>
              <a:xfrm>
                <a:off x="2112" y="576"/>
                <a:ext cx="288" cy="240"/>
                <a:chOff x="2880" y="576"/>
                <a:chExt cx="288" cy="240"/>
              </a:xfrm>
            </p:grpSpPr>
            <p:sp>
              <p:nvSpPr>
                <p:cNvPr id="16685" name="Rectangle 154"/>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686" name="Text Box 155"/>
                <p:cNvSpPr txBox="1"/>
                <p:nvPr/>
              </p:nvSpPr>
              <p:spPr>
                <a:xfrm>
                  <a:off x="2880" y="624"/>
                  <a:ext cx="288"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Times New Roman" panose="02020603050405020304" pitchFamily="18" charset="0"/>
                    </a:rPr>
                    <a:t> </a:t>
                  </a:r>
                </a:p>
              </p:txBody>
            </p:sp>
          </p:grpSp>
        </p:grpSp>
        <p:grpSp>
          <p:nvGrpSpPr>
            <p:cNvPr id="16617" name="Group 156"/>
            <p:cNvGrpSpPr/>
            <p:nvPr/>
          </p:nvGrpSpPr>
          <p:grpSpPr>
            <a:xfrm>
              <a:off x="2845" y="3072"/>
              <a:ext cx="2736" cy="240"/>
              <a:chOff x="2845" y="3072"/>
              <a:chExt cx="2736" cy="240"/>
            </a:xfrm>
          </p:grpSpPr>
          <p:grpSp>
            <p:nvGrpSpPr>
              <p:cNvPr id="16618" name="Group 157"/>
              <p:cNvGrpSpPr/>
              <p:nvPr/>
            </p:nvGrpSpPr>
            <p:grpSpPr>
              <a:xfrm>
                <a:off x="2845" y="3072"/>
                <a:ext cx="2736" cy="240"/>
                <a:chOff x="2112" y="576"/>
                <a:chExt cx="3168" cy="240"/>
              </a:xfrm>
            </p:grpSpPr>
            <p:grpSp>
              <p:nvGrpSpPr>
                <p:cNvPr id="16621" name="Group 158"/>
                <p:cNvGrpSpPr/>
                <p:nvPr/>
              </p:nvGrpSpPr>
              <p:grpSpPr>
                <a:xfrm>
                  <a:off x="2881" y="576"/>
                  <a:ext cx="287" cy="240"/>
                  <a:chOff x="2881" y="576"/>
                  <a:chExt cx="287" cy="240"/>
                </a:xfrm>
              </p:grpSpPr>
              <p:sp>
                <p:nvSpPr>
                  <p:cNvPr id="16667" name="Rectangle 159"/>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668" name="Text Box 160"/>
                  <p:cNvSpPr txBox="1"/>
                  <p:nvPr/>
                </p:nvSpPr>
                <p:spPr>
                  <a:xfrm>
                    <a:off x="2881" y="624"/>
                    <a:ext cx="287"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Lucida Console" panose="020B0609040504020204" pitchFamily="49" charset="0"/>
                      </a:rPr>
                      <a:t>OF</a:t>
                    </a:r>
                  </a:p>
                </p:txBody>
              </p:sp>
            </p:grpSp>
            <p:grpSp>
              <p:nvGrpSpPr>
                <p:cNvPr id="16622" name="Group 161"/>
                <p:cNvGrpSpPr/>
                <p:nvPr/>
              </p:nvGrpSpPr>
              <p:grpSpPr>
                <a:xfrm>
                  <a:off x="3072" y="576"/>
                  <a:ext cx="288" cy="240"/>
                  <a:chOff x="2880" y="576"/>
                  <a:chExt cx="288" cy="240"/>
                </a:xfrm>
              </p:grpSpPr>
              <p:sp>
                <p:nvSpPr>
                  <p:cNvPr id="16665" name="Rectangle 162"/>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666" name="Text Box 163"/>
                  <p:cNvSpPr txBox="1"/>
                  <p:nvPr/>
                </p:nvSpPr>
                <p:spPr>
                  <a:xfrm>
                    <a:off x="2880" y="624"/>
                    <a:ext cx="288"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Lucida Console" panose="020B0609040504020204" pitchFamily="49" charset="0"/>
                      </a:rPr>
                      <a:t>DF</a:t>
                    </a:r>
                  </a:p>
                </p:txBody>
              </p:sp>
            </p:grpSp>
            <p:grpSp>
              <p:nvGrpSpPr>
                <p:cNvPr id="16623" name="Group 164"/>
                <p:cNvGrpSpPr/>
                <p:nvPr/>
              </p:nvGrpSpPr>
              <p:grpSpPr>
                <a:xfrm>
                  <a:off x="3264" y="576"/>
                  <a:ext cx="288" cy="240"/>
                  <a:chOff x="2880" y="576"/>
                  <a:chExt cx="288" cy="240"/>
                </a:xfrm>
              </p:grpSpPr>
              <p:sp>
                <p:nvSpPr>
                  <p:cNvPr id="16663" name="Rectangle 165"/>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664" name="Text Box 166"/>
                  <p:cNvSpPr txBox="1"/>
                  <p:nvPr/>
                </p:nvSpPr>
                <p:spPr>
                  <a:xfrm>
                    <a:off x="2880" y="624"/>
                    <a:ext cx="288"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Lucida Console" panose="020B0609040504020204" pitchFamily="49" charset="0"/>
                      </a:rPr>
                      <a:t>IF</a:t>
                    </a:r>
                  </a:p>
                </p:txBody>
              </p:sp>
            </p:grpSp>
            <p:grpSp>
              <p:nvGrpSpPr>
                <p:cNvPr id="16624" name="Group 167"/>
                <p:cNvGrpSpPr/>
                <p:nvPr/>
              </p:nvGrpSpPr>
              <p:grpSpPr>
                <a:xfrm>
                  <a:off x="3455" y="576"/>
                  <a:ext cx="288" cy="240"/>
                  <a:chOff x="2879" y="576"/>
                  <a:chExt cx="288" cy="240"/>
                </a:xfrm>
              </p:grpSpPr>
              <p:sp>
                <p:nvSpPr>
                  <p:cNvPr id="16661" name="Rectangle 168"/>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662" name="Text Box 169"/>
                  <p:cNvSpPr txBox="1"/>
                  <p:nvPr/>
                </p:nvSpPr>
                <p:spPr>
                  <a:xfrm>
                    <a:off x="2879" y="624"/>
                    <a:ext cx="288"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Lucida Console" panose="020B0609040504020204" pitchFamily="49" charset="0"/>
                      </a:rPr>
                      <a:t>TF</a:t>
                    </a:r>
                  </a:p>
                </p:txBody>
              </p:sp>
            </p:grpSp>
            <p:grpSp>
              <p:nvGrpSpPr>
                <p:cNvPr id="16625" name="Group 170"/>
                <p:cNvGrpSpPr/>
                <p:nvPr/>
              </p:nvGrpSpPr>
              <p:grpSpPr>
                <a:xfrm>
                  <a:off x="3649" y="576"/>
                  <a:ext cx="288" cy="240"/>
                  <a:chOff x="2881" y="576"/>
                  <a:chExt cx="288" cy="240"/>
                </a:xfrm>
              </p:grpSpPr>
              <p:sp>
                <p:nvSpPr>
                  <p:cNvPr id="16659" name="Rectangle 171"/>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660" name="Text Box 172"/>
                  <p:cNvSpPr txBox="1"/>
                  <p:nvPr/>
                </p:nvSpPr>
                <p:spPr>
                  <a:xfrm>
                    <a:off x="2881" y="624"/>
                    <a:ext cx="288"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Lucida Console" panose="020B0609040504020204" pitchFamily="49" charset="0"/>
                      </a:rPr>
                      <a:t>SF</a:t>
                    </a:r>
                  </a:p>
                </p:txBody>
              </p:sp>
            </p:grpSp>
            <p:grpSp>
              <p:nvGrpSpPr>
                <p:cNvPr id="16626" name="Group 173"/>
                <p:cNvGrpSpPr/>
                <p:nvPr/>
              </p:nvGrpSpPr>
              <p:grpSpPr>
                <a:xfrm>
                  <a:off x="3840" y="576"/>
                  <a:ext cx="288" cy="240"/>
                  <a:chOff x="2880" y="576"/>
                  <a:chExt cx="288" cy="240"/>
                </a:xfrm>
              </p:grpSpPr>
              <p:sp>
                <p:nvSpPr>
                  <p:cNvPr id="16657" name="Rectangle 174"/>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658" name="Text Box 175"/>
                  <p:cNvSpPr txBox="1"/>
                  <p:nvPr/>
                </p:nvSpPr>
                <p:spPr>
                  <a:xfrm>
                    <a:off x="2880" y="624"/>
                    <a:ext cx="288"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Lucida Console" panose="020B0609040504020204" pitchFamily="49" charset="0"/>
                      </a:rPr>
                      <a:t>ZF</a:t>
                    </a:r>
                  </a:p>
                </p:txBody>
              </p:sp>
            </p:grpSp>
            <p:grpSp>
              <p:nvGrpSpPr>
                <p:cNvPr id="16627" name="Group 176"/>
                <p:cNvGrpSpPr/>
                <p:nvPr/>
              </p:nvGrpSpPr>
              <p:grpSpPr>
                <a:xfrm>
                  <a:off x="4032" y="576"/>
                  <a:ext cx="288" cy="240"/>
                  <a:chOff x="2880" y="576"/>
                  <a:chExt cx="288" cy="240"/>
                </a:xfrm>
              </p:grpSpPr>
              <p:sp>
                <p:nvSpPr>
                  <p:cNvPr id="16655" name="Rectangle 177"/>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656" name="Text Box 178"/>
                  <p:cNvSpPr txBox="1"/>
                  <p:nvPr/>
                </p:nvSpPr>
                <p:spPr>
                  <a:xfrm>
                    <a:off x="2880" y="624"/>
                    <a:ext cx="288"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Times New Roman" panose="02020603050405020304" pitchFamily="18" charset="0"/>
                      </a:rPr>
                      <a:t> </a:t>
                    </a:r>
                  </a:p>
                </p:txBody>
              </p:sp>
            </p:grpSp>
            <p:grpSp>
              <p:nvGrpSpPr>
                <p:cNvPr id="16628" name="Group 179"/>
                <p:cNvGrpSpPr/>
                <p:nvPr/>
              </p:nvGrpSpPr>
              <p:grpSpPr>
                <a:xfrm>
                  <a:off x="4224" y="576"/>
                  <a:ext cx="287" cy="240"/>
                  <a:chOff x="2880" y="576"/>
                  <a:chExt cx="287" cy="240"/>
                </a:xfrm>
              </p:grpSpPr>
              <p:sp>
                <p:nvSpPr>
                  <p:cNvPr id="16653" name="Rectangle 180"/>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654" name="Text Box 181"/>
                  <p:cNvSpPr txBox="1"/>
                  <p:nvPr/>
                </p:nvSpPr>
                <p:spPr>
                  <a:xfrm>
                    <a:off x="2880" y="624"/>
                    <a:ext cx="287"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Lucida Console" panose="020B0609040504020204" pitchFamily="49" charset="0"/>
                      </a:rPr>
                      <a:t>AF</a:t>
                    </a:r>
                  </a:p>
                </p:txBody>
              </p:sp>
            </p:grpSp>
            <p:grpSp>
              <p:nvGrpSpPr>
                <p:cNvPr id="16629" name="Group 182"/>
                <p:cNvGrpSpPr/>
                <p:nvPr/>
              </p:nvGrpSpPr>
              <p:grpSpPr>
                <a:xfrm>
                  <a:off x="4416" y="576"/>
                  <a:ext cx="288" cy="240"/>
                  <a:chOff x="2880" y="576"/>
                  <a:chExt cx="288" cy="240"/>
                </a:xfrm>
              </p:grpSpPr>
              <p:sp>
                <p:nvSpPr>
                  <p:cNvPr id="16651" name="Rectangle 183"/>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652" name="Text Box 184"/>
                  <p:cNvSpPr txBox="1"/>
                  <p:nvPr/>
                </p:nvSpPr>
                <p:spPr>
                  <a:xfrm>
                    <a:off x="2880" y="624"/>
                    <a:ext cx="288"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Times New Roman" panose="02020603050405020304" pitchFamily="18" charset="0"/>
                      </a:rPr>
                      <a:t> </a:t>
                    </a:r>
                  </a:p>
                </p:txBody>
              </p:sp>
            </p:grpSp>
            <p:grpSp>
              <p:nvGrpSpPr>
                <p:cNvPr id="16630" name="Group 185"/>
                <p:cNvGrpSpPr/>
                <p:nvPr/>
              </p:nvGrpSpPr>
              <p:grpSpPr>
                <a:xfrm>
                  <a:off x="4608" y="576"/>
                  <a:ext cx="288" cy="240"/>
                  <a:chOff x="2880" y="576"/>
                  <a:chExt cx="288" cy="240"/>
                </a:xfrm>
              </p:grpSpPr>
              <p:sp>
                <p:nvSpPr>
                  <p:cNvPr id="16649" name="Rectangle 186"/>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650" name="Text Box 187"/>
                  <p:cNvSpPr txBox="1"/>
                  <p:nvPr/>
                </p:nvSpPr>
                <p:spPr>
                  <a:xfrm>
                    <a:off x="2880" y="624"/>
                    <a:ext cx="288"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Lucida Console" panose="020B0609040504020204" pitchFamily="49" charset="0"/>
                      </a:rPr>
                      <a:t>PF</a:t>
                    </a:r>
                  </a:p>
                </p:txBody>
              </p:sp>
            </p:grpSp>
            <p:grpSp>
              <p:nvGrpSpPr>
                <p:cNvPr id="16631" name="Group 188"/>
                <p:cNvGrpSpPr/>
                <p:nvPr/>
              </p:nvGrpSpPr>
              <p:grpSpPr>
                <a:xfrm>
                  <a:off x="4800" y="576"/>
                  <a:ext cx="288" cy="240"/>
                  <a:chOff x="2880" y="576"/>
                  <a:chExt cx="288" cy="240"/>
                </a:xfrm>
              </p:grpSpPr>
              <p:sp>
                <p:nvSpPr>
                  <p:cNvPr id="16647" name="Rectangle 189"/>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648" name="Text Box 190"/>
                  <p:cNvSpPr txBox="1"/>
                  <p:nvPr/>
                </p:nvSpPr>
                <p:spPr>
                  <a:xfrm>
                    <a:off x="2880" y="624"/>
                    <a:ext cx="288"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Times New Roman" panose="02020603050405020304" pitchFamily="18" charset="0"/>
                      </a:rPr>
                      <a:t> </a:t>
                    </a:r>
                  </a:p>
                </p:txBody>
              </p:sp>
            </p:grpSp>
            <p:grpSp>
              <p:nvGrpSpPr>
                <p:cNvPr id="16632" name="Group 191"/>
                <p:cNvGrpSpPr/>
                <p:nvPr/>
              </p:nvGrpSpPr>
              <p:grpSpPr>
                <a:xfrm>
                  <a:off x="4993" y="576"/>
                  <a:ext cx="287" cy="240"/>
                  <a:chOff x="2881" y="576"/>
                  <a:chExt cx="287" cy="240"/>
                </a:xfrm>
              </p:grpSpPr>
              <p:sp>
                <p:nvSpPr>
                  <p:cNvPr id="16645" name="Rectangle 192"/>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646" name="Text Box 193"/>
                  <p:cNvSpPr txBox="1"/>
                  <p:nvPr/>
                </p:nvSpPr>
                <p:spPr>
                  <a:xfrm>
                    <a:off x="2881" y="624"/>
                    <a:ext cx="287"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Lucida Console" panose="020B0609040504020204" pitchFamily="49" charset="0"/>
                      </a:rPr>
                      <a:t>CF</a:t>
                    </a:r>
                  </a:p>
                </p:txBody>
              </p:sp>
            </p:grpSp>
            <p:grpSp>
              <p:nvGrpSpPr>
                <p:cNvPr id="16633" name="Group 194"/>
                <p:cNvGrpSpPr/>
                <p:nvPr/>
              </p:nvGrpSpPr>
              <p:grpSpPr>
                <a:xfrm>
                  <a:off x="2688" y="576"/>
                  <a:ext cx="288" cy="240"/>
                  <a:chOff x="2880" y="576"/>
                  <a:chExt cx="288" cy="240"/>
                </a:xfrm>
              </p:grpSpPr>
              <p:sp>
                <p:nvSpPr>
                  <p:cNvPr id="16643" name="Rectangle 195"/>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644" name="Text Box 196"/>
                  <p:cNvSpPr txBox="1"/>
                  <p:nvPr/>
                </p:nvSpPr>
                <p:spPr>
                  <a:xfrm>
                    <a:off x="2880" y="624"/>
                    <a:ext cx="288"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Times New Roman" panose="02020603050405020304" pitchFamily="18" charset="0"/>
                      </a:rPr>
                      <a:t> </a:t>
                    </a:r>
                  </a:p>
                </p:txBody>
              </p:sp>
            </p:grpSp>
            <p:grpSp>
              <p:nvGrpSpPr>
                <p:cNvPr id="16634" name="Group 197"/>
                <p:cNvGrpSpPr/>
                <p:nvPr/>
              </p:nvGrpSpPr>
              <p:grpSpPr>
                <a:xfrm>
                  <a:off x="2496" y="576"/>
                  <a:ext cx="288" cy="240"/>
                  <a:chOff x="2880" y="576"/>
                  <a:chExt cx="288" cy="240"/>
                </a:xfrm>
              </p:grpSpPr>
              <p:sp>
                <p:nvSpPr>
                  <p:cNvPr id="16641" name="Rectangle 198"/>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642" name="Text Box 199"/>
                  <p:cNvSpPr txBox="1"/>
                  <p:nvPr/>
                </p:nvSpPr>
                <p:spPr>
                  <a:xfrm>
                    <a:off x="2880" y="624"/>
                    <a:ext cx="288"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Times New Roman" panose="02020603050405020304" pitchFamily="18" charset="0"/>
                      </a:rPr>
                      <a:t> </a:t>
                    </a:r>
                  </a:p>
                </p:txBody>
              </p:sp>
            </p:grpSp>
            <p:grpSp>
              <p:nvGrpSpPr>
                <p:cNvPr id="16635" name="Group 200"/>
                <p:cNvGrpSpPr/>
                <p:nvPr/>
              </p:nvGrpSpPr>
              <p:grpSpPr>
                <a:xfrm>
                  <a:off x="2304" y="576"/>
                  <a:ext cx="288" cy="240"/>
                  <a:chOff x="2880" y="576"/>
                  <a:chExt cx="288" cy="240"/>
                </a:xfrm>
              </p:grpSpPr>
              <p:sp>
                <p:nvSpPr>
                  <p:cNvPr id="16639" name="Rectangle 201"/>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640" name="Text Box 202"/>
                  <p:cNvSpPr txBox="1"/>
                  <p:nvPr/>
                </p:nvSpPr>
                <p:spPr>
                  <a:xfrm>
                    <a:off x="2880" y="624"/>
                    <a:ext cx="288"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Times New Roman" panose="02020603050405020304" pitchFamily="18" charset="0"/>
                      </a:rPr>
                      <a:t> </a:t>
                    </a:r>
                  </a:p>
                </p:txBody>
              </p:sp>
            </p:grpSp>
            <p:grpSp>
              <p:nvGrpSpPr>
                <p:cNvPr id="16636" name="Group 203"/>
                <p:cNvGrpSpPr/>
                <p:nvPr/>
              </p:nvGrpSpPr>
              <p:grpSpPr>
                <a:xfrm>
                  <a:off x="2112" y="576"/>
                  <a:ext cx="288" cy="240"/>
                  <a:chOff x="2880" y="576"/>
                  <a:chExt cx="288" cy="240"/>
                </a:xfrm>
              </p:grpSpPr>
              <p:sp>
                <p:nvSpPr>
                  <p:cNvPr id="16637" name="Rectangle 204"/>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638" name="Text Box 205"/>
                  <p:cNvSpPr txBox="1"/>
                  <p:nvPr/>
                </p:nvSpPr>
                <p:spPr>
                  <a:xfrm>
                    <a:off x="2880" y="624"/>
                    <a:ext cx="288"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Times New Roman" panose="02020603050405020304" pitchFamily="18" charset="0"/>
                      </a:rPr>
                      <a:t> </a:t>
                    </a:r>
                  </a:p>
                </p:txBody>
              </p:sp>
            </p:grpSp>
          </p:grpSp>
          <p:sp>
            <p:nvSpPr>
              <p:cNvPr id="16619" name="Rectangle 206"/>
              <p:cNvSpPr/>
              <p:nvPr/>
            </p:nvSpPr>
            <p:spPr>
              <a:xfrm>
                <a:off x="3216" y="3120"/>
                <a:ext cx="348" cy="173"/>
              </a:xfrm>
              <a:prstGeom prst="rect">
                <a:avLst/>
              </a:prstGeom>
              <a:solidFill>
                <a:schemeClr val="folHlink"/>
              </a:solidFill>
              <a:ln w="12700">
                <a:noFill/>
              </a:ln>
            </p:spPr>
            <p:txBody>
              <a:bodyPr wrap="none">
                <a:spAutoFit/>
              </a:bodyPr>
              <a:lstStyle/>
              <a:p>
                <a:r>
                  <a:rPr lang="en-US" altLang="zh-CN" sz="1200" b="1" dirty="0">
                    <a:solidFill>
                      <a:srgbClr val="000000"/>
                    </a:solidFill>
                    <a:latin typeface="Lucida Console" panose="020B0609040504020204" pitchFamily="49" charset="0"/>
                  </a:rPr>
                  <a:t>IOPL</a:t>
                </a:r>
              </a:p>
            </p:txBody>
          </p:sp>
          <p:sp>
            <p:nvSpPr>
              <p:cNvPr id="16620" name="Rectangle 207"/>
              <p:cNvSpPr/>
              <p:nvPr/>
            </p:nvSpPr>
            <p:spPr>
              <a:xfrm>
                <a:off x="3024" y="3120"/>
                <a:ext cx="232" cy="173"/>
              </a:xfrm>
              <a:prstGeom prst="rect">
                <a:avLst/>
              </a:prstGeom>
              <a:solidFill>
                <a:schemeClr val="folHlink"/>
              </a:solidFill>
              <a:ln w="12700">
                <a:noFill/>
              </a:ln>
            </p:spPr>
            <p:txBody>
              <a:bodyPr wrap="none">
                <a:spAutoFit/>
              </a:bodyPr>
              <a:lstStyle/>
              <a:p>
                <a:r>
                  <a:rPr lang="en-US" altLang="zh-CN" sz="1200" b="1" dirty="0">
                    <a:solidFill>
                      <a:srgbClr val="000000"/>
                    </a:solidFill>
                    <a:latin typeface="Lucida Console" panose="020B0609040504020204" pitchFamily="49" charset="0"/>
                  </a:rPr>
                  <a:t>NT</a:t>
                </a:r>
              </a:p>
            </p:txBody>
          </p:sp>
        </p:grpSp>
      </p:grpSp>
      <p:sp>
        <p:nvSpPr>
          <p:cNvPr id="16395" name="Rectangle 208"/>
          <p:cNvSpPr/>
          <p:nvPr/>
        </p:nvSpPr>
        <p:spPr>
          <a:xfrm>
            <a:off x="3907155" y="2733675"/>
            <a:ext cx="368300" cy="275590"/>
          </a:xfrm>
          <a:prstGeom prst="rect">
            <a:avLst/>
          </a:prstGeom>
          <a:noFill/>
          <a:ln w="12700">
            <a:noFill/>
          </a:ln>
        </p:spPr>
        <p:txBody>
          <a:bodyPr wrap="none">
            <a:spAutoFit/>
          </a:bodyPr>
          <a:lstStyle/>
          <a:p>
            <a:r>
              <a:rPr lang="en-US" altLang="zh-CN" sz="1200" b="1" dirty="0">
                <a:solidFill>
                  <a:srgbClr val="000000"/>
                </a:solidFill>
                <a:latin typeface="Lucida Console" panose="020B0609040504020204" pitchFamily="49" charset="0"/>
              </a:rPr>
              <a:t>VM</a:t>
            </a:r>
          </a:p>
        </p:txBody>
      </p:sp>
      <p:sp>
        <p:nvSpPr>
          <p:cNvPr id="16396" name="Rectangle 209"/>
          <p:cNvSpPr/>
          <p:nvPr/>
        </p:nvSpPr>
        <p:spPr>
          <a:xfrm>
            <a:off x="7990205" y="2352675"/>
            <a:ext cx="741680" cy="337185"/>
          </a:xfrm>
          <a:prstGeom prst="rect">
            <a:avLst/>
          </a:prstGeom>
          <a:noFill/>
          <a:ln w="12700">
            <a:noFill/>
          </a:ln>
        </p:spPr>
        <p:txBody>
          <a:bodyPr wrap="none">
            <a:spAutoFit/>
          </a:bodyPr>
          <a:lstStyle/>
          <a:p>
            <a:pPr>
              <a:spcBef>
                <a:spcPct val="50000"/>
              </a:spcBef>
            </a:pPr>
            <a:r>
              <a:rPr lang="en-US" altLang="zh-CN" sz="1600" b="1" dirty="0">
                <a:solidFill>
                  <a:srgbClr val="000000"/>
                </a:solidFill>
                <a:latin typeface="Times New Roman" panose="02020603050405020304" pitchFamily="18" charset="0"/>
              </a:rPr>
              <a:t> 80386</a:t>
            </a:r>
          </a:p>
        </p:txBody>
      </p:sp>
      <p:grpSp>
        <p:nvGrpSpPr>
          <p:cNvPr id="16397" name="Group 210"/>
          <p:cNvGrpSpPr/>
          <p:nvPr/>
        </p:nvGrpSpPr>
        <p:grpSpPr>
          <a:xfrm>
            <a:off x="217805" y="3419475"/>
            <a:ext cx="8555038" cy="381000"/>
            <a:chOff x="192" y="3072"/>
            <a:chExt cx="5389" cy="240"/>
          </a:xfrm>
        </p:grpSpPr>
        <p:grpSp>
          <p:nvGrpSpPr>
            <p:cNvPr id="16513" name="Group 211"/>
            <p:cNvGrpSpPr/>
            <p:nvPr/>
          </p:nvGrpSpPr>
          <p:grpSpPr>
            <a:xfrm>
              <a:off x="192" y="3072"/>
              <a:ext cx="5389" cy="240"/>
              <a:chOff x="192" y="3072"/>
              <a:chExt cx="5389" cy="240"/>
            </a:xfrm>
          </p:grpSpPr>
          <p:grpSp>
            <p:nvGrpSpPr>
              <p:cNvPr id="16515" name="Group 212"/>
              <p:cNvGrpSpPr/>
              <p:nvPr/>
            </p:nvGrpSpPr>
            <p:grpSpPr>
              <a:xfrm>
                <a:off x="192" y="3072"/>
                <a:ext cx="2736" cy="240"/>
                <a:chOff x="2112" y="576"/>
                <a:chExt cx="3168" cy="240"/>
              </a:xfrm>
            </p:grpSpPr>
            <p:grpSp>
              <p:nvGrpSpPr>
                <p:cNvPr id="16568" name="Group 213"/>
                <p:cNvGrpSpPr/>
                <p:nvPr/>
              </p:nvGrpSpPr>
              <p:grpSpPr>
                <a:xfrm>
                  <a:off x="2881" y="576"/>
                  <a:ext cx="287" cy="240"/>
                  <a:chOff x="2881" y="576"/>
                  <a:chExt cx="287" cy="240"/>
                </a:xfrm>
              </p:grpSpPr>
              <p:sp>
                <p:nvSpPr>
                  <p:cNvPr id="16614" name="Rectangle 214"/>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615" name="Text Box 215"/>
                  <p:cNvSpPr txBox="1"/>
                  <p:nvPr/>
                </p:nvSpPr>
                <p:spPr>
                  <a:xfrm>
                    <a:off x="2881" y="624"/>
                    <a:ext cx="287" cy="173"/>
                  </a:xfrm>
                  <a:prstGeom prst="rect">
                    <a:avLst/>
                  </a:prstGeom>
                  <a:solidFill>
                    <a:schemeClr val="folHlink"/>
                  </a:solidFill>
                  <a:ln w="12700">
                    <a:noFill/>
                  </a:ln>
                </p:spPr>
                <p:txBody>
                  <a:bodyPr>
                    <a:spAutoFit/>
                  </a:bodyPr>
                  <a:lstStyle/>
                  <a:p>
                    <a:pPr>
                      <a:spcBef>
                        <a:spcPct val="50000"/>
                      </a:spcBef>
                    </a:pPr>
                    <a:endParaRPr lang="zh-CN" altLang="zh-CN" sz="1200" b="1" dirty="0">
                      <a:solidFill>
                        <a:srgbClr val="000000"/>
                      </a:solidFill>
                      <a:latin typeface="Lucida Console" panose="020B0609040504020204" pitchFamily="49" charset="0"/>
                    </a:endParaRPr>
                  </a:p>
                </p:txBody>
              </p:sp>
            </p:grpSp>
            <p:grpSp>
              <p:nvGrpSpPr>
                <p:cNvPr id="16569" name="Group 216"/>
                <p:cNvGrpSpPr/>
                <p:nvPr/>
              </p:nvGrpSpPr>
              <p:grpSpPr>
                <a:xfrm>
                  <a:off x="3072" y="576"/>
                  <a:ext cx="288" cy="240"/>
                  <a:chOff x="2880" y="576"/>
                  <a:chExt cx="288" cy="240"/>
                </a:xfrm>
              </p:grpSpPr>
              <p:sp>
                <p:nvSpPr>
                  <p:cNvPr id="16612" name="Rectangle 217"/>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613" name="Text Box 218"/>
                  <p:cNvSpPr txBox="1"/>
                  <p:nvPr/>
                </p:nvSpPr>
                <p:spPr>
                  <a:xfrm>
                    <a:off x="2880" y="624"/>
                    <a:ext cx="288" cy="173"/>
                  </a:xfrm>
                  <a:prstGeom prst="rect">
                    <a:avLst/>
                  </a:prstGeom>
                  <a:solidFill>
                    <a:schemeClr val="folHlink"/>
                  </a:solidFill>
                  <a:ln w="12700">
                    <a:noFill/>
                  </a:ln>
                </p:spPr>
                <p:txBody>
                  <a:bodyPr>
                    <a:spAutoFit/>
                  </a:bodyPr>
                  <a:lstStyle/>
                  <a:p>
                    <a:pPr>
                      <a:spcBef>
                        <a:spcPct val="50000"/>
                      </a:spcBef>
                    </a:pPr>
                    <a:endParaRPr lang="zh-CN" altLang="zh-CN" sz="1200" b="1" dirty="0">
                      <a:solidFill>
                        <a:srgbClr val="000000"/>
                      </a:solidFill>
                      <a:latin typeface="Lucida Console" panose="020B0609040504020204" pitchFamily="49" charset="0"/>
                    </a:endParaRPr>
                  </a:p>
                </p:txBody>
              </p:sp>
            </p:grpSp>
            <p:grpSp>
              <p:nvGrpSpPr>
                <p:cNvPr id="16570" name="Group 219"/>
                <p:cNvGrpSpPr/>
                <p:nvPr/>
              </p:nvGrpSpPr>
              <p:grpSpPr>
                <a:xfrm>
                  <a:off x="3264" y="576"/>
                  <a:ext cx="288" cy="240"/>
                  <a:chOff x="2880" y="576"/>
                  <a:chExt cx="288" cy="240"/>
                </a:xfrm>
              </p:grpSpPr>
              <p:sp>
                <p:nvSpPr>
                  <p:cNvPr id="16610" name="Rectangle 220"/>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611" name="Text Box 221"/>
                  <p:cNvSpPr txBox="1"/>
                  <p:nvPr/>
                </p:nvSpPr>
                <p:spPr>
                  <a:xfrm>
                    <a:off x="2880" y="624"/>
                    <a:ext cx="288" cy="173"/>
                  </a:xfrm>
                  <a:prstGeom prst="rect">
                    <a:avLst/>
                  </a:prstGeom>
                  <a:solidFill>
                    <a:schemeClr val="folHlink"/>
                  </a:solidFill>
                  <a:ln w="12700">
                    <a:noFill/>
                  </a:ln>
                </p:spPr>
                <p:txBody>
                  <a:bodyPr>
                    <a:spAutoFit/>
                  </a:bodyPr>
                  <a:lstStyle/>
                  <a:p>
                    <a:pPr>
                      <a:spcBef>
                        <a:spcPct val="50000"/>
                      </a:spcBef>
                    </a:pPr>
                    <a:endParaRPr lang="zh-CN" altLang="zh-CN" sz="1200" b="1" dirty="0">
                      <a:solidFill>
                        <a:srgbClr val="000000"/>
                      </a:solidFill>
                      <a:latin typeface="Lucida Console" panose="020B0609040504020204" pitchFamily="49" charset="0"/>
                    </a:endParaRPr>
                  </a:p>
                </p:txBody>
              </p:sp>
            </p:grpSp>
            <p:grpSp>
              <p:nvGrpSpPr>
                <p:cNvPr id="16571" name="Group 222"/>
                <p:cNvGrpSpPr/>
                <p:nvPr/>
              </p:nvGrpSpPr>
              <p:grpSpPr>
                <a:xfrm>
                  <a:off x="3455" y="576"/>
                  <a:ext cx="288" cy="240"/>
                  <a:chOff x="2879" y="576"/>
                  <a:chExt cx="288" cy="240"/>
                </a:xfrm>
              </p:grpSpPr>
              <p:sp>
                <p:nvSpPr>
                  <p:cNvPr id="16608" name="Rectangle 223"/>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609" name="Text Box 224"/>
                  <p:cNvSpPr txBox="1"/>
                  <p:nvPr/>
                </p:nvSpPr>
                <p:spPr>
                  <a:xfrm>
                    <a:off x="2879" y="624"/>
                    <a:ext cx="288" cy="173"/>
                  </a:xfrm>
                  <a:prstGeom prst="rect">
                    <a:avLst/>
                  </a:prstGeom>
                  <a:solidFill>
                    <a:schemeClr val="folHlink"/>
                  </a:solidFill>
                  <a:ln w="12700">
                    <a:noFill/>
                  </a:ln>
                </p:spPr>
                <p:txBody>
                  <a:bodyPr>
                    <a:spAutoFit/>
                  </a:bodyPr>
                  <a:lstStyle/>
                  <a:p>
                    <a:pPr>
                      <a:spcBef>
                        <a:spcPct val="50000"/>
                      </a:spcBef>
                    </a:pPr>
                    <a:endParaRPr lang="zh-CN" altLang="zh-CN" sz="1200" b="1" dirty="0">
                      <a:solidFill>
                        <a:srgbClr val="000000"/>
                      </a:solidFill>
                      <a:latin typeface="Lucida Console" panose="020B0609040504020204" pitchFamily="49" charset="0"/>
                    </a:endParaRPr>
                  </a:p>
                </p:txBody>
              </p:sp>
            </p:grpSp>
            <p:grpSp>
              <p:nvGrpSpPr>
                <p:cNvPr id="16572" name="Group 225"/>
                <p:cNvGrpSpPr/>
                <p:nvPr/>
              </p:nvGrpSpPr>
              <p:grpSpPr>
                <a:xfrm>
                  <a:off x="3649" y="576"/>
                  <a:ext cx="288" cy="240"/>
                  <a:chOff x="2881" y="576"/>
                  <a:chExt cx="288" cy="240"/>
                </a:xfrm>
              </p:grpSpPr>
              <p:sp>
                <p:nvSpPr>
                  <p:cNvPr id="16606" name="Rectangle 226"/>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607" name="Text Box 227"/>
                  <p:cNvSpPr txBox="1"/>
                  <p:nvPr/>
                </p:nvSpPr>
                <p:spPr>
                  <a:xfrm>
                    <a:off x="2881" y="624"/>
                    <a:ext cx="288"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Times New Roman" panose="02020603050405020304" pitchFamily="18" charset="0"/>
                      </a:rPr>
                      <a:t> </a:t>
                    </a:r>
                    <a:endParaRPr lang="en-US" altLang="zh-CN" sz="1200" b="1" dirty="0">
                      <a:solidFill>
                        <a:srgbClr val="000000"/>
                      </a:solidFill>
                      <a:latin typeface="Lucida Console" panose="020B0609040504020204" pitchFamily="49" charset="0"/>
                    </a:endParaRPr>
                  </a:p>
                </p:txBody>
              </p:sp>
            </p:grpSp>
            <p:grpSp>
              <p:nvGrpSpPr>
                <p:cNvPr id="16573" name="Group 228"/>
                <p:cNvGrpSpPr/>
                <p:nvPr/>
              </p:nvGrpSpPr>
              <p:grpSpPr>
                <a:xfrm>
                  <a:off x="3840" y="576"/>
                  <a:ext cx="288" cy="240"/>
                  <a:chOff x="2880" y="576"/>
                  <a:chExt cx="288" cy="240"/>
                </a:xfrm>
              </p:grpSpPr>
              <p:sp>
                <p:nvSpPr>
                  <p:cNvPr id="16604" name="Rectangle 229"/>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605" name="Text Box 230"/>
                  <p:cNvSpPr txBox="1"/>
                  <p:nvPr/>
                </p:nvSpPr>
                <p:spPr>
                  <a:xfrm>
                    <a:off x="2880" y="624"/>
                    <a:ext cx="288" cy="173"/>
                  </a:xfrm>
                  <a:prstGeom prst="rect">
                    <a:avLst/>
                  </a:prstGeom>
                  <a:solidFill>
                    <a:schemeClr val="folHlink"/>
                  </a:solidFill>
                  <a:ln w="12700">
                    <a:noFill/>
                  </a:ln>
                </p:spPr>
                <p:txBody>
                  <a:bodyPr>
                    <a:spAutoFit/>
                  </a:bodyPr>
                  <a:lstStyle/>
                  <a:p>
                    <a:pPr>
                      <a:spcBef>
                        <a:spcPct val="50000"/>
                      </a:spcBef>
                    </a:pPr>
                    <a:endParaRPr lang="zh-CN" altLang="zh-CN" sz="1200" b="1" dirty="0">
                      <a:solidFill>
                        <a:srgbClr val="000000"/>
                      </a:solidFill>
                      <a:latin typeface="Lucida Console" panose="020B0609040504020204" pitchFamily="49" charset="0"/>
                    </a:endParaRPr>
                  </a:p>
                </p:txBody>
              </p:sp>
            </p:grpSp>
            <p:grpSp>
              <p:nvGrpSpPr>
                <p:cNvPr id="16574" name="Group 231"/>
                <p:cNvGrpSpPr/>
                <p:nvPr/>
              </p:nvGrpSpPr>
              <p:grpSpPr>
                <a:xfrm>
                  <a:off x="4032" y="576"/>
                  <a:ext cx="288" cy="240"/>
                  <a:chOff x="2880" y="576"/>
                  <a:chExt cx="288" cy="240"/>
                </a:xfrm>
              </p:grpSpPr>
              <p:sp>
                <p:nvSpPr>
                  <p:cNvPr id="16602" name="Rectangle 232"/>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603" name="Text Box 233"/>
                  <p:cNvSpPr txBox="1"/>
                  <p:nvPr/>
                </p:nvSpPr>
                <p:spPr>
                  <a:xfrm>
                    <a:off x="2880" y="624"/>
                    <a:ext cx="288"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Times New Roman" panose="02020603050405020304" pitchFamily="18" charset="0"/>
                      </a:rPr>
                      <a:t> </a:t>
                    </a:r>
                  </a:p>
                </p:txBody>
              </p:sp>
            </p:grpSp>
            <p:grpSp>
              <p:nvGrpSpPr>
                <p:cNvPr id="16575" name="Group 234"/>
                <p:cNvGrpSpPr/>
                <p:nvPr/>
              </p:nvGrpSpPr>
              <p:grpSpPr>
                <a:xfrm>
                  <a:off x="4224" y="576"/>
                  <a:ext cx="287" cy="240"/>
                  <a:chOff x="2880" y="576"/>
                  <a:chExt cx="287" cy="240"/>
                </a:xfrm>
              </p:grpSpPr>
              <p:sp>
                <p:nvSpPr>
                  <p:cNvPr id="16600" name="Rectangle 235"/>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601" name="Text Box 236"/>
                  <p:cNvSpPr txBox="1"/>
                  <p:nvPr/>
                </p:nvSpPr>
                <p:spPr>
                  <a:xfrm>
                    <a:off x="2880" y="624"/>
                    <a:ext cx="287" cy="173"/>
                  </a:xfrm>
                  <a:prstGeom prst="rect">
                    <a:avLst/>
                  </a:prstGeom>
                  <a:solidFill>
                    <a:schemeClr val="folHlink"/>
                  </a:solidFill>
                  <a:ln w="12700">
                    <a:noFill/>
                  </a:ln>
                </p:spPr>
                <p:txBody>
                  <a:bodyPr>
                    <a:spAutoFit/>
                  </a:bodyPr>
                  <a:lstStyle/>
                  <a:p>
                    <a:pPr>
                      <a:spcBef>
                        <a:spcPct val="50000"/>
                      </a:spcBef>
                    </a:pPr>
                    <a:endParaRPr lang="zh-CN" altLang="zh-CN" sz="1200" b="1" dirty="0">
                      <a:solidFill>
                        <a:srgbClr val="000000"/>
                      </a:solidFill>
                      <a:latin typeface="Lucida Console" panose="020B0609040504020204" pitchFamily="49" charset="0"/>
                    </a:endParaRPr>
                  </a:p>
                </p:txBody>
              </p:sp>
            </p:grpSp>
            <p:grpSp>
              <p:nvGrpSpPr>
                <p:cNvPr id="16576" name="Group 237"/>
                <p:cNvGrpSpPr/>
                <p:nvPr/>
              </p:nvGrpSpPr>
              <p:grpSpPr>
                <a:xfrm>
                  <a:off x="4416" y="576"/>
                  <a:ext cx="288" cy="240"/>
                  <a:chOff x="2880" y="576"/>
                  <a:chExt cx="288" cy="240"/>
                </a:xfrm>
              </p:grpSpPr>
              <p:sp>
                <p:nvSpPr>
                  <p:cNvPr id="16598" name="Rectangle 238"/>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599" name="Text Box 239"/>
                  <p:cNvSpPr txBox="1"/>
                  <p:nvPr/>
                </p:nvSpPr>
                <p:spPr>
                  <a:xfrm>
                    <a:off x="2880" y="624"/>
                    <a:ext cx="288"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Times New Roman" panose="02020603050405020304" pitchFamily="18" charset="0"/>
                      </a:rPr>
                      <a:t> </a:t>
                    </a:r>
                  </a:p>
                </p:txBody>
              </p:sp>
            </p:grpSp>
            <p:grpSp>
              <p:nvGrpSpPr>
                <p:cNvPr id="16577" name="Group 240"/>
                <p:cNvGrpSpPr/>
                <p:nvPr/>
              </p:nvGrpSpPr>
              <p:grpSpPr>
                <a:xfrm>
                  <a:off x="4608" y="576"/>
                  <a:ext cx="288" cy="240"/>
                  <a:chOff x="2880" y="576"/>
                  <a:chExt cx="288" cy="240"/>
                </a:xfrm>
              </p:grpSpPr>
              <p:sp>
                <p:nvSpPr>
                  <p:cNvPr id="16596" name="Rectangle 241"/>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597" name="Text Box 242"/>
                  <p:cNvSpPr txBox="1"/>
                  <p:nvPr/>
                </p:nvSpPr>
                <p:spPr>
                  <a:xfrm>
                    <a:off x="2880" y="624"/>
                    <a:ext cx="288" cy="173"/>
                  </a:xfrm>
                  <a:prstGeom prst="rect">
                    <a:avLst/>
                  </a:prstGeom>
                  <a:solidFill>
                    <a:schemeClr val="folHlink"/>
                  </a:solidFill>
                  <a:ln w="12700">
                    <a:noFill/>
                  </a:ln>
                </p:spPr>
                <p:txBody>
                  <a:bodyPr>
                    <a:spAutoFit/>
                  </a:bodyPr>
                  <a:lstStyle/>
                  <a:p>
                    <a:pPr>
                      <a:spcBef>
                        <a:spcPct val="50000"/>
                      </a:spcBef>
                    </a:pPr>
                    <a:endParaRPr lang="zh-CN" altLang="zh-CN" sz="1200" b="1" dirty="0">
                      <a:solidFill>
                        <a:srgbClr val="000000"/>
                      </a:solidFill>
                      <a:latin typeface="Lucida Console" panose="020B0609040504020204" pitchFamily="49" charset="0"/>
                    </a:endParaRPr>
                  </a:p>
                </p:txBody>
              </p:sp>
            </p:grpSp>
            <p:grpSp>
              <p:nvGrpSpPr>
                <p:cNvPr id="16578" name="Group 243"/>
                <p:cNvGrpSpPr/>
                <p:nvPr/>
              </p:nvGrpSpPr>
              <p:grpSpPr>
                <a:xfrm>
                  <a:off x="4800" y="576"/>
                  <a:ext cx="288" cy="240"/>
                  <a:chOff x="2880" y="576"/>
                  <a:chExt cx="288" cy="240"/>
                </a:xfrm>
              </p:grpSpPr>
              <p:sp>
                <p:nvSpPr>
                  <p:cNvPr id="16594" name="Rectangle 244"/>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595" name="Text Box 245"/>
                  <p:cNvSpPr txBox="1"/>
                  <p:nvPr/>
                </p:nvSpPr>
                <p:spPr>
                  <a:xfrm>
                    <a:off x="2880" y="624"/>
                    <a:ext cx="288"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Times New Roman" panose="02020603050405020304" pitchFamily="18" charset="0"/>
                      </a:rPr>
                      <a:t> </a:t>
                    </a:r>
                  </a:p>
                </p:txBody>
              </p:sp>
            </p:grpSp>
            <p:grpSp>
              <p:nvGrpSpPr>
                <p:cNvPr id="16579" name="Group 246"/>
                <p:cNvGrpSpPr/>
                <p:nvPr/>
              </p:nvGrpSpPr>
              <p:grpSpPr>
                <a:xfrm>
                  <a:off x="4993" y="576"/>
                  <a:ext cx="287" cy="240"/>
                  <a:chOff x="2881" y="576"/>
                  <a:chExt cx="287" cy="240"/>
                </a:xfrm>
              </p:grpSpPr>
              <p:sp>
                <p:nvSpPr>
                  <p:cNvPr id="16592" name="Rectangle 247"/>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593" name="Text Box 248"/>
                  <p:cNvSpPr txBox="1"/>
                  <p:nvPr/>
                </p:nvSpPr>
                <p:spPr>
                  <a:xfrm>
                    <a:off x="2881" y="624"/>
                    <a:ext cx="287"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Lucida Console" panose="020B0609040504020204" pitchFamily="49" charset="0"/>
                      </a:rPr>
                      <a:t>RF</a:t>
                    </a:r>
                  </a:p>
                </p:txBody>
              </p:sp>
            </p:grpSp>
            <p:grpSp>
              <p:nvGrpSpPr>
                <p:cNvPr id="16580" name="Group 249"/>
                <p:cNvGrpSpPr/>
                <p:nvPr/>
              </p:nvGrpSpPr>
              <p:grpSpPr>
                <a:xfrm>
                  <a:off x="2688" y="576"/>
                  <a:ext cx="288" cy="240"/>
                  <a:chOff x="2880" y="576"/>
                  <a:chExt cx="288" cy="240"/>
                </a:xfrm>
              </p:grpSpPr>
              <p:sp>
                <p:nvSpPr>
                  <p:cNvPr id="16590" name="Rectangle 250"/>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591" name="Text Box 251"/>
                  <p:cNvSpPr txBox="1"/>
                  <p:nvPr/>
                </p:nvSpPr>
                <p:spPr>
                  <a:xfrm>
                    <a:off x="2880" y="624"/>
                    <a:ext cx="288"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Times New Roman" panose="02020603050405020304" pitchFamily="18" charset="0"/>
                      </a:rPr>
                      <a:t> </a:t>
                    </a:r>
                  </a:p>
                </p:txBody>
              </p:sp>
            </p:grpSp>
            <p:grpSp>
              <p:nvGrpSpPr>
                <p:cNvPr id="16581" name="Group 252"/>
                <p:cNvGrpSpPr/>
                <p:nvPr/>
              </p:nvGrpSpPr>
              <p:grpSpPr>
                <a:xfrm>
                  <a:off x="2496" y="576"/>
                  <a:ext cx="288" cy="240"/>
                  <a:chOff x="2880" y="576"/>
                  <a:chExt cx="288" cy="240"/>
                </a:xfrm>
              </p:grpSpPr>
              <p:sp>
                <p:nvSpPr>
                  <p:cNvPr id="16588" name="Rectangle 253"/>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589" name="Text Box 254"/>
                  <p:cNvSpPr txBox="1"/>
                  <p:nvPr/>
                </p:nvSpPr>
                <p:spPr>
                  <a:xfrm>
                    <a:off x="2880" y="624"/>
                    <a:ext cx="288"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Times New Roman" panose="02020603050405020304" pitchFamily="18" charset="0"/>
                      </a:rPr>
                      <a:t> </a:t>
                    </a:r>
                  </a:p>
                </p:txBody>
              </p:sp>
            </p:grpSp>
            <p:grpSp>
              <p:nvGrpSpPr>
                <p:cNvPr id="16582" name="Group 255"/>
                <p:cNvGrpSpPr/>
                <p:nvPr/>
              </p:nvGrpSpPr>
              <p:grpSpPr>
                <a:xfrm>
                  <a:off x="2304" y="576"/>
                  <a:ext cx="288" cy="240"/>
                  <a:chOff x="2880" y="576"/>
                  <a:chExt cx="288" cy="240"/>
                </a:xfrm>
              </p:grpSpPr>
              <p:sp>
                <p:nvSpPr>
                  <p:cNvPr id="16586" name="Rectangle 256"/>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587" name="Text Box 257"/>
                  <p:cNvSpPr txBox="1"/>
                  <p:nvPr/>
                </p:nvSpPr>
                <p:spPr>
                  <a:xfrm>
                    <a:off x="2880" y="624"/>
                    <a:ext cx="288"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Times New Roman" panose="02020603050405020304" pitchFamily="18" charset="0"/>
                      </a:rPr>
                      <a:t> </a:t>
                    </a:r>
                  </a:p>
                </p:txBody>
              </p:sp>
            </p:grpSp>
            <p:grpSp>
              <p:nvGrpSpPr>
                <p:cNvPr id="16583" name="Group 258"/>
                <p:cNvGrpSpPr/>
                <p:nvPr/>
              </p:nvGrpSpPr>
              <p:grpSpPr>
                <a:xfrm>
                  <a:off x="2112" y="576"/>
                  <a:ext cx="288" cy="240"/>
                  <a:chOff x="2880" y="576"/>
                  <a:chExt cx="288" cy="240"/>
                </a:xfrm>
              </p:grpSpPr>
              <p:sp>
                <p:nvSpPr>
                  <p:cNvPr id="16584" name="Rectangle 259"/>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585" name="Text Box 260"/>
                  <p:cNvSpPr txBox="1"/>
                  <p:nvPr/>
                </p:nvSpPr>
                <p:spPr>
                  <a:xfrm>
                    <a:off x="2880" y="624"/>
                    <a:ext cx="288"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Times New Roman" panose="02020603050405020304" pitchFamily="18" charset="0"/>
                      </a:rPr>
                      <a:t> </a:t>
                    </a:r>
                  </a:p>
                </p:txBody>
              </p:sp>
            </p:grpSp>
          </p:grpSp>
          <p:grpSp>
            <p:nvGrpSpPr>
              <p:cNvPr id="16516" name="Group 261"/>
              <p:cNvGrpSpPr/>
              <p:nvPr/>
            </p:nvGrpSpPr>
            <p:grpSpPr>
              <a:xfrm>
                <a:off x="2845" y="3072"/>
                <a:ext cx="2736" cy="240"/>
                <a:chOff x="2845" y="3072"/>
                <a:chExt cx="2736" cy="240"/>
              </a:xfrm>
            </p:grpSpPr>
            <p:grpSp>
              <p:nvGrpSpPr>
                <p:cNvPr id="16517" name="Group 262"/>
                <p:cNvGrpSpPr/>
                <p:nvPr/>
              </p:nvGrpSpPr>
              <p:grpSpPr>
                <a:xfrm>
                  <a:off x="2845" y="3072"/>
                  <a:ext cx="2736" cy="240"/>
                  <a:chOff x="2112" y="576"/>
                  <a:chExt cx="3168" cy="240"/>
                </a:xfrm>
              </p:grpSpPr>
              <p:grpSp>
                <p:nvGrpSpPr>
                  <p:cNvPr id="16520" name="Group 263"/>
                  <p:cNvGrpSpPr/>
                  <p:nvPr/>
                </p:nvGrpSpPr>
                <p:grpSpPr>
                  <a:xfrm>
                    <a:off x="2881" y="576"/>
                    <a:ext cx="287" cy="240"/>
                    <a:chOff x="2881" y="576"/>
                    <a:chExt cx="287" cy="240"/>
                  </a:xfrm>
                </p:grpSpPr>
                <p:sp>
                  <p:nvSpPr>
                    <p:cNvPr id="16566" name="Rectangle 264"/>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567" name="Text Box 265"/>
                    <p:cNvSpPr txBox="1"/>
                    <p:nvPr/>
                  </p:nvSpPr>
                  <p:spPr>
                    <a:xfrm>
                      <a:off x="2881" y="624"/>
                      <a:ext cx="287"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Lucida Console" panose="020B0609040504020204" pitchFamily="49" charset="0"/>
                        </a:rPr>
                        <a:t>OF</a:t>
                      </a:r>
                    </a:p>
                  </p:txBody>
                </p:sp>
              </p:grpSp>
              <p:grpSp>
                <p:nvGrpSpPr>
                  <p:cNvPr id="16521" name="Group 266"/>
                  <p:cNvGrpSpPr/>
                  <p:nvPr/>
                </p:nvGrpSpPr>
                <p:grpSpPr>
                  <a:xfrm>
                    <a:off x="3072" y="576"/>
                    <a:ext cx="288" cy="240"/>
                    <a:chOff x="2880" y="576"/>
                    <a:chExt cx="288" cy="240"/>
                  </a:xfrm>
                </p:grpSpPr>
                <p:sp>
                  <p:nvSpPr>
                    <p:cNvPr id="16564" name="Rectangle 267"/>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565" name="Text Box 268"/>
                    <p:cNvSpPr txBox="1"/>
                    <p:nvPr/>
                  </p:nvSpPr>
                  <p:spPr>
                    <a:xfrm>
                      <a:off x="2880" y="624"/>
                      <a:ext cx="288"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Lucida Console" panose="020B0609040504020204" pitchFamily="49" charset="0"/>
                        </a:rPr>
                        <a:t>DF</a:t>
                      </a:r>
                    </a:p>
                  </p:txBody>
                </p:sp>
              </p:grpSp>
              <p:grpSp>
                <p:nvGrpSpPr>
                  <p:cNvPr id="16522" name="Group 269"/>
                  <p:cNvGrpSpPr/>
                  <p:nvPr/>
                </p:nvGrpSpPr>
                <p:grpSpPr>
                  <a:xfrm>
                    <a:off x="3264" y="576"/>
                    <a:ext cx="288" cy="240"/>
                    <a:chOff x="2880" y="576"/>
                    <a:chExt cx="288" cy="240"/>
                  </a:xfrm>
                </p:grpSpPr>
                <p:sp>
                  <p:nvSpPr>
                    <p:cNvPr id="16562" name="Rectangle 270"/>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563" name="Text Box 271"/>
                    <p:cNvSpPr txBox="1"/>
                    <p:nvPr/>
                  </p:nvSpPr>
                  <p:spPr>
                    <a:xfrm>
                      <a:off x="2880" y="624"/>
                      <a:ext cx="288"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Lucida Console" panose="020B0609040504020204" pitchFamily="49" charset="0"/>
                        </a:rPr>
                        <a:t>IF</a:t>
                      </a:r>
                    </a:p>
                  </p:txBody>
                </p:sp>
              </p:grpSp>
              <p:grpSp>
                <p:nvGrpSpPr>
                  <p:cNvPr id="16523" name="Group 272"/>
                  <p:cNvGrpSpPr/>
                  <p:nvPr/>
                </p:nvGrpSpPr>
                <p:grpSpPr>
                  <a:xfrm>
                    <a:off x="3455" y="576"/>
                    <a:ext cx="288" cy="240"/>
                    <a:chOff x="2879" y="576"/>
                    <a:chExt cx="288" cy="240"/>
                  </a:xfrm>
                </p:grpSpPr>
                <p:sp>
                  <p:nvSpPr>
                    <p:cNvPr id="16560" name="Rectangle 273"/>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561" name="Text Box 274"/>
                    <p:cNvSpPr txBox="1"/>
                    <p:nvPr/>
                  </p:nvSpPr>
                  <p:spPr>
                    <a:xfrm>
                      <a:off x="2879" y="624"/>
                      <a:ext cx="288"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Lucida Console" panose="020B0609040504020204" pitchFamily="49" charset="0"/>
                        </a:rPr>
                        <a:t>TF</a:t>
                      </a:r>
                    </a:p>
                  </p:txBody>
                </p:sp>
              </p:grpSp>
              <p:grpSp>
                <p:nvGrpSpPr>
                  <p:cNvPr id="16524" name="Group 275"/>
                  <p:cNvGrpSpPr/>
                  <p:nvPr/>
                </p:nvGrpSpPr>
                <p:grpSpPr>
                  <a:xfrm>
                    <a:off x="3649" y="576"/>
                    <a:ext cx="288" cy="240"/>
                    <a:chOff x="2881" y="576"/>
                    <a:chExt cx="288" cy="240"/>
                  </a:xfrm>
                </p:grpSpPr>
                <p:sp>
                  <p:nvSpPr>
                    <p:cNvPr id="16558" name="Rectangle 276"/>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559" name="Text Box 277"/>
                    <p:cNvSpPr txBox="1"/>
                    <p:nvPr/>
                  </p:nvSpPr>
                  <p:spPr>
                    <a:xfrm>
                      <a:off x="2881" y="624"/>
                      <a:ext cx="288"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Lucida Console" panose="020B0609040504020204" pitchFamily="49" charset="0"/>
                        </a:rPr>
                        <a:t>SF</a:t>
                      </a:r>
                    </a:p>
                  </p:txBody>
                </p:sp>
              </p:grpSp>
              <p:grpSp>
                <p:nvGrpSpPr>
                  <p:cNvPr id="16525" name="Group 278"/>
                  <p:cNvGrpSpPr/>
                  <p:nvPr/>
                </p:nvGrpSpPr>
                <p:grpSpPr>
                  <a:xfrm>
                    <a:off x="3840" y="576"/>
                    <a:ext cx="288" cy="240"/>
                    <a:chOff x="2880" y="576"/>
                    <a:chExt cx="288" cy="240"/>
                  </a:xfrm>
                </p:grpSpPr>
                <p:sp>
                  <p:nvSpPr>
                    <p:cNvPr id="16556" name="Rectangle 279"/>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557" name="Text Box 280"/>
                    <p:cNvSpPr txBox="1"/>
                    <p:nvPr/>
                  </p:nvSpPr>
                  <p:spPr>
                    <a:xfrm>
                      <a:off x="2880" y="624"/>
                      <a:ext cx="288"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Lucida Console" panose="020B0609040504020204" pitchFamily="49" charset="0"/>
                        </a:rPr>
                        <a:t>ZF</a:t>
                      </a:r>
                    </a:p>
                  </p:txBody>
                </p:sp>
              </p:grpSp>
              <p:grpSp>
                <p:nvGrpSpPr>
                  <p:cNvPr id="16526" name="Group 281"/>
                  <p:cNvGrpSpPr/>
                  <p:nvPr/>
                </p:nvGrpSpPr>
                <p:grpSpPr>
                  <a:xfrm>
                    <a:off x="4032" y="576"/>
                    <a:ext cx="288" cy="240"/>
                    <a:chOff x="2880" y="576"/>
                    <a:chExt cx="288" cy="240"/>
                  </a:xfrm>
                </p:grpSpPr>
                <p:sp>
                  <p:nvSpPr>
                    <p:cNvPr id="16554" name="Rectangle 282"/>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555" name="Text Box 283"/>
                    <p:cNvSpPr txBox="1"/>
                    <p:nvPr/>
                  </p:nvSpPr>
                  <p:spPr>
                    <a:xfrm>
                      <a:off x="2880" y="624"/>
                      <a:ext cx="288"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Times New Roman" panose="02020603050405020304" pitchFamily="18" charset="0"/>
                        </a:rPr>
                        <a:t> </a:t>
                      </a:r>
                    </a:p>
                  </p:txBody>
                </p:sp>
              </p:grpSp>
              <p:grpSp>
                <p:nvGrpSpPr>
                  <p:cNvPr id="16527" name="Group 284"/>
                  <p:cNvGrpSpPr/>
                  <p:nvPr/>
                </p:nvGrpSpPr>
                <p:grpSpPr>
                  <a:xfrm>
                    <a:off x="4224" y="576"/>
                    <a:ext cx="287" cy="240"/>
                    <a:chOff x="2880" y="576"/>
                    <a:chExt cx="287" cy="240"/>
                  </a:xfrm>
                </p:grpSpPr>
                <p:sp>
                  <p:nvSpPr>
                    <p:cNvPr id="16552" name="Rectangle 285"/>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553" name="Text Box 286"/>
                    <p:cNvSpPr txBox="1"/>
                    <p:nvPr/>
                  </p:nvSpPr>
                  <p:spPr>
                    <a:xfrm>
                      <a:off x="2880" y="624"/>
                      <a:ext cx="287"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Lucida Console" panose="020B0609040504020204" pitchFamily="49" charset="0"/>
                        </a:rPr>
                        <a:t>AF</a:t>
                      </a:r>
                    </a:p>
                  </p:txBody>
                </p:sp>
              </p:grpSp>
              <p:grpSp>
                <p:nvGrpSpPr>
                  <p:cNvPr id="16528" name="Group 287"/>
                  <p:cNvGrpSpPr/>
                  <p:nvPr/>
                </p:nvGrpSpPr>
                <p:grpSpPr>
                  <a:xfrm>
                    <a:off x="4416" y="576"/>
                    <a:ext cx="288" cy="240"/>
                    <a:chOff x="2880" y="576"/>
                    <a:chExt cx="288" cy="240"/>
                  </a:xfrm>
                </p:grpSpPr>
                <p:sp>
                  <p:nvSpPr>
                    <p:cNvPr id="16550" name="Rectangle 288"/>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551" name="Text Box 289"/>
                    <p:cNvSpPr txBox="1"/>
                    <p:nvPr/>
                  </p:nvSpPr>
                  <p:spPr>
                    <a:xfrm>
                      <a:off x="2880" y="624"/>
                      <a:ext cx="288"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Times New Roman" panose="02020603050405020304" pitchFamily="18" charset="0"/>
                        </a:rPr>
                        <a:t> </a:t>
                      </a:r>
                    </a:p>
                  </p:txBody>
                </p:sp>
              </p:grpSp>
              <p:grpSp>
                <p:nvGrpSpPr>
                  <p:cNvPr id="16529" name="Group 290"/>
                  <p:cNvGrpSpPr/>
                  <p:nvPr/>
                </p:nvGrpSpPr>
                <p:grpSpPr>
                  <a:xfrm>
                    <a:off x="4608" y="576"/>
                    <a:ext cx="288" cy="240"/>
                    <a:chOff x="2880" y="576"/>
                    <a:chExt cx="288" cy="240"/>
                  </a:xfrm>
                </p:grpSpPr>
                <p:sp>
                  <p:nvSpPr>
                    <p:cNvPr id="16548" name="Rectangle 291"/>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549" name="Text Box 292"/>
                    <p:cNvSpPr txBox="1"/>
                    <p:nvPr/>
                  </p:nvSpPr>
                  <p:spPr>
                    <a:xfrm>
                      <a:off x="2880" y="624"/>
                      <a:ext cx="288"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Lucida Console" panose="020B0609040504020204" pitchFamily="49" charset="0"/>
                        </a:rPr>
                        <a:t>PF</a:t>
                      </a:r>
                    </a:p>
                  </p:txBody>
                </p:sp>
              </p:grpSp>
              <p:grpSp>
                <p:nvGrpSpPr>
                  <p:cNvPr id="16530" name="Group 293"/>
                  <p:cNvGrpSpPr/>
                  <p:nvPr/>
                </p:nvGrpSpPr>
                <p:grpSpPr>
                  <a:xfrm>
                    <a:off x="4800" y="576"/>
                    <a:ext cx="288" cy="240"/>
                    <a:chOff x="2880" y="576"/>
                    <a:chExt cx="288" cy="240"/>
                  </a:xfrm>
                </p:grpSpPr>
                <p:sp>
                  <p:nvSpPr>
                    <p:cNvPr id="16546" name="Rectangle 294"/>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547" name="Text Box 295"/>
                    <p:cNvSpPr txBox="1"/>
                    <p:nvPr/>
                  </p:nvSpPr>
                  <p:spPr>
                    <a:xfrm>
                      <a:off x="2880" y="624"/>
                      <a:ext cx="288"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Times New Roman" panose="02020603050405020304" pitchFamily="18" charset="0"/>
                        </a:rPr>
                        <a:t> </a:t>
                      </a:r>
                    </a:p>
                  </p:txBody>
                </p:sp>
              </p:grpSp>
              <p:grpSp>
                <p:nvGrpSpPr>
                  <p:cNvPr id="16531" name="Group 296"/>
                  <p:cNvGrpSpPr/>
                  <p:nvPr/>
                </p:nvGrpSpPr>
                <p:grpSpPr>
                  <a:xfrm>
                    <a:off x="4993" y="576"/>
                    <a:ext cx="287" cy="240"/>
                    <a:chOff x="2881" y="576"/>
                    <a:chExt cx="287" cy="240"/>
                  </a:xfrm>
                </p:grpSpPr>
                <p:sp>
                  <p:nvSpPr>
                    <p:cNvPr id="16544" name="Rectangle 297"/>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545" name="Text Box 298"/>
                    <p:cNvSpPr txBox="1"/>
                    <p:nvPr/>
                  </p:nvSpPr>
                  <p:spPr>
                    <a:xfrm>
                      <a:off x="2881" y="624"/>
                      <a:ext cx="287"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Lucida Console" panose="020B0609040504020204" pitchFamily="49" charset="0"/>
                        </a:rPr>
                        <a:t>CF</a:t>
                      </a:r>
                    </a:p>
                  </p:txBody>
                </p:sp>
              </p:grpSp>
              <p:grpSp>
                <p:nvGrpSpPr>
                  <p:cNvPr id="16532" name="Group 299"/>
                  <p:cNvGrpSpPr/>
                  <p:nvPr/>
                </p:nvGrpSpPr>
                <p:grpSpPr>
                  <a:xfrm>
                    <a:off x="2688" y="576"/>
                    <a:ext cx="288" cy="240"/>
                    <a:chOff x="2880" y="576"/>
                    <a:chExt cx="288" cy="240"/>
                  </a:xfrm>
                </p:grpSpPr>
                <p:sp>
                  <p:nvSpPr>
                    <p:cNvPr id="16542" name="Rectangle 300"/>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543" name="Text Box 301"/>
                    <p:cNvSpPr txBox="1"/>
                    <p:nvPr/>
                  </p:nvSpPr>
                  <p:spPr>
                    <a:xfrm>
                      <a:off x="2880" y="624"/>
                      <a:ext cx="288"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Times New Roman" panose="02020603050405020304" pitchFamily="18" charset="0"/>
                        </a:rPr>
                        <a:t> </a:t>
                      </a:r>
                    </a:p>
                  </p:txBody>
                </p:sp>
              </p:grpSp>
              <p:grpSp>
                <p:nvGrpSpPr>
                  <p:cNvPr id="16533" name="Group 302"/>
                  <p:cNvGrpSpPr/>
                  <p:nvPr/>
                </p:nvGrpSpPr>
                <p:grpSpPr>
                  <a:xfrm>
                    <a:off x="2496" y="576"/>
                    <a:ext cx="288" cy="240"/>
                    <a:chOff x="2880" y="576"/>
                    <a:chExt cx="288" cy="240"/>
                  </a:xfrm>
                </p:grpSpPr>
                <p:sp>
                  <p:nvSpPr>
                    <p:cNvPr id="16540" name="Rectangle 303"/>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541" name="Text Box 304"/>
                    <p:cNvSpPr txBox="1"/>
                    <p:nvPr/>
                  </p:nvSpPr>
                  <p:spPr>
                    <a:xfrm>
                      <a:off x="2880" y="624"/>
                      <a:ext cx="288"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Times New Roman" panose="02020603050405020304" pitchFamily="18" charset="0"/>
                        </a:rPr>
                        <a:t> </a:t>
                      </a:r>
                    </a:p>
                  </p:txBody>
                </p:sp>
              </p:grpSp>
              <p:grpSp>
                <p:nvGrpSpPr>
                  <p:cNvPr id="16534" name="Group 305"/>
                  <p:cNvGrpSpPr/>
                  <p:nvPr/>
                </p:nvGrpSpPr>
                <p:grpSpPr>
                  <a:xfrm>
                    <a:off x="2304" y="576"/>
                    <a:ext cx="288" cy="240"/>
                    <a:chOff x="2880" y="576"/>
                    <a:chExt cx="288" cy="240"/>
                  </a:xfrm>
                </p:grpSpPr>
                <p:sp>
                  <p:nvSpPr>
                    <p:cNvPr id="16538" name="Rectangle 306"/>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539" name="Text Box 307"/>
                    <p:cNvSpPr txBox="1"/>
                    <p:nvPr/>
                  </p:nvSpPr>
                  <p:spPr>
                    <a:xfrm>
                      <a:off x="2880" y="624"/>
                      <a:ext cx="288"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Times New Roman" panose="02020603050405020304" pitchFamily="18" charset="0"/>
                        </a:rPr>
                        <a:t> </a:t>
                      </a:r>
                    </a:p>
                  </p:txBody>
                </p:sp>
              </p:grpSp>
              <p:grpSp>
                <p:nvGrpSpPr>
                  <p:cNvPr id="16535" name="Group 308"/>
                  <p:cNvGrpSpPr/>
                  <p:nvPr/>
                </p:nvGrpSpPr>
                <p:grpSpPr>
                  <a:xfrm>
                    <a:off x="2112" y="576"/>
                    <a:ext cx="288" cy="240"/>
                    <a:chOff x="2880" y="576"/>
                    <a:chExt cx="288" cy="240"/>
                  </a:xfrm>
                </p:grpSpPr>
                <p:sp>
                  <p:nvSpPr>
                    <p:cNvPr id="16536" name="Rectangle 309"/>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537" name="Text Box 310"/>
                    <p:cNvSpPr txBox="1"/>
                    <p:nvPr/>
                  </p:nvSpPr>
                  <p:spPr>
                    <a:xfrm>
                      <a:off x="2880" y="624"/>
                      <a:ext cx="288"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Times New Roman" panose="02020603050405020304" pitchFamily="18" charset="0"/>
                        </a:rPr>
                        <a:t> </a:t>
                      </a:r>
                    </a:p>
                  </p:txBody>
                </p:sp>
              </p:grpSp>
            </p:grpSp>
            <p:sp>
              <p:nvSpPr>
                <p:cNvPr id="16518" name="Rectangle 311"/>
                <p:cNvSpPr/>
                <p:nvPr/>
              </p:nvSpPr>
              <p:spPr>
                <a:xfrm>
                  <a:off x="3216" y="3120"/>
                  <a:ext cx="348" cy="173"/>
                </a:xfrm>
                <a:prstGeom prst="rect">
                  <a:avLst/>
                </a:prstGeom>
                <a:solidFill>
                  <a:schemeClr val="folHlink"/>
                </a:solidFill>
                <a:ln w="12700">
                  <a:noFill/>
                </a:ln>
              </p:spPr>
              <p:txBody>
                <a:bodyPr wrap="none">
                  <a:spAutoFit/>
                </a:bodyPr>
                <a:lstStyle/>
                <a:p>
                  <a:r>
                    <a:rPr lang="en-US" altLang="zh-CN" sz="1200" b="1" dirty="0">
                      <a:solidFill>
                        <a:srgbClr val="000000"/>
                      </a:solidFill>
                      <a:latin typeface="Lucida Console" panose="020B0609040504020204" pitchFamily="49" charset="0"/>
                    </a:rPr>
                    <a:t>IOPL</a:t>
                  </a:r>
                </a:p>
              </p:txBody>
            </p:sp>
            <p:sp>
              <p:nvSpPr>
                <p:cNvPr id="16519" name="Rectangle 312"/>
                <p:cNvSpPr/>
                <p:nvPr/>
              </p:nvSpPr>
              <p:spPr>
                <a:xfrm>
                  <a:off x="3024" y="3120"/>
                  <a:ext cx="232" cy="173"/>
                </a:xfrm>
                <a:prstGeom prst="rect">
                  <a:avLst/>
                </a:prstGeom>
                <a:solidFill>
                  <a:schemeClr val="folHlink"/>
                </a:solidFill>
                <a:ln w="12700">
                  <a:noFill/>
                </a:ln>
              </p:spPr>
              <p:txBody>
                <a:bodyPr wrap="none">
                  <a:spAutoFit/>
                </a:bodyPr>
                <a:lstStyle/>
                <a:p>
                  <a:r>
                    <a:rPr lang="en-US" altLang="zh-CN" sz="1200" b="1" dirty="0">
                      <a:solidFill>
                        <a:srgbClr val="000000"/>
                      </a:solidFill>
                      <a:latin typeface="Lucida Console" panose="020B0609040504020204" pitchFamily="49" charset="0"/>
                    </a:rPr>
                    <a:t>NT</a:t>
                  </a:r>
                </a:p>
              </p:txBody>
            </p:sp>
          </p:grpSp>
        </p:grpSp>
        <p:sp>
          <p:nvSpPr>
            <p:cNvPr id="16514" name="Rectangle 313"/>
            <p:cNvSpPr/>
            <p:nvPr/>
          </p:nvSpPr>
          <p:spPr>
            <a:xfrm>
              <a:off x="2516" y="3120"/>
              <a:ext cx="232" cy="173"/>
            </a:xfrm>
            <a:prstGeom prst="rect">
              <a:avLst/>
            </a:prstGeom>
            <a:solidFill>
              <a:schemeClr val="folHlink"/>
            </a:solidFill>
            <a:ln w="12700">
              <a:noFill/>
            </a:ln>
          </p:spPr>
          <p:txBody>
            <a:bodyPr wrap="none">
              <a:spAutoFit/>
            </a:bodyPr>
            <a:lstStyle/>
            <a:p>
              <a:r>
                <a:rPr lang="en-US" altLang="zh-CN" sz="1200" b="1" dirty="0">
                  <a:solidFill>
                    <a:srgbClr val="000000"/>
                  </a:solidFill>
                  <a:latin typeface="Lucida Console" panose="020B0609040504020204" pitchFamily="49" charset="0"/>
                </a:rPr>
                <a:t>VM</a:t>
              </a:r>
            </a:p>
          </p:txBody>
        </p:sp>
      </p:grpSp>
      <p:sp>
        <p:nvSpPr>
          <p:cNvPr id="16398" name="Rectangle 314"/>
          <p:cNvSpPr/>
          <p:nvPr/>
        </p:nvSpPr>
        <p:spPr>
          <a:xfrm>
            <a:off x="3675380" y="3495675"/>
            <a:ext cx="368300" cy="275590"/>
          </a:xfrm>
          <a:prstGeom prst="rect">
            <a:avLst/>
          </a:prstGeom>
          <a:noFill/>
          <a:ln w="12700">
            <a:noFill/>
          </a:ln>
        </p:spPr>
        <p:txBody>
          <a:bodyPr wrap="none">
            <a:spAutoFit/>
          </a:bodyPr>
          <a:lstStyle/>
          <a:p>
            <a:r>
              <a:rPr lang="en-US" altLang="zh-CN" sz="1200" b="1" dirty="0">
                <a:solidFill>
                  <a:srgbClr val="000000"/>
                </a:solidFill>
                <a:latin typeface="Lucida Console" panose="020B0609040504020204" pitchFamily="49" charset="0"/>
              </a:rPr>
              <a:t>AC</a:t>
            </a:r>
          </a:p>
        </p:txBody>
      </p:sp>
      <p:sp>
        <p:nvSpPr>
          <p:cNvPr id="16399" name="Rectangle 315"/>
          <p:cNvSpPr/>
          <p:nvPr/>
        </p:nvSpPr>
        <p:spPr>
          <a:xfrm>
            <a:off x="7990205" y="3114675"/>
            <a:ext cx="762000" cy="337185"/>
          </a:xfrm>
          <a:prstGeom prst="rect">
            <a:avLst/>
          </a:prstGeom>
          <a:noFill/>
          <a:ln w="12700">
            <a:noFill/>
          </a:ln>
        </p:spPr>
        <p:txBody>
          <a:bodyPr>
            <a:spAutoFit/>
          </a:bodyPr>
          <a:lstStyle/>
          <a:p>
            <a:pPr>
              <a:spcBef>
                <a:spcPct val="50000"/>
              </a:spcBef>
            </a:pPr>
            <a:r>
              <a:rPr lang="en-US" altLang="zh-CN" sz="1600" b="1" dirty="0">
                <a:solidFill>
                  <a:srgbClr val="000000"/>
                </a:solidFill>
                <a:latin typeface="Times New Roman" panose="02020603050405020304" pitchFamily="18" charset="0"/>
              </a:rPr>
              <a:t> 80486</a:t>
            </a:r>
          </a:p>
        </p:txBody>
      </p:sp>
      <p:grpSp>
        <p:nvGrpSpPr>
          <p:cNvPr id="16400" name="Group 316"/>
          <p:cNvGrpSpPr/>
          <p:nvPr/>
        </p:nvGrpSpPr>
        <p:grpSpPr>
          <a:xfrm>
            <a:off x="217805" y="4181475"/>
            <a:ext cx="8555038" cy="381000"/>
            <a:chOff x="126" y="2832"/>
            <a:chExt cx="5389" cy="240"/>
          </a:xfrm>
        </p:grpSpPr>
        <p:grpSp>
          <p:nvGrpSpPr>
            <p:cNvPr id="16408" name="Group 317"/>
            <p:cNvGrpSpPr/>
            <p:nvPr/>
          </p:nvGrpSpPr>
          <p:grpSpPr>
            <a:xfrm>
              <a:off x="126" y="2832"/>
              <a:ext cx="5389" cy="240"/>
              <a:chOff x="192" y="3072"/>
              <a:chExt cx="5389" cy="240"/>
            </a:xfrm>
          </p:grpSpPr>
          <p:grpSp>
            <p:nvGrpSpPr>
              <p:cNvPr id="16410" name="Group 318"/>
              <p:cNvGrpSpPr/>
              <p:nvPr/>
            </p:nvGrpSpPr>
            <p:grpSpPr>
              <a:xfrm>
                <a:off x="192" y="3072"/>
                <a:ext cx="5389" cy="240"/>
                <a:chOff x="192" y="3072"/>
                <a:chExt cx="5389" cy="240"/>
              </a:xfrm>
            </p:grpSpPr>
            <p:grpSp>
              <p:nvGrpSpPr>
                <p:cNvPr id="16412" name="Group 319"/>
                <p:cNvGrpSpPr/>
                <p:nvPr/>
              </p:nvGrpSpPr>
              <p:grpSpPr>
                <a:xfrm>
                  <a:off x="192" y="3072"/>
                  <a:ext cx="2736" cy="240"/>
                  <a:chOff x="2112" y="576"/>
                  <a:chExt cx="3168" cy="240"/>
                </a:xfrm>
              </p:grpSpPr>
              <p:grpSp>
                <p:nvGrpSpPr>
                  <p:cNvPr id="16465" name="Group 320"/>
                  <p:cNvGrpSpPr/>
                  <p:nvPr/>
                </p:nvGrpSpPr>
                <p:grpSpPr>
                  <a:xfrm>
                    <a:off x="2881" y="576"/>
                    <a:ext cx="287" cy="240"/>
                    <a:chOff x="2881" y="576"/>
                    <a:chExt cx="287" cy="240"/>
                  </a:xfrm>
                </p:grpSpPr>
                <p:sp>
                  <p:nvSpPr>
                    <p:cNvPr id="16511" name="Rectangle 321"/>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512" name="Text Box 322"/>
                    <p:cNvSpPr txBox="1"/>
                    <p:nvPr/>
                  </p:nvSpPr>
                  <p:spPr>
                    <a:xfrm>
                      <a:off x="2881" y="624"/>
                      <a:ext cx="287" cy="173"/>
                    </a:xfrm>
                    <a:prstGeom prst="rect">
                      <a:avLst/>
                    </a:prstGeom>
                    <a:solidFill>
                      <a:schemeClr val="folHlink"/>
                    </a:solidFill>
                    <a:ln w="12700">
                      <a:noFill/>
                    </a:ln>
                  </p:spPr>
                  <p:txBody>
                    <a:bodyPr>
                      <a:spAutoFit/>
                    </a:bodyPr>
                    <a:lstStyle/>
                    <a:p>
                      <a:pPr>
                        <a:spcBef>
                          <a:spcPct val="50000"/>
                        </a:spcBef>
                      </a:pPr>
                      <a:endParaRPr lang="zh-CN" altLang="zh-CN" sz="1200" b="1" dirty="0">
                        <a:solidFill>
                          <a:srgbClr val="000000"/>
                        </a:solidFill>
                        <a:latin typeface="Lucida Console" panose="020B0609040504020204" pitchFamily="49" charset="0"/>
                      </a:endParaRPr>
                    </a:p>
                  </p:txBody>
                </p:sp>
              </p:grpSp>
              <p:grpSp>
                <p:nvGrpSpPr>
                  <p:cNvPr id="16466" name="Group 323"/>
                  <p:cNvGrpSpPr/>
                  <p:nvPr/>
                </p:nvGrpSpPr>
                <p:grpSpPr>
                  <a:xfrm>
                    <a:off x="3072" y="576"/>
                    <a:ext cx="288" cy="240"/>
                    <a:chOff x="2880" y="576"/>
                    <a:chExt cx="288" cy="240"/>
                  </a:xfrm>
                </p:grpSpPr>
                <p:sp>
                  <p:nvSpPr>
                    <p:cNvPr id="16509" name="Rectangle 324"/>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510" name="Text Box 325"/>
                    <p:cNvSpPr txBox="1"/>
                    <p:nvPr/>
                  </p:nvSpPr>
                  <p:spPr>
                    <a:xfrm>
                      <a:off x="2880" y="624"/>
                      <a:ext cx="288" cy="173"/>
                    </a:xfrm>
                    <a:prstGeom prst="rect">
                      <a:avLst/>
                    </a:prstGeom>
                    <a:solidFill>
                      <a:schemeClr val="folHlink"/>
                    </a:solidFill>
                    <a:ln w="12700">
                      <a:noFill/>
                    </a:ln>
                  </p:spPr>
                  <p:txBody>
                    <a:bodyPr>
                      <a:spAutoFit/>
                    </a:bodyPr>
                    <a:lstStyle/>
                    <a:p>
                      <a:pPr>
                        <a:spcBef>
                          <a:spcPct val="50000"/>
                        </a:spcBef>
                      </a:pPr>
                      <a:endParaRPr lang="zh-CN" altLang="zh-CN" sz="1200" b="1" dirty="0">
                        <a:solidFill>
                          <a:srgbClr val="000000"/>
                        </a:solidFill>
                        <a:latin typeface="Lucida Console" panose="020B0609040504020204" pitchFamily="49" charset="0"/>
                      </a:endParaRPr>
                    </a:p>
                  </p:txBody>
                </p:sp>
              </p:grpSp>
              <p:grpSp>
                <p:nvGrpSpPr>
                  <p:cNvPr id="16467" name="Group 326"/>
                  <p:cNvGrpSpPr/>
                  <p:nvPr/>
                </p:nvGrpSpPr>
                <p:grpSpPr>
                  <a:xfrm>
                    <a:off x="3264" y="576"/>
                    <a:ext cx="288" cy="240"/>
                    <a:chOff x="2880" y="576"/>
                    <a:chExt cx="288" cy="240"/>
                  </a:xfrm>
                </p:grpSpPr>
                <p:sp>
                  <p:nvSpPr>
                    <p:cNvPr id="16507" name="Rectangle 327"/>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508" name="Text Box 328"/>
                    <p:cNvSpPr txBox="1"/>
                    <p:nvPr/>
                  </p:nvSpPr>
                  <p:spPr>
                    <a:xfrm>
                      <a:off x="2880" y="624"/>
                      <a:ext cx="288" cy="173"/>
                    </a:xfrm>
                    <a:prstGeom prst="rect">
                      <a:avLst/>
                    </a:prstGeom>
                    <a:solidFill>
                      <a:schemeClr val="folHlink"/>
                    </a:solidFill>
                    <a:ln w="12700">
                      <a:noFill/>
                    </a:ln>
                  </p:spPr>
                  <p:txBody>
                    <a:bodyPr>
                      <a:spAutoFit/>
                    </a:bodyPr>
                    <a:lstStyle/>
                    <a:p>
                      <a:pPr>
                        <a:spcBef>
                          <a:spcPct val="50000"/>
                        </a:spcBef>
                      </a:pPr>
                      <a:endParaRPr lang="zh-CN" altLang="zh-CN" sz="1200" b="1" dirty="0">
                        <a:solidFill>
                          <a:srgbClr val="000000"/>
                        </a:solidFill>
                        <a:latin typeface="Lucida Console" panose="020B0609040504020204" pitchFamily="49" charset="0"/>
                      </a:endParaRPr>
                    </a:p>
                  </p:txBody>
                </p:sp>
              </p:grpSp>
              <p:grpSp>
                <p:nvGrpSpPr>
                  <p:cNvPr id="16468" name="Group 329"/>
                  <p:cNvGrpSpPr/>
                  <p:nvPr/>
                </p:nvGrpSpPr>
                <p:grpSpPr>
                  <a:xfrm>
                    <a:off x="3455" y="576"/>
                    <a:ext cx="288" cy="240"/>
                    <a:chOff x="2879" y="576"/>
                    <a:chExt cx="288" cy="240"/>
                  </a:xfrm>
                </p:grpSpPr>
                <p:sp>
                  <p:nvSpPr>
                    <p:cNvPr id="16505" name="Rectangle 330"/>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506" name="Text Box 331"/>
                    <p:cNvSpPr txBox="1"/>
                    <p:nvPr/>
                  </p:nvSpPr>
                  <p:spPr>
                    <a:xfrm>
                      <a:off x="2879" y="624"/>
                      <a:ext cx="288" cy="173"/>
                    </a:xfrm>
                    <a:prstGeom prst="rect">
                      <a:avLst/>
                    </a:prstGeom>
                    <a:solidFill>
                      <a:schemeClr val="folHlink"/>
                    </a:solidFill>
                    <a:ln w="12700">
                      <a:noFill/>
                    </a:ln>
                  </p:spPr>
                  <p:txBody>
                    <a:bodyPr>
                      <a:spAutoFit/>
                    </a:bodyPr>
                    <a:lstStyle/>
                    <a:p>
                      <a:pPr>
                        <a:spcBef>
                          <a:spcPct val="50000"/>
                        </a:spcBef>
                      </a:pPr>
                      <a:endParaRPr lang="zh-CN" altLang="zh-CN" sz="1200" b="1" dirty="0">
                        <a:solidFill>
                          <a:srgbClr val="000000"/>
                        </a:solidFill>
                        <a:latin typeface="Lucida Console" panose="020B0609040504020204" pitchFamily="49" charset="0"/>
                      </a:endParaRPr>
                    </a:p>
                  </p:txBody>
                </p:sp>
              </p:grpSp>
              <p:grpSp>
                <p:nvGrpSpPr>
                  <p:cNvPr id="16469" name="Group 332"/>
                  <p:cNvGrpSpPr/>
                  <p:nvPr/>
                </p:nvGrpSpPr>
                <p:grpSpPr>
                  <a:xfrm>
                    <a:off x="3649" y="576"/>
                    <a:ext cx="288" cy="240"/>
                    <a:chOff x="2881" y="576"/>
                    <a:chExt cx="288" cy="240"/>
                  </a:xfrm>
                </p:grpSpPr>
                <p:sp>
                  <p:nvSpPr>
                    <p:cNvPr id="16503" name="Rectangle 333"/>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504" name="Text Box 334"/>
                    <p:cNvSpPr txBox="1"/>
                    <p:nvPr/>
                  </p:nvSpPr>
                  <p:spPr>
                    <a:xfrm>
                      <a:off x="2881" y="624"/>
                      <a:ext cx="288"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Times New Roman" panose="02020603050405020304" pitchFamily="18" charset="0"/>
                        </a:rPr>
                        <a:t> </a:t>
                      </a:r>
                      <a:endParaRPr lang="en-US" altLang="zh-CN" sz="1200" b="1" dirty="0">
                        <a:solidFill>
                          <a:srgbClr val="000000"/>
                        </a:solidFill>
                        <a:latin typeface="Lucida Console" panose="020B0609040504020204" pitchFamily="49" charset="0"/>
                      </a:endParaRPr>
                    </a:p>
                  </p:txBody>
                </p:sp>
              </p:grpSp>
              <p:grpSp>
                <p:nvGrpSpPr>
                  <p:cNvPr id="16470" name="Group 335"/>
                  <p:cNvGrpSpPr/>
                  <p:nvPr/>
                </p:nvGrpSpPr>
                <p:grpSpPr>
                  <a:xfrm>
                    <a:off x="3840" y="576"/>
                    <a:ext cx="288" cy="240"/>
                    <a:chOff x="2880" y="576"/>
                    <a:chExt cx="288" cy="240"/>
                  </a:xfrm>
                </p:grpSpPr>
                <p:sp>
                  <p:nvSpPr>
                    <p:cNvPr id="16501" name="Rectangle 336"/>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502" name="Text Box 337"/>
                    <p:cNvSpPr txBox="1"/>
                    <p:nvPr/>
                  </p:nvSpPr>
                  <p:spPr>
                    <a:xfrm>
                      <a:off x="2880" y="624"/>
                      <a:ext cx="288" cy="173"/>
                    </a:xfrm>
                    <a:prstGeom prst="rect">
                      <a:avLst/>
                    </a:prstGeom>
                    <a:solidFill>
                      <a:schemeClr val="folHlink"/>
                    </a:solidFill>
                    <a:ln w="12700">
                      <a:noFill/>
                    </a:ln>
                  </p:spPr>
                  <p:txBody>
                    <a:bodyPr>
                      <a:spAutoFit/>
                    </a:bodyPr>
                    <a:lstStyle/>
                    <a:p>
                      <a:pPr>
                        <a:spcBef>
                          <a:spcPct val="50000"/>
                        </a:spcBef>
                      </a:pPr>
                      <a:endParaRPr lang="zh-CN" altLang="zh-CN" sz="1200" b="1" dirty="0">
                        <a:solidFill>
                          <a:srgbClr val="000000"/>
                        </a:solidFill>
                        <a:latin typeface="Lucida Console" panose="020B0609040504020204" pitchFamily="49" charset="0"/>
                      </a:endParaRPr>
                    </a:p>
                  </p:txBody>
                </p:sp>
              </p:grpSp>
              <p:grpSp>
                <p:nvGrpSpPr>
                  <p:cNvPr id="16471" name="Group 338"/>
                  <p:cNvGrpSpPr/>
                  <p:nvPr/>
                </p:nvGrpSpPr>
                <p:grpSpPr>
                  <a:xfrm>
                    <a:off x="4032" y="576"/>
                    <a:ext cx="288" cy="240"/>
                    <a:chOff x="2880" y="576"/>
                    <a:chExt cx="288" cy="240"/>
                  </a:xfrm>
                </p:grpSpPr>
                <p:sp>
                  <p:nvSpPr>
                    <p:cNvPr id="16499" name="Rectangle 339"/>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500" name="Text Box 340"/>
                    <p:cNvSpPr txBox="1"/>
                    <p:nvPr/>
                  </p:nvSpPr>
                  <p:spPr>
                    <a:xfrm>
                      <a:off x="2880" y="624"/>
                      <a:ext cx="288"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Times New Roman" panose="02020603050405020304" pitchFamily="18" charset="0"/>
                        </a:rPr>
                        <a:t> </a:t>
                      </a:r>
                    </a:p>
                  </p:txBody>
                </p:sp>
              </p:grpSp>
              <p:grpSp>
                <p:nvGrpSpPr>
                  <p:cNvPr id="16472" name="Group 341"/>
                  <p:cNvGrpSpPr/>
                  <p:nvPr/>
                </p:nvGrpSpPr>
                <p:grpSpPr>
                  <a:xfrm>
                    <a:off x="4224" y="576"/>
                    <a:ext cx="287" cy="240"/>
                    <a:chOff x="2880" y="576"/>
                    <a:chExt cx="287" cy="240"/>
                  </a:xfrm>
                </p:grpSpPr>
                <p:sp>
                  <p:nvSpPr>
                    <p:cNvPr id="16497" name="Rectangle 342"/>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498" name="Text Box 343"/>
                    <p:cNvSpPr txBox="1"/>
                    <p:nvPr/>
                  </p:nvSpPr>
                  <p:spPr>
                    <a:xfrm>
                      <a:off x="2880" y="624"/>
                      <a:ext cx="287" cy="173"/>
                    </a:xfrm>
                    <a:prstGeom prst="rect">
                      <a:avLst/>
                    </a:prstGeom>
                    <a:solidFill>
                      <a:schemeClr val="folHlink"/>
                    </a:solidFill>
                    <a:ln w="12700">
                      <a:noFill/>
                    </a:ln>
                  </p:spPr>
                  <p:txBody>
                    <a:bodyPr>
                      <a:spAutoFit/>
                    </a:bodyPr>
                    <a:lstStyle/>
                    <a:p>
                      <a:pPr>
                        <a:spcBef>
                          <a:spcPct val="50000"/>
                        </a:spcBef>
                      </a:pPr>
                      <a:endParaRPr lang="zh-CN" altLang="zh-CN" sz="1200" b="1" dirty="0">
                        <a:solidFill>
                          <a:srgbClr val="000000"/>
                        </a:solidFill>
                        <a:latin typeface="Lucida Console" panose="020B0609040504020204" pitchFamily="49" charset="0"/>
                      </a:endParaRPr>
                    </a:p>
                  </p:txBody>
                </p:sp>
              </p:grpSp>
              <p:grpSp>
                <p:nvGrpSpPr>
                  <p:cNvPr id="16473" name="Group 344"/>
                  <p:cNvGrpSpPr/>
                  <p:nvPr/>
                </p:nvGrpSpPr>
                <p:grpSpPr>
                  <a:xfrm>
                    <a:off x="4416" y="576"/>
                    <a:ext cx="288" cy="240"/>
                    <a:chOff x="2880" y="576"/>
                    <a:chExt cx="288" cy="240"/>
                  </a:xfrm>
                </p:grpSpPr>
                <p:sp>
                  <p:nvSpPr>
                    <p:cNvPr id="16495" name="Rectangle 345"/>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496" name="Text Box 346"/>
                    <p:cNvSpPr txBox="1"/>
                    <p:nvPr/>
                  </p:nvSpPr>
                  <p:spPr>
                    <a:xfrm>
                      <a:off x="2880" y="624"/>
                      <a:ext cx="288"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Times New Roman" panose="02020603050405020304" pitchFamily="18" charset="0"/>
                        </a:rPr>
                        <a:t> </a:t>
                      </a:r>
                    </a:p>
                  </p:txBody>
                </p:sp>
              </p:grpSp>
              <p:grpSp>
                <p:nvGrpSpPr>
                  <p:cNvPr id="16474" name="Group 347"/>
                  <p:cNvGrpSpPr/>
                  <p:nvPr/>
                </p:nvGrpSpPr>
                <p:grpSpPr>
                  <a:xfrm>
                    <a:off x="4608" y="576"/>
                    <a:ext cx="288" cy="240"/>
                    <a:chOff x="2880" y="576"/>
                    <a:chExt cx="288" cy="240"/>
                  </a:xfrm>
                </p:grpSpPr>
                <p:sp>
                  <p:nvSpPr>
                    <p:cNvPr id="16493" name="Rectangle 348"/>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494" name="Text Box 349"/>
                    <p:cNvSpPr txBox="1"/>
                    <p:nvPr/>
                  </p:nvSpPr>
                  <p:spPr>
                    <a:xfrm>
                      <a:off x="2880" y="624"/>
                      <a:ext cx="288" cy="173"/>
                    </a:xfrm>
                    <a:prstGeom prst="rect">
                      <a:avLst/>
                    </a:prstGeom>
                    <a:solidFill>
                      <a:schemeClr val="folHlink"/>
                    </a:solidFill>
                    <a:ln w="12700">
                      <a:noFill/>
                    </a:ln>
                  </p:spPr>
                  <p:txBody>
                    <a:bodyPr>
                      <a:spAutoFit/>
                    </a:bodyPr>
                    <a:lstStyle/>
                    <a:p>
                      <a:pPr>
                        <a:spcBef>
                          <a:spcPct val="50000"/>
                        </a:spcBef>
                      </a:pPr>
                      <a:endParaRPr lang="zh-CN" altLang="zh-CN" sz="1200" b="1" dirty="0">
                        <a:solidFill>
                          <a:srgbClr val="000000"/>
                        </a:solidFill>
                        <a:latin typeface="Lucida Console" panose="020B0609040504020204" pitchFamily="49" charset="0"/>
                      </a:endParaRPr>
                    </a:p>
                  </p:txBody>
                </p:sp>
              </p:grpSp>
              <p:grpSp>
                <p:nvGrpSpPr>
                  <p:cNvPr id="16475" name="Group 350"/>
                  <p:cNvGrpSpPr/>
                  <p:nvPr/>
                </p:nvGrpSpPr>
                <p:grpSpPr>
                  <a:xfrm>
                    <a:off x="4800" y="576"/>
                    <a:ext cx="288" cy="240"/>
                    <a:chOff x="2880" y="576"/>
                    <a:chExt cx="288" cy="240"/>
                  </a:xfrm>
                </p:grpSpPr>
                <p:sp>
                  <p:nvSpPr>
                    <p:cNvPr id="16491" name="Rectangle 351"/>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492" name="Text Box 352"/>
                    <p:cNvSpPr txBox="1"/>
                    <p:nvPr/>
                  </p:nvSpPr>
                  <p:spPr>
                    <a:xfrm>
                      <a:off x="2880" y="624"/>
                      <a:ext cx="288"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Times New Roman" panose="02020603050405020304" pitchFamily="18" charset="0"/>
                        </a:rPr>
                        <a:t> </a:t>
                      </a:r>
                    </a:p>
                  </p:txBody>
                </p:sp>
              </p:grpSp>
              <p:grpSp>
                <p:nvGrpSpPr>
                  <p:cNvPr id="16476" name="Group 353"/>
                  <p:cNvGrpSpPr/>
                  <p:nvPr/>
                </p:nvGrpSpPr>
                <p:grpSpPr>
                  <a:xfrm>
                    <a:off x="4993" y="576"/>
                    <a:ext cx="287" cy="240"/>
                    <a:chOff x="2881" y="576"/>
                    <a:chExt cx="287" cy="240"/>
                  </a:xfrm>
                </p:grpSpPr>
                <p:sp>
                  <p:nvSpPr>
                    <p:cNvPr id="16489" name="Rectangle 354"/>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490" name="Text Box 355"/>
                    <p:cNvSpPr txBox="1"/>
                    <p:nvPr/>
                  </p:nvSpPr>
                  <p:spPr>
                    <a:xfrm>
                      <a:off x="2881" y="624"/>
                      <a:ext cx="287"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Lucida Console" panose="020B0609040504020204" pitchFamily="49" charset="0"/>
                        </a:rPr>
                        <a:t>RF</a:t>
                      </a:r>
                    </a:p>
                  </p:txBody>
                </p:sp>
              </p:grpSp>
              <p:grpSp>
                <p:nvGrpSpPr>
                  <p:cNvPr id="16477" name="Group 356"/>
                  <p:cNvGrpSpPr/>
                  <p:nvPr/>
                </p:nvGrpSpPr>
                <p:grpSpPr>
                  <a:xfrm>
                    <a:off x="2688" y="576"/>
                    <a:ext cx="288" cy="240"/>
                    <a:chOff x="2880" y="576"/>
                    <a:chExt cx="288" cy="240"/>
                  </a:xfrm>
                </p:grpSpPr>
                <p:sp>
                  <p:nvSpPr>
                    <p:cNvPr id="16487" name="Rectangle 357"/>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488" name="Text Box 358"/>
                    <p:cNvSpPr txBox="1"/>
                    <p:nvPr/>
                  </p:nvSpPr>
                  <p:spPr>
                    <a:xfrm>
                      <a:off x="2880" y="624"/>
                      <a:ext cx="288"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Times New Roman" panose="02020603050405020304" pitchFamily="18" charset="0"/>
                        </a:rPr>
                        <a:t> </a:t>
                      </a:r>
                    </a:p>
                  </p:txBody>
                </p:sp>
              </p:grpSp>
              <p:grpSp>
                <p:nvGrpSpPr>
                  <p:cNvPr id="16478" name="Group 359"/>
                  <p:cNvGrpSpPr/>
                  <p:nvPr/>
                </p:nvGrpSpPr>
                <p:grpSpPr>
                  <a:xfrm>
                    <a:off x="2496" y="576"/>
                    <a:ext cx="288" cy="240"/>
                    <a:chOff x="2880" y="576"/>
                    <a:chExt cx="288" cy="240"/>
                  </a:xfrm>
                </p:grpSpPr>
                <p:sp>
                  <p:nvSpPr>
                    <p:cNvPr id="16485" name="Rectangle 360"/>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486" name="Text Box 361"/>
                    <p:cNvSpPr txBox="1"/>
                    <p:nvPr/>
                  </p:nvSpPr>
                  <p:spPr>
                    <a:xfrm>
                      <a:off x="2880" y="624"/>
                      <a:ext cx="288"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Times New Roman" panose="02020603050405020304" pitchFamily="18" charset="0"/>
                        </a:rPr>
                        <a:t> </a:t>
                      </a:r>
                    </a:p>
                  </p:txBody>
                </p:sp>
              </p:grpSp>
              <p:grpSp>
                <p:nvGrpSpPr>
                  <p:cNvPr id="16479" name="Group 362"/>
                  <p:cNvGrpSpPr/>
                  <p:nvPr/>
                </p:nvGrpSpPr>
                <p:grpSpPr>
                  <a:xfrm>
                    <a:off x="2304" y="576"/>
                    <a:ext cx="288" cy="240"/>
                    <a:chOff x="2880" y="576"/>
                    <a:chExt cx="288" cy="240"/>
                  </a:xfrm>
                </p:grpSpPr>
                <p:sp>
                  <p:nvSpPr>
                    <p:cNvPr id="16483" name="Rectangle 363"/>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484" name="Text Box 364"/>
                    <p:cNvSpPr txBox="1"/>
                    <p:nvPr/>
                  </p:nvSpPr>
                  <p:spPr>
                    <a:xfrm>
                      <a:off x="2880" y="624"/>
                      <a:ext cx="288"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Times New Roman" panose="02020603050405020304" pitchFamily="18" charset="0"/>
                        </a:rPr>
                        <a:t> </a:t>
                      </a:r>
                    </a:p>
                  </p:txBody>
                </p:sp>
              </p:grpSp>
              <p:grpSp>
                <p:nvGrpSpPr>
                  <p:cNvPr id="16480" name="Group 365"/>
                  <p:cNvGrpSpPr/>
                  <p:nvPr/>
                </p:nvGrpSpPr>
                <p:grpSpPr>
                  <a:xfrm>
                    <a:off x="2112" y="576"/>
                    <a:ext cx="288" cy="240"/>
                    <a:chOff x="2880" y="576"/>
                    <a:chExt cx="288" cy="240"/>
                  </a:xfrm>
                </p:grpSpPr>
                <p:sp>
                  <p:nvSpPr>
                    <p:cNvPr id="16481" name="Rectangle 366"/>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482" name="Text Box 367"/>
                    <p:cNvSpPr txBox="1"/>
                    <p:nvPr/>
                  </p:nvSpPr>
                  <p:spPr>
                    <a:xfrm>
                      <a:off x="2880" y="624"/>
                      <a:ext cx="288"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Times New Roman" panose="02020603050405020304" pitchFamily="18" charset="0"/>
                        </a:rPr>
                        <a:t> </a:t>
                      </a:r>
                    </a:p>
                  </p:txBody>
                </p:sp>
              </p:grpSp>
            </p:grpSp>
            <p:grpSp>
              <p:nvGrpSpPr>
                <p:cNvPr id="16413" name="Group 368"/>
                <p:cNvGrpSpPr/>
                <p:nvPr/>
              </p:nvGrpSpPr>
              <p:grpSpPr>
                <a:xfrm>
                  <a:off x="2845" y="3072"/>
                  <a:ext cx="2736" cy="240"/>
                  <a:chOff x="2845" y="3072"/>
                  <a:chExt cx="2736" cy="240"/>
                </a:xfrm>
              </p:grpSpPr>
              <p:grpSp>
                <p:nvGrpSpPr>
                  <p:cNvPr id="16414" name="Group 369"/>
                  <p:cNvGrpSpPr/>
                  <p:nvPr/>
                </p:nvGrpSpPr>
                <p:grpSpPr>
                  <a:xfrm>
                    <a:off x="2845" y="3072"/>
                    <a:ext cx="2736" cy="240"/>
                    <a:chOff x="2112" y="576"/>
                    <a:chExt cx="3168" cy="240"/>
                  </a:xfrm>
                </p:grpSpPr>
                <p:grpSp>
                  <p:nvGrpSpPr>
                    <p:cNvPr id="16417" name="Group 370"/>
                    <p:cNvGrpSpPr/>
                    <p:nvPr/>
                  </p:nvGrpSpPr>
                  <p:grpSpPr>
                    <a:xfrm>
                      <a:off x="2881" y="576"/>
                      <a:ext cx="287" cy="240"/>
                      <a:chOff x="2881" y="576"/>
                      <a:chExt cx="287" cy="240"/>
                    </a:xfrm>
                  </p:grpSpPr>
                  <p:sp>
                    <p:nvSpPr>
                      <p:cNvPr id="16463" name="Rectangle 371"/>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464" name="Text Box 372"/>
                      <p:cNvSpPr txBox="1"/>
                      <p:nvPr/>
                    </p:nvSpPr>
                    <p:spPr>
                      <a:xfrm>
                        <a:off x="2881" y="624"/>
                        <a:ext cx="287"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Lucida Console" panose="020B0609040504020204" pitchFamily="49" charset="0"/>
                          </a:rPr>
                          <a:t>OF</a:t>
                        </a:r>
                      </a:p>
                    </p:txBody>
                  </p:sp>
                </p:grpSp>
                <p:grpSp>
                  <p:nvGrpSpPr>
                    <p:cNvPr id="16418" name="Group 373"/>
                    <p:cNvGrpSpPr/>
                    <p:nvPr/>
                  </p:nvGrpSpPr>
                  <p:grpSpPr>
                    <a:xfrm>
                      <a:off x="3072" y="576"/>
                      <a:ext cx="288" cy="240"/>
                      <a:chOff x="2880" y="576"/>
                      <a:chExt cx="288" cy="240"/>
                    </a:xfrm>
                  </p:grpSpPr>
                  <p:sp>
                    <p:nvSpPr>
                      <p:cNvPr id="16461" name="Rectangle 374"/>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462" name="Text Box 375"/>
                      <p:cNvSpPr txBox="1"/>
                      <p:nvPr/>
                    </p:nvSpPr>
                    <p:spPr>
                      <a:xfrm>
                        <a:off x="2880" y="624"/>
                        <a:ext cx="288"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Lucida Console" panose="020B0609040504020204" pitchFamily="49" charset="0"/>
                          </a:rPr>
                          <a:t>DF</a:t>
                        </a:r>
                      </a:p>
                    </p:txBody>
                  </p:sp>
                </p:grpSp>
                <p:grpSp>
                  <p:nvGrpSpPr>
                    <p:cNvPr id="16419" name="Group 376"/>
                    <p:cNvGrpSpPr/>
                    <p:nvPr/>
                  </p:nvGrpSpPr>
                  <p:grpSpPr>
                    <a:xfrm>
                      <a:off x="3264" y="576"/>
                      <a:ext cx="288" cy="240"/>
                      <a:chOff x="2880" y="576"/>
                      <a:chExt cx="288" cy="240"/>
                    </a:xfrm>
                  </p:grpSpPr>
                  <p:sp>
                    <p:nvSpPr>
                      <p:cNvPr id="16459" name="Rectangle 377"/>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460" name="Text Box 378"/>
                      <p:cNvSpPr txBox="1"/>
                      <p:nvPr/>
                    </p:nvSpPr>
                    <p:spPr>
                      <a:xfrm>
                        <a:off x="2880" y="624"/>
                        <a:ext cx="288"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Lucida Console" panose="020B0609040504020204" pitchFamily="49" charset="0"/>
                          </a:rPr>
                          <a:t>IF</a:t>
                        </a:r>
                      </a:p>
                    </p:txBody>
                  </p:sp>
                </p:grpSp>
                <p:grpSp>
                  <p:nvGrpSpPr>
                    <p:cNvPr id="16420" name="Group 379"/>
                    <p:cNvGrpSpPr/>
                    <p:nvPr/>
                  </p:nvGrpSpPr>
                  <p:grpSpPr>
                    <a:xfrm>
                      <a:off x="3455" y="576"/>
                      <a:ext cx="288" cy="240"/>
                      <a:chOff x="2879" y="576"/>
                      <a:chExt cx="288" cy="240"/>
                    </a:xfrm>
                  </p:grpSpPr>
                  <p:sp>
                    <p:nvSpPr>
                      <p:cNvPr id="16457" name="Rectangle 380"/>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458" name="Text Box 381"/>
                      <p:cNvSpPr txBox="1"/>
                      <p:nvPr/>
                    </p:nvSpPr>
                    <p:spPr>
                      <a:xfrm>
                        <a:off x="2879" y="624"/>
                        <a:ext cx="288"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Lucida Console" panose="020B0609040504020204" pitchFamily="49" charset="0"/>
                          </a:rPr>
                          <a:t>TF</a:t>
                        </a:r>
                      </a:p>
                    </p:txBody>
                  </p:sp>
                </p:grpSp>
                <p:grpSp>
                  <p:nvGrpSpPr>
                    <p:cNvPr id="16421" name="Group 382"/>
                    <p:cNvGrpSpPr/>
                    <p:nvPr/>
                  </p:nvGrpSpPr>
                  <p:grpSpPr>
                    <a:xfrm>
                      <a:off x="3649" y="576"/>
                      <a:ext cx="288" cy="240"/>
                      <a:chOff x="2881" y="576"/>
                      <a:chExt cx="288" cy="240"/>
                    </a:xfrm>
                  </p:grpSpPr>
                  <p:sp>
                    <p:nvSpPr>
                      <p:cNvPr id="16455" name="Rectangle 383"/>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456" name="Text Box 384"/>
                      <p:cNvSpPr txBox="1"/>
                      <p:nvPr/>
                    </p:nvSpPr>
                    <p:spPr>
                      <a:xfrm>
                        <a:off x="2881" y="624"/>
                        <a:ext cx="288"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Lucida Console" panose="020B0609040504020204" pitchFamily="49" charset="0"/>
                          </a:rPr>
                          <a:t>SF</a:t>
                        </a:r>
                      </a:p>
                    </p:txBody>
                  </p:sp>
                </p:grpSp>
                <p:grpSp>
                  <p:nvGrpSpPr>
                    <p:cNvPr id="16422" name="Group 385"/>
                    <p:cNvGrpSpPr/>
                    <p:nvPr/>
                  </p:nvGrpSpPr>
                  <p:grpSpPr>
                    <a:xfrm>
                      <a:off x="3840" y="576"/>
                      <a:ext cx="288" cy="240"/>
                      <a:chOff x="2880" y="576"/>
                      <a:chExt cx="288" cy="240"/>
                    </a:xfrm>
                  </p:grpSpPr>
                  <p:sp>
                    <p:nvSpPr>
                      <p:cNvPr id="16453" name="Rectangle 386"/>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454" name="Text Box 387"/>
                      <p:cNvSpPr txBox="1"/>
                      <p:nvPr/>
                    </p:nvSpPr>
                    <p:spPr>
                      <a:xfrm>
                        <a:off x="2880" y="624"/>
                        <a:ext cx="288"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Lucida Console" panose="020B0609040504020204" pitchFamily="49" charset="0"/>
                          </a:rPr>
                          <a:t>ZF</a:t>
                        </a:r>
                      </a:p>
                    </p:txBody>
                  </p:sp>
                </p:grpSp>
                <p:grpSp>
                  <p:nvGrpSpPr>
                    <p:cNvPr id="16423" name="Group 388"/>
                    <p:cNvGrpSpPr/>
                    <p:nvPr/>
                  </p:nvGrpSpPr>
                  <p:grpSpPr>
                    <a:xfrm>
                      <a:off x="4032" y="576"/>
                      <a:ext cx="288" cy="240"/>
                      <a:chOff x="2880" y="576"/>
                      <a:chExt cx="288" cy="240"/>
                    </a:xfrm>
                  </p:grpSpPr>
                  <p:sp>
                    <p:nvSpPr>
                      <p:cNvPr id="16451" name="Rectangle 389"/>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452" name="Text Box 390"/>
                      <p:cNvSpPr txBox="1"/>
                      <p:nvPr/>
                    </p:nvSpPr>
                    <p:spPr>
                      <a:xfrm>
                        <a:off x="2880" y="624"/>
                        <a:ext cx="288"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Times New Roman" panose="02020603050405020304" pitchFamily="18" charset="0"/>
                          </a:rPr>
                          <a:t> </a:t>
                        </a:r>
                      </a:p>
                    </p:txBody>
                  </p:sp>
                </p:grpSp>
                <p:grpSp>
                  <p:nvGrpSpPr>
                    <p:cNvPr id="16424" name="Group 391"/>
                    <p:cNvGrpSpPr/>
                    <p:nvPr/>
                  </p:nvGrpSpPr>
                  <p:grpSpPr>
                    <a:xfrm>
                      <a:off x="4224" y="576"/>
                      <a:ext cx="287" cy="240"/>
                      <a:chOff x="2880" y="576"/>
                      <a:chExt cx="287" cy="240"/>
                    </a:xfrm>
                  </p:grpSpPr>
                  <p:sp>
                    <p:nvSpPr>
                      <p:cNvPr id="16449" name="Rectangle 392"/>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450" name="Text Box 393"/>
                      <p:cNvSpPr txBox="1"/>
                      <p:nvPr/>
                    </p:nvSpPr>
                    <p:spPr>
                      <a:xfrm>
                        <a:off x="2880" y="624"/>
                        <a:ext cx="287"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Lucida Console" panose="020B0609040504020204" pitchFamily="49" charset="0"/>
                          </a:rPr>
                          <a:t>AF</a:t>
                        </a:r>
                      </a:p>
                    </p:txBody>
                  </p:sp>
                </p:grpSp>
                <p:grpSp>
                  <p:nvGrpSpPr>
                    <p:cNvPr id="16425" name="Group 394"/>
                    <p:cNvGrpSpPr/>
                    <p:nvPr/>
                  </p:nvGrpSpPr>
                  <p:grpSpPr>
                    <a:xfrm>
                      <a:off x="4416" y="576"/>
                      <a:ext cx="288" cy="240"/>
                      <a:chOff x="2880" y="576"/>
                      <a:chExt cx="288" cy="240"/>
                    </a:xfrm>
                  </p:grpSpPr>
                  <p:sp>
                    <p:nvSpPr>
                      <p:cNvPr id="16447" name="Rectangle 395"/>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448" name="Text Box 396"/>
                      <p:cNvSpPr txBox="1"/>
                      <p:nvPr/>
                    </p:nvSpPr>
                    <p:spPr>
                      <a:xfrm>
                        <a:off x="2880" y="624"/>
                        <a:ext cx="288"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Times New Roman" panose="02020603050405020304" pitchFamily="18" charset="0"/>
                          </a:rPr>
                          <a:t> </a:t>
                        </a:r>
                      </a:p>
                    </p:txBody>
                  </p:sp>
                </p:grpSp>
                <p:grpSp>
                  <p:nvGrpSpPr>
                    <p:cNvPr id="16426" name="Group 397"/>
                    <p:cNvGrpSpPr/>
                    <p:nvPr/>
                  </p:nvGrpSpPr>
                  <p:grpSpPr>
                    <a:xfrm>
                      <a:off x="4608" y="576"/>
                      <a:ext cx="288" cy="240"/>
                      <a:chOff x="2880" y="576"/>
                      <a:chExt cx="288" cy="240"/>
                    </a:xfrm>
                  </p:grpSpPr>
                  <p:sp>
                    <p:nvSpPr>
                      <p:cNvPr id="16445" name="Rectangle 398"/>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446" name="Text Box 399"/>
                      <p:cNvSpPr txBox="1"/>
                      <p:nvPr/>
                    </p:nvSpPr>
                    <p:spPr>
                      <a:xfrm>
                        <a:off x="2880" y="624"/>
                        <a:ext cx="288"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Lucida Console" panose="020B0609040504020204" pitchFamily="49" charset="0"/>
                          </a:rPr>
                          <a:t>PF</a:t>
                        </a:r>
                      </a:p>
                    </p:txBody>
                  </p:sp>
                </p:grpSp>
                <p:grpSp>
                  <p:nvGrpSpPr>
                    <p:cNvPr id="16427" name="Group 400"/>
                    <p:cNvGrpSpPr/>
                    <p:nvPr/>
                  </p:nvGrpSpPr>
                  <p:grpSpPr>
                    <a:xfrm>
                      <a:off x="4800" y="576"/>
                      <a:ext cx="288" cy="240"/>
                      <a:chOff x="2880" y="576"/>
                      <a:chExt cx="288" cy="240"/>
                    </a:xfrm>
                  </p:grpSpPr>
                  <p:sp>
                    <p:nvSpPr>
                      <p:cNvPr id="16443" name="Rectangle 401"/>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444" name="Text Box 402"/>
                      <p:cNvSpPr txBox="1"/>
                      <p:nvPr/>
                    </p:nvSpPr>
                    <p:spPr>
                      <a:xfrm>
                        <a:off x="2880" y="624"/>
                        <a:ext cx="288"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Times New Roman" panose="02020603050405020304" pitchFamily="18" charset="0"/>
                          </a:rPr>
                          <a:t> </a:t>
                        </a:r>
                      </a:p>
                    </p:txBody>
                  </p:sp>
                </p:grpSp>
                <p:grpSp>
                  <p:nvGrpSpPr>
                    <p:cNvPr id="16428" name="Group 403"/>
                    <p:cNvGrpSpPr/>
                    <p:nvPr/>
                  </p:nvGrpSpPr>
                  <p:grpSpPr>
                    <a:xfrm>
                      <a:off x="4993" y="576"/>
                      <a:ext cx="287" cy="240"/>
                      <a:chOff x="2881" y="576"/>
                      <a:chExt cx="287" cy="240"/>
                    </a:xfrm>
                  </p:grpSpPr>
                  <p:sp>
                    <p:nvSpPr>
                      <p:cNvPr id="16441" name="Rectangle 404"/>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442" name="Text Box 405"/>
                      <p:cNvSpPr txBox="1"/>
                      <p:nvPr/>
                    </p:nvSpPr>
                    <p:spPr>
                      <a:xfrm>
                        <a:off x="2881" y="624"/>
                        <a:ext cx="287"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Lucida Console" panose="020B0609040504020204" pitchFamily="49" charset="0"/>
                          </a:rPr>
                          <a:t>CF</a:t>
                        </a:r>
                      </a:p>
                    </p:txBody>
                  </p:sp>
                </p:grpSp>
                <p:grpSp>
                  <p:nvGrpSpPr>
                    <p:cNvPr id="16429" name="Group 406"/>
                    <p:cNvGrpSpPr/>
                    <p:nvPr/>
                  </p:nvGrpSpPr>
                  <p:grpSpPr>
                    <a:xfrm>
                      <a:off x="2688" y="576"/>
                      <a:ext cx="288" cy="240"/>
                      <a:chOff x="2880" y="576"/>
                      <a:chExt cx="288" cy="240"/>
                    </a:xfrm>
                  </p:grpSpPr>
                  <p:sp>
                    <p:nvSpPr>
                      <p:cNvPr id="16439" name="Rectangle 407"/>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440" name="Text Box 408"/>
                      <p:cNvSpPr txBox="1"/>
                      <p:nvPr/>
                    </p:nvSpPr>
                    <p:spPr>
                      <a:xfrm>
                        <a:off x="2880" y="624"/>
                        <a:ext cx="288"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Times New Roman" panose="02020603050405020304" pitchFamily="18" charset="0"/>
                          </a:rPr>
                          <a:t> </a:t>
                        </a:r>
                      </a:p>
                    </p:txBody>
                  </p:sp>
                </p:grpSp>
                <p:grpSp>
                  <p:nvGrpSpPr>
                    <p:cNvPr id="16430" name="Group 409"/>
                    <p:cNvGrpSpPr/>
                    <p:nvPr/>
                  </p:nvGrpSpPr>
                  <p:grpSpPr>
                    <a:xfrm>
                      <a:off x="2496" y="576"/>
                      <a:ext cx="288" cy="240"/>
                      <a:chOff x="2880" y="576"/>
                      <a:chExt cx="288" cy="240"/>
                    </a:xfrm>
                  </p:grpSpPr>
                  <p:sp>
                    <p:nvSpPr>
                      <p:cNvPr id="16437" name="Rectangle 410"/>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438" name="Text Box 411"/>
                      <p:cNvSpPr txBox="1"/>
                      <p:nvPr/>
                    </p:nvSpPr>
                    <p:spPr>
                      <a:xfrm>
                        <a:off x="2880" y="624"/>
                        <a:ext cx="288"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Times New Roman" panose="02020603050405020304" pitchFamily="18" charset="0"/>
                          </a:rPr>
                          <a:t> </a:t>
                        </a:r>
                      </a:p>
                    </p:txBody>
                  </p:sp>
                </p:grpSp>
                <p:grpSp>
                  <p:nvGrpSpPr>
                    <p:cNvPr id="16431" name="Group 412"/>
                    <p:cNvGrpSpPr/>
                    <p:nvPr/>
                  </p:nvGrpSpPr>
                  <p:grpSpPr>
                    <a:xfrm>
                      <a:off x="2304" y="576"/>
                      <a:ext cx="288" cy="240"/>
                      <a:chOff x="2880" y="576"/>
                      <a:chExt cx="288" cy="240"/>
                    </a:xfrm>
                  </p:grpSpPr>
                  <p:sp>
                    <p:nvSpPr>
                      <p:cNvPr id="16435" name="Rectangle 413"/>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436" name="Text Box 414"/>
                      <p:cNvSpPr txBox="1"/>
                      <p:nvPr/>
                    </p:nvSpPr>
                    <p:spPr>
                      <a:xfrm>
                        <a:off x="2880" y="624"/>
                        <a:ext cx="288"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Times New Roman" panose="02020603050405020304" pitchFamily="18" charset="0"/>
                          </a:rPr>
                          <a:t> </a:t>
                        </a:r>
                      </a:p>
                    </p:txBody>
                  </p:sp>
                </p:grpSp>
                <p:grpSp>
                  <p:nvGrpSpPr>
                    <p:cNvPr id="16432" name="Group 415"/>
                    <p:cNvGrpSpPr/>
                    <p:nvPr/>
                  </p:nvGrpSpPr>
                  <p:grpSpPr>
                    <a:xfrm>
                      <a:off x="2112" y="576"/>
                      <a:ext cx="288" cy="240"/>
                      <a:chOff x="2880" y="576"/>
                      <a:chExt cx="288" cy="240"/>
                    </a:xfrm>
                  </p:grpSpPr>
                  <p:sp>
                    <p:nvSpPr>
                      <p:cNvPr id="16433" name="Rectangle 416"/>
                      <p:cNvSpPr/>
                      <p:nvPr/>
                    </p:nvSpPr>
                    <p:spPr>
                      <a:xfrm>
                        <a:off x="2928" y="576"/>
                        <a:ext cx="192" cy="240"/>
                      </a:xfrm>
                      <a:prstGeom prst="rect">
                        <a:avLst/>
                      </a:prstGeom>
                      <a:solidFill>
                        <a:schemeClr val="folHlink"/>
                      </a:solidFill>
                      <a:ln w="12700" cap="sq" cmpd="sng">
                        <a:solidFill>
                          <a:schemeClr val="tx1"/>
                        </a:solidFill>
                        <a:prstDash val="solid"/>
                        <a:miter/>
                        <a:headEnd type="none" w="sm" len="sm"/>
                        <a:tailEnd type="none" w="sm" len="sm"/>
                      </a:ln>
                    </p:spPr>
                    <p:txBody>
                      <a:bodyPr anchor="ctr">
                        <a:spAutoFit/>
                      </a:bodyPr>
                      <a:lstStyle/>
                      <a:p>
                        <a:endParaRPr lang="zh-CN" altLang="en-US" dirty="0">
                          <a:latin typeface="Times New Roman" panose="02020603050405020304" pitchFamily="18" charset="0"/>
                        </a:endParaRPr>
                      </a:p>
                    </p:txBody>
                  </p:sp>
                  <p:sp>
                    <p:nvSpPr>
                      <p:cNvPr id="16434" name="Text Box 417"/>
                      <p:cNvSpPr txBox="1"/>
                      <p:nvPr/>
                    </p:nvSpPr>
                    <p:spPr>
                      <a:xfrm>
                        <a:off x="2880" y="624"/>
                        <a:ext cx="288" cy="173"/>
                      </a:xfrm>
                      <a:prstGeom prst="rect">
                        <a:avLst/>
                      </a:prstGeom>
                      <a:solidFill>
                        <a:schemeClr val="folHlink"/>
                      </a:solidFill>
                      <a:ln w="12700">
                        <a:noFill/>
                      </a:ln>
                    </p:spPr>
                    <p:txBody>
                      <a:bodyPr>
                        <a:spAutoFit/>
                      </a:bodyPr>
                      <a:lstStyle/>
                      <a:p>
                        <a:pPr>
                          <a:spcBef>
                            <a:spcPct val="50000"/>
                          </a:spcBef>
                        </a:pPr>
                        <a:r>
                          <a:rPr lang="en-US" altLang="zh-CN" sz="1200" b="1" dirty="0">
                            <a:solidFill>
                              <a:srgbClr val="000000"/>
                            </a:solidFill>
                            <a:latin typeface="Times New Roman" panose="02020603050405020304" pitchFamily="18" charset="0"/>
                          </a:rPr>
                          <a:t> </a:t>
                        </a:r>
                      </a:p>
                    </p:txBody>
                  </p:sp>
                </p:grpSp>
              </p:grpSp>
              <p:sp>
                <p:nvSpPr>
                  <p:cNvPr id="16415" name="Rectangle 418"/>
                  <p:cNvSpPr/>
                  <p:nvPr/>
                </p:nvSpPr>
                <p:spPr>
                  <a:xfrm>
                    <a:off x="3216" y="3120"/>
                    <a:ext cx="348" cy="173"/>
                  </a:xfrm>
                  <a:prstGeom prst="rect">
                    <a:avLst/>
                  </a:prstGeom>
                  <a:solidFill>
                    <a:schemeClr val="folHlink"/>
                  </a:solidFill>
                  <a:ln w="12700">
                    <a:noFill/>
                  </a:ln>
                </p:spPr>
                <p:txBody>
                  <a:bodyPr wrap="none">
                    <a:spAutoFit/>
                  </a:bodyPr>
                  <a:lstStyle/>
                  <a:p>
                    <a:r>
                      <a:rPr lang="en-US" altLang="zh-CN" sz="1200" b="1" dirty="0">
                        <a:solidFill>
                          <a:srgbClr val="000000"/>
                        </a:solidFill>
                        <a:latin typeface="Lucida Console" panose="020B0609040504020204" pitchFamily="49" charset="0"/>
                      </a:rPr>
                      <a:t>IOPL</a:t>
                    </a:r>
                  </a:p>
                </p:txBody>
              </p:sp>
              <p:sp>
                <p:nvSpPr>
                  <p:cNvPr id="16416" name="Rectangle 419"/>
                  <p:cNvSpPr/>
                  <p:nvPr/>
                </p:nvSpPr>
                <p:spPr>
                  <a:xfrm>
                    <a:off x="3024" y="3120"/>
                    <a:ext cx="232" cy="173"/>
                  </a:xfrm>
                  <a:prstGeom prst="rect">
                    <a:avLst/>
                  </a:prstGeom>
                  <a:solidFill>
                    <a:schemeClr val="folHlink"/>
                  </a:solidFill>
                  <a:ln w="12700">
                    <a:noFill/>
                  </a:ln>
                </p:spPr>
                <p:txBody>
                  <a:bodyPr wrap="none">
                    <a:spAutoFit/>
                  </a:bodyPr>
                  <a:lstStyle/>
                  <a:p>
                    <a:r>
                      <a:rPr lang="en-US" altLang="zh-CN" sz="1200" b="1" dirty="0">
                        <a:solidFill>
                          <a:srgbClr val="000000"/>
                        </a:solidFill>
                        <a:latin typeface="Lucida Console" panose="020B0609040504020204" pitchFamily="49" charset="0"/>
                      </a:rPr>
                      <a:t>NT</a:t>
                    </a:r>
                  </a:p>
                </p:txBody>
              </p:sp>
            </p:grpSp>
          </p:grpSp>
          <p:sp>
            <p:nvSpPr>
              <p:cNvPr id="16411" name="Rectangle 420"/>
              <p:cNvSpPr/>
              <p:nvPr/>
            </p:nvSpPr>
            <p:spPr>
              <a:xfrm>
                <a:off x="2516" y="3120"/>
                <a:ext cx="232" cy="173"/>
              </a:xfrm>
              <a:prstGeom prst="rect">
                <a:avLst/>
              </a:prstGeom>
              <a:solidFill>
                <a:schemeClr val="folHlink"/>
              </a:solidFill>
              <a:ln w="12700">
                <a:noFill/>
              </a:ln>
            </p:spPr>
            <p:txBody>
              <a:bodyPr wrap="none">
                <a:spAutoFit/>
              </a:bodyPr>
              <a:lstStyle/>
              <a:p>
                <a:r>
                  <a:rPr lang="en-US" altLang="zh-CN" sz="1200" b="1" dirty="0">
                    <a:solidFill>
                      <a:srgbClr val="000000"/>
                    </a:solidFill>
                    <a:latin typeface="Lucida Console" panose="020B0609040504020204" pitchFamily="49" charset="0"/>
                  </a:rPr>
                  <a:t>VM</a:t>
                </a:r>
              </a:p>
            </p:txBody>
          </p:sp>
        </p:grpSp>
        <p:sp>
          <p:nvSpPr>
            <p:cNvPr id="16409" name="Rectangle 421"/>
            <p:cNvSpPr/>
            <p:nvPr/>
          </p:nvSpPr>
          <p:spPr>
            <a:xfrm>
              <a:off x="2304" y="2880"/>
              <a:ext cx="232" cy="173"/>
            </a:xfrm>
            <a:prstGeom prst="rect">
              <a:avLst/>
            </a:prstGeom>
            <a:solidFill>
              <a:schemeClr val="folHlink"/>
            </a:solidFill>
            <a:ln w="12700">
              <a:noFill/>
            </a:ln>
          </p:spPr>
          <p:txBody>
            <a:bodyPr wrap="none">
              <a:spAutoFit/>
            </a:bodyPr>
            <a:lstStyle/>
            <a:p>
              <a:r>
                <a:rPr lang="en-US" altLang="zh-CN" sz="1200" b="1" dirty="0">
                  <a:solidFill>
                    <a:srgbClr val="000000"/>
                  </a:solidFill>
                  <a:latin typeface="Lucida Console" panose="020B0609040504020204" pitchFamily="49" charset="0"/>
                </a:rPr>
                <a:t>AC</a:t>
              </a:r>
            </a:p>
          </p:txBody>
        </p:sp>
      </p:grpSp>
      <p:sp>
        <p:nvSpPr>
          <p:cNvPr id="16401" name="Rectangle 422"/>
          <p:cNvSpPr/>
          <p:nvPr/>
        </p:nvSpPr>
        <p:spPr>
          <a:xfrm>
            <a:off x="2837180" y="4257675"/>
            <a:ext cx="368300" cy="275590"/>
          </a:xfrm>
          <a:prstGeom prst="rect">
            <a:avLst/>
          </a:prstGeom>
          <a:noFill/>
          <a:ln w="12700">
            <a:noFill/>
          </a:ln>
        </p:spPr>
        <p:txBody>
          <a:bodyPr wrap="none">
            <a:spAutoFit/>
          </a:bodyPr>
          <a:lstStyle/>
          <a:p>
            <a:r>
              <a:rPr lang="en-US" altLang="zh-CN" sz="1200" b="1" dirty="0">
                <a:solidFill>
                  <a:srgbClr val="000000"/>
                </a:solidFill>
                <a:latin typeface="Lucida Console" panose="020B0609040504020204" pitchFamily="49" charset="0"/>
              </a:rPr>
              <a:t>ID</a:t>
            </a:r>
          </a:p>
        </p:txBody>
      </p:sp>
      <p:sp>
        <p:nvSpPr>
          <p:cNvPr id="16402" name="Rectangle 423"/>
          <p:cNvSpPr/>
          <p:nvPr/>
        </p:nvSpPr>
        <p:spPr>
          <a:xfrm>
            <a:off x="3065780" y="4257675"/>
            <a:ext cx="461010" cy="275590"/>
          </a:xfrm>
          <a:prstGeom prst="rect">
            <a:avLst/>
          </a:prstGeom>
          <a:noFill/>
          <a:ln w="12700">
            <a:noFill/>
          </a:ln>
        </p:spPr>
        <p:txBody>
          <a:bodyPr wrap="none">
            <a:spAutoFit/>
          </a:bodyPr>
          <a:lstStyle/>
          <a:p>
            <a:r>
              <a:rPr lang="en-US" altLang="zh-CN" sz="1200" b="1" dirty="0">
                <a:solidFill>
                  <a:srgbClr val="000000"/>
                </a:solidFill>
                <a:latin typeface="Lucida Console" panose="020B0609040504020204" pitchFamily="49" charset="0"/>
              </a:rPr>
              <a:t>VIP</a:t>
            </a:r>
          </a:p>
        </p:txBody>
      </p:sp>
      <p:sp>
        <p:nvSpPr>
          <p:cNvPr id="16403" name="Rectangle 424"/>
          <p:cNvSpPr/>
          <p:nvPr/>
        </p:nvSpPr>
        <p:spPr>
          <a:xfrm>
            <a:off x="3370580" y="4257675"/>
            <a:ext cx="461010" cy="275590"/>
          </a:xfrm>
          <a:prstGeom prst="rect">
            <a:avLst/>
          </a:prstGeom>
          <a:noFill/>
          <a:ln w="12700">
            <a:noFill/>
          </a:ln>
        </p:spPr>
        <p:txBody>
          <a:bodyPr wrap="none">
            <a:spAutoFit/>
          </a:bodyPr>
          <a:lstStyle/>
          <a:p>
            <a:r>
              <a:rPr lang="en-US" altLang="zh-CN" sz="1200" b="1" dirty="0">
                <a:solidFill>
                  <a:srgbClr val="000000"/>
                </a:solidFill>
                <a:latin typeface="Lucida Console" panose="020B0609040504020204" pitchFamily="49" charset="0"/>
              </a:rPr>
              <a:t>VIF</a:t>
            </a:r>
          </a:p>
        </p:txBody>
      </p:sp>
      <p:sp>
        <p:nvSpPr>
          <p:cNvPr id="16404" name="Text Box 425"/>
          <p:cNvSpPr txBox="1"/>
          <p:nvPr/>
        </p:nvSpPr>
        <p:spPr>
          <a:xfrm>
            <a:off x="209550" y="4562475"/>
            <a:ext cx="8724265" cy="229870"/>
          </a:xfrm>
          <a:prstGeom prst="rect">
            <a:avLst/>
          </a:prstGeom>
          <a:noFill/>
          <a:ln w="12700">
            <a:noFill/>
          </a:ln>
        </p:spPr>
        <p:txBody>
          <a:bodyPr wrap="square">
            <a:spAutoFit/>
          </a:bodyPr>
          <a:lstStyle/>
          <a:p>
            <a:pPr>
              <a:spcBef>
                <a:spcPct val="50000"/>
              </a:spcBef>
            </a:pPr>
            <a:r>
              <a:rPr lang="en-US" altLang="zh-CN" sz="900" b="1" spc="110" dirty="0">
                <a:solidFill>
                  <a:srgbClr val="000000"/>
                </a:solidFill>
                <a:uFillTx/>
                <a:latin typeface="Lucida Console" panose="020B0609040504020204" pitchFamily="49" charset="0"/>
              </a:rPr>
              <a:t>31 30  29 28 27 26  25 24 23 22 21 20  19 18 17 16  15 14 13 12 11 10 9   8  7  6  5  4  3   2  1  0</a:t>
            </a:r>
          </a:p>
        </p:txBody>
      </p:sp>
      <p:sp>
        <p:nvSpPr>
          <p:cNvPr id="16405" name="Rectangle 426"/>
          <p:cNvSpPr/>
          <p:nvPr/>
        </p:nvSpPr>
        <p:spPr>
          <a:xfrm>
            <a:off x="7914005" y="3876675"/>
            <a:ext cx="926857" cy="338554"/>
          </a:xfrm>
          <a:prstGeom prst="rect">
            <a:avLst/>
          </a:prstGeom>
          <a:noFill/>
          <a:ln w="12700">
            <a:noFill/>
          </a:ln>
        </p:spPr>
        <p:txBody>
          <a:bodyPr wrap="none">
            <a:spAutoFit/>
          </a:bodyPr>
          <a:lstStyle/>
          <a:p>
            <a:pPr>
              <a:spcBef>
                <a:spcPct val="50000"/>
              </a:spcBef>
            </a:pPr>
            <a:r>
              <a:rPr lang="en-US" altLang="zh-CN" sz="1600" b="1" dirty="0">
                <a:solidFill>
                  <a:srgbClr val="000000"/>
                </a:solidFill>
                <a:latin typeface="Times New Roman" panose="02020603050405020304" pitchFamily="18" charset="0"/>
              </a:rPr>
              <a:t>Pentium</a:t>
            </a:r>
          </a:p>
        </p:txBody>
      </p:sp>
      <p:sp>
        <p:nvSpPr>
          <p:cNvPr id="16407" name="Rectangle 428"/>
          <p:cNvSpPr/>
          <p:nvPr/>
        </p:nvSpPr>
        <p:spPr>
          <a:xfrm>
            <a:off x="810260" y="5019675"/>
            <a:ext cx="6172200" cy="1751965"/>
          </a:xfrm>
          <a:prstGeom prst="rect">
            <a:avLst/>
          </a:prstGeom>
          <a:noFill/>
          <a:ln w="12700">
            <a:noFill/>
          </a:ln>
        </p:spPr>
        <p:txBody>
          <a:bodyPr>
            <a:spAutoFit/>
          </a:bodyPr>
          <a:lstStyle/>
          <a:p>
            <a:pPr eaLnBrk="0" hangingPunct="0">
              <a:lnSpc>
                <a:spcPct val="120000"/>
              </a:lnSpc>
            </a:pPr>
            <a:r>
              <a:rPr lang="en-US" altLang="zh-CN" sz="1800" b="1" dirty="0">
                <a:solidFill>
                  <a:srgbClr val="000000"/>
                </a:solidFill>
                <a:latin typeface="Times New Roman" panose="02020603050405020304" pitchFamily="18" charset="0"/>
                <a:ea typeface="楷体_GB2312" pitchFamily="49" charset="-122"/>
              </a:rPr>
              <a:t>IOPL</a:t>
            </a:r>
            <a:r>
              <a:rPr lang="zh-CN" altLang="en-US" sz="1800" b="1" dirty="0">
                <a:solidFill>
                  <a:srgbClr val="000000"/>
                </a:solidFill>
                <a:latin typeface="Times New Roman" panose="02020603050405020304" pitchFamily="18" charset="0"/>
                <a:ea typeface="楷体_GB2312" pitchFamily="49" charset="-122"/>
              </a:rPr>
              <a:t>： </a:t>
            </a:r>
            <a:r>
              <a:rPr lang="en-US" altLang="zh-CN" sz="1800" b="1" dirty="0">
                <a:solidFill>
                  <a:srgbClr val="000000"/>
                </a:solidFill>
                <a:latin typeface="Times New Roman" panose="02020603050405020304" pitchFamily="18" charset="0"/>
                <a:ea typeface="楷体_GB2312" pitchFamily="49" charset="-122"/>
              </a:rPr>
              <a:t>I/O</a:t>
            </a:r>
            <a:r>
              <a:rPr lang="zh-CN" altLang="en-US" sz="1800" b="1" dirty="0">
                <a:solidFill>
                  <a:srgbClr val="000000"/>
                </a:solidFill>
                <a:latin typeface="Times New Roman" panose="02020603050405020304" pitchFamily="18" charset="0"/>
                <a:ea typeface="楷体_GB2312" pitchFamily="49" charset="-122"/>
              </a:rPr>
              <a:t>特权级                         </a:t>
            </a:r>
            <a:r>
              <a:rPr lang="en-US" altLang="zh-CN" sz="1800" b="1" dirty="0">
                <a:solidFill>
                  <a:srgbClr val="000000"/>
                </a:solidFill>
                <a:latin typeface="Times New Roman" panose="02020603050405020304" pitchFamily="18" charset="0"/>
                <a:ea typeface="楷体_GB2312" pitchFamily="49" charset="-122"/>
              </a:rPr>
              <a:t>VIP</a:t>
            </a:r>
            <a:r>
              <a:rPr lang="zh-CN" altLang="en-US" sz="1800" b="1" dirty="0">
                <a:solidFill>
                  <a:srgbClr val="000000"/>
                </a:solidFill>
                <a:latin typeface="Times New Roman" panose="02020603050405020304" pitchFamily="18" charset="0"/>
                <a:ea typeface="楷体_GB2312" pitchFamily="49" charset="-122"/>
              </a:rPr>
              <a:t>：虚拟中断未决标志 </a:t>
            </a:r>
          </a:p>
          <a:p>
            <a:pPr eaLnBrk="0" hangingPunct="0">
              <a:lnSpc>
                <a:spcPct val="120000"/>
              </a:lnSpc>
            </a:pPr>
            <a:r>
              <a:rPr lang="zh-CN" altLang="en-US" sz="1800" b="1" dirty="0">
                <a:solidFill>
                  <a:srgbClr val="000000"/>
                </a:solidFill>
                <a:latin typeface="Times New Roman" panose="02020603050405020304" pitchFamily="18" charset="0"/>
                <a:ea typeface="楷体_GB2312" pitchFamily="49" charset="-122"/>
              </a:rPr>
              <a:t>    </a:t>
            </a:r>
            <a:r>
              <a:rPr lang="en-US" altLang="zh-CN" sz="1800" b="1" dirty="0">
                <a:solidFill>
                  <a:srgbClr val="000000"/>
                </a:solidFill>
                <a:latin typeface="Times New Roman" panose="02020603050405020304" pitchFamily="18" charset="0"/>
                <a:ea typeface="楷体_GB2312" pitchFamily="49" charset="-122"/>
              </a:rPr>
              <a:t>NT</a:t>
            </a:r>
            <a:r>
              <a:rPr lang="zh-CN" altLang="en-US" sz="1800" b="1" dirty="0">
                <a:solidFill>
                  <a:srgbClr val="000000"/>
                </a:solidFill>
                <a:latin typeface="Times New Roman" panose="02020603050405020304" pitchFamily="18" charset="0"/>
                <a:ea typeface="楷体_GB2312" pitchFamily="49" charset="-122"/>
              </a:rPr>
              <a:t>： 嵌套任务标志</a:t>
            </a:r>
            <a:r>
              <a:rPr lang="zh-CN" altLang="en-US" sz="1800" dirty="0">
                <a:solidFill>
                  <a:srgbClr val="000000"/>
                </a:solidFill>
                <a:latin typeface="Times New Roman" panose="02020603050405020304" pitchFamily="18" charset="0"/>
                <a:ea typeface="楷体_GB2312" pitchFamily="49" charset="-122"/>
              </a:rPr>
              <a:t>                   </a:t>
            </a:r>
            <a:r>
              <a:rPr lang="en-US" altLang="zh-CN" sz="1800" b="1" dirty="0">
                <a:solidFill>
                  <a:srgbClr val="000000"/>
                </a:solidFill>
                <a:latin typeface="Times New Roman" panose="02020603050405020304" pitchFamily="18" charset="0"/>
                <a:ea typeface="楷体_GB2312" pitchFamily="49" charset="-122"/>
              </a:rPr>
              <a:t>VIF</a:t>
            </a:r>
            <a:r>
              <a:rPr lang="zh-CN" altLang="en-US" sz="1800" b="1" dirty="0">
                <a:solidFill>
                  <a:srgbClr val="000000"/>
                </a:solidFill>
                <a:latin typeface="Times New Roman" panose="02020603050405020304" pitchFamily="18" charset="0"/>
                <a:ea typeface="楷体_GB2312" pitchFamily="49" charset="-122"/>
              </a:rPr>
              <a:t>：虚拟中断标志</a:t>
            </a:r>
            <a:endParaRPr lang="zh-CN" altLang="en-US" sz="1800" dirty="0">
              <a:solidFill>
                <a:srgbClr val="000000"/>
              </a:solidFill>
              <a:latin typeface="Times New Roman" panose="02020603050405020304" pitchFamily="18" charset="0"/>
              <a:ea typeface="楷体_GB2312" pitchFamily="49" charset="-122"/>
            </a:endParaRPr>
          </a:p>
          <a:p>
            <a:pPr eaLnBrk="0" hangingPunct="0">
              <a:lnSpc>
                <a:spcPct val="120000"/>
              </a:lnSpc>
            </a:pPr>
            <a:r>
              <a:rPr lang="zh-CN" altLang="en-US" sz="1800" b="1" dirty="0">
                <a:solidFill>
                  <a:srgbClr val="000000"/>
                </a:solidFill>
                <a:latin typeface="Times New Roman" panose="02020603050405020304" pitchFamily="18" charset="0"/>
                <a:ea typeface="楷体_GB2312" pitchFamily="49" charset="-122"/>
              </a:rPr>
              <a:t>    </a:t>
            </a:r>
            <a:r>
              <a:rPr lang="en-US" altLang="zh-CN" sz="1800" b="1" dirty="0">
                <a:solidFill>
                  <a:srgbClr val="000000"/>
                </a:solidFill>
                <a:latin typeface="Times New Roman" panose="02020603050405020304" pitchFamily="18" charset="0"/>
                <a:ea typeface="楷体_GB2312" pitchFamily="49" charset="-122"/>
              </a:rPr>
              <a:t>RF</a:t>
            </a:r>
            <a:r>
              <a:rPr lang="zh-CN" altLang="en-US" sz="1800" b="1" dirty="0">
                <a:solidFill>
                  <a:srgbClr val="000000"/>
                </a:solidFill>
                <a:latin typeface="Times New Roman" panose="02020603050405020304" pitchFamily="18" charset="0"/>
                <a:ea typeface="楷体_GB2312" pitchFamily="49" charset="-122"/>
              </a:rPr>
              <a:t>： 重新启动标志                   </a:t>
            </a:r>
            <a:r>
              <a:rPr lang="en-US" altLang="zh-CN" sz="1800" b="1" dirty="0">
                <a:solidFill>
                  <a:srgbClr val="000000"/>
                </a:solidFill>
                <a:latin typeface="Times New Roman" panose="02020603050405020304" pitchFamily="18" charset="0"/>
                <a:ea typeface="楷体_GB2312" pitchFamily="49" charset="-122"/>
              </a:rPr>
              <a:t>VM</a:t>
            </a:r>
            <a:r>
              <a:rPr lang="zh-CN" altLang="en-US" sz="1800" b="1" dirty="0">
                <a:solidFill>
                  <a:srgbClr val="000000"/>
                </a:solidFill>
                <a:latin typeface="Times New Roman" panose="02020603050405020304" pitchFamily="18" charset="0"/>
                <a:ea typeface="楷体_GB2312" pitchFamily="49" charset="-122"/>
              </a:rPr>
              <a:t>：虚拟</a:t>
            </a:r>
            <a:r>
              <a:rPr lang="en-US" altLang="zh-CN" sz="1800" b="1" dirty="0">
                <a:solidFill>
                  <a:srgbClr val="000000"/>
                </a:solidFill>
                <a:latin typeface="Times New Roman" panose="02020603050405020304" pitchFamily="18" charset="0"/>
                <a:ea typeface="楷体_GB2312" pitchFamily="49" charset="-122"/>
              </a:rPr>
              <a:t>8086</a:t>
            </a:r>
            <a:r>
              <a:rPr lang="zh-CN" altLang="en-US" sz="1800" b="1" dirty="0">
                <a:solidFill>
                  <a:srgbClr val="000000"/>
                </a:solidFill>
                <a:latin typeface="Times New Roman" panose="02020603050405020304" pitchFamily="18" charset="0"/>
                <a:ea typeface="楷体_GB2312" pitchFamily="49" charset="-122"/>
              </a:rPr>
              <a:t>模式位</a:t>
            </a:r>
          </a:p>
          <a:p>
            <a:pPr eaLnBrk="0" hangingPunct="0">
              <a:lnSpc>
                <a:spcPct val="120000"/>
              </a:lnSpc>
            </a:pPr>
            <a:r>
              <a:rPr lang="zh-CN" altLang="en-US" sz="1800" b="1" dirty="0">
                <a:solidFill>
                  <a:srgbClr val="000000"/>
                </a:solidFill>
                <a:latin typeface="Times New Roman" panose="02020603050405020304" pitchFamily="18" charset="0"/>
                <a:ea typeface="楷体_GB2312" pitchFamily="49" charset="-122"/>
              </a:rPr>
              <a:t>   </a:t>
            </a:r>
            <a:r>
              <a:rPr lang="en-US" altLang="zh-CN" sz="1800" b="1" dirty="0">
                <a:solidFill>
                  <a:srgbClr val="000000"/>
                </a:solidFill>
                <a:latin typeface="Times New Roman" panose="02020603050405020304" pitchFamily="18" charset="0"/>
                <a:ea typeface="楷体_GB2312" pitchFamily="49" charset="-122"/>
              </a:rPr>
              <a:t>AC</a:t>
            </a:r>
            <a:r>
              <a:rPr lang="zh-CN" altLang="en-US" sz="1800" b="1" dirty="0">
                <a:solidFill>
                  <a:srgbClr val="000000"/>
                </a:solidFill>
                <a:latin typeface="Times New Roman" panose="02020603050405020304" pitchFamily="18" charset="0"/>
                <a:ea typeface="楷体_GB2312" pitchFamily="49" charset="-122"/>
              </a:rPr>
              <a:t>：  对准检查方式位</a:t>
            </a:r>
          </a:p>
          <a:p>
            <a:pPr eaLnBrk="0" hangingPunct="0">
              <a:lnSpc>
                <a:spcPct val="120000"/>
              </a:lnSpc>
            </a:pPr>
            <a:r>
              <a:rPr lang="zh-CN" altLang="en-US" sz="1800" b="1" dirty="0">
                <a:solidFill>
                  <a:srgbClr val="000000"/>
                </a:solidFill>
                <a:latin typeface="Times New Roman" panose="02020603050405020304" pitchFamily="18" charset="0"/>
                <a:ea typeface="楷体_GB2312" pitchFamily="49" charset="-122"/>
              </a:rPr>
              <a:t>    </a:t>
            </a:r>
            <a:r>
              <a:rPr lang="en-US" altLang="zh-CN" sz="1800" b="1" dirty="0">
                <a:solidFill>
                  <a:srgbClr val="000000"/>
                </a:solidFill>
                <a:latin typeface="Times New Roman" panose="02020603050405020304" pitchFamily="18" charset="0"/>
                <a:ea typeface="楷体_GB2312" pitchFamily="49" charset="-122"/>
              </a:rPr>
              <a:t>ID</a:t>
            </a:r>
            <a:r>
              <a:rPr lang="zh-CN" altLang="en-US" sz="1800" b="1" dirty="0">
                <a:solidFill>
                  <a:srgbClr val="000000"/>
                </a:solidFill>
                <a:latin typeface="Times New Roman" panose="02020603050405020304" pitchFamily="18" charset="0"/>
                <a:ea typeface="楷体_GB2312" pitchFamily="49" charset="-122"/>
              </a:rPr>
              <a:t>：  标识标志</a:t>
            </a:r>
            <a:r>
              <a:rPr lang="zh-CN" altLang="en-US" sz="1800" dirty="0">
                <a:solidFill>
                  <a:srgbClr val="000000"/>
                </a:solidFill>
                <a:latin typeface="Times New Roman" panose="02020603050405020304" pitchFamily="18" charset="0"/>
                <a:ea typeface="楷体_GB2312" pitchFamily="49" charset="-122"/>
              </a:rPr>
              <a:t>   </a:t>
            </a:r>
          </a:p>
        </p:txBody>
      </p:sp>
      <p:sp>
        <p:nvSpPr>
          <p:cNvPr id="4" name="灯片编号占位符 3"/>
          <p:cNvSpPr>
            <a:spLocks noGrp="1"/>
          </p:cNvSpPr>
          <p:nvPr>
            <p:ph type="sldNum" sz="quarter" idx="10"/>
          </p:nvPr>
        </p:nvSpPr>
        <p:spPr/>
        <p:txBody>
          <a:bodyPr/>
          <a:lstStyle/>
          <a:p>
            <a:pPr>
              <a:defRPr/>
            </a:pPr>
            <a:fld id="{6A9BFF9C-1BD5-4E01-A2D9-531E0825C0E6}" type="slidenum">
              <a:rPr lang="en-US" altLang="zh-CN"/>
              <a:pPr>
                <a:defRPr/>
              </a:pPr>
              <a:t>46</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p:nvPr/>
        </p:nvSpPr>
        <p:spPr>
          <a:xfrm>
            <a:off x="179705" y="1268507"/>
            <a:ext cx="8229600" cy="5256584"/>
          </a:xfrm>
          <a:prstGeom prst="rect">
            <a:avLst/>
          </a:prstGeom>
        </p:spPr>
        <p:txBody>
          <a:bodyPr vert="horz">
            <a:normAutofit/>
          </a:bodyPr>
          <a:lstStyle/>
          <a:p>
            <a:pPr marL="274320" lvl="0" indent="-274320">
              <a:spcBef>
                <a:spcPct val="20000"/>
              </a:spcBef>
              <a:buClr>
                <a:srgbClr val="C87608"/>
              </a:buClr>
              <a:buSzPct val="95000"/>
            </a:pPr>
            <a:r>
              <a:rPr lang="en-US" altLang="zh-CN" sz="2400" b="1" dirty="0" smtClean="0">
                <a:solidFill>
                  <a:srgbClr val="FF0066"/>
                </a:solidFill>
                <a:latin typeface="华文楷体" panose="02010600040101010101" pitchFamily="2" charset="-122"/>
                <a:ea typeface="华文楷体" panose="02010600040101010101" pitchFamily="2" charset="-122"/>
              </a:rPr>
              <a:t>    【</a:t>
            </a:r>
            <a:r>
              <a:rPr lang="zh-CN" altLang="en-US" sz="2400" b="1" dirty="0" smtClean="0">
                <a:solidFill>
                  <a:srgbClr val="FF0066"/>
                </a:solidFill>
                <a:latin typeface="华文楷体" panose="02010600040101010101" pitchFamily="2" charset="-122"/>
                <a:ea typeface="华文楷体" panose="02010600040101010101" pitchFamily="2" charset="-122"/>
              </a:rPr>
              <a:t>例</a:t>
            </a:r>
            <a:r>
              <a:rPr lang="en-US" altLang="zh-CN" sz="2400" b="1" dirty="0" smtClean="0">
                <a:solidFill>
                  <a:srgbClr val="FF0066"/>
                </a:solidFill>
                <a:latin typeface="华文楷体" panose="02010600040101010101" pitchFamily="2" charset="-122"/>
                <a:ea typeface="华文楷体" panose="02010600040101010101" pitchFamily="2" charset="-122"/>
              </a:rPr>
              <a:t>1.12】</a:t>
            </a:r>
            <a:r>
              <a:rPr lang="zh-CN" altLang="zh-CN" sz="2400" b="1" dirty="0" smtClean="0">
                <a:latin typeface="华文楷体" panose="02010600040101010101" pitchFamily="2" charset="-122"/>
                <a:ea typeface="华文楷体" panose="02010600040101010101" pitchFamily="2" charset="-122"/>
              </a:rPr>
              <a:t>分析以下加法运算后，各条件标志的状态</a:t>
            </a:r>
            <a:r>
              <a:rPr lang="zh-CN"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a:t>
            </a:r>
          </a:p>
          <a:p>
            <a:r>
              <a:rPr lang="en-US" altLang="zh-CN" sz="2400" b="1" dirty="0" smtClean="0">
                <a:solidFill>
                  <a:srgbClr val="FF0000"/>
                </a:solidFill>
                <a:latin typeface="+mn-ea"/>
                <a:cs typeface="Times New Roman" panose="02020603050405020304" pitchFamily="18" charset="0"/>
              </a:rPr>
              <a:t>                 </a:t>
            </a:r>
            <a:r>
              <a:rPr lang="en-US" altLang="zh-CN" sz="2400" b="1" dirty="0" smtClean="0">
                <a:latin typeface="+mn-ea"/>
                <a:cs typeface="Times New Roman" panose="02020603050405020304" pitchFamily="18" charset="0"/>
              </a:rPr>
              <a:t>0 1 0 1 </a:t>
            </a:r>
            <a:r>
              <a:rPr lang="en-US" altLang="zh-CN" sz="2400" b="1" u="sng" dirty="0" smtClean="0">
                <a:latin typeface="+mn-ea"/>
                <a:cs typeface="Times New Roman" panose="02020603050405020304" pitchFamily="18" charset="0"/>
              </a:rPr>
              <a:t>0</a:t>
            </a:r>
            <a:r>
              <a:rPr lang="en-US" altLang="zh-CN" sz="2400" b="1" dirty="0" smtClean="0">
                <a:latin typeface="+mn-ea"/>
                <a:cs typeface="Times New Roman" panose="02020603050405020304" pitchFamily="18" charset="0"/>
              </a:rPr>
              <a:t> 1 1 0   </a:t>
            </a:r>
            <a:endParaRPr lang="zh-CN" altLang="zh-CN" sz="2400" b="1" dirty="0" smtClean="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b="1" dirty="0" smtClean="0">
                <a:latin typeface="+mn-ea"/>
                <a:cs typeface="Times New Roman" panose="02020603050405020304" pitchFamily="18" charset="0"/>
              </a:rPr>
              <a:t>             +   1 0 1 1 </a:t>
            </a:r>
            <a:r>
              <a:rPr lang="en-US" altLang="zh-CN" sz="2400" b="1" u="sng" dirty="0" smtClean="0">
                <a:latin typeface="+mn-ea"/>
                <a:cs typeface="Times New Roman" panose="02020603050405020304" pitchFamily="18" charset="0"/>
              </a:rPr>
              <a:t>0</a:t>
            </a:r>
            <a:r>
              <a:rPr lang="en-US" altLang="zh-CN" sz="2400" b="1" dirty="0" smtClean="0">
                <a:latin typeface="+mn-ea"/>
                <a:cs typeface="Times New Roman" panose="02020603050405020304" pitchFamily="18" charset="0"/>
              </a:rPr>
              <a:t> 1 1 1   </a:t>
            </a:r>
            <a:endParaRPr lang="zh-CN" altLang="zh-CN" sz="2400" b="1" dirty="0" smtClean="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b="1" dirty="0" smtClean="0">
                <a:latin typeface="+mn-ea"/>
                <a:cs typeface="Times New Roman" panose="02020603050405020304" pitchFamily="18" charset="0"/>
              </a:rPr>
              <a:t>              1  0 0 0 0 1 1 0 1</a:t>
            </a:r>
            <a:endParaRPr lang="zh-CN" altLang="zh-CN" sz="2400" b="1" dirty="0" smtClean="0">
              <a:latin typeface="Times New Roman" panose="02020603050405020304" pitchFamily="18" charset="0"/>
              <a:ea typeface="华文楷体" panose="02010600040101010101" pitchFamily="2" charset="-122"/>
              <a:cs typeface="Times New Roman" panose="02020603050405020304" pitchFamily="18" charset="0"/>
            </a:endParaRPr>
          </a:p>
          <a:p>
            <a:pPr marL="274320" indent="-274320">
              <a:spcBef>
                <a:spcPct val="20000"/>
              </a:spcBef>
              <a:buClr>
                <a:srgbClr val="C87608"/>
              </a:buClr>
              <a:buSzPct val="95000"/>
            </a:pPr>
            <a:r>
              <a:rPr lang="en-US" altLang="zh-CN" sz="2400" b="1" dirty="0" smtClean="0">
                <a:latin typeface="Times New Roman" panose="02020603050405020304" pitchFamily="18" charset="0"/>
                <a:cs typeface="Times New Roman" panose="02020603050405020304" pitchFamily="18" charset="0"/>
              </a:rPr>
              <a:t>               CF=1  AF=0  ZF=0  SF=0  OF=0  PF=0</a:t>
            </a:r>
            <a:endPar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endParaRPr>
          </a:p>
          <a:p>
            <a:pPr marL="274320" indent="-274320">
              <a:spcBef>
                <a:spcPct val="20000"/>
              </a:spcBef>
              <a:buClr>
                <a:srgbClr val="C87608"/>
              </a:buClr>
              <a:buSzPct val="95000"/>
            </a:pPr>
            <a:endPar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endParaRPr>
          </a:p>
        </p:txBody>
      </p:sp>
      <p:cxnSp>
        <p:nvCxnSpPr>
          <p:cNvPr id="5" name="直接连接符 4"/>
          <p:cNvCxnSpPr/>
          <p:nvPr/>
        </p:nvCxnSpPr>
        <p:spPr>
          <a:xfrm>
            <a:off x="2411760" y="2420610"/>
            <a:ext cx="3168352" cy="0"/>
          </a:xfrm>
          <a:prstGeom prst="line">
            <a:avLst/>
          </a:prstGeom>
        </p:spPr>
        <p:style>
          <a:lnRef idx="1">
            <a:schemeClr val="dk1"/>
          </a:lnRef>
          <a:fillRef idx="0">
            <a:schemeClr val="dk1"/>
          </a:fillRef>
          <a:effectRef idx="0">
            <a:schemeClr val="dk1"/>
          </a:effectRef>
          <a:fontRef idx="minor">
            <a:schemeClr val="tx1"/>
          </a:fontRef>
        </p:style>
      </p:cxnSp>
      <p:cxnSp>
        <p:nvCxnSpPr>
          <p:cNvPr id="6" name="直接连接符 5"/>
          <p:cNvCxnSpPr/>
          <p:nvPr/>
        </p:nvCxnSpPr>
        <p:spPr>
          <a:xfrm>
            <a:off x="3779912" y="5301208"/>
            <a:ext cx="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1.3.2 存储器</a:t>
            </a:r>
          </a:p>
        </p:txBody>
      </p:sp>
      <p:sp>
        <p:nvSpPr>
          <p:cNvPr id="4" name="内容占位符 2"/>
          <p:cNvSpPr txBox="1"/>
          <p:nvPr/>
        </p:nvSpPr>
        <p:spPr>
          <a:xfrm>
            <a:off x="179705" y="1197263"/>
            <a:ext cx="8229600" cy="5328592"/>
          </a:xfrm>
          <a:prstGeom prst="rect">
            <a:avLst/>
          </a:prstGeom>
        </p:spPr>
        <p:txBody>
          <a:bodyPr vert="horz">
            <a:normAutofit/>
          </a:bodyPr>
          <a:lstStyle/>
          <a:p>
            <a:pPr marL="514350" lvl="0" indent="-514350">
              <a:spcBef>
                <a:spcPct val="20000"/>
              </a:spcBef>
              <a:buClr>
                <a:srgbClr val="C87608"/>
              </a:buClr>
              <a:buSzPct val="95000"/>
            </a:pPr>
            <a:r>
              <a:rPr lang="en-US" altLang="zh-CN" sz="2800" b="1" dirty="0" smtClean="0">
                <a:solidFill>
                  <a:srgbClr val="A5002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800" b="1" dirty="0" smtClean="0">
                <a:solidFill>
                  <a:srgbClr val="A50021"/>
                </a:solidFill>
                <a:latin typeface="楷体" panose="02010609060101010101" pitchFamily="49" charset="-122"/>
                <a:ea typeface="楷体" panose="02010609060101010101" pitchFamily="49" charset="-122"/>
                <a:cs typeface="Times New Roman" panose="02020603050405020304" pitchFamily="18" charset="0"/>
              </a:rPr>
              <a:t>1. </a:t>
            </a:r>
            <a:r>
              <a:rPr lang="en-US" altLang="zh-CN" sz="2800" b="1" dirty="0" smtClean="0">
                <a:solidFill>
                  <a:srgbClr val="A50021"/>
                </a:solidFill>
                <a:latin typeface="楷体" panose="02010609060101010101" pitchFamily="49" charset="-122"/>
                <a:ea typeface="楷体" panose="02010609060101010101" pitchFamily="49" charset="-122"/>
              </a:rPr>
              <a:t>8086</a:t>
            </a:r>
            <a:r>
              <a:rPr lang="zh-CN" altLang="zh-CN" sz="2800" b="1" dirty="0" smtClean="0">
                <a:solidFill>
                  <a:srgbClr val="A50021"/>
                </a:solidFill>
                <a:latin typeface="楷体" panose="02010609060101010101" pitchFamily="49" charset="-122"/>
                <a:ea typeface="楷体" panose="02010609060101010101" pitchFamily="49" charset="-122"/>
              </a:rPr>
              <a:t>系统的主存及其分段模式</a:t>
            </a:r>
            <a:endParaRPr lang="en-US" altLang="zh-CN" sz="2800" b="1" dirty="0" smtClean="0"/>
          </a:p>
          <a:p>
            <a:pPr marL="514350" lvl="0" indent="-514350">
              <a:spcBef>
                <a:spcPct val="20000"/>
              </a:spcBef>
              <a:buClr>
                <a:srgbClr val="C87608"/>
              </a:buClr>
              <a:buSzPct val="95000"/>
              <a:buFont typeface="Wingdings" panose="05000000000000000000" pitchFamily="2" charset="2"/>
              <a:buChar char="u"/>
            </a:pPr>
            <a:r>
              <a:rPr lang="zh-CN" altLang="zh-CN" sz="2800" b="1" dirty="0" smtClean="0"/>
              <a:t>计算机的存储器包括</a:t>
            </a:r>
            <a:r>
              <a:rPr lang="zh-CN" altLang="zh-CN" sz="2800" b="1" dirty="0" smtClean="0">
                <a:solidFill>
                  <a:srgbClr val="FF0000"/>
                </a:solidFill>
              </a:rPr>
              <a:t>主存</a:t>
            </a:r>
            <a:r>
              <a:rPr lang="zh-CN" altLang="zh-CN" sz="2800" b="1" dirty="0" smtClean="0"/>
              <a:t>（也称内存）和辅存</a:t>
            </a:r>
            <a:r>
              <a:rPr kumimoji="0" lang="zh-CN" altLang="en-US" sz="2800" b="1" i="0" u="none" strike="noStrike" kern="1200" cap="none" spc="0" normalizeH="0" baseline="0" noProof="0" dirty="0" smtClean="0">
                <a:ln>
                  <a:noFill/>
                </a:ln>
                <a:solidFill>
                  <a:schemeClr val="tx1"/>
                </a:solidFill>
                <a:effectLst/>
                <a:uLnTx/>
                <a:uFillTx/>
                <a:latin typeface="+mn-lt"/>
                <a:ea typeface="+mn-ea"/>
                <a:cs typeface="+mn-cs"/>
              </a:rPr>
              <a:t>。</a:t>
            </a:r>
            <a:endParaRPr kumimoji="0" lang="en-US" altLang="zh-CN" sz="2800" b="1" i="0" u="none" strike="noStrike" kern="1200" cap="none" spc="0" normalizeH="0" baseline="0" noProof="0" dirty="0" smtClean="0">
              <a:ln>
                <a:noFill/>
              </a:ln>
              <a:solidFill>
                <a:schemeClr val="tx1"/>
              </a:solidFill>
              <a:effectLst/>
              <a:uLnTx/>
              <a:uFillTx/>
              <a:latin typeface="+mn-lt"/>
              <a:ea typeface="+mn-ea"/>
              <a:cs typeface="+mn-cs"/>
            </a:endParaRPr>
          </a:p>
          <a:p>
            <a:pPr marL="514350" lvl="0" indent="-514350">
              <a:spcBef>
                <a:spcPct val="20000"/>
              </a:spcBef>
              <a:buClr>
                <a:srgbClr val="C87608"/>
              </a:buClr>
              <a:buSzPct val="95000"/>
              <a:buFont typeface="Wingdings" panose="05000000000000000000" pitchFamily="2" charset="2"/>
              <a:buChar char="u"/>
            </a:pPr>
            <a:r>
              <a:rPr lang="en-US" altLang="zh-CN" sz="2800" b="1" dirty="0" smtClean="0">
                <a:latin typeface="Times New Roman" panose="02020603050405020304" pitchFamily="18" charset="0"/>
                <a:cs typeface="Times New Roman" panose="02020603050405020304" pitchFamily="18" charset="0"/>
              </a:rPr>
              <a:t>CPU</a:t>
            </a:r>
            <a:r>
              <a:rPr lang="zh-CN" altLang="zh-CN" sz="2800" b="1" dirty="0" smtClean="0">
                <a:latin typeface="Times New Roman" panose="02020603050405020304" pitchFamily="18" charset="0"/>
                <a:cs typeface="Times New Roman" panose="02020603050405020304" pitchFamily="18" charset="0"/>
              </a:rPr>
              <a:t>只能</a:t>
            </a:r>
            <a:r>
              <a:rPr lang="zh-CN" altLang="zh-CN" sz="2800" b="1" dirty="0" smtClean="0">
                <a:solidFill>
                  <a:srgbClr val="FF0000"/>
                </a:solidFill>
                <a:latin typeface="Times New Roman" panose="02020603050405020304" pitchFamily="18" charset="0"/>
                <a:cs typeface="Times New Roman" panose="02020603050405020304" pitchFamily="18" charset="0"/>
              </a:rPr>
              <a:t>直接访问</a:t>
            </a:r>
            <a:r>
              <a:rPr lang="zh-CN" altLang="zh-CN" sz="2800" b="1" dirty="0" smtClean="0">
                <a:latin typeface="Times New Roman" panose="02020603050405020304" pitchFamily="18" charset="0"/>
                <a:cs typeface="Times New Roman" panose="02020603050405020304" pitchFamily="18" charset="0"/>
              </a:rPr>
              <a:t>计算机的主存</a:t>
            </a:r>
            <a:r>
              <a:rPr lang="zh-CN" altLang="en-US" sz="2800" b="1" dirty="0" smtClean="0">
                <a:latin typeface="Times New Roman" panose="02020603050405020304" pitchFamily="18" charset="0"/>
                <a:cs typeface="Times New Roman" panose="02020603050405020304" pitchFamily="18" charset="0"/>
              </a:rPr>
              <a:t>。</a:t>
            </a:r>
            <a:r>
              <a:rPr lang="en-US" altLang="zh-CN" sz="2800" b="1" dirty="0" smtClean="0">
                <a:latin typeface="Times New Roman" panose="02020603050405020304" pitchFamily="18" charset="0"/>
                <a:cs typeface="Times New Roman" panose="02020603050405020304" pitchFamily="18" charset="0"/>
              </a:rPr>
              <a:t>CPU</a:t>
            </a:r>
            <a:r>
              <a:rPr lang="zh-CN" altLang="zh-CN" sz="2800" b="1" dirty="0" smtClean="0">
                <a:latin typeface="Times New Roman" panose="02020603050405020304" pitchFamily="18" charset="0"/>
                <a:cs typeface="Times New Roman" panose="02020603050405020304" pitchFamily="18" charset="0"/>
              </a:rPr>
              <a:t>所执行的程序和处理的数据都存在主存中</a:t>
            </a:r>
            <a:r>
              <a:rPr lang="zh-CN" altLang="en-US" sz="2800" b="1" dirty="0" smtClean="0">
                <a:latin typeface="Times New Roman" panose="02020603050405020304" pitchFamily="18" charset="0"/>
                <a:cs typeface="Times New Roman" panose="02020603050405020304" pitchFamily="18" charset="0"/>
              </a:rPr>
              <a:t>。</a:t>
            </a:r>
            <a:endParaRPr lang="en-US" altLang="zh-CN" sz="2800" b="1" dirty="0" smtClean="0">
              <a:latin typeface="Times New Roman" panose="02020603050405020304" pitchFamily="18" charset="0"/>
              <a:cs typeface="Times New Roman" panose="02020603050405020304" pitchFamily="18" charset="0"/>
            </a:endParaRPr>
          </a:p>
          <a:p>
            <a:pPr marL="514350" lvl="0" indent="-514350">
              <a:spcBef>
                <a:spcPct val="20000"/>
              </a:spcBef>
              <a:buClr>
                <a:srgbClr val="C87608"/>
              </a:buClr>
              <a:buSzPct val="95000"/>
              <a:buFont typeface="Wingdings" panose="05000000000000000000" pitchFamily="2" charset="2"/>
              <a:buChar char="u"/>
            </a:pPr>
            <a:r>
              <a:rPr lang="zh-CN" altLang="zh-CN" sz="2800" b="1" dirty="0" smtClean="0"/>
              <a:t>主存容量是以</a:t>
            </a:r>
            <a:r>
              <a:rPr lang="zh-CN" altLang="zh-CN" sz="2800" b="1" dirty="0" smtClean="0">
                <a:solidFill>
                  <a:srgbClr val="FF0000"/>
                </a:solidFill>
              </a:rPr>
              <a:t>存储单元</a:t>
            </a:r>
            <a:r>
              <a:rPr lang="zh-CN" altLang="zh-CN" sz="2800" b="1" dirty="0" smtClean="0"/>
              <a:t>的数量来计算的。</a:t>
            </a:r>
            <a:endParaRPr lang="en-US" altLang="zh-CN" sz="2800" b="1" dirty="0" smtClean="0"/>
          </a:p>
          <a:p>
            <a:pPr marL="514350" lvl="0" indent="-514350">
              <a:spcBef>
                <a:spcPct val="20000"/>
              </a:spcBef>
              <a:buClr>
                <a:srgbClr val="C87608"/>
              </a:buClr>
              <a:buSzPct val="95000"/>
              <a:buFont typeface="Wingdings" panose="05000000000000000000" pitchFamily="2" charset="2"/>
              <a:buChar char="u"/>
            </a:pPr>
            <a:r>
              <a:rPr lang="zh-CN" altLang="zh-CN" sz="2800" b="1" dirty="0" smtClean="0">
                <a:latin typeface="Times New Roman" panose="02020603050405020304" pitchFamily="18" charset="0"/>
                <a:cs typeface="Times New Roman" panose="02020603050405020304" pitchFamily="18" charset="0"/>
              </a:rPr>
              <a:t>计算机以一个</a:t>
            </a:r>
            <a:r>
              <a:rPr lang="zh-CN" altLang="zh-CN" sz="2800" b="1" dirty="0" smtClean="0">
                <a:solidFill>
                  <a:srgbClr val="FF0000"/>
                </a:solidFill>
                <a:latin typeface="Times New Roman" panose="02020603050405020304" pitchFamily="18" charset="0"/>
                <a:cs typeface="Times New Roman" panose="02020603050405020304" pitchFamily="18" charset="0"/>
              </a:rPr>
              <a:t>字节</a:t>
            </a:r>
            <a:r>
              <a:rPr lang="zh-CN" altLang="zh-CN" sz="2800" b="1" dirty="0" smtClean="0">
                <a:latin typeface="Times New Roman" panose="02020603050405020304" pitchFamily="18" charset="0"/>
                <a:cs typeface="Times New Roman" panose="02020603050405020304" pitchFamily="18" charset="0"/>
              </a:rPr>
              <a:t>（</a:t>
            </a:r>
            <a:r>
              <a:rPr lang="en-US" altLang="zh-CN" sz="2800" b="1" dirty="0" smtClean="0">
                <a:latin typeface="Times New Roman" panose="02020603050405020304" pitchFamily="18" charset="0"/>
                <a:cs typeface="Times New Roman" panose="02020603050405020304" pitchFamily="18" charset="0"/>
              </a:rPr>
              <a:t>8</a:t>
            </a:r>
            <a:r>
              <a:rPr lang="zh-CN" altLang="zh-CN" sz="2800" b="1" dirty="0" smtClean="0">
                <a:latin typeface="Times New Roman" panose="02020603050405020304" pitchFamily="18" charset="0"/>
                <a:cs typeface="Times New Roman" panose="02020603050405020304" pitchFamily="18" charset="0"/>
              </a:rPr>
              <a:t>位二进制）的大小来定义一个存储单元，即一个存储单元可以存储一个</a:t>
            </a:r>
            <a:r>
              <a:rPr lang="en-US" altLang="zh-CN" sz="2800" b="1" dirty="0" smtClean="0">
                <a:latin typeface="Times New Roman" panose="02020603050405020304" pitchFamily="18" charset="0"/>
                <a:cs typeface="Times New Roman" panose="02020603050405020304" pitchFamily="18" charset="0"/>
              </a:rPr>
              <a:t>8</a:t>
            </a:r>
            <a:r>
              <a:rPr lang="zh-CN" altLang="zh-CN" sz="2800" b="1" dirty="0" smtClean="0">
                <a:latin typeface="Times New Roman" panose="02020603050405020304" pitchFamily="18" charset="0"/>
                <a:cs typeface="Times New Roman" panose="02020603050405020304" pitchFamily="18" charset="0"/>
              </a:rPr>
              <a:t>位二进制数</a:t>
            </a:r>
            <a:r>
              <a:rPr lang="zh-CN" altLang="en-US" sz="2800" b="1" dirty="0" smtClean="0">
                <a:latin typeface="Times New Roman" panose="02020603050405020304" pitchFamily="18" charset="0"/>
                <a:cs typeface="Times New Roman" panose="02020603050405020304" pitchFamily="18" charset="0"/>
              </a:rPr>
              <a:t>。</a:t>
            </a:r>
            <a:endParaRPr lang="en-US" altLang="zh-CN" sz="2800" b="1" dirty="0" smtClean="0">
              <a:latin typeface="Times New Roman" panose="02020603050405020304" pitchFamily="18" charset="0"/>
              <a:cs typeface="Times New Roman" panose="02020603050405020304" pitchFamily="18" charset="0"/>
            </a:endParaRPr>
          </a:p>
          <a:p>
            <a:pPr marL="514350" lvl="0" indent="-514350">
              <a:spcBef>
                <a:spcPct val="20000"/>
              </a:spcBef>
              <a:buClr>
                <a:srgbClr val="C87608"/>
              </a:buClr>
              <a:buSzPct val="95000"/>
              <a:buFont typeface="Wingdings" panose="05000000000000000000" pitchFamily="2" charset="2"/>
              <a:buChar char="u"/>
            </a:pPr>
            <a:r>
              <a:rPr lang="zh-CN" altLang="zh-CN" sz="2800" b="1" dirty="0" smtClean="0">
                <a:latin typeface="Times New Roman" panose="02020603050405020304" pitchFamily="18" charset="0"/>
                <a:cs typeface="Times New Roman" panose="02020603050405020304" pitchFamily="18" charset="0"/>
              </a:rPr>
              <a:t>计算机系统对主存的每个存储单元从</a:t>
            </a:r>
            <a:r>
              <a:rPr lang="en-US" altLang="zh-CN" sz="2800" b="1" dirty="0" smtClean="0">
                <a:latin typeface="Times New Roman" panose="02020603050405020304" pitchFamily="18" charset="0"/>
                <a:cs typeface="Times New Roman" panose="02020603050405020304" pitchFamily="18" charset="0"/>
              </a:rPr>
              <a:t>0</a:t>
            </a:r>
            <a:r>
              <a:rPr lang="zh-CN" altLang="zh-CN" sz="2800" b="1" dirty="0" smtClean="0">
                <a:latin typeface="Times New Roman" panose="02020603050405020304" pitchFamily="18" charset="0"/>
                <a:cs typeface="Times New Roman" panose="02020603050405020304" pitchFamily="18" charset="0"/>
              </a:rPr>
              <a:t>开始连续编号，</a:t>
            </a:r>
            <a:r>
              <a:rPr lang="zh-CN" altLang="zh-CN" sz="2800" b="1" dirty="0" smtClean="0"/>
              <a:t>存储单元编号也称为存储单元的</a:t>
            </a:r>
            <a:r>
              <a:rPr lang="zh-CN" altLang="zh-CN" sz="2800" b="1" dirty="0" smtClean="0">
                <a:solidFill>
                  <a:srgbClr val="FF0000"/>
                </a:solidFill>
              </a:rPr>
              <a:t>地址</a:t>
            </a:r>
            <a:r>
              <a:rPr lang="zh-CN" altLang="en-US" sz="2800" b="1" dirty="0" smtClean="0"/>
              <a:t>。</a:t>
            </a:r>
            <a:endParaRPr kumimoji="0" lang="en-US" altLang="zh-CN" sz="2800" b="1"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p:nvPr/>
        </p:nvSpPr>
        <p:spPr>
          <a:xfrm>
            <a:off x="457200" y="1267748"/>
            <a:ext cx="8229600" cy="5328592"/>
          </a:xfrm>
          <a:prstGeom prst="rect">
            <a:avLst/>
          </a:prstGeom>
        </p:spPr>
        <p:txBody>
          <a:bodyPr vert="horz">
            <a:normAutofit/>
          </a:bodyPr>
          <a:lstStyle/>
          <a:p>
            <a:pPr marL="514350" lvl="0" indent="-514350">
              <a:spcBef>
                <a:spcPct val="20000"/>
              </a:spcBef>
              <a:buClr>
                <a:srgbClr val="C87608"/>
              </a:buClr>
              <a:buSzPct val="95000"/>
              <a:buFont typeface="Wingdings" panose="05000000000000000000" pitchFamily="2" charset="2"/>
              <a:buChar char="u"/>
            </a:pPr>
            <a:r>
              <a:rPr lang="zh-CN" altLang="zh-CN" sz="2800" b="1" dirty="0" smtClean="0"/>
              <a:t>计算机系统的</a:t>
            </a:r>
            <a:r>
              <a:rPr lang="zh-CN" altLang="zh-CN" sz="2800" b="1" dirty="0" smtClean="0">
                <a:solidFill>
                  <a:srgbClr val="FF0000"/>
                </a:solidFill>
              </a:rPr>
              <a:t>地址位数</a:t>
            </a:r>
            <a:r>
              <a:rPr lang="zh-CN" altLang="zh-CN" sz="2800" b="1" dirty="0" smtClean="0"/>
              <a:t>决定了主存可以拥有的最大存储单元数</a:t>
            </a:r>
            <a:r>
              <a:rPr kumimoji="0" lang="zh-CN" altLang="en-US" sz="2800" b="1" i="0" u="none" strike="noStrike" kern="1200" cap="none" spc="0" normalizeH="0" baseline="0" noProof="0" dirty="0" smtClean="0">
                <a:ln>
                  <a:noFill/>
                </a:ln>
                <a:solidFill>
                  <a:schemeClr val="tx1"/>
                </a:solidFill>
                <a:effectLst/>
                <a:uLnTx/>
                <a:uFillTx/>
                <a:latin typeface="+mn-lt"/>
                <a:ea typeface="+mn-ea"/>
                <a:cs typeface="+mn-cs"/>
              </a:rPr>
              <a:t>。</a:t>
            </a:r>
            <a:endParaRPr kumimoji="0" lang="en-US" altLang="zh-CN" sz="2800" b="1" i="0" u="none" strike="noStrike" kern="1200" cap="none" spc="0" normalizeH="0" baseline="0" noProof="0" dirty="0" smtClean="0">
              <a:ln>
                <a:noFill/>
              </a:ln>
              <a:solidFill>
                <a:schemeClr val="tx1"/>
              </a:solidFill>
              <a:effectLst/>
              <a:uLnTx/>
              <a:uFillTx/>
              <a:latin typeface="+mn-lt"/>
              <a:ea typeface="+mn-ea"/>
              <a:cs typeface="+mn-cs"/>
            </a:endParaRPr>
          </a:p>
          <a:p>
            <a:pPr marL="514350" lvl="0" indent="-514350">
              <a:spcBef>
                <a:spcPct val="20000"/>
              </a:spcBef>
              <a:buClr>
                <a:srgbClr val="C87608"/>
              </a:buClr>
              <a:buSzPct val="95000"/>
              <a:buFont typeface="Wingdings" panose="05000000000000000000" pitchFamily="2" charset="2"/>
              <a:buChar char="u"/>
            </a:pPr>
            <a:r>
              <a:rPr lang="en-US" altLang="zh-CN" sz="2800" b="1" dirty="0" smtClean="0">
                <a:solidFill>
                  <a:srgbClr val="FF0000"/>
                </a:solidFill>
                <a:latin typeface="Times New Roman" panose="02020603050405020304" pitchFamily="18" charset="0"/>
                <a:cs typeface="Times New Roman" panose="02020603050405020304" pitchFamily="18" charset="0"/>
              </a:rPr>
              <a:t>8086</a:t>
            </a:r>
            <a:r>
              <a:rPr lang="zh-CN" altLang="zh-CN" sz="2800" b="1" dirty="0" smtClean="0">
                <a:solidFill>
                  <a:srgbClr val="FF0000"/>
                </a:solidFill>
                <a:latin typeface="Times New Roman" panose="02020603050405020304" pitchFamily="18" charset="0"/>
                <a:cs typeface="Times New Roman" panose="02020603050405020304" pitchFamily="18" charset="0"/>
              </a:rPr>
              <a:t>系统</a:t>
            </a:r>
            <a:r>
              <a:rPr lang="zh-CN" altLang="zh-CN" sz="2800" b="1" dirty="0" smtClean="0">
                <a:latin typeface="Times New Roman" panose="02020603050405020304" pitchFamily="18" charset="0"/>
                <a:cs typeface="Times New Roman" panose="02020603050405020304" pitchFamily="18" charset="0"/>
              </a:rPr>
              <a:t>的主存地址位数是</a:t>
            </a:r>
            <a:r>
              <a:rPr lang="en-US" altLang="zh-CN" sz="2800" b="1" dirty="0" smtClean="0">
                <a:latin typeface="Times New Roman" panose="02020603050405020304" pitchFamily="18" charset="0"/>
                <a:cs typeface="Times New Roman" panose="02020603050405020304" pitchFamily="18" charset="0"/>
              </a:rPr>
              <a:t>20</a:t>
            </a:r>
            <a:r>
              <a:rPr lang="zh-CN" altLang="zh-CN" sz="2800" b="1" dirty="0" smtClean="0">
                <a:latin typeface="Times New Roman" panose="02020603050405020304" pitchFamily="18" charset="0"/>
                <a:cs typeface="Times New Roman" panose="02020603050405020304" pitchFamily="18" charset="0"/>
              </a:rPr>
              <a:t>位，其主存容量最大为</a:t>
            </a:r>
            <a:r>
              <a:rPr lang="en-US" altLang="zh-CN" sz="2800" b="1" dirty="0" smtClean="0">
                <a:latin typeface="Times New Roman" panose="02020603050405020304" pitchFamily="18" charset="0"/>
                <a:cs typeface="Times New Roman" panose="02020603050405020304" pitchFamily="18" charset="0"/>
              </a:rPr>
              <a:t>2</a:t>
            </a:r>
            <a:r>
              <a:rPr lang="en-US" altLang="zh-CN" sz="2800" b="1" baseline="30000" dirty="0" smtClean="0">
                <a:latin typeface="Times New Roman" panose="02020603050405020304" pitchFamily="18" charset="0"/>
                <a:cs typeface="Times New Roman" panose="02020603050405020304" pitchFamily="18" charset="0"/>
              </a:rPr>
              <a:t>20</a:t>
            </a:r>
            <a:r>
              <a:rPr lang="zh-CN" altLang="zh-CN" sz="2800" b="1" dirty="0" smtClean="0">
                <a:latin typeface="Times New Roman" panose="02020603050405020304" pitchFamily="18" charset="0"/>
                <a:cs typeface="Times New Roman" panose="02020603050405020304" pitchFamily="18" charset="0"/>
              </a:rPr>
              <a:t>字节＝</a:t>
            </a:r>
            <a:r>
              <a:rPr lang="en-US" altLang="zh-CN" sz="2800" b="1" dirty="0" smtClean="0">
                <a:latin typeface="Times New Roman" panose="02020603050405020304" pitchFamily="18" charset="0"/>
                <a:cs typeface="Times New Roman" panose="02020603050405020304" pitchFamily="18" charset="0"/>
              </a:rPr>
              <a:t>1MB</a:t>
            </a:r>
            <a:r>
              <a:rPr lang="zh-CN" altLang="en-US" sz="2800" b="1" dirty="0" smtClean="0">
                <a:latin typeface="Times New Roman" panose="02020603050405020304" pitchFamily="18" charset="0"/>
                <a:cs typeface="Times New Roman" panose="02020603050405020304" pitchFamily="18" charset="0"/>
              </a:rPr>
              <a:t>。</a:t>
            </a:r>
            <a:endParaRPr lang="en-US" altLang="zh-CN" sz="2800" b="1" dirty="0" smtClean="0">
              <a:latin typeface="Times New Roman" panose="02020603050405020304" pitchFamily="18" charset="0"/>
              <a:cs typeface="Times New Roman" panose="02020603050405020304" pitchFamily="18" charset="0"/>
            </a:endParaRPr>
          </a:p>
          <a:p>
            <a:pPr marL="514350" lvl="0" indent="-514350">
              <a:spcBef>
                <a:spcPct val="20000"/>
              </a:spcBef>
              <a:buClr>
                <a:srgbClr val="C87608"/>
              </a:buClr>
              <a:buSzPct val="95000"/>
              <a:buFont typeface="Wingdings" panose="05000000000000000000" pitchFamily="2" charset="2"/>
              <a:buChar char="u"/>
            </a:pPr>
            <a:r>
              <a:rPr lang="en-US" altLang="zh-CN" sz="2800" b="1" dirty="0" smtClean="0">
                <a:latin typeface="Times New Roman" panose="02020603050405020304" pitchFamily="18" charset="0"/>
                <a:cs typeface="Times New Roman" panose="02020603050405020304" pitchFamily="18" charset="0"/>
              </a:rPr>
              <a:t>8086</a:t>
            </a:r>
            <a:r>
              <a:rPr lang="zh-CN" altLang="zh-CN" sz="2800" b="1" dirty="0" smtClean="0">
                <a:latin typeface="Times New Roman" panose="02020603050405020304" pitchFamily="18" charset="0"/>
                <a:cs typeface="Times New Roman" panose="02020603050405020304" pitchFamily="18" charset="0"/>
              </a:rPr>
              <a:t>系统对主存的使用采取</a:t>
            </a:r>
            <a:r>
              <a:rPr lang="zh-CN" altLang="zh-CN" sz="2800" b="1" dirty="0" smtClean="0">
                <a:solidFill>
                  <a:srgbClr val="FF0000"/>
                </a:solidFill>
                <a:latin typeface="Times New Roman" panose="02020603050405020304" pitchFamily="18" charset="0"/>
                <a:cs typeface="Times New Roman" panose="02020603050405020304" pitchFamily="18" charset="0"/>
              </a:rPr>
              <a:t>分段模式</a:t>
            </a:r>
            <a:r>
              <a:rPr lang="zh-CN" altLang="zh-CN" sz="2800" b="1" dirty="0" smtClean="0">
                <a:latin typeface="Times New Roman" panose="02020603050405020304" pitchFamily="18" charset="0"/>
                <a:cs typeface="Times New Roman" panose="02020603050405020304" pitchFamily="18" charset="0"/>
              </a:rPr>
              <a:t>。</a:t>
            </a:r>
            <a:endParaRPr lang="en-US" altLang="zh-CN" sz="2800" b="1" dirty="0" smtClean="0">
              <a:latin typeface="Times New Roman" panose="02020603050405020304" pitchFamily="18" charset="0"/>
              <a:cs typeface="Times New Roman" panose="02020603050405020304" pitchFamily="18" charset="0"/>
            </a:endParaRPr>
          </a:p>
          <a:p>
            <a:pPr marL="514350" lvl="0" indent="-514350">
              <a:spcBef>
                <a:spcPct val="20000"/>
              </a:spcBef>
              <a:buClr>
                <a:srgbClr val="C87608"/>
              </a:buClr>
              <a:buSzPct val="95000"/>
              <a:buFont typeface="Wingdings" panose="05000000000000000000" pitchFamily="2" charset="2"/>
              <a:buChar char="u"/>
            </a:pPr>
            <a:r>
              <a:rPr lang="zh-CN" altLang="zh-CN" sz="2800" b="1" dirty="0" smtClean="0">
                <a:latin typeface="Times New Roman" panose="02020603050405020304" pitchFamily="18" charset="0"/>
                <a:cs typeface="Times New Roman" panose="02020603050405020304" pitchFamily="18" charset="0"/>
              </a:rPr>
              <a:t>一个段的最大容量被限制在</a:t>
            </a:r>
            <a:r>
              <a:rPr lang="en-US" altLang="zh-CN" sz="2800" b="1" dirty="0" smtClean="0">
                <a:solidFill>
                  <a:srgbClr val="FF0000"/>
                </a:solidFill>
                <a:latin typeface="Times New Roman" panose="02020603050405020304" pitchFamily="18" charset="0"/>
                <a:cs typeface="Times New Roman" panose="02020603050405020304" pitchFamily="18" charset="0"/>
              </a:rPr>
              <a:t>64KB</a:t>
            </a:r>
            <a:r>
              <a:rPr lang="zh-CN" altLang="zh-CN" sz="2800" b="1" dirty="0" smtClean="0">
                <a:latin typeface="Times New Roman" panose="02020603050405020304" pitchFamily="18" charset="0"/>
                <a:cs typeface="Times New Roman" panose="02020603050405020304" pitchFamily="18" charset="0"/>
              </a:rPr>
              <a:t>，即</a:t>
            </a:r>
            <a:r>
              <a:rPr lang="en-US" altLang="zh-CN" sz="2800" b="1" dirty="0" smtClean="0">
                <a:latin typeface="Times New Roman" panose="02020603050405020304" pitchFamily="18" charset="0"/>
                <a:cs typeface="Times New Roman" panose="02020603050405020304" pitchFamily="18" charset="0"/>
              </a:rPr>
              <a:t>2</a:t>
            </a:r>
            <a:r>
              <a:rPr lang="en-US" altLang="zh-CN" sz="2800" b="1" baseline="30000" dirty="0" smtClean="0">
                <a:latin typeface="Times New Roman" panose="02020603050405020304" pitchFamily="18" charset="0"/>
                <a:cs typeface="Times New Roman" panose="02020603050405020304" pitchFamily="18" charset="0"/>
              </a:rPr>
              <a:t>16</a:t>
            </a:r>
            <a:r>
              <a:rPr lang="zh-CN" altLang="zh-CN" sz="2800" b="1" dirty="0" smtClean="0">
                <a:latin typeface="Times New Roman" panose="02020603050405020304" pitchFamily="18" charset="0"/>
                <a:cs typeface="Times New Roman" panose="02020603050405020304" pitchFamily="18" charset="0"/>
              </a:rPr>
              <a:t>字节</a:t>
            </a:r>
            <a:r>
              <a:rPr lang="zh-CN" altLang="en-US" sz="2800" b="1" dirty="0" smtClean="0">
                <a:latin typeface="Times New Roman" panose="02020603050405020304" pitchFamily="18" charset="0"/>
                <a:cs typeface="Times New Roman" panose="02020603050405020304" pitchFamily="18" charset="0"/>
              </a:rPr>
              <a:t>，</a:t>
            </a:r>
            <a:r>
              <a:rPr lang="zh-CN" altLang="zh-CN" sz="2800" b="1" dirty="0" smtClean="0">
                <a:solidFill>
                  <a:srgbClr val="FF0000"/>
                </a:solidFill>
                <a:latin typeface="Times New Roman" panose="02020603050405020304" pitchFamily="18" charset="0"/>
                <a:cs typeface="Times New Roman" panose="02020603050405020304" pitchFamily="18" charset="0"/>
              </a:rPr>
              <a:t>段内地址</a:t>
            </a:r>
            <a:r>
              <a:rPr lang="zh-CN" altLang="zh-CN" sz="2800" b="1" dirty="0" smtClean="0">
                <a:latin typeface="Times New Roman" panose="02020603050405020304" pitchFamily="18" charset="0"/>
                <a:cs typeface="Times New Roman" panose="02020603050405020304" pitchFamily="18" charset="0"/>
              </a:rPr>
              <a:t>（或段内</a:t>
            </a:r>
            <a:r>
              <a:rPr lang="zh-CN" altLang="zh-CN" sz="2800" b="1" dirty="0" smtClean="0">
                <a:solidFill>
                  <a:srgbClr val="FF0000"/>
                </a:solidFill>
                <a:latin typeface="Times New Roman" panose="02020603050405020304" pitchFamily="18" charset="0"/>
                <a:cs typeface="Times New Roman" panose="02020603050405020304" pitchFamily="18" charset="0"/>
              </a:rPr>
              <a:t>偏移地址</a:t>
            </a:r>
            <a:r>
              <a:rPr lang="zh-CN" altLang="zh-CN" sz="2800" b="1" dirty="0" smtClean="0">
                <a:latin typeface="Times New Roman" panose="02020603050405020304" pitchFamily="18" charset="0"/>
                <a:cs typeface="Times New Roman" panose="02020603050405020304" pitchFamily="18" charset="0"/>
              </a:rPr>
              <a:t>）</a:t>
            </a:r>
            <a:r>
              <a:rPr lang="zh-CN" altLang="en-US" sz="2800" b="1" dirty="0" smtClean="0">
                <a:latin typeface="Times New Roman" panose="02020603050405020304" pitchFamily="18" charset="0"/>
                <a:cs typeface="Times New Roman" panose="02020603050405020304" pitchFamily="18" charset="0"/>
              </a:rPr>
              <a:t>为</a:t>
            </a:r>
            <a:r>
              <a:rPr lang="en-US" altLang="zh-CN" sz="2800" b="1" dirty="0" smtClean="0">
                <a:latin typeface="Times New Roman" panose="02020603050405020304" pitchFamily="18" charset="0"/>
                <a:cs typeface="Times New Roman" panose="02020603050405020304" pitchFamily="18" charset="0"/>
              </a:rPr>
              <a:t>16</a:t>
            </a:r>
            <a:r>
              <a:rPr lang="zh-CN" altLang="en-US" sz="2800" b="1" dirty="0" smtClean="0">
                <a:latin typeface="Times New Roman" panose="02020603050405020304" pitchFamily="18" charset="0"/>
                <a:cs typeface="Times New Roman" panose="02020603050405020304" pitchFamily="18" charset="0"/>
              </a:rPr>
              <a:t>位。</a:t>
            </a:r>
            <a:endParaRPr lang="en-US" altLang="zh-CN" sz="2800" b="1" dirty="0" smtClean="0">
              <a:latin typeface="Times New Roman" panose="02020603050405020304" pitchFamily="18" charset="0"/>
              <a:cs typeface="Times New Roman" panose="02020603050405020304" pitchFamily="18" charset="0"/>
            </a:endParaRPr>
          </a:p>
          <a:p>
            <a:pPr marL="514350" lvl="0" indent="-514350">
              <a:spcBef>
                <a:spcPct val="20000"/>
              </a:spcBef>
              <a:buClr>
                <a:srgbClr val="C87608"/>
              </a:buClr>
              <a:buSzPct val="95000"/>
              <a:buFont typeface="Wingdings" panose="05000000000000000000" pitchFamily="2" charset="2"/>
              <a:buChar char="u"/>
            </a:pPr>
            <a:r>
              <a:rPr lang="zh-CN" altLang="en-US" sz="2800" b="1" dirty="0" smtClean="0">
                <a:latin typeface="Times New Roman" panose="02020603050405020304" pitchFamily="18" charset="0"/>
                <a:cs typeface="Times New Roman" panose="02020603050405020304" pitchFamily="18" charset="0"/>
              </a:rPr>
              <a:t>段内地址</a:t>
            </a:r>
            <a:r>
              <a:rPr lang="zh-CN" altLang="zh-CN" sz="2800" b="1" dirty="0" smtClean="0">
                <a:latin typeface="Times New Roman" panose="02020603050405020304" pitchFamily="18" charset="0"/>
                <a:cs typeface="Times New Roman" panose="02020603050405020304" pitchFamily="18" charset="0"/>
              </a:rPr>
              <a:t>不是</a:t>
            </a:r>
            <a:r>
              <a:rPr lang="en-US" altLang="zh-CN" sz="2800" b="1" dirty="0" smtClean="0">
                <a:latin typeface="Times New Roman" panose="02020603050405020304" pitchFamily="18" charset="0"/>
                <a:cs typeface="Times New Roman" panose="02020603050405020304" pitchFamily="18" charset="0"/>
              </a:rPr>
              <a:t>20</a:t>
            </a:r>
            <a:r>
              <a:rPr lang="zh-CN" altLang="zh-CN" sz="2800" b="1" dirty="0" smtClean="0">
                <a:latin typeface="Times New Roman" panose="02020603050405020304" pitchFamily="18" charset="0"/>
                <a:cs typeface="Times New Roman" panose="02020603050405020304" pitchFamily="18" charset="0"/>
              </a:rPr>
              <a:t>位的主存</a:t>
            </a:r>
            <a:r>
              <a:rPr lang="zh-CN" altLang="zh-CN" sz="2800" b="1" dirty="0" smtClean="0">
                <a:solidFill>
                  <a:srgbClr val="FF0000"/>
                </a:solidFill>
                <a:latin typeface="Times New Roman" panose="02020603050405020304" pitchFamily="18" charset="0"/>
                <a:cs typeface="Times New Roman" panose="02020603050405020304" pitchFamily="18" charset="0"/>
              </a:rPr>
              <a:t>实际地址</a:t>
            </a:r>
            <a:r>
              <a:rPr lang="zh-CN" altLang="zh-CN" sz="2800" b="1" dirty="0" smtClean="0">
                <a:latin typeface="Times New Roman" panose="02020603050405020304" pitchFamily="18" charset="0"/>
                <a:cs typeface="Times New Roman" panose="02020603050405020304" pitchFamily="18" charset="0"/>
              </a:rPr>
              <a:t>（也称</a:t>
            </a:r>
            <a:r>
              <a:rPr lang="zh-CN" altLang="zh-CN" sz="2800" b="1" dirty="0" smtClean="0">
                <a:solidFill>
                  <a:srgbClr val="FF0000"/>
                </a:solidFill>
                <a:latin typeface="Times New Roman" panose="02020603050405020304" pitchFamily="18" charset="0"/>
                <a:cs typeface="Times New Roman" panose="02020603050405020304" pitchFamily="18" charset="0"/>
              </a:rPr>
              <a:t>物理地址</a:t>
            </a:r>
            <a:r>
              <a:rPr lang="zh-CN" altLang="zh-CN" sz="2800" b="1" dirty="0" smtClean="0">
                <a:latin typeface="Times New Roman" panose="02020603050405020304" pitchFamily="18" charset="0"/>
                <a:cs typeface="Times New Roman" panose="02020603050405020304" pitchFamily="18" charset="0"/>
              </a:rPr>
              <a:t>）</a:t>
            </a:r>
            <a:r>
              <a:rPr lang="zh-CN" altLang="en-US" sz="2800" b="1" dirty="0" smtClean="0">
                <a:latin typeface="Times New Roman" panose="02020603050405020304" pitchFamily="18" charset="0"/>
                <a:cs typeface="Times New Roman" panose="02020603050405020304" pitchFamily="18" charset="0"/>
              </a:rPr>
              <a:t>，</a:t>
            </a:r>
            <a:r>
              <a:rPr lang="zh-CN" altLang="zh-CN" sz="2800" b="1" dirty="0" smtClean="0"/>
              <a:t>不能直接用来访问主存</a:t>
            </a:r>
            <a:r>
              <a:rPr lang="zh-CN" altLang="en-US" sz="2800" b="1" dirty="0" smtClean="0">
                <a:latin typeface="Times New Roman" panose="02020603050405020304" pitchFamily="18" charset="0"/>
                <a:cs typeface="Times New Roman" panose="02020603050405020304" pitchFamily="18" charset="0"/>
              </a:rPr>
              <a:t>。</a:t>
            </a:r>
            <a:endParaRPr kumimoji="0" lang="en-US" altLang="zh-CN" sz="2800" b="1"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p:txBody>
          <a:bodyPr/>
          <a:lstStyle/>
          <a:p>
            <a:r>
              <a:rPr lang="zh-CN" altLang="en-US"/>
              <a:t>1.3.2 存储器</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a:xfrm>
            <a:off x="428596" y="1071546"/>
            <a:ext cx="8229600" cy="3429024"/>
          </a:xfrm>
        </p:spPr>
        <p:txBody>
          <a:bodyPr/>
          <a:lstStyle/>
          <a:p>
            <a:pPr indent="719455">
              <a:buFontTx/>
              <a:buNone/>
            </a:pPr>
            <a:r>
              <a:rPr lang="zh-CN" altLang="en-US" sz="2400" dirty="0" smtClean="0">
                <a:solidFill>
                  <a:schemeClr val="accent4">
                    <a:lumMod val="90000"/>
                    <a:lumOff val="10000"/>
                  </a:schemeClr>
                </a:solidFill>
              </a:rPr>
              <a:t>几个名词术语</a:t>
            </a:r>
          </a:p>
          <a:p>
            <a:pPr indent="719455">
              <a:buNone/>
            </a:pPr>
            <a:r>
              <a:rPr lang="zh-CN" altLang="en-US" sz="2400" dirty="0" smtClean="0">
                <a:solidFill>
                  <a:schemeClr val="accent4">
                    <a:lumMod val="90000"/>
                    <a:lumOff val="10000"/>
                  </a:schemeClr>
                </a:solidFill>
              </a:rPr>
              <a:t>指令：处理器的每一个基本操作或运算称为一条指令。</a:t>
            </a:r>
          </a:p>
          <a:p>
            <a:pPr indent="719455">
              <a:buNone/>
            </a:pPr>
            <a:r>
              <a:rPr lang="zh-CN" altLang="en-US" sz="2400" dirty="0" smtClean="0">
                <a:solidFill>
                  <a:schemeClr val="accent4">
                    <a:lumMod val="90000"/>
                    <a:lumOff val="10000"/>
                  </a:schemeClr>
                </a:solidFill>
              </a:rPr>
              <a:t>指令系统：一个处理器所能执行的全部指令，就是这个处理器的指令系统。</a:t>
            </a:r>
            <a:endParaRPr lang="en-US" altLang="zh-CN" sz="2400" dirty="0" smtClean="0">
              <a:solidFill>
                <a:schemeClr val="accent4">
                  <a:lumMod val="90000"/>
                  <a:lumOff val="10000"/>
                </a:schemeClr>
              </a:solidFill>
            </a:endParaRPr>
          </a:p>
          <a:p>
            <a:pPr indent="719455">
              <a:buNone/>
            </a:pPr>
            <a:endParaRPr lang="zh-CN" altLang="en-US" sz="2400" dirty="0" smtClean="0">
              <a:solidFill>
                <a:schemeClr val="accent4">
                  <a:lumMod val="90000"/>
                  <a:lumOff val="10000"/>
                </a:schemeClr>
              </a:solidFill>
            </a:endParaRPr>
          </a:p>
          <a:p>
            <a:pPr indent="719455">
              <a:buNone/>
            </a:pPr>
            <a:r>
              <a:rPr lang="zh-CN" altLang="en-US" sz="2400" dirty="0" smtClean="0">
                <a:solidFill>
                  <a:schemeClr val="accent4">
                    <a:lumMod val="90000"/>
                    <a:lumOff val="10000"/>
                  </a:schemeClr>
                </a:solidFill>
              </a:rPr>
              <a:t>程序：当人们要用计算机完成某项工作时，先要按解算要求把指令排列起来，这就是程序。</a:t>
            </a:r>
          </a:p>
          <a:p>
            <a:pPr indent="719455">
              <a:buFontTx/>
              <a:buNone/>
            </a:pPr>
            <a:endParaRPr lang="zh-CN" altLang="en-US" sz="2400" dirty="0" smtClean="0">
              <a:solidFill>
                <a:schemeClr val="accent4">
                  <a:lumMod val="90000"/>
                  <a:lumOff val="10000"/>
                </a:schemeClr>
              </a:solidFill>
            </a:endParaRPr>
          </a:p>
        </p:txBody>
      </p:sp>
      <p:graphicFrame>
        <p:nvGraphicFramePr>
          <p:cNvPr id="7" name="表格 6"/>
          <p:cNvGraphicFramePr>
            <a:graphicFrameLocks noGrp="1"/>
          </p:cNvGraphicFramePr>
          <p:nvPr/>
        </p:nvGraphicFramePr>
        <p:xfrm>
          <a:off x="1214414" y="4714884"/>
          <a:ext cx="6096000" cy="370840"/>
        </p:xfrm>
        <a:graphic>
          <a:graphicData uri="http://schemas.openxmlformats.org/drawingml/2006/table">
            <a:tbl>
              <a:tblPr firstRow="1" bandRow="1">
                <a:tableStyleId>{5C22544A-7EE6-4342-B048-85BDC9FD1C3A}</a:tableStyleId>
              </a:tblPr>
              <a:tblGrid>
                <a:gridCol w="1857388">
                  <a:extLst>
                    <a:ext uri="{9D8B030D-6E8A-4147-A177-3AD203B41FA5}">
                      <a16:colId xmlns:a16="http://schemas.microsoft.com/office/drawing/2014/main" val="20000"/>
                    </a:ext>
                  </a:extLst>
                </a:gridCol>
                <a:gridCol w="4238612">
                  <a:extLst>
                    <a:ext uri="{9D8B030D-6E8A-4147-A177-3AD203B41FA5}">
                      <a16:colId xmlns:a16="http://schemas.microsoft.com/office/drawing/2014/main" val="20001"/>
                    </a:ext>
                  </a:extLst>
                </a:gridCol>
              </a:tblGrid>
              <a:tr h="370840">
                <a:tc>
                  <a:txBody>
                    <a:bodyPr/>
                    <a:lstStyle/>
                    <a:p>
                      <a:pPr algn="ctr"/>
                      <a:r>
                        <a:rPr lang="zh-CN" altLang="en-US" dirty="0" smtClean="0">
                          <a:solidFill>
                            <a:srgbClr val="CCFFCC"/>
                          </a:solidFill>
                        </a:rPr>
                        <a:t>操作码</a:t>
                      </a:r>
                      <a:endParaRPr lang="zh-CN" altLang="en-US" dirty="0">
                        <a:solidFill>
                          <a:srgbClr val="CCFFCC"/>
                        </a:solidFill>
                      </a:endParaRPr>
                    </a:p>
                  </a:txBody>
                  <a:tcPr anchor="b"/>
                </a:tc>
                <a:tc>
                  <a:txBody>
                    <a:bodyPr/>
                    <a:lstStyle/>
                    <a:p>
                      <a:pPr algn="ctr"/>
                      <a:r>
                        <a:rPr lang="zh-CN" altLang="en-US" dirty="0" smtClean="0"/>
                        <a:t>地址码</a:t>
                      </a:r>
                      <a:endParaRPr lang="zh-CN" altLang="en-US" dirty="0"/>
                    </a:p>
                  </a:txBody>
                  <a:tcPr anchor="b"/>
                </a:tc>
                <a:extLst>
                  <a:ext uri="{0D108BD9-81ED-4DB2-BD59-A6C34878D82A}">
                    <a16:rowId xmlns:a16="http://schemas.microsoft.com/office/drawing/2014/main" val="10000"/>
                  </a:ext>
                </a:extLst>
              </a:tr>
            </a:tbl>
          </a:graphicData>
        </a:graphic>
      </p:graphicFrame>
      <p:cxnSp>
        <p:nvCxnSpPr>
          <p:cNvPr id="9" name="直接箭头连接符 8"/>
          <p:cNvCxnSpPr/>
          <p:nvPr/>
        </p:nvCxnSpPr>
        <p:spPr>
          <a:xfrm rot="5400000">
            <a:off x="1893075" y="5179231"/>
            <a:ext cx="500063" cy="285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rot="5400000">
            <a:off x="4964910" y="5179230"/>
            <a:ext cx="500062" cy="285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375" name="TextBox 10"/>
          <p:cNvSpPr txBox="1">
            <a:spLocks noChangeArrowheads="1"/>
          </p:cNvSpPr>
          <p:nvPr/>
        </p:nvSpPr>
        <p:spPr bwMode="auto">
          <a:xfrm>
            <a:off x="1214414" y="5572140"/>
            <a:ext cx="2000250" cy="369888"/>
          </a:xfrm>
          <a:prstGeom prst="rect">
            <a:avLst/>
          </a:prstGeom>
          <a:noFill/>
          <a:ln w="9525">
            <a:noFill/>
            <a:miter lim="800000"/>
          </a:ln>
        </p:spPr>
        <p:txBody>
          <a:bodyPr>
            <a:spAutoFit/>
          </a:bodyPr>
          <a:lstStyle/>
          <a:p>
            <a:r>
              <a:rPr lang="zh-CN" altLang="en-US" sz="1800" dirty="0"/>
              <a:t>指令的功能</a:t>
            </a:r>
          </a:p>
        </p:txBody>
      </p:sp>
      <p:sp>
        <p:nvSpPr>
          <p:cNvPr id="15376" name="TextBox 11"/>
          <p:cNvSpPr txBox="1">
            <a:spLocks noChangeArrowheads="1"/>
          </p:cNvSpPr>
          <p:nvPr/>
        </p:nvSpPr>
        <p:spPr bwMode="auto">
          <a:xfrm>
            <a:off x="3500430" y="5572140"/>
            <a:ext cx="3286125" cy="646113"/>
          </a:xfrm>
          <a:prstGeom prst="rect">
            <a:avLst/>
          </a:prstGeom>
          <a:noFill/>
          <a:ln w="9525">
            <a:noFill/>
            <a:miter lim="800000"/>
          </a:ln>
        </p:spPr>
        <p:txBody>
          <a:bodyPr>
            <a:spAutoFit/>
          </a:bodyPr>
          <a:lstStyle/>
          <a:p>
            <a:r>
              <a:rPr lang="zh-CN" altLang="en-US" sz="1800" dirty="0"/>
              <a:t>完成指令的功能，所需要数据的来源和结果的去向</a:t>
            </a:r>
          </a:p>
        </p:txBody>
      </p:sp>
      <p:sp>
        <p:nvSpPr>
          <p:cNvPr id="2" name="标题 1"/>
          <p:cNvSpPr>
            <a:spLocks noGrp="1"/>
          </p:cNvSpPr>
          <p:nvPr>
            <p:ph type="title"/>
          </p:nvPr>
        </p:nvSpPr>
        <p:spPr/>
        <p:txBody>
          <a:bodyPr/>
          <a:lstStyle/>
          <a:p>
            <a:r>
              <a:rPr lang="zh-CN" altLang="en-US">
                <a:sym typeface="+mn-ea"/>
              </a:rPr>
              <a:t>基础知识</a:t>
            </a:r>
            <a:r>
              <a:rPr lang="en-US" altLang="zh-CN">
                <a:sym typeface="+mn-ea"/>
              </a:rPr>
              <a:t>-</a:t>
            </a:r>
            <a:r>
              <a:rPr lang="zh-CN" altLang="en-US">
                <a:sym typeface="+mn-ea"/>
              </a:rPr>
              <a:t>计算机系统</a:t>
            </a:r>
            <a:endParaRPr lang="zh-CN" altLang="en-US"/>
          </a:p>
        </p:txBody>
      </p:sp>
      <p:sp>
        <p:nvSpPr>
          <p:cNvPr id="3" name="灯片编号占位符 2"/>
          <p:cNvSpPr>
            <a:spLocks noGrp="1"/>
          </p:cNvSpPr>
          <p:nvPr>
            <p:ph type="sldNum" sz="quarter" idx="10"/>
          </p:nvPr>
        </p:nvSpPr>
        <p:spPr/>
        <p:txBody>
          <a:bodyPr/>
          <a:lstStyle/>
          <a:p>
            <a:pPr>
              <a:defRPr/>
            </a:pPr>
            <a:fld id="{6A9BFF9C-1BD5-4E01-A2D9-531E0825C0E6}" type="slidenum">
              <a:rPr lang="en-US" altLang="zh-CN"/>
              <a:pPr>
                <a:defRPr/>
              </a:pPr>
              <a:t>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fade">
                                      <p:cBhvr>
                                        <p:cTn id="7" dur="500"/>
                                        <p:tgtEl>
                                          <p:spTgt spid="13315">
                                            <p:txEl>
                                              <p:pRg st="0" end="0"/>
                                            </p:txEl>
                                          </p:spTgt>
                                        </p:tgtEl>
                                      </p:cBhvr>
                                    </p:animEffect>
                                    <p:anim calcmode="lin" valueType="num">
                                      <p:cBhvr>
                                        <p:cTn id="8" dur="500" fill="hold"/>
                                        <p:tgtEl>
                                          <p:spTgt spid="13315">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133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315">
                                            <p:txEl>
                                              <p:pRg st="1" end="1"/>
                                            </p:txEl>
                                          </p:spTgt>
                                        </p:tgtEl>
                                        <p:attrNameLst>
                                          <p:attrName>style.visibility</p:attrName>
                                        </p:attrNameLst>
                                      </p:cBhvr>
                                      <p:to>
                                        <p:strVal val="visible"/>
                                      </p:to>
                                    </p:set>
                                    <p:animEffect transition="in" filter="fade">
                                      <p:cBhvr>
                                        <p:cTn id="14" dur="500"/>
                                        <p:tgtEl>
                                          <p:spTgt spid="13315">
                                            <p:txEl>
                                              <p:pRg st="1" end="1"/>
                                            </p:txEl>
                                          </p:spTgt>
                                        </p:tgtEl>
                                      </p:cBhvr>
                                    </p:animEffect>
                                    <p:anim calcmode="lin" valueType="num">
                                      <p:cBhvr>
                                        <p:cTn id="15" dur="5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1331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3315">
                                            <p:txEl>
                                              <p:pRg st="2" end="2"/>
                                            </p:txEl>
                                          </p:spTgt>
                                        </p:tgtEl>
                                        <p:attrNameLst>
                                          <p:attrName>style.visibility</p:attrName>
                                        </p:attrNameLst>
                                      </p:cBhvr>
                                      <p:to>
                                        <p:strVal val="visible"/>
                                      </p:to>
                                    </p:set>
                                    <p:animEffect transition="in" filter="fade">
                                      <p:cBhvr>
                                        <p:cTn id="21" dur="500"/>
                                        <p:tgtEl>
                                          <p:spTgt spid="13315">
                                            <p:txEl>
                                              <p:pRg st="2" end="2"/>
                                            </p:txEl>
                                          </p:spTgt>
                                        </p:tgtEl>
                                      </p:cBhvr>
                                    </p:animEffect>
                                    <p:anim calcmode="lin" valueType="num">
                                      <p:cBhvr>
                                        <p:cTn id="22" dur="5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1331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3315">
                                            <p:txEl>
                                              <p:pRg st="4" end="4"/>
                                            </p:txEl>
                                          </p:spTgt>
                                        </p:tgtEl>
                                        <p:attrNameLst>
                                          <p:attrName>style.visibility</p:attrName>
                                        </p:attrNameLst>
                                      </p:cBhvr>
                                      <p:to>
                                        <p:strVal val="visible"/>
                                      </p:to>
                                    </p:set>
                                    <p:animEffect transition="in" filter="fade">
                                      <p:cBhvr>
                                        <p:cTn id="28" dur="500"/>
                                        <p:tgtEl>
                                          <p:spTgt spid="13315">
                                            <p:txEl>
                                              <p:pRg st="4" end="4"/>
                                            </p:txEl>
                                          </p:spTgt>
                                        </p:tgtEl>
                                      </p:cBhvr>
                                    </p:animEffect>
                                    <p:anim calcmode="lin" valueType="num">
                                      <p:cBhvr>
                                        <p:cTn id="29" dur="500" fill="hold"/>
                                        <p:tgtEl>
                                          <p:spTgt spid="13315">
                                            <p:txEl>
                                              <p:pRg st="4" end="4"/>
                                            </p:txEl>
                                          </p:spTgt>
                                        </p:tgtEl>
                                        <p:attrNameLst>
                                          <p:attrName>ppt_x</p:attrName>
                                        </p:attrNameLst>
                                      </p:cBhvr>
                                      <p:tavLst>
                                        <p:tav tm="0">
                                          <p:val>
                                            <p:strVal val="#ppt_x"/>
                                          </p:val>
                                        </p:tav>
                                        <p:tav tm="100000">
                                          <p:val>
                                            <p:strVal val="#ppt_x"/>
                                          </p:val>
                                        </p:tav>
                                      </p:tavLst>
                                    </p:anim>
                                    <p:anim calcmode="lin" valueType="num">
                                      <p:cBhvr>
                                        <p:cTn id="30" dur="500" fill="hold"/>
                                        <p:tgtEl>
                                          <p:spTgt spid="1331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blinds(horizontal)">
                                      <p:cBhvr>
                                        <p:cTn id="35" dur="500"/>
                                        <p:tgtEl>
                                          <p:spTgt spid="7"/>
                                        </p:tgtEl>
                                      </p:cBhvr>
                                    </p:animEffect>
                                  </p:childTnLst>
                                </p:cTn>
                              </p:par>
                              <p:par>
                                <p:cTn id="36" presetID="3" presetClass="entr" presetSubtype="10" fill="hold"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blinds(horizontal)">
                                      <p:cBhvr>
                                        <p:cTn id="38" dur="500"/>
                                        <p:tgtEl>
                                          <p:spTgt spid="9"/>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15375"/>
                                        </p:tgtEl>
                                        <p:attrNameLst>
                                          <p:attrName>style.visibility</p:attrName>
                                        </p:attrNameLst>
                                      </p:cBhvr>
                                      <p:to>
                                        <p:strVal val="visible"/>
                                      </p:to>
                                    </p:set>
                                    <p:animEffect transition="in" filter="blinds(horizontal)">
                                      <p:cBhvr>
                                        <p:cTn id="41" dur="500"/>
                                        <p:tgtEl>
                                          <p:spTgt spid="15375"/>
                                        </p:tgtEl>
                                      </p:cBhvr>
                                    </p:animEffect>
                                  </p:childTnLst>
                                </p:cTn>
                              </p:par>
                              <p:par>
                                <p:cTn id="42" presetID="3" presetClass="entr" presetSubtype="10" fill="hold" nodeType="with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blinds(horizontal)">
                                      <p:cBhvr>
                                        <p:cTn id="44" dur="500"/>
                                        <p:tgtEl>
                                          <p:spTgt spid="10"/>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15376"/>
                                        </p:tgtEl>
                                        <p:attrNameLst>
                                          <p:attrName>style.visibility</p:attrName>
                                        </p:attrNameLst>
                                      </p:cBhvr>
                                      <p:to>
                                        <p:strVal val="visible"/>
                                      </p:to>
                                    </p:set>
                                    <p:animEffect transition="in" filter="blinds(horizontal)">
                                      <p:cBhvr>
                                        <p:cTn id="47" dur="500"/>
                                        <p:tgtEl>
                                          <p:spTgt spid="153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P spid="15375" grpId="0"/>
      <p:bldP spid="1537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37889" name="Object 1"/>
          <p:cNvGraphicFramePr>
            <a:graphicFrameLocks noChangeAspect="1"/>
          </p:cNvGraphicFramePr>
          <p:nvPr/>
        </p:nvGraphicFramePr>
        <p:xfrm>
          <a:off x="1907704" y="980728"/>
          <a:ext cx="5760640" cy="5438044"/>
        </p:xfrm>
        <a:graphic>
          <a:graphicData uri="http://schemas.openxmlformats.org/presentationml/2006/ole">
            <mc:AlternateContent xmlns:mc="http://schemas.openxmlformats.org/markup-compatibility/2006">
              <mc:Choice xmlns:v="urn:schemas-microsoft-com:vml" Requires="v">
                <p:oleObj spid="_x0000_s4116" name="Visio" r:id="rId3" imgW="3276600" imgH="3090545" progId="Visio.Drawing.11">
                  <p:embed/>
                </p:oleObj>
              </mc:Choice>
              <mc:Fallback>
                <p:oleObj name="Visio" r:id="rId3" imgW="3276600" imgH="3090545" progId="Visio.Drawing.11">
                  <p:embed/>
                  <p:pic>
                    <p:nvPicPr>
                      <p:cNvPr id="0" name="图片 4096"/>
                      <p:cNvPicPr>
                        <a:picLocks noChangeAspect="1"/>
                      </p:cNvPicPr>
                      <p:nvPr/>
                    </p:nvPicPr>
                    <p:blipFill>
                      <a:blip r:embed="rId4"/>
                      <a:stretch>
                        <a:fillRect/>
                      </a:stretch>
                    </p:blipFill>
                    <p:spPr>
                      <a:xfrm>
                        <a:off x="1907704" y="980728"/>
                        <a:ext cx="5760640" cy="5438044"/>
                      </a:xfrm>
                      <a:prstGeom prst="rect">
                        <a:avLst/>
                      </a:prstGeom>
                      <a:noFill/>
                      <a:ln w="9525">
                        <a:noFill/>
                      </a:ln>
                    </p:spPr>
                  </p:pic>
                </p:oleObj>
              </mc:Fallback>
            </mc:AlternateContent>
          </a:graphicData>
        </a:graphic>
      </p:graphicFrame>
      <p:sp>
        <p:nvSpPr>
          <p:cNvPr id="2" name="标题 1"/>
          <p:cNvSpPr>
            <a:spLocks noGrp="1"/>
          </p:cNvSpPr>
          <p:nvPr>
            <p:ph type="title"/>
          </p:nvPr>
        </p:nvSpPr>
        <p:spPr/>
        <p:txBody>
          <a:bodyPr/>
          <a:lstStyle/>
          <a:p>
            <a:r>
              <a:rPr lang="zh-CN" altLang="en-US"/>
              <a:t>1.3.2 存储器</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p:nvPr/>
        </p:nvSpPr>
        <p:spPr>
          <a:xfrm>
            <a:off x="457200" y="980728"/>
            <a:ext cx="8229600" cy="5328592"/>
          </a:xfrm>
          <a:prstGeom prst="rect">
            <a:avLst/>
          </a:prstGeom>
        </p:spPr>
        <p:txBody>
          <a:bodyPr vert="horz">
            <a:normAutofit/>
          </a:bodyPr>
          <a:lstStyle/>
          <a:p>
            <a:pPr marL="514350" lvl="0" indent="-514350">
              <a:spcBef>
                <a:spcPct val="20000"/>
              </a:spcBef>
              <a:buClr>
                <a:srgbClr val="C87608"/>
              </a:buClr>
              <a:buSzPct val="95000"/>
              <a:buFont typeface="Wingdings" panose="05000000000000000000" pitchFamily="2" charset="2"/>
              <a:buChar char="u"/>
            </a:pPr>
            <a:r>
              <a:rPr lang="zh-CN" altLang="en-US" sz="2800" b="1" dirty="0" smtClean="0"/>
              <a:t>段首的</a:t>
            </a:r>
            <a:r>
              <a:rPr lang="zh-CN" altLang="zh-CN" sz="2800" b="1" dirty="0" smtClean="0"/>
              <a:t>物理地址称为该段的段首地址，简称</a:t>
            </a:r>
            <a:r>
              <a:rPr lang="zh-CN" altLang="zh-CN" sz="2800" b="1" dirty="0" smtClean="0">
                <a:solidFill>
                  <a:srgbClr val="FF0000"/>
                </a:solidFill>
              </a:rPr>
              <a:t>段地址</a:t>
            </a:r>
            <a:r>
              <a:rPr lang="zh-CN" altLang="zh-CN" sz="2800" b="1" dirty="0" smtClean="0"/>
              <a:t>。</a:t>
            </a:r>
            <a:endParaRPr lang="en-US" altLang="zh-CN" sz="2800" b="1" dirty="0" smtClean="0"/>
          </a:p>
          <a:p>
            <a:pPr marL="514350" lvl="0" indent="-514350">
              <a:spcBef>
                <a:spcPct val="20000"/>
              </a:spcBef>
              <a:buClr>
                <a:srgbClr val="C87608"/>
              </a:buClr>
              <a:buSzPct val="95000"/>
              <a:buFont typeface="Wingdings" panose="05000000000000000000" pitchFamily="2" charset="2"/>
              <a:buChar char="u"/>
            </a:pPr>
            <a:r>
              <a:rPr lang="zh-CN" altLang="zh-CN" sz="2800" b="1" dirty="0" smtClean="0"/>
              <a:t>段内一个存储单元的物理地址是该存储单元的段内偏移地址与该段的段地址之和</a:t>
            </a:r>
            <a:r>
              <a:rPr lang="zh-CN" altLang="en-US" sz="2800" b="1" dirty="0" smtClean="0"/>
              <a:t>：</a:t>
            </a:r>
            <a:endParaRPr lang="en-US" altLang="zh-CN" sz="2800" b="1" dirty="0" smtClean="0"/>
          </a:p>
          <a:p>
            <a:pPr marL="514350" lvl="0" indent="-514350" algn="ctr">
              <a:spcBef>
                <a:spcPct val="20000"/>
              </a:spcBef>
              <a:buClr>
                <a:srgbClr val="C87608"/>
              </a:buClr>
              <a:buSzPct val="95000"/>
            </a:pPr>
            <a:r>
              <a:rPr lang="zh-CN" altLang="en-US" sz="2800" b="1"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物理</a:t>
            </a:r>
            <a:r>
              <a:rPr kumimoji="0" lang="zh-CN" altLang="en-US" sz="2800" b="1" i="0" u="none" strike="noStrike" kern="120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cs typeface="Times New Roman" panose="02020603050405020304" pitchFamily="18" charset="0"/>
              </a:rPr>
              <a:t>地址</a:t>
            </a:r>
            <a:r>
              <a:rPr kumimoji="0" lang="en-US" altLang="zh-CN" sz="2800" b="1" i="0" u="none" strike="noStrike" kern="120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cs typeface="Times New Roman" panose="02020603050405020304" pitchFamily="18" charset="0"/>
              </a:rPr>
              <a:t>=</a:t>
            </a:r>
            <a:r>
              <a:rPr kumimoji="0" lang="zh-CN" altLang="en-US" sz="2800" b="1" i="0" u="none" strike="noStrike" kern="120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cs typeface="Times New Roman" panose="02020603050405020304" pitchFamily="18" charset="0"/>
              </a:rPr>
              <a:t>段地址</a:t>
            </a:r>
            <a:r>
              <a:rPr kumimoji="0" lang="en-US" altLang="zh-CN" sz="2800" b="1" i="0" u="none" strike="noStrike" kern="120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cs typeface="Times New Roman" panose="02020603050405020304" pitchFamily="18" charset="0"/>
              </a:rPr>
              <a:t>+</a:t>
            </a:r>
            <a:r>
              <a:rPr kumimoji="0" lang="zh-CN" altLang="en-US" sz="2800" b="1" i="0" u="none" strike="noStrike" kern="120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cs typeface="Times New Roman" panose="02020603050405020304" pitchFamily="18" charset="0"/>
              </a:rPr>
              <a:t>偏移地址</a:t>
            </a:r>
            <a:endParaRPr kumimoji="0" lang="en-US" altLang="zh-CN" sz="2800" b="1" i="0" u="none" strike="noStrike" kern="120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a:p>
            <a:pPr marL="514350" lvl="0" indent="-514350">
              <a:spcBef>
                <a:spcPct val="20000"/>
              </a:spcBef>
              <a:buClr>
                <a:srgbClr val="C87608"/>
              </a:buClr>
              <a:buSzPct val="95000"/>
              <a:buFont typeface="Wingdings" panose="05000000000000000000" pitchFamily="2" charset="2"/>
              <a:buChar char="u"/>
            </a:pPr>
            <a:r>
              <a:rPr lang="zh-CN" altLang="zh-CN" sz="2800" b="1" dirty="0" smtClean="0"/>
              <a:t>主存分段模式下，一个存储单元的地址要用段地址和段内偏移地址两部分表示，这样表示的地址称为</a:t>
            </a:r>
            <a:r>
              <a:rPr lang="zh-CN" altLang="zh-CN" sz="2800" b="1" dirty="0" smtClean="0">
                <a:solidFill>
                  <a:srgbClr val="FF0000"/>
                </a:solidFill>
              </a:rPr>
              <a:t>逻辑地址</a:t>
            </a:r>
            <a:r>
              <a:rPr lang="zh-CN" altLang="zh-CN" sz="2800" b="1" dirty="0" smtClean="0"/>
              <a:t>。</a:t>
            </a:r>
            <a:endParaRPr lang="en-US" altLang="zh-CN" sz="2800" b="1" dirty="0" smtClean="0"/>
          </a:p>
          <a:p>
            <a:pPr marL="514350" lvl="0" indent="-514350">
              <a:spcBef>
                <a:spcPct val="20000"/>
              </a:spcBef>
              <a:buClr>
                <a:srgbClr val="C87608"/>
              </a:buClr>
              <a:buSzPct val="95000"/>
              <a:buFont typeface="Wingdings" panose="05000000000000000000" pitchFamily="2" charset="2"/>
              <a:buChar char="u"/>
            </a:pPr>
            <a:r>
              <a:rPr lang="en-US" altLang="zh-CN" sz="2800" b="1" dirty="0" smtClean="0">
                <a:latin typeface="Times New Roman" panose="02020603050405020304" pitchFamily="18" charset="0"/>
                <a:cs typeface="Times New Roman" panose="02020603050405020304" pitchFamily="18" charset="0"/>
              </a:rPr>
              <a:t>8086</a:t>
            </a:r>
            <a:r>
              <a:rPr lang="zh-CN" altLang="zh-CN" sz="2800" b="1" dirty="0" smtClean="0">
                <a:latin typeface="Times New Roman" panose="02020603050405020304" pitchFamily="18" charset="0"/>
                <a:cs typeface="Times New Roman" panose="02020603050405020304" pitchFamily="18" charset="0"/>
              </a:rPr>
              <a:t>系统规定，只有</a:t>
            </a:r>
            <a:r>
              <a:rPr lang="zh-CN" altLang="zh-CN" sz="2800" b="1" dirty="0" smtClean="0">
                <a:solidFill>
                  <a:srgbClr val="FF0000"/>
                </a:solidFill>
                <a:latin typeface="Times New Roman" panose="02020603050405020304" pitchFamily="18" charset="0"/>
                <a:cs typeface="Times New Roman" panose="02020603050405020304" pitchFamily="18" charset="0"/>
              </a:rPr>
              <a:t>能被</a:t>
            </a:r>
            <a:r>
              <a:rPr lang="en-US" altLang="zh-CN" sz="2800" b="1" dirty="0" smtClean="0">
                <a:solidFill>
                  <a:srgbClr val="FF0000"/>
                </a:solidFill>
                <a:latin typeface="Times New Roman" panose="02020603050405020304" pitchFamily="18" charset="0"/>
                <a:cs typeface="Times New Roman" panose="02020603050405020304" pitchFamily="18" charset="0"/>
              </a:rPr>
              <a:t>16</a:t>
            </a:r>
            <a:r>
              <a:rPr lang="zh-CN" altLang="zh-CN" sz="2800" b="1" dirty="0" smtClean="0">
                <a:solidFill>
                  <a:srgbClr val="FF0000"/>
                </a:solidFill>
                <a:latin typeface="Times New Roman" panose="02020603050405020304" pitchFamily="18" charset="0"/>
                <a:cs typeface="Times New Roman" panose="02020603050405020304" pitchFamily="18" charset="0"/>
              </a:rPr>
              <a:t>整除</a:t>
            </a:r>
            <a:r>
              <a:rPr lang="zh-CN" altLang="zh-CN" sz="2800" b="1" dirty="0" smtClean="0">
                <a:latin typeface="Times New Roman" panose="02020603050405020304" pitchFamily="18" charset="0"/>
                <a:cs typeface="Times New Roman" panose="02020603050405020304" pitchFamily="18" charset="0"/>
              </a:rPr>
              <a:t>的物理地址才能作为段地址</a:t>
            </a:r>
            <a:endParaRPr lang="en-US" altLang="zh-CN" sz="2800" b="1" dirty="0" smtClean="0">
              <a:latin typeface="Times New Roman" panose="02020603050405020304" pitchFamily="18" charset="0"/>
              <a:cs typeface="Times New Roman" panose="02020603050405020304" pitchFamily="18" charset="0"/>
            </a:endParaRPr>
          </a:p>
          <a:p>
            <a:pPr marL="514350" lvl="0" indent="-514350" algn="ctr">
              <a:spcBef>
                <a:spcPct val="20000"/>
              </a:spcBef>
              <a:buClr>
                <a:srgbClr val="C87608"/>
              </a:buClr>
              <a:buSzPct val="95000"/>
            </a:pPr>
            <a:r>
              <a:rPr lang="en-US" altLang="zh-CN" sz="2800" b="1" dirty="0" smtClean="0">
                <a:latin typeface="+mn-ea"/>
              </a:rPr>
              <a:t>xxxxxxxxxxxxxxxx</a:t>
            </a:r>
            <a:r>
              <a:rPr lang="en-US" altLang="zh-CN" sz="2800" b="1" dirty="0" smtClean="0">
                <a:solidFill>
                  <a:srgbClr val="FF0000"/>
                </a:solidFill>
                <a:latin typeface="+mn-ea"/>
              </a:rPr>
              <a:t>0000</a:t>
            </a:r>
            <a:endParaRPr kumimoji="0" lang="en-US" altLang="zh-CN" sz="2800" b="1" i="0" u="none" strike="noStrike" kern="1200" cap="none" spc="0" normalizeH="0" baseline="0" noProof="0" dirty="0" smtClean="0">
              <a:ln>
                <a:noFill/>
              </a:ln>
              <a:solidFill>
                <a:srgbClr val="FF0000"/>
              </a:solidFill>
              <a:effectLst/>
              <a:uLnTx/>
              <a:uFillTx/>
              <a:latin typeface="+mn-ea"/>
              <a:cs typeface="Times New Roman" panose="02020603050405020304" pitchFamily="18" charset="0"/>
            </a:endParaRPr>
          </a:p>
        </p:txBody>
      </p:sp>
      <p:sp>
        <p:nvSpPr>
          <p:cNvPr id="2" name="标题 1"/>
          <p:cNvSpPr>
            <a:spLocks noGrp="1"/>
          </p:cNvSpPr>
          <p:nvPr>
            <p:ph type="title"/>
          </p:nvPr>
        </p:nvSpPr>
        <p:spPr/>
        <p:txBody>
          <a:bodyPr/>
          <a:lstStyle/>
          <a:p>
            <a:r>
              <a:rPr lang="zh-CN" altLang="en-US"/>
              <a:t>1.3.2 存储器</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p:nvPr/>
        </p:nvSpPr>
        <p:spPr>
          <a:xfrm>
            <a:off x="457200" y="980728"/>
            <a:ext cx="8229600" cy="5328592"/>
          </a:xfrm>
          <a:prstGeom prst="rect">
            <a:avLst/>
          </a:prstGeom>
        </p:spPr>
        <p:txBody>
          <a:bodyPr vert="horz">
            <a:normAutofit/>
          </a:bodyPr>
          <a:lstStyle/>
          <a:p>
            <a:pPr marL="514350" lvl="0" indent="-514350">
              <a:spcBef>
                <a:spcPct val="20000"/>
              </a:spcBef>
              <a:buClr>
                <a:srgbClr val="C87608"/>
              </a:buClr>
              <a:buSzPct val="95000"/>
              <a:buFont typeface="Wingdings" panose="05000000000000000000" pitchFamily="2" charset="2"/>
              <a:buChar char="u"/>
            </a:pPr>
            <a:r>
              <a:rPr lang="zh-CN" altLang="zh-CN" sz="2800" b="1" dirty="0" smtClean="0">
                <a:latin typeface="Times New Roman" panose="02020603050405020304" pitchFamily="18" charset="0"/>
                <a:cs typeface="Times New Roman" panose="02020603050405020304" pitchFamily="18" charset="0"/>
              </a:rPr>
              <a:t>段地址的</a:t>
            </a:r>
            <a:r>
              <a:rPr lang="zh-CN" altLang="zh-CN" sz="2800" b="1" dirty="0" smtClean="0">
                <a:solidFill>
                  <a:srgbClr val="FF0000"/>
                </a:solidFill>
                <a:latin typeface="Times New Roman" panose="02020603050405020304" pitchFamily="18" charset="0"/>
                <a:cs typeface="Times New Roman" panose="02020603050405020304" pitchFamily="18" charset="0"/>
              </a:rPr>
              <a:t>高</a:t>
            </a:r>
            <a:r>
              <a:rPr lang="en-US" altLang="zh-CN" sz="2800" b="1" dirty="0" smtClean="0">
                <a:solidFill>
                  <a:srgbClr val="FF0000"/>
                </a:solidFill>
                <a:latin typeface="Times New Roman" panose="02020603050405020304" pitchFamily="18" charset="0"/>
                <a:cs typeface="Times New Roman" panose="02020603050405020304" pitchFamily="18" charset="0"/>
              </a:rPr>
              <a:t>16</a:t>
            </a:r>
            <a:r>
              <a:rPr lang="zh-CN" altLang="zh-CN" sz="2800" b="1" dirty="0" smtClean="0">
                <a:solidFill>
                  <a:srgbClr val="FF0000"/>
                </a:solidFill>
                <a:latin typeface="Times New Roman" panose="02020603050405020304" pitchFamily="18" charset="0"/>
                <a:cs typeface="Times New Roman" panose="02020603050405020304" pitchFamily="18" charset="0"/>
              </a:rPr>
              <a:t>位</a:t>
            </a:r>
            <a:r>
              <a:rPr lang="zh-CN" altLang="en-US" sz="2800" b="1" dirty="0" smtClean="0">
                <a:latin typeface="Times New Roman" panose="02020603050405020304" pitchFamily="18" charset="0"/>
                <a:cs typeface="Times New Roman" panose="02020603050405020304" pitchFamily="18" charset="0"/>
              </a:rPr>
              <a:t>存于</a:t>
            </a:r>
            <a:r>
              <a:rPr lang="zh-CN" altLang="zh-CN" sz="2800" b="1" dirty="0" smtClean="0">
                <a:solidFill>
                  <a:srgbClr val="FF0000"/>
                </a:solidFill>
                <a:latin typeface="Times New Roman" panose="02020603050405020304" pitchFamily="18" charset="0"/>
                <a:cs typeface="Times New Roman" panose="02020603050405020304" pitchFamily="18" charset="0"/>
              </a:rPr>
              <a:t>段寄存器</a:t>
            </a:r>
            <a:r>
              <a:rPr lang="zh-CN" altLang="en-US" sz="2800" b="1" dirty="0" smtClean="0">
                <a:latin typeface="Times New Roman" panose="02020603050405020304" pitchFamily="18" charset="0"/>
                <a:cs typeface="Times New Roman" panose="02020603050405020304" pitchFamily="18" charset="0"/>
              </a:rPr>
              <a:t>中</a:t>
            </a:r>
            <a:r>
              <a:rPr lang="zh-CN" altLang="zh-CN" sz="2800" b="1" dirty="0" smtClean="0">
                <a:latin typeface="Times New Roman" panose="02020603050405020304" pitchFamily="18" charset="0"/>
                <a:cs typeface="Times New Roman" panose="02020603050405020304" pitchFamily="18" charset="0"/>
              </a:rPr>
              <a:t>。</a:t>
            </a:r>
            <a:endParaRPr lang="en-US" altLang="zh-CN" sz="2800" b="1" dirty="0" smtClean="0">
              <a:latin typeface="Times New Roman" panose="02020603050405020304" pitchFamily="18" charset="0"/>
              <a:cs typeface="Times New Roman" panose="02020603050405020304" pitchFamily="18" charset="0"/>
            </a:endParaRPr>
          </a:p>
          <a:p>
            <a:endPar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b="1" dirty="0" smtClean="0">
                <a:solidFill>
                  <a:srgbClr val="FF0066"/>
                </a:solidFill>
                <a:latin typeface="Times New Roman" panose="02020603050405020304" pitchFamily="18" charset="0"/>
                <a:ea typeface="华文楷体" panose="02010600040101010101" pitchFamily="2" charset="-122"/>
                <a:cs typeface="Times New Roman" panose="02020603050405020304" pitchFamily="18" charset="0"/>
              </a:rPr>
              <a:t>【例</a:t>
            </a:r>
            <a:r>
              <a:rPr lang="en-US" altLang="zh-CN" sz="2400" b="1" dirty="0" smtClean="0">
                <a:solidFill>
                  <a:srgbClr val="FF0066"/>
                </a:solidFill>
                <a:latin typeface="华文楷体" panose="02010600040101010101" pitchFamily="2" charset="-122"/>
                <a:ea typeface="华文楷体" panose="02010600040101010101" pitchFamily="2" charset="-122"/>
                <a:cs typeface="Times New Roman" panose="02020603050405020304" pitchFamily="18" charset="0"/>
              </a:rPr>
              <a:t>1.13</a:t>
            </a:r>
            <a:r>
              <a:rPr lang="zh-CN" altLang="zh-CN" sz="2400" b="1" dirty="0" smtClean="0">
                <a:solidFill>
                  <a:srgbClr val="FF0066"/>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8086</a:t>
            </a:r>
            <a:r>
              <a:rPr lang="zh-CN"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系统中，逻辑地址通常表示为</a:t>
            </a:r>
          </a:p>
          <a:p>
            <a:pPr algn="ctr"/>
            <a:r>
              <a:rPr lang="zh-CN" altLang="zh-CN" sz="24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段地址</a:t>
            </a:r>
            <a:r>
              <a:rPr lang="en-US" altLang="zh-CN" sz="24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段内偏移地址</a:t>
            </a:r>
          </a:p>
          <a:p>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的格式。设某存储单元的逻辑地址用十六进制表示为</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    </a:t>
            </a:r>
          </a:p>
          <a:p>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    138D:0200</a:t>
            </a:r>
            <a:r>
              <a:rPr lang="zh-CN"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，求该存储单元的物理地址。</a:t>
            </a:r>
          </a:p>
          <a:p>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解：首先在段地址低位添</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0</a:t>
            </a:r>
            <a:r>
              <a:rPr lang="zh-CN"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（对十六进制，只需添一个</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0</a:t>
            </a:r>
            <a:r>
              <a:rPr lang="zh-CN"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得到实际的段首地址</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138D0H</a:t>
            </a:r>
            <a:r>
              <a:rPr lang="zh-CN"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，然后再与段内偏移地址</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0200H</a:t>
            </a:r>
            <a:r>
              <a:rPr lang="zh-CN"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相加</a:t>
            </a:r>
          </a:p>
          <a:p>
            <a:pPr algn="ct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138D0H + 0200H = 13AD0H</a:t>
            </a:r>
            <a:endParaRPr lang="zh-CN" altLang="zh-CN" sz="2400" b="1" dirty="0" smtClean="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所以，该存储单元的物理地址为</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13AD0H</a:t>
            </a:r>
            <a:r>
              <a:rPr lang="zh-CN"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（二进制表示为</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00010011101011010000</a:t>
            </a:r>
            <a:r>
              <a:rPr lang="zh-CN"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endParaRPr>
          </a:p>
          <a:p>
            <a:pPr marL="514350" lvl="0" indent="-514350">
              <a:spcBef>
                <a:spcPct val="20000"/>
              </a:spcBef>
              <a:buClr>
                <a:srgbClr val="C87608"/>
              </a:buClr>
              <a:buSzPct val="95000"/>
              <a:buFont typeface="Wingdings" panose="05000000000000000000" pitchFamily="2" charset="2"/>
              <a:buChar char="u"/>
            </a:pPr>
            <a:endParaRPr lang="en-US" altLang="zh-CN" sz="2800" b="1" dirty="0" smtClean="0">
              <a:latin typeface="Times New Roman" panose="02020603050405020304" pitchFamily="18" charset="0"/>
              <a:cs typeface="Times New Roman" panose="02020603050405020304" pitchFamily="18" charset="0"/>
            </a:endParaRPr>
          </a:p>
          <a:p>
            <a:pPr marL="514350" lvl="0" indent="-514350">
              <a:spcBef>
                <a:spcPct val="20000"/>
              </a:spcBef>
              <a:buClr>
                <a:srgbClr val="C87608"/>
              </a:buClr>
              <a:buSzPct val="95000"/>
              <a:buFont typeface="Wingdings" panose="05000000000000000000" pitchFamily="2" charset="2"/>
              <a:buChar char="u"/>
            </a:pPr>
            <a:endParaRPr kumimoji="0" lang="en-US" altLang="zh-CN" sz="2800" b="1" i="0" u="none" strike="noStrike" kern="1200" cap="none" spc="0" normalizeH="0" baseline="0" noProof="0" dirty="0" smtClean="0">
              <a:ln>
                <a:noFill/>
              </a:ln>
              <a:solidFill>
                <a:srgbClr val="FF0000"/>
              </a:solidFill>
              <a:effectLst/>
              <a:uLnTx/>
              <a:uFillTx/>
              <a:latin typeface="+mn-ea"/>
              <a:cs typeface="Times New Roman" panose="02020603050405020304" pitchFamily="18" charset="0"/>
            </a:endParaRPr>
          </a:p>
        </p:txBody>
      </p:sp>
      <p:sp>
        <p:nvSpPr>
          <p:cNvPr id="2" name="标题 1"/>
          <p:cNvSpPr>
            <a:spLocks noGrp="1"/>
          </p:cNvSpPr>
          <p:nvPr>
            <p:ph type="title"/>
          </p:nvPr>
        </p:nvSpPr>
        <p:spPr/>
        <p:txBody>
          <a:bodyPr/>
          <a:lstStyle/>
          <a:p>
            <a:r>
              <a:rPr lang="zh-CN" altLang="en-US"/>
              <a:t>1.3.2 存储器</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p:nvPr/>
        </p:nvSpPr>
        <p:spPr>
          <a:xfrm>
            <a:off x="457200" y="980728"/>
            <a:ext cx="8229600" cy="5400600"/>
          </a:xfrm>
          <a:prstGeom prst="rect">
            <a:avLst/>
          </a:prstGeom>
        </p:spPr>
        <p:txBody>
          <a:bodyPr vert="horz">
            <a:normAutofit lnSpcReduction="1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lang="en-US" altLang="zh-CN" sz="2800" b="1" dirty="0" smtClean="0">
                <a:solidFill>
                  <a:srgbClr val="A5002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800" b="1" dirty="0" smtClean="0">
                <a:solidFill>
                  <a:srgbClr val="A50021"/>
                </a:solidFill>
                <a:latin typeface="楷体" panose="02010609060101010101" pitchFamily="49" charset="-122"/>
                <a:ea typeface="楷体" panose="02010609060101010101" pitchFamily="49" charset="-122"/>
                <a:cs typeface="Times New Roman" panose="02020603050405020304" pitchFamily="18" charset="0"/>
              </a:rPr>
              <a:t>2. </a:t>
            </a:r>
            <a:r>
              <a:rPr lang="zh-CN" altLang="en-US" sz="2800" b="1" dirty="0" smtClean="0">
                <a:solidFill>
                  <a:srgbClr val="A50021"/>
                </a:solidFill>
                <a:latin typeface="楷体" panose="02010609060101010101" pitchFamily="49" charset="-122"/>
                <a:ea typeface="楷体" panose="02010609060101010101" pitchFamily="49" charset="-122"/>
                <a:cs typeface="Times New Roman" panose="02020603050405020304" pitchFamily="18" charset="0"/>
              </a:rPr>
              <a:t>数据在</a:t>
            </a:r>
            <a:r>
              <a:rPr lang="zh-CN" altLang="zh-CN" sz="2800" b="1" dirty="0" smtClean="0">
                <a:solidFill>
                  <a:srgbClr val="A50021"/>
                </a:solidFill>
                <a:latin typeface="楷体" panose="02010609060101010101" pitchFamily="49" charset="-122"/>
                <a:ea typeface="楷体" panose="02010609060101010101" pitchFamily="49" charset="-122"/>
              </a:rPr>
              <a:t>主存</a:t>
            </a:r>
            <a:r>
              <a:rPr lang="zh-CN" altLang="en-US" sz="2800" b="1" dirty="0" smtClean="0">
                <a:solidFill>
                  <a:srgbClr val="A50021"/>
                </a:solidFill>
                <a:latin typeface="楷体" panose="02010609060101010101" pitchFamily="49" charset="-122"/>
                <a:ea typeface="楷体" panose="02010609060101010101" pitchFamily="49" charset="-122"/>
              </a:rPr>
              <a:t>中的存储方式</a:t>
            </a:r>
            <a:endParaRPr lang="en-US" altLang="zh-CN" sz="2800" b="1" dirty="0" smtClean="0">
              <a:solidFill>
                <a:srgbClr val="A50021"/>
              </a:solidFill>
              <a:latin typeface="楷体" panose="02010609060101010101" pitchFamily="49" charset="-122"/>
              <a:ea typeface="楷体" panose="02010609060101010101" pitchFamily="49" charset="-122"/>
            </a:endParaRPr>
          </a:p>
          <a:p>
            <a:pPr marL="514350" lvl="0" indent="-514350">
              <a:spcBef>
                <a:spcPct val="20000"/>
              </a:spcBef>
              <a:buClr>
                <a:srgbClr val="C87608"/>
              </a:buClr>
              <a:buSzPct val="95000"/>
              <a:buFont typeface="Wingdings" panose="05000000000000000000" pitchFamily="2" charset="2"/>
              <a:buChar char="u"/>
            </a:pPr>
            <a:r>
              <a:rPr lang="en-US" altLang="zh-CN" sz="2800" b="1" dirty="0" smtClean="0">
                <a:latin typeface="Times New Roman" panose="02020603050405020304" pitchFamily="18" charset="0"/>
                <a:cs typeface="Times New Roman" panose="02020603050405020304" pitchFamily="18" charset="0"/>
              </a:rPr>
              <a:t>8086</a:t>
            </a:r>
            <a:r>
              <a:rPr lang="zh-CN" altLang="zh-CN" sz="2800" b="1" dirty="0" smtClean="0">
                <a:latin typeface="Times New Roman" panose="02020603050405020304" pitchFamily="18" charset="0"/>
                <a:cs typeface="Times New Roman" panose="02020603050405020304" pitchFamily="18" charset="0"/>
              </a:rPr>
              <a:t>系统</a:t>
            </a:r>
            <a:r>
              <a:rPr lang="zh-CN" altLang="en-US" sz="2800" b="1" dirty="0" smtClean="0">
                <a:latin typeface="Times New Roman" panose="02020603050405020304" pitchFamily="18" charset="0"/>
                <a:cs typeface="Times New Roman" panose="02020603050405020304" pitchFamily="18" charset="0"/>
              </a:rPr>
              <a:t>的</a:t>
            </a:r>
            <a:r>
              <a:rPr lang="zh-CN" altLang="zh-CN" sz="2800" b="1" dirty="0" smtClean="0">
                <a:solidFill>
                  <a:srgbClr val="FF0000"/>
                </a:solidFill>
                <a:latin typeface="Times New Roman" panose="02020603050405020304" pitchFamily="18" charset="0"/>
                <a:cs typeface="Times New Roman" panose="02020603050405020304" pitchFamily="18" charset="0"/>
              </a:rPr>
              <a:t>数据类型</a:t>
            </a:r>
            <a:r>
              <a:rPr lang="zh-CN" altLang="zh-CN" sz="2800" b="1" dirty="0" smtClean="0">
                <a:latin typeface="Times New Roman" panose="02020603050405020304" pitchFamily="18" charset="0"/>
                <a:cs typeface="Times New Roman" panose="02020603050405020304" pitchFamily="18" charset="0"/>
              </a:rPr>
              <a:t>：</a:t>
            </a:r>
            <a:endParaRPr lang="en-US" altLang="zh-CN" sz="2800" b="1" dirty="0" smtClean="0">
              <a:latin typeface="Times New Roman" panose="02020603050405020304" pitchFamily="18" charset="0"/>
              <a:cs typeface="Times New Roman" panose="02020603050405020304" pitchFamily="18" charset="0"/>
            </a:endParaRPr>
          </a:p>
          <a:p>
            <a:pPr>
              <a:lnSpc>
                <a:spcPct val="150000"/>
              </a:lnSpc>
            </a:pPr>
            <a:r>
              <a:rPr lang="zh-CN" altLang="zh-CN" sz="2400" b="1" dirty="0" smtClean="0">
                <a:solidFill>
                  <a:schemeClr val="accent2"/>
                </a:solidFill>
                <a:latin typeface="Times New Roman" panose="02020603050405020304" pitchFamily="18" charset="0"/>
                <a:cs typeface="Times New Roman" panose="02020603050405020304" pitchFamily="18" charset="0"/>
              </a:rPr>
              <a:t>⑴</a:t>
            </a:r>
            <a:r>
              <a:rPr lang="zh-CN" altLang="zh-CN" sz="2400" b="1" dirty="0" smtClean="0">
                <a:latin typeface="Times New Roman" panose="02020603050405020304" pitchFamily="18" charset="0"/>
                <a:cs typeface="Times New Roman" panose="02020603050405020304" pitchFamily="18" charset="0"/>
              </a:rPr>
              <a:t> </a:t>
            </a:r>
            <a:r>
              <a:rPr lang="zh-CN" altLang="zh-CN" sz="2400" b="1" dirty="0" smtClean="0">
                <a:solidFill>
                  <a:srgbClr val="FF0000"/>
                </a:solidFill>
                <a:latin typeface="Times New Roman" panose="02020603050405020304" pitchFamily="18" charset="0"/>
                <a:cs typeface="Times New Roman" panose="02020603050405020304" pitchFamily="18" charset="0"/>
              </a:rPr>
              <a:t>字节类型</a:t>
            </a:r>
            <a:r>
              <a:rPr lang="zh-CN" altLang="zh-CN"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8</a:t>
            </a:r>
            <a:r>
              <a:rPr lang="zh-CN" altLang="zh-CN" sz="2400" b="1" dirty="0" smtClean="0">
                <a:latin typeface="Times New Roman" panose="02020603050405020304" pitchFamily="18" charset="0"/>
                <a:cs typeface="Times New Roman" panose="02020603050405020304" pitchFamily="18" charset="0"/>
              </a:rPr>
              <a:t>位（</a:t>
            </a:r>
            <a:r>
              <a:rPr lang="en-US" altLang="zh-CN" sz="2400" b="1" dirty="0" smtClean="0">
                <a:latin typeface="Times New Roman" panose="02020603050405020304" pitchFamily="18" charset="0"/>
                <a:cs typeface="Times New Roman" panose="02020603050405020304" pitchFamily="18" charset="0"/>
              </a:rPr>
              <a:t>1</a:t>
            </a:r>
            <a:r>
              <a:rPr lang="zh-CN" altLang="zh-CN" sz="2400" b="1" dirty="0" smtClean="0">
                <a:latin typeface="Times New Roman" panose="02020603050405020304" pitchFamily="18" charset="0"/>
                <a:cs typeface="Times New Roman" panose="02020603050405020304" pitchFamily="18" charset="0"/>
              </a:rPr>
              <a:t>个字节），占用</a:t>
            </a:r>
            <a:r>
              <a:rPr lang="en-US" altLang="zh-CN" sz="2400" b="1" dirty="0" smtClean="0">
                <a:latin typeface="Times New Roman" panose="02020603050405020304" pitchFamily="18" charset="0"/>
                <a:cs typeface="Times New Roman" panose="02020603050405020304" pitchFamily="18" charset="0"/>
              </a:rPr>
              <a:t>1</a:t>
            </a:r>
            <a:r>
              <a:rPr lang="zh-CN" altLang="zh-CN" sz="2400" b="1" dirty="0" smtClean="0">
                <a:latin typeface="Times New Roman" panose="02020603050405020304" pitchFamily="18" charset="0"/>
                <a:cs typeface="Times New Roman" panose="02020603050405020304" pitchFamily="18" charset="0"/>
              </a:rPr>
              <a:t>个存储单元。</a:t>
            </a:r>
          </a:p>
          <a:p>
            <a:pPr>
              <a:lnSpc>
                <a:spcPct val="150000"/>
              </a:lnSpc>
            </a:pPr>
            <a:r>
              <a:rPr lang="zh-CN" altLang="zh-CN" sz="2400" b="1" dirty="0" smtClean="0">
                <a:solidFill>
                  <a:schemeClr val="accent2"/>
                </a:solidFill>
                <a:latin typeface="Times New Roman" panose="02020603050405020304" pitchFamily="18" charset="0"/>
                <a:cs typeface="Times New Roman" panose="02020603050405020304" pitchFamily="18" charset="0"/>
              </a:rPr>
              <a:t>⑵</a:t>
            </a:r>
            <a:r>
              <a:rPr lang="zh-CN" altLang="zh-CN" sz="2400" b="1" dirty="0" smtClean="0">
                <a:latin typeface="Times New Roman" panose="02020603050405020304" pitchFamily="18" charset="0"/>
                <a:cs typeface="Times New Roman" panose="02020603050405020304" pitchFamily="18" charset="0"/>
              </a:rPr>
              <a:t> </a:t>
            </a:r>
            <a:r>
              <a:rPr lang="zh-CN" altLang="zh-CN" sz="2400" b="1" dirty="0" smtClean="0">
                <a:solidFill>
                  <a:srgbClr val="FF0000"/>
                </a:solidFill>
                <a:latin typeface="Times New Roman" panose="02020603050405020304" pitchFamily="18" charset="0"/>
                <a:cs typeface="Times New Roman" panose="02020603050405020304" pitchFamily="18" charset="0"/>
              </a:rPr>
              <a:t>字类型</a:t>
            </a:r>
            <a:r>
              <a:rPr lang="zh-CN" altLang="zh-CN"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16</a:t>
            </a:r>
            <a:r>
              <a:rPr lang="zh-CN" altLang="zh-CN" sz="2400" b="1" dirty="0" smtClean="0">
                <a:latin typeface="Times New Roman" panose="02020603050405020304" pitchFamily="18" charset="0"/>
                <a:cs typeface="Times New Roman" panose="02020603050405020304" pitchFamily="18" charset="0"/>
              </a:rPr>
              <a:t>位（</a:t>
            </a:r>
            <a:r>
              <a:rPr lang="en-US" altLang="zh-CN" sz="2400" b="1" dirty="0" smtClean="0">
                <a:latin typeface="Times New Roman" panose="02020603050405020304" pitchFamily="18" charset="0"/>
                <a:cs typeface="Times New Roman" panose="02020603050405020304" pitchFamily="18" charset="0"/>
              </a:rPr>
              <a:t>2</a:t>
            </a:r>
            <a:r>
              <a:rPr lang="zh-CN" altLang="zh-CN" sz="2400" b="1" dirty="0" smtClean="0">
                <a:latin typeface="Times New Roman" panose="02020603050405020304" pitchFamily="18" charset="0"/>
                <a:cs typeface="Times New Roman" panose="02020603050405020304" pitchFamily="18" charset="0"/>
              </a:rPr>
              <a:t>个字节），</a:t>
            </a:r>
            <a:r>
              <a:rPr lang="zh-CN" altLang="en-US" sz="2400" b="1" dirty="0" smtClean="0">
                <a:latin typeface="Times New Roman" panose="02020603050405020304" pitchFamily="18" charset="0"/>
                <a:cs typeface="Times New Roman" panose="02020603050405020304" pitchFamily="18" charset="0"/>
              </a:rPr>
              <a:t>连续</a:t>
            </a:r>
            <a:r>
              <a:rPr lang="zh-CN" altLang="zh-CN" sz="2400" b="1" dirty="0" smtClean="0">
                <a:latin typeface="Times New Roman" panose="02020603050405020304" pitchFamily="18" charset="0"/>
                <a:cs typeface="Times New Roman" panose="02020603050405020304" pitchFamily="18" charset="0"/>
              </a:rPr>
              <a:t>占用</a:t>
            </a:r>
            <a:r>
              <a:rPr lang="en-US" altLang="zh-CN" sz="2400" b="1" dirty="0" smtClean="0">
                <a:latin typeface="Times New Roman" panose="02020603050405020304" pitchFamily="18" charset="0"/>
                <a:cs typeface="Times New Roman" panose="02020603050405020304" pitchFamily="18" charset="0"/>
              </a:rPr>
              <a:t>2</a:t>
            </a:r>
            <a:r>
              <a:rPr lang="zh-CN" altLang="zh-CN" sz="2400" b="1" dirty="0" smtClean="0">
                <a:latin typeface="Times New Roman" panose="02020603050405020304" pitchFamily="18" charset="0"/>
                <a:cs typeface="Times New Roman" panose="02020603050405020304" pitchFamily="18" charset="0"/>
              </a:rPr>
              <a:t>个存储单元。</a:t>
            </a:r>
          </a:p>
          <a:p>
            <a:pPr>
              <a:lnSpc>
                <a:spcPct val="150000"/>
              </a:lnSpc>
            </a:pPr>
            <a:r>
              <a:rPr lang="zh-CN" altLang="zh-CN" sz="2400" b="1" dirty="0" smtClean="0">
                <a:solidFill>
                  <a:schemeClr val="accent2"/>
                </a:solidFill>
                <a:latin typeface="Times New Roman" panose="02020603050405020304" pitchFamily="18" charset="0"/>
                <a:cs typeface="Times New Roman" panose="02020603050405020304" pitchFamily="18" charset="0"/>
              </a:rPr>
              <a:t>⑶</a:t>
            </a:r>
            <a:r>
              <a:rPr lang="zh-CN" altLang="zh-CN" sz="2400" b="1" dirty="0" smtClean="0">
                <a:latin typeface="Times New Roman" panose="02020603050405020304" pitchFamily="18" charset="0"/>
                <a:cs typeface="Times New Roman" panose="02020603050405020304" pitchFamily="18" charset="0"/>
              </a:rPr>
              <a:t> </a:t>
            </a:r>
            <a:r>
              <a:rPr lang="zh-CN" altLang="zh-CN" sz="2400" b="1" dirty="0" smtClean="0">
                <a:solidFill>
                  <a:srgbClr val="FF0000"/>
                </a:solidFill>
                <a:latin typeface="Times New Roman" panose="02020603050405020304" pitchFamily="18" charset="0"/>
                <a:cs typeface="Times New Roman" panose="02020603050405020304" pitchFamily="18" charset="0"/>
              </a:rPr>
              <a:t>双字类型</a:t>
            </a:r>
            <a:r>
              <a:rPr lang="zh-CN" altLang="zh-CN"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32</a:t>
            </a:r>
            <a:r>
              <a:rPr lang="zh-CN" altLang="zh-CN" sz="2400" b="1" dirty="0" smtClean="0">
                <a:latin typeface="Times New Roman" panose="02020603050405020304" pitchFamily="18" charset="0"/>
                <a:cs typeface="Times New Roman" panose="02020603050405020304" pitchFamily="18" charset="0"/>
              </a:rPr>
              <a:t>位（</a:t>
            </a:r>
            <a:r>
              <a:rPr lang="en-US" altLang="zh-CN" sz="2400" b="1" dirty="0" smtClean="0">
                <a:latin typeface="Times New Roman" panose="02020603050405020304" pitchFamily="18" charset="0"/>
                <a:cs typeface="Times New Roman" panose="02020603050405020304" pitchFamily="18" charset="0"/>
              </a:rPr>
              <a:t>4</a:t>
            </a:r>
            <a:r>
              <a:rPr lang="zh-CN" altLang="zh-CN" sz="2400" b="1" dirty="0" smtClean="0">
                <a:latin typeface="Times New Roman" panose="02020603050405020304" pitchFamily="18" charset="0"/>
                <a:cs typeface="Times New Roman" panose="02020603050405020304" pitchFamily="18" charset="0"/>
              </a:rPr>
              <a:t>个字节），</a:t>
            </a:r>
            <a:r>
              <a:rPr lang="zh-CN" altLang="en-US" sz="2400" b="1" dirty="0" smtClean="0">
                <a:latin typeface="Times New Roman" panose="02020603050405020304" pitchFamily="18" charset="0"/>
                <a:cs typeface="Times New Roman" panose="02020603050405020304" pitchFamily="18" charset="0"/>
              </a:rPr>
              <a:t>连续</a:t>
            </a:r>
            <a:r>
              <a:rPr lang="zh-CN" altLang="zh-CN" sz="2400" b="1" dirty="0" smtClean="0">
                <a:latin typeface="Times New Roman" panose="02020603050405020304" pitchFamily="18" charset="0"/>
                <a:cs typeface="Times New Roman" panose="02020603050405020304" pitchFamily="18" charset="0"/>
              </a:rPr>
              <a:t>占用</a:t>
            </a:r>
            <a:r>
              <a:rPr lang="en-US" altLang="zh-CN" sz="2400" b="1" dirty="0" smtClean="0">
                <a:latin typeface="Times New Roman" panose="02020603050405020304" pitchFamily="18" charset="0"/>
                <a:cs typeface="Times New Roman" panose="02020603050405020304" pitchFamily="18" charset="0"/>
              </a:rPr>
              <a:t>4</a:t>
            </a:r>
            <a:r>
              <a:rPr lang="zh-CN" altLang="zh-CN" sz="2400" b="1" dirty="0" smtClean="0">
                <a:latin typeface="Times New Roman" panose="02020603050405020304" pitchFamily="18" charset="0"/>
                <a:cs typeface="Times New Roman" panose="02020603050405020304" pitchFamily="18" charset="0"/>
              </a:rPr>
              <a:t>个存储单元。</a:t>
            </a:r>
          </a:p>
          <a:p>
            <a:pPr>
              <a:lnSpc>
                <a:spcPct val="150000"/>
              </a:lnSpc>
            </a:pPr>
            <a:r>
              <a:rPr lang="zh-CN" altLang="zh-CN" sz="2400" b="1" dirty="0" smtClean="0">
                <a:solidFill>
                  <a:schemeClr val="accent2"/>
                </a:solidFill>
                <a:latin typeface="Times New Roman" panose="02020603050405020304" pitchFamily="18" charset="0"/>
                <a:cs typeface="Times New Roman" panose="02020603050405020304" pitchFamily="18" charset="0"/>
              </a:rPr>
              <a:t>⑷</a:t>
            </a:r>
            <a:r>
              <a:rPr lang="zh-CN" altLang="zh-CN" sz="2400" b="1" dirty="0" smtClean="0">
                <a:latin typeface="Times New Roman" panose="02020603050405020304" pitchFamily="18" charset="0"/>
                <a:cs typeface="Times New Roman" panose="02020603050405020304" pitchFamily="18" charset="0"/>
              </a:rPr>
              <a:t> </a:t>
            </a:r>
            <a:r>
              <a:rPr lang="zh-CN" altLang="zh-CN" sz="2400" b="1" dirty="0" smtClean="0">
                <a:solidFill>
                  <a:srgbClr val="FF0000"/>
                </a:solidFill>
                <a:latin typeface="Times New Roman" panose="02020603050405020304" pitchFamily="18" charset="0"/>
                <a:cs typeface="Times New Roman" panose="02020603050405020304" pitchFamily="18" charset="0"/>
              </a:rPr>
              <a:t>四字类型</a:t>
            </a:r>
            <a:r>
              <a:rPr lang="zh-CN" altLang="zh-CN"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64</a:t>
            </a:r>
            <a:r>
              <a:rPr lang="zh-CN" altLang="zh-CN" sz="2400" b="1" dirty="0" smtClean="0">
                <a:latin typeface="Times New Roman" panose="02020603050405020304" pitchFamily="18" charset="0"/>
                <a:cs typeface="Times New Roman" panose="02020603050405020304" pitchFamily="18" charset="0"/>
              </a:rPr>
              <a:t>位（</a:t>
            </a:r>
            <a:r>
              <a:rPr lang="en-US" altLang="zh-CN" sz="2400" b="1" dirty="0" smtClean="0">
                <a:latin typeface="Times New Roman" panose="02020603050405020304" pitchFamily="18" charset="0"/>
                <a:cs typeface="Times New Roman" panose="02020603050405020304" pitchFamily="18" charset="0"/>
              </a:rPr>
              <a:t>8</a:t>
            </a:r>
            <a:r>
              <a:rPr lang="zh-CN" altLang="zh-CN" sz="2400" b="1" dirty="0" smtClean="0">
                <a:latin typeface="Times New Roman" panose="02020603050405020304" pitchFamily="18" charset="0"/>
                <a:cs typeface="Times New Roman" panose="02020603050405020304" pitchFamily="18" charset="0"/>
              </a:rPr>
              <a:t>个字节），</a:t>
            </a:r>
            <a:r>
              <a:rPr lang="zh-CN" altLang="en-US" sz="2400" b="1" dirty="0" smtClean="0">
                <a:latin typeface="Times New Roman" panose="02020603050405020304" pitchFamily="18" charset="0"/>
                <a:cs typeface="Times New Roman" panose="02020603050405020304" pitchFamily="18" charset="0"/>
              </a:rPr>
              <a:t>连续</a:t>
            </a:r>
            <a:r>
              <a:rPr lang="zh-CN" altLang="zh-CN" sz="2400" b="1" dirty="0" smtClean="0">
                <a:latin typeface="Times New Roman" panose="02020603050405020304" pitchFamily="18" charset="0"/>
                <a:cs typeface="Times New Roman" panose="02020603050405020304" pitchFamily="18" charset="0"/>
              </a:rPr>
              <a:t>占用</a:t>
            </a:r>
            <a:r>
              <a:rPr lang="en-US" altLang="zh-CN" sz="2400" b="1" dirty="0" smtClean="0">
                <a:latin typeface="Times New Roman" panose="02020603050405020304" pitchFamily="18" charset="0"/>
                <a:cs typeface="Times New Roman" panose="02020603050405020304" pitchFamily="18" charset="0"/>
              </a:rPr>
              <a:t>8</a:t>
            </a:r>
            <a:r>
              <a:rPr lang="zh-CN" altLang="zh-CN" sz="2400" b="1" dirty="0" smtClean="0">
                <a:latin typeface="Times New Roman" panose="02020603050405020304" pitchFamily="18" charset="0"/>
                <a:cs typeface="Times New Roman" panose="02020603050405020304" pitchFamily="18" charset="0"/>
              </a:rPr>
              <a:t>个存储单元。</a:t>
            </a:r>
          </a:p>
          <a:p>
            <a:pPr>
              <a:lnSpc>
                <a:spcPct val="150000"/>
              </a:lnSpc>
            </a:pPr>
            <a:r>
              <a:rPr lang="zh-CN" altLang="zh-CN" sz="2400" b="1" dirty="0" smtClean="0">
                <a:solidFill>
                  <a:schemeClr val="accent2"/>
                </a:solidFill>
                <a:latin typeface="Times New Roman" panose="02020603050405020304" pitchFamily="18" charset="0"/>
                <a:cs typeface="Times New Roman" panose="02020603050405020304" pitchFamily="18" charset="0"/>
              </a:rPr>
              <a:t>⑸ </a:t>
            </a:r>
            <a:r>
              <a:rPr lang="zh-CN" altLang="zh-CN" sz="2400" b="1" dirty="0" smtClean="0">
                <a:solidFill>
                  <a:srgbClr val="FF0000"/>
                </a:solidFill>
                <a:latin typeface="Times New Roman" panose="02020603050405020304" pitchFamily="18" charset="0"/>
                <a:cs typeface="Times New Roman" panose="02020603050405020304" pitchFamily="18" charset="0"/>
              </a:rPr>
              <a:t>十字节类型</a:t>
            </a:r>
            <a:r>
              <a:rPr lang="zh-CN" altLang="zh-CN"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80</a:t>
            </a:r>
            <a:r>
              <a:rPr lang="zh-CN" altLang="zh-CN" sz="2400" b="1" dirty="0" smtClean="0">
                <a:latin typeface="Times New Roman" panose="02020603050405020304" pitchFamily="18" charset="0"/>
                <a:cs typeface="Times New Roman" panose="02020603050405020304" pitchFamily="18" charset="0"/>
              </a:rPr>
              <a:t>位（</a:t>
            </a:r>
            <a:r>
              <a:rPr lang="en-US" altLang="zh-CN" sz="2400" b="1" dirty="0" smtClean="0">
                <a:latin typeface="Times New Roman" panose="02020603050405020304" pitchFamily="18" charset="0"/>
                <a:cs typeface="Times New Roman" panose="02020603050405020304" pitchFamily="18" charset="0"/>
              </a:rPr>
              <a:t>10</a:t>
            </a:r>
            <a:r>
              <a:rPr lang="zh-CN" altLang="zh-CN" sz="2400" b="1" dirty="0" smtClean="0">
                <a:latin typeface="Times New Roman" panose="02020603050405020304" pitchFamily="18" charset="0"/>
                <a:cs typeface="Times New Roman" panose="02020603050405020304" pitchFamily="18" charset="0"/>
              </a:rPr>
              <a:t>个字节），</a:t>
            </a:r>
            <a:r>
              <a:rPr lang="zh-CN" altLang="en-US" sz="2400" b="1" dirty="0" smtClean="0">
                <a:latin typeface="Times New Roman" panose="02020603050405020304" pitchFamily="18" charset="0"/>
                <a:cs typeface="Times New Roman" panose="02020603050405020304" pitchFamily="18" charset="0"/>
              </a:rPr>
              <a:t>连续</a:t>
            </a:r>
            <a:r>
              <a:rPr lang="zh-CN" altLang="zh-CN" sz="2400" b="1" dirty="0" smtClean="0">
                <a:latin typeface="Times New Roman" panose="02020603050405020304" pitchFamily="18" charset="0"/>
                <a:cs typeface="Times New Roman" panose="02020603050405020304" pitchFamily="18" charset="0"/>
              </a:rPr>
              <a:t>占用</a:t>
            </a:r>
            <a:r>
              <a:rPr lang="en-US" altLang="zh-CN" sz="2400" b="1" dirty="0" smtClean="0">
                <a:latin typeface="Times New Roman" panose="02020603050405020304" pitchFamily="18" charset="0"/>
                <a:cs typeface="Times New Roman" panose="02020603050405020304" pitchFamily="18" charset="0"/>
              </a:rPr>
              <a:t>10</a:t>
            </a:r>
            <a:r>
              <a:rPr lang="zh-CN" altLang="zh-CN" sz="2400" b="1" dirty="0" smtClean="0">
                <a:latin typeface="Times New Roman" panose="02020603050405020304" pitchFamily="18" charset="0"/>
                <a:cs typeface="Times New Roman" panose="02020603050405020304" pitchFamily="18" charset="0"/>
              </a:rPr>
              <a:t>个存储单元。</a:t>
            </a:r>
            <a:endParaRPr lang="en-US" altLang="zh-CN" sz="2800" b="1" dirty="0" smtClean="0">
              <a:latin typeface="Times New Roman" panose="02020603050405020304" pitchFamily="18" charset="0"/>
              <a:cs typeface="Times New Roman" panose="02020603050405020304" pitchFamily="18" charset="0"/>
            </a:endParaRPr>
          </a:p>
          <a:p>
            <a:pPr marL="514350" lvl="0" indent="-514350">
              <a:spcBef>
                <a:spcPct val="20000"/>
              </a:spcBef>
              <a:buClr>
                <a:srgbClr val="C87608"/>
              </a:buClr>
              <a:buSzPct val="95000"/>
              <a:buFont typeface="Wingdings" panose="05000000000000000000" pitchFamily="2" charset="2"/>
              <a:buChar char="u"/>
            </a:pPr>
            <a:r>
              <a:rPr lang="zh-CN" altLang="en-US" sz="2800" b="1" dirty="0" smtClean="0">
                <a:latin typeface="Times New Roman" panose="02020603050405020304" pitchFamily="18" charset="0"/>
                <a:cs typeface="Times New Roman" panose="02020603050405020304" pitchFamily="18" charset="0"/>
              </a:rPr>
              <a:t>数据</a:t>
            </a:r>
            <a:r>
              <a:rPr lang="zh-CN" altLang="zh-CN" sz="2800" b="1" dirty="0" smtClean="0">
                <a:latin typeface="Times New Roman" panose="02020603050405020304" pitchFamily="18" charset="0"/>
                <a:cs typeface="Times New Roman" panose="02020603050405020304" pitchFamily="18" charset="0"/>
              </a:rPr>
              <a:t>位数多于</a:t>
            </a:r>
            <a:r>
              <a:rPr lang="en-US" altLang="zh-CN" sz="2800" b="1" dirty="0" smtClean="0">
                <a:latin typeface="Times New Roman" panose="02020603050405020304" pitchFamily="18" charset="0"/>
                <a:cs typeface="Times New Roman" panose="02020603050405020304" pitchFamily="18" charset="0"/>
              </a:rPr>
              <a:t>1</a:t>
            </a:r>
            <a:r>
              <a:rPr lang="zh-CN" altLang="zh-CN" sz="2800" b="1" dirty="0" smtClean="0">
                <a:latin typeface="Times New Roman" panose="02020603050405020304" pitchFamily="18" charset="0"/>
                <a:cs typeface="Times New Roman" panose="02020603050405020304" pitchFamily="18" charset="0"/>
              </a:rPr>
              <a:t>个字节的，称为</a:t>
            </a:r>
            <a:r>
              <a:rPr lang="zh-CN" altLang="zh-CN" sz="2800" b="1" dirty="0" smtClean="0">
                <a:solidFill>
                  <a:srgbClr val="FF0000"/>
                </a:solidFill>
                <a:latin typeface="Times New Roman" panose="02020603050405020304" pitchFamily="18" charset="0"/>
                <a:cs typeface="Times New Roman" panose="02020603050405020304" pitchFamily="18" charset="0"/>
              </a:rPr>
              <a:t>多字节数据</a:t>
            </a:r>
            <a:r>
              <a:rPr lang="zh-CN" altLang="zh-CN" sz="2800" b="1" dirty="0" smtClean="0">
                <a:latin typeface="Times New Roman" panose="02020603050405020304" pitchFamily="18" charset="0"/>
                <a:cs typeface="Times New Roman" panose="02020603050405020304" pitchFamily="18" charset="0"/>
              </a:rPr>
              <a:t>。</a:t>
            </a:r>
            <a:endParaRPr lang="en-US" altLang="zh-CN" sz="2800" b="1" dirty="0" smtClean="0">
              <a:latin typeface="Times New Roman" panose="02020603050405020304" pitchFamily="18" charset="0"/>
              <a:cs typeface="Times New Roman" panose="02020603050405020304" pitchFamily="18" charset="0"/>
            </a:endParaRPr>
          </a:p>
          <a:p>
            <a:pPr marL="514350" lvl="0" indent="-514350">
              <a:spcBef>
                <a:spcPct val="20000"/>
              </a:spcBef>
              <a:buClr>
                <a:srgbClr val="C87608"/>
              </a:buClr>
              <a:buSzPct val="95000"/>
              <a:buFont typeface="Wingdings" panose="05000000000000000000" pitchFamily="2" charset="2"/>
              <a:buChar char="u"/>
            </a:pPr>
            <a:r>
              <a:rPr lang="zh-CN" altLang="zh-CN" sz="2800" b="1" dirty="0" smtClean="0"/>
              <a:t>一个多字节数据占用</a:t>
            </a:r>
            <a:r>
              <a:rPr lang="zh-CN" altLang="zh-CN" sz="2800" b="1" dirty="0" smtClean="0">
                <a:solidFill>
                  <a:srgbClr val="FF0000"/>
                </a:solidFill>
              </a:rPr>
              <a:t>地址连续</a:t>
            </a:r>
            <a:r>
              <a:rPr lang="zh-CN" altLang="zh-CN" sz="2800" b="1" dirty="0" smtClean="0"/>
              <a:t>的多个存储单元，</a:t>
            </a:r>
            <a:r>
              <a:rPr lang="zh-CN" altLang="en-US" sz="2800" b="1" dirty="0" smtClean="0"/>
              <a:t>其首地址</a:t>
            </a:r>
            <a:r>
              <a:rPr lang="zh-CN" altLang="zh-CN" sz="2800" b="1" dirty="0" smtClean="0"/>
              <a:t>作为该</a:t>
            </a:r>
            <a:r>
              <a:rPr lang="zh-CN" altLang="zh-CN" sz="2800" b="1" dirty="0" smtClean="0">
                <a:solidFill>
                  <a:srgbClr val="FF0000"/>
                </a:solidFill>
              </a:rPr>
              <a:t>数的地址</a:t>
            </a:r>
            <a:r>
              <a:rPr lang="zh-CN" altLang="zh-CN" sz="2800" b="1" dirty="0" smtClean="0"/>
              <a:t>。</a:t>
            </a:r>
            <a:endParaRPr lang="en-US" altLang="zh-CN" sz="2800" b="1" dirty="0" smtClean="0">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p:txBody>
          <a:bodyPr/>
          <a:lstStyle/>
          <a:p>
            <a:r>
              <a:rPr lang="zh-CN" altLang="en-US"/>
              <a:t>1.3.2 存储器</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p:nvPr/>
        </p:nvSpPr>
        <p:spPr>
          <a:xfrm>
            <a:off x="457200" y="980728"/>
            <a:ext cx="8229600" cy="5328592"/>
          </a:xfrm>
          <a:prstGeom prst="rect">
            <a:avLst/>
          </a:prstGeom>
        </p:spPr>
        <p:txBody>
          <a:bodyPr vert="horz">
            <a:normAutofit/>
          </a:bodyPr>
          <a:lstStyle/>
          <a:p>
            <a:pPr marL="514350" lvl="0" indent="-514350">
              <a:spcBef>
                <a:spcPct val="20000"/>
              </a:spcBef>
              <a:buClr>
                <a:srgbClr val="C87608"/>
              </a:buClr>
              <a:buSzPct val="95000"/>
            </a:pPr>
            <a:r>
              <a:rPr lang="zh-CN" altLang="en-US" sz="2400" b="1" dirty="0" smtClean="0">
                <a:latin typeface="Times New Roman" panose="02020603050405020304" pitchFamily="18" charset="0"/>
                <a:cs typeface="Times New Roman" panose="02020603050405020304" pitchFamily="18" charset="0"/>
              </a:rPr>
              <a:t>    </a:t>
            </a:r>
            <a:r>
              <a:rPr lang="zh-CN" altLang="en-US" sz="2400" b="1" dirty="0" smtClean="0">
                <a:solidFill>
                  <a:srgbClr val="FF0066"/>
                </a:solidFill>
                <a:latin typeface="华文楷体" panose="02010600040101010101" pitchFamily="2" charset="-122"/>
                <a:ea typeface="华文楷体" panose="02010600040101010101" pitchFamily="2" charset="-122"/>
                <a:cs typeface="Times New Roman" panose="02020603050405020304" pitchFamily="18" charset="0"/>
              </a:rPr>
              <a:t>例：</a:t>
            </a:r>
            <a:r>
              <a:rPr lang="zh-CN"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双字数据</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3A625C89H</a:t>
            </a:r>
            <a:r>
              <a:rPr lang="zh-CN"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在主存中的存储情况</a:t>
            </a:r>
            <a:endPar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endParaRPr>
          </a:p>
          <a:p>
            <a:pPr marL="514350" lvl="0" indent="-514350">
              <a:spcBef>
                <a:spcPct val="20000"/>
              </a:spcBef>
              <a:buClr>
                <a:srgbClr val="C87608"/>
              </a:buClr>
              <a:buSzPct val="95000"/>
            </a:pPr>
            <a:endPar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endParaRPr>
          </a:p>
          <a:p>
            <a:pPr marL="514350" lvl="0" indent="-514350">
              <a:spcBef>
                <a:spcPct val="20000"/>
              </a:spcBef>
              <a:buClr>
                <a:srgbClr val="C87608"/>
              </a:buClr>
              <a:buSzPct val="95000"/>
            </a:pPr>
            <a:endPar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endParaRPr>
          </a:p>
          <a:p>
            <a:pPr marL="514350" lvl="0" indent="-514350">
              <a:spcBef>
                <a:spcPct val="20000"/>
              </a:spcBef>
              <a:buClr>
                <a:srgbClr val="C87608"/>
              </a:buClr>
              <a:buSzPct val="95000"/>
            </a:pPr>
            <a:endPar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endParaRPr>
          </a:p>
          <a:p>
            <a:pPr marL="514350" lvl="0" indent="-514350">
              <a:spcBef>
                <a:spcPct val="20000"/>
              </a:spcBef>
              <a:buClr>
                <a:srgbClr val="C87608"/>
              </a:buClr>
              <a:buSzPct val="95000"/>
            </a:pPr>
            <a:endPar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endParaRPr>
          </a:p>
          <a:p>
            <a:pPr marL="514350" lvl="0" indent="-514350">
              <a:spcBef>
                <a:spcPct val="20000"/>
              </a:spcBef>
              <a:buClr>
                <a:srgbClr val="C87608"/>
              </a:buClr>
              <a:buSzPct val="95000"/>
            </a:pPr>
            <a:endPar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endParaRPr>
          </a:p>
          <a:p>
            <a:pPr marL="514350" lvl="0" indent="-514350">
              <a:spcBef>
                <a:spcPct val="20000"/>
              </a:spcBef>
              <a:buClr>
                <a:srgbClr val="C87608"/>
              </a:buClr>
              <a:buSzPct val="95000"/>
            </a:pPr>
            <a:endPar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endParaRPr>
          </a:p>
          <a:p>
            <a:pPr marL="514350" lvl="0" indent="-514350">
              <a:spcBef>
                <a:spcPct val="20000"/>
              </a:spcBef>
              <a:buClr>
                <a:srgbClr val="C87608"/>
              </a:buClr>
              <a:buSzPct val="95000"/>
            </a:pPr>
            <a:endPar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endParaRPr>
          </a:p>
          <a:p>
            <a:pPr marL="514350" lvl="0" indent="-514350">
              <a:spcBef>
                <a:spcPct val="20000"/>
              </a:spcBef>
              <a:buClr>
                <a:srgbClr val="C87608"/>
              </a:buClr>
              <a:buSzPct val="95000"/>
            </a:pPr>
            <a:endPar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endParaRPr>
          </a:p>
          <a:p>
            <a:pPr marL="514350" lvl="0" indent="-514350">
              <a:spcBef>
                <a:spcPct val="20000"/>
              </a:spcBef>
              <a:buClr>
                <a:srgbClr val="C87608"/>
              </a:buClr>
              <a:buSzPct val="95000"/>
            </a:pPr>
            <a:endPar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endParaRPr>
          </a:p>
          <a:p>
            <a:pPr marL="514350" lvl="0" indent="-514350">
              <a:spcBef>
                <a:spcPct val="20000"/>
              </a:spcBef>
              <a:buClr>
                <a:srgbClr val="C87608"/>
              </a:buClr>
              <a:buSzPct val="95000"/>
            </a:pP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该数的地址为</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21004H</a:t>
            </a:r>
            <a:r>
              <a:rPr lang="zh-CN"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800" b="1" dirty="0" smtClean="0">
              <a:latin typeface="Times New Roman" panose="02020603050405020304" pitchFamily="18" charset="0"/>
              <a:cs typeface="Times New Roman" panose="02020603050405020304" pitchFamily="18" charset="0"/>
            </a:endParaRPr>
          </a:p>
          <a:p>
            <a:pPr marL="514350" lvl="0" indent="-514350">
              <a:spcBef>
                <a:spcPct val="20000"/>
              </a:spcBef>
              <a:buClr>
                <a:srgbClr val="C87608"/>
              </a:buClr>
              <a:buSzPct val="95000"/>
              <a:buFont typeface="Wingdings" panose="05000000000000000000" pitchFamily="2" charset="2"/>
              <a:buChar char="u"/>
            </a:pPr>
            <a:endParaRPr kumimoji="0" lang="en-US" altLang="zh-CN" sz="2800" b="1" i="0" u="none" strike="noStrike" kern="1200" cap="none" spc="0" normalizeH="0" baseline="0" noProof="0" dirty="0" smtClean="0">
              <a:ln>
                <a:noFill/>
              </a:ln>
              <a:solidFill>
                <a:srgbClr val="FF0000"/>
              </a:solidFill>
              <a:effectLst/>
              <a:uLnTx/>
              <a:uFillTx/>
              <a:latin typeface="+mn-ea"/>
              <a:cs typeface="Times New Roman" panose="02020603050405020304" pitchFamily="18" charset="0"/>
            </a:endParaRPr>
          </a:p>
        </p:txBody>
      </p:sp>
      <p:sp>
        <p:nvSpPr>
          <p:cNvPr id="4096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40961" name="Object 1"/>
          <p:cNvGraphicFramePr>
            <a:graphicFrameLocks noChangeAspect="1"/>
          </p:cNvGraphicFramePr>
          <p:nvPr/>
        </p:nvGraphicFramePr>
        <p:xfrm>
          <a:off x="2483768" y="1844824"/>
          <a:ext cx="3795016" cy="3240360"/>
        </p:xfrm>
        <a:graphic>
          <a:graphicData uri="http://schemas.openxmlformats.org/presentationml/2006/ole">
            <mc:AlternateContent xmlns:mc="http://schemas.openxmlformats.org/markup-compatibility/2006">
              <mc:Choice xmlns:v="urn:schemas-microsoft-com:vml" Requires="v">
                <p:oleObj spid="_x0000_s5140" name="Visio" r:id="rId3" imgW="1651000" imgH="1414145" progId="Visio.Drawing.11">
                  <p:embed/>
                </p:oleObj>
              </mc:Choice>
              <mc:Fallback>
                <p:oleObj name="Visio" r:id="rId3" imgW="1651000" imgH="1414145" progId="Visio.Drawing.11">
                  <p:embed/>
                  <p:pic>
                    <p:nvPicPr>
                      <p:cNvPr id="0" name="图片 5120"/>
                      <p:cNvPicPr>
                        <a:picLocks noChangeAspect="1"/>
                      </p:cNvPicPr>
                      <p:nvPr/>
                    </p:nvPicPr>
                    <p:blipFill>
                      <a:blip r:embed="rId4"/>
                      <a:stretch>
                        <a:fillRect/>
                      </a:stretch>
                    </p:blipFill>
                    <p:spPr>
                      <a:xfrm>
                        <a:off x="2483768" y="1844824"/>
                        <a:ext cx="3795016" cy="3240360"/>
                      </a:xfrm>
                      <a:prstGeom prst="rect">
                        <a:avLst/>
                      </a:prstGeom>
                      <a:noFill/>
                      <a:ln w="9525">
                        <a:noFill/>
                      </a:ln>
                    </p:spPr>
                  </p:pic>
                </p:oleObj>
              </mc:Fallback>
            </mc:AlternateContent>
          </a:graphicData>
        </a:graphic>
      </p:graphicFrame>
      <p:sp>
        <p:nvSpPr>
          <p:cNvPr id="2" name="标题 1"/>
          <p:cNvSpPr>
            <a:spLocks noGrp="1"/>
          </p:cNvSpPr>
          <p:nvPr>
            <p:ph type="title"/>
          </p:nvPr>
        </p:nvSpPr>
        <p:spPr/>
        <p:txBody>
          <a:bodyPr/>
          <a:lstStyle/>
          <a:p>
            <a:r>
              <a:rPr lang="zh-CN" altLang="en-US"/>
              <a:t>1.3.2 存储器</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p:nvPr/>
        </p:nvSpPr>
        <p:spPr>
          <a:xfrm>
            <a:off x="457200" y="980728"/>
            <a:ext cx="8229600" cy="5328592"/>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endParaRPr kumimoji="0" lang="en-US" altLang="zh-CN" sz="2800" b="1" i="0" u="none" strike="noStrike" kern="1200" cap="none" spc="0" normalizeH="0" baseline="0" noProof="0" dirty="0" smtClean="0">
              <a:ln>
                <a:noFill/>
              </a:ln>
              <a:solidFill>
                <a:srgbClr val="6A18A8"/>
              </a:solidFill>
              <a:effectLst/>
              <a:uLnTx/>
              <a:uFillTx/>
              <a:latin typeface="方正舒体" panose="02010601030101010101" pitchFamily="2" charset="-122"/>
              <a:ea typeface="方正舒体" panose="02010601030101010101" pitchFamily="2" charset="-122"/>
              <a:cs typeface="+mn-cs"/>
            </a:endParaRPr>
          </a:p>
          <a:p>
            <a:pPr marL="514350" lvl="0" indent="-514350">
              <a:spcBef>
                <a:spcPct val="20000"/>
              </a:spcBef>
              <a:buClr>
                <a:srgbClr val="C87608"/>
              </a:buClr>
              <a:buSzPct val="95000"/>
              <a:buFont typeface="Wingdings" panose="05000000000000000000" pitchFamily="2" charset="2"/>
              <a:buChar char="u"/>
            </a:pPr>
            <a:r>
              <a:rPr lang="en-US" altLang="zh-CN" sz="2800" b="1" dirty="0" smtClean="0">
                <a:solidFill>
                  <a:srgbClr val="FF0000"/>
                </a:solidFill>
                <a:latin typeface="Times New Roman" panose="02020603050405020304" pitchFamily="18" charset="0"/>
                <a:cs typeface="Times New Roman" panose="02020603050405020304" pitchFamily="18" charset="0"/>
              </a:rPr>
              <a:t>I/O</a:t>
            </a:r>
            <a:r>
              <a:rPr lang="zh-CN" altLang="zh-CN" sz="2800" b="1" dirty="0" smtClean="0">
                <a:solidFill>
                  <a:srgbClr val="FF0000"/>
                </a:solidFill>
                <a:latin typeface="Times New Roman" panose="02020603050405020304" pitchFamily="18" charset="0"/>
                <a:cs typeface="Times New Roman" panose="02020603050405020304" pitchFamily="18" charset="0"/>
              </a:rPr>
              <a:t>接口</a:t>
            </a:r>
            <a:r>
              <a:rPr lang="zh-CN" altLang="zh-CN" sz="2800" b="1" dirty="0" smtClean="0">
                <a:latin typeface="Times New Roman" panose="02020603050405020304" pitchFamily="18" charset="0"/>
                <a:cs typeface="Times New Roman" panose="02020603050405020304" pitchFamily="18" charset="0"/>
              </a:rPr>
              <a:t>是</a:t>
            </a:r>
            <a:r>
              <a:rPr lang="en-US" altLang="zh-CN" sz="2800" b="1" dirty="0" smtClean="0">
                <a:latin typeface="Times New Roman" panose="02020603050405020304" pitchFamily="18" charset="0"/>
                <a:cs typeface="Times New Roman" panose="02020603050405020304" pitchFamily="18" charset="0"/>
              </a:rPr>
              <a:t>I/O</a:t>
            </a:r>
            <a:r>
              <a:rPr lang="zh-CN" altLang="zh-CN" sz="2800" b="1" dirty="0" smtClean="0">
                <a:latin typeface="Times New Roman" panose="02020603050405020304" pitchFamily="18" charset="0"/>
                <a:cs typeface="Times New Roman" panose="02020603050405020304" pitchFamily="18" charset="0"/>
              </a:rPr>
              <a:t>设备与计算机主机相连时的连接电路。</a:t>
            </a:r>
            <a:endParaRPr lang="en-US" altLang="zh-CN" sz="2800" b="1" dirty="0" smtClean="0">
              <a:latin typeface="Times New Roman" panose="02020603050405020304" pitchFamily="18" charset="0"/>
              <a:cs typeface="Times New Roman" panose="02020603050405020304" pitchFamily="18" charset="0"/>
            </a:endParaRPr>
          </a:p>
          <a:p>
            <a:pPr marL="514350" lvl="0" indent="-514350">
              <a:spcBef>
                <a:spcPct val="20000"/>
              </a:spcBef>
              <a:buClr>
                <a:srgbClr val="C87608"/>
              </a:buClr>
              <a:buSzPct val="95000"/>
              <a:buFont typeface="Wingdings" panose="05000000000000000000" pitchFamily="2" charset="2"/>
              <a:buChar char="u"/>
            </a:pPr>
            <a:r>
              <a:rPr lang="en-US" altLang="zh-CN" sz="2800" b="1" dirty="0" smtClean="0">
                <a:latin typeface="Times New Roman" panose="02020603050405020304" pitchFamily="18" charset="0"/>
                <a:cs typeface="Times New Roman" panose="02020603050405020304" pitchFamily="18" charset="0"/>
              </a:rPr>
              <a:t>I/O</a:t>
            </a:r>
            <a:r>
              <a:rPr lang="zh-CN" altLang="zh-CN" sz="2800" b="1" dirty="0" smtClean="0">
                <a:latin typeface="Times New Roman" panose="02020603050405020304" pitchFamily="18" charset="0"/>
                <a:cs typeface="Times New Roman" panose="02020603050405020304" pitchFamily="18" charset="0"/>
              </a:rPr>
              <a:t>接口中设置有</a:t>
            </a:r>
            <a:r>
              <a:rPr lang="zh-CN" altLang="zh-CN" sz="2800" b="1" dirty="0" smtClean="0">
                <a:solidFill>
                  <a:srgbClr val="FF0000"/>
                </a:solidFill>
                <a:latin typeface="Times New Roman" panose="02020603050405020304" pitchFamily="18" charset="0"/>
                <a:cs typeface="Times New Roman" panose="02020603050405020304" pitchFamily="18" charset="0"/>
              </a:rPr>
              <a:t>三类寄存器</a:t>
            </a:r>
            <a:r>
              <a:rPr lang="zh-CN" altLang="zh-CN" sz="2800" b="1" dirty="0" smtClean="0">
                <a:latin typeface="Times New Roman" panose="02020603050405020304" pitchFamily="18" charset="0"/>
                <a:cs typeface="Times New Roman" panose="02020603050405020304" pitchFamily="18" charset="0"/>
              </a:rPr>
              <a:t>：数据寄存器、控制寄存器和状态寄存器。</a:t>
            </a:r>
            <a:r>
              <a:rPr lang="en-US" altLang="zh-CN" sz="2800" b="1" dirty="0" smtClean="0">
                <a:latin typeface="Times New Roman" panose="02020603050405020304" pitchFamily="18" charset="0"/>
                <a:cs typeface="Times New Roman" panose="02020603050405020304" pitchFamily="18" charset="0"/>
              </a:rPr>
              <a:t>CPU</a:t>
            </a:r>
            <a:r>
              <a:rPr lang="zh-CN" altLang="zh-CN" sz="2800" b="1" dirty="0" smtClean="0">
                <a:latin typeface="Times New Roman" panose="02020603050405020304" pitchFamily="18" charset="0"/>
                <a:cs typeface="Times New Roman" panose="02020603050405020304" pitchFamily="18" charset="0"/>
              </a:rPr>
              <a:t>对</a:t>
            </a:r>
            <a:r>
              <a:rPr lang="en-US" altLang="zh-CN" sz="2800" b="1" dirty="0" smtClean="0">
                <a:latin typeface="Times New Roman" panose="02020603050405020304" pitchFamily="18" charset="0"/>
                <a:cs typeface="Times New Roman" panose="02020603050405020304" pitchFamily="18" charset="0"/>
              </a:rPr>
              <a:t>I/O</a:t>
            </a:r>
            <a:r>
              <a:rPr lang="zh-CN" altLang="zh-CN" sz="2800" b="1" dirty="0" smtClean="0">
                <a:latin typeface="Times New Roman" panose="02020603050405020304" pitchFamily="18" charset="0"/>
                <a:cs typeface="Times New Roman" panose="02020603050405020304" pitchFamily="18" charset="0"/>
              </a:rPr>
              <a:t>设备的操作都是通过这些寄存器来完成的。</a:t>
            </a:r>
            <a:endParaRPr lang="en-US" altLang="zh-CN" sz="2800" b="1" dirty="0" smtClean="0">
              <a:latin typeface="Times New Roman" panose="02020603050405020304" pitchFamily="18" charset="0"/>
              <a:cs typeface="Times New Roman" panose="02020603050405020304" pitchFamily="18" charset="0"/>
            </a:endParaRPr>
          </a:p>
          <a:p>
            <a:pPr marL="514350" lvl="0" indent="-514350">
              <a:spcBef>
                <a:spcPct val="20000"/>
              </a:spcBef>
              <a:buClr>
                <a:srgbClr val="C87608"/>
              </a:buClr>
              <a:buSzPct val="95000"/>
              <a:buFont typeface="Wingdings" panose="05000000000000000000" pitchFamily="2" charset="2"/>
              <a:buChar char="u"/>
            </a:pPr>
            <a:r>
              <a:rPr lang="en-US" altLang="zh-CN" sz="2800" b="1" dirty="0" smtClean="0">
                <a:latin typeface="Times New Roman" panose="02020603050405020304" pitchFamily="18" charset="0"/>
                <a:cs typeface="Times New Roman" panose="02020603050405020304" pitchFamily="18" charset="0"/>
              </a:rPr>
              <a:t>I/O</a:t>
            </a:r>
            <a:r>
              <a:rPr lang="zh-CN" altLang="zh-CN" sz="2800" b="1" dirty="0" smtClean="0">
                <a:latin typeface="Times New Roman" panose="02020603050405020304" pitchFamily="18" charset="0"/>
                <a:cs typeface="Times New Roman" panose="02020603050405020304" pitchFamily="18" charset="0"/>
              </a:rPr>
              <a:t>接口中的这些寄存器统称为</a:t>
            </a:r>
            <a:r>
              <a:rPr lang="en-US" altLang="zh-CN" sz="2800" b="1" dirty="0" smtClean="0">
                <a:solidFill>
                  <a:srgbClr val="FF0000"/>
                </a:solidFill>
                <a:latin typeface="Times New Roman" panose="02020603050405020304" pitchFamily="18" charset="0"/>
                <a:cs typeface="Times New Roman" panose="02020603050405020304" pitchFamily="18" charset="0"/>
              </a:rPr>
              <a:t>I/O</a:t>
            </a:r>
            <a:r>
              <a:rPr lang="zh-CN" altLang="zh-CN" sz="2800" b="1" dirty="0" smtClean="0">
                <a:solidFill>
                  <a:srgbClr val="FF0000"/>
                </a:solidFill>
                <a:latin typeface="Times New Roman" panose="02020603050405020304" pitchFamily="18" charset="0"/>
                <a:cs typeface="Times New Roman" panose="02020603050405020304" pitchFamily="18" charset="0"/>
              </a:rPr>
              <a:t>端口</a:t>
            </a:r>
            <a:r>
              <a:rPr lang="zh-CN" altLang="zh-CN" sz="2800" b="1" dirty="0" smtClean="0">
                <a:latin typeface="Times New Roman" panose="02020603050405020304" pitchFamily="18" charset="0"/>
                <a:cs typeface="Times New Roman" panose="02020603050405020304" pitchFamily="18" charset="0"/>
              </a:rPr>
              <a:t>。</a:t>
            </a:r>
            <a:endParaRPr lang="en-US" altLang="zh-CN" sz="2800" b="1" dirty="0" smtClean="0">
              <a:latin typeface="Times New Roman" panose="02020603050405020304" pitchFamily="18" charset="0"/>
              <a:cs typeface="Times New Roman" panose="02020603050405020304" pitchFamily="18" charset="0"/>
            </a:endParaRPr>
          </a:p>
          <a:p>
            <a:pPr marL="514350" lvl="0" indent="-514350">
              <a:spcBef>
                <a:spcPct val="20000"/>
              </a:spcBef>
              <a:buClr>
                <a:srgbClr val="C87608"/>
              </a:buClr>
              <a:buSzPct val="95000"/>
              <a:buFont typeface="Wingdings" panose="05000000000000000000" pitchFamily="2" charset="2"/>
              <a:buChar char="u"/>
            </a:pPr>
            <a:r>
              <a:rPr lang="en-US" altLang="zh-CN" sz="2800" b="1" dirty="0" smtClean="0">
                <a:latin typeface="Times New Roman" panose="02020603050405020304" pitchFamily="18" charset="0"/>
                <a:cs typeface="Times New Roman" panose="02020603050405020304" pitchFamily="18" charset="0"/>
              </a:rPr>
              <a:t>I/O</a:t>
            </a:r>
            <a:r>
              <a:rPr lang="zh-CN" altLang="zh-CN" sz="2800" b="1" dirty="0" smtClean="0">
                <a:latin typeface="Times New Roman" panose="02020603050405020304" pitchFamily="18" charset="0"/>
                <a:cs typeface="Times New Roman" panose="02020603050405020304" pitchFamily="18" charset="0"/>
              </a:rPr>
              <a:t>端口编号（从</a:t>
            </a:r>
            <a:r>
              <a:rPr lang="en-US" altLang="zh-CN" sz="2800" b="1" dirty="0" smtClean="0">
                <a:latin typeface="Times New Roman" panose="02020603050405020304" pitchFamily="18" charset="0"/>
                <a:cs typeface="Times New Roman" panose="02020603050405020304" pitchFamily="18" charset="0"/>
              </a:rPr>
              <a:t>0</a:t>
            </a:r>
            <a:r>
              <a:rPr lang="zh-CN" altLang="zh-CN" sz="2800" b="1" dirty="0" smtClean="0">
                <a:latin typeface="Times New Roman" panose="02020603050405020304" pitchFamily="18" charset="0"/>
                <a:cs typeface="Times New Roman" panose="02020603050405020304" pitchFamily="18" charset="0"/>
              </a:rPr>
              <a:t>开始），称为</a:t>
            </a:r>
            <a:r>
              <a:rPr lang="en-US" altLang="zh-CN" sz="2800" b="1" dirty="0" smtClean="0">
                <a:solidFill>
                  <a:srgbClr val="FF0000"/>
                </a:solidFill>
                <a:latin typeface="Times New Roman" panose="02020603050405020304" pitchFamily="18" charset="0"/>
                <a:cs typeface="Times New Roman" panose="02020603050405020304" pitchFamily="18" charset="0"/>
              </a:rPr>
              <a:t>I/O</a:t>
            </a:r>
            <a:r>
              <a:rPr lang="zh-CN" altLang="zh-CN" sz="2800" b="1" dirty="0" smtClean="0">
                <a:solidFill>
                  <a:srgbClr val="FF0000"/>
                </a:solidFill>
                <a:latin typeface="Times New Roman" panose="02020603050405020304" pitchFamily="18" charset="0"/>
                <a:cs typeface="Times New Roman" panose="02020603050405020304" pitchFamily="18" charset="0"/>
              </a:rPr>
              <a:t>端口地址</a:t>
            </a:r>
            <a:r>
              <a:rPr lang="zh-CN" altLang="zh-CN" sz="2800" b="1" dirty="0" smtClean="0">
                <a:latin typeface="Times New Roman" panose="02020603050405020304" pitchFamily="18" charset="0"/>
                <a:cs typeface="Times New Roman" panose="02020603050405020304" pitchFamily="18" charset="0"/>
              </a:rPr>
              <a:t>。</a:t>
            </a:r>
            <a:endParaRPr lang="en-US" altLang="zh-CN" sz="2800" b="1" dirty="0" smtClean="0">
              <a:latin typeface="Times New Roman" panose="02020603050405020304" pitchFamily="18" charset="0"/>
              <a:cs typeface="Times New Roman" panose="02020603050405020304" pitchFamily="18" charset="0"/>
            </a:endParaRPr>
          </a:p>
          <a:p>
            <a:pPr marL="514350" indent="-514350">
              <a:spcBef>
                <a:spcPct val="20000"/>
              </a:spcBef>
              <a:buClr>
                <a:srgbClr val="C87608"/>
              </a:buClr>
              <a:buSzPct val="95000"/>
              <a:buFont typeface="Wingdings" panose="05000000000000000000" pitchFamily="2" charset="2"/>
              <a:buChar char="u"/>
            </a:pPr>
            <a:r>
              <a:rPr lang="en-US" altLang="zh-CN" sz="2800" b="1" dirty="0" smtClean="0">
                <a:latin typeface="Times New Roman" panose="02020603050405020304" pitchFamily="18" charset="0"/>
                <a:cs typeface="Times New Roman" panose="02020603050405020304" pitchFamily="18" charset="0"/>
              </a:rPr>
              <a:t>8086</a:t>
            </a:r>
            <a:r>
              <a:rPr lang="zh-CN" altLang="zh-CN" sz="2800" b="1" dirty="0" smtClean="0">
                <a:latin typeface="Times New Roman" panose="02020603050405020304" pitchFamily="18" charset="0"/>
                <a:cs typeface="Times New Roman" panose="02020603050405020304" pitchFamily="18" charset="0"/>
              </a:rPr>
              <a:t>系统的</a:t>
            </a:r>
            <a:r>
              <a:rPr lang="en-US" altLang="zh-CN" sz="2800" b="1" dirty="0" smtClean="0">
                <a:latin typeface="Times New Roman" panose="02020603050405020304" pitchFamily="18" charset="0"/>
                <a:cs typeface="Times New Roman" panose="02020603050405020304" pitchFamily="18" charset="0"/>
              </a:rPr>
              <a:t>I/O</a:t>
            </a:r>
            <a:r>
              <a:rPr lang="zh-CN" altLang="zh-CN" sz="2800" b="1" dirty="0" smtClean="0">
                <a:latin typeface="Times New Roman" panose="02020603050405020304" pitchFamily="18" charset="0"/>
                <a:cs typeface="Times New Roman" panose="02020603050405020304" pitchFamily="18" charset="0"/>
              </a:rPr>
              <a:t>端口均为</a:t>
            </a:r>
            <a:r>
              <a:rPr lang="en-US" altLang="zh-CN" sz="2800" b="1" dirty="0" smtClean="0">
                <a:solidFill>
                  <a:srgbClr val="FF0000"/>
                </a:solidFill>
                <a:latin typeface="Times New Roman" panose="02020603050405020304" pitchFamily="18" charset="0"/>
                <a:cs typeface="Times New Roman" panose="02020603050405020304" pitchFamily="18" charset="0"/>
              </a:rPr>
              <a:t>8</a:t>
            </a:r>
            <a:r>
              <a:rPr lang="zh-CN" altLang="zh-CN" sz="2800" b="1" dirty="0" smtClean="0">
                <a:solidFill>
                  <a:srgbClr val="FF0000"/>
                </a:solidFill>
                <a:latin typeface="Times New Roman" panose="02020603050405020304" pitchFamily="18" charset="0"/>
                <a:cs typeface="Times New Roman" panose="02020603050405020304" pitchFamily="18" charset="0"/>
              </a:rPr>
              <a:t>位寄存器</a:t>
            </a:r>
            <a:r>
              <a:rPr lang="zh-CN" altLang="zh-CN" sz="2800" b="1" dirty="0" smtClean="0">
                <a:latin typeface="Times New Roman" panose="02020603050405020304" pitchFamily="18" charset="0"/>
                <a:cs typeface="Times New Roman" panose="02020603050405020304" pitchFamily="18" charset="0"/>
              </a:rPr>
              <a:t>，端口地址的长度为</a:t>
            </a:r>
            <a:r>
              <a:rPr lang="en-US" altLang="zh-CN" sz="2800" b="1" dirty="0" smtClean="0">
                <a:latin typeface="Times New Roman" panose="02020603050405020304" pitchFamily="18" charset="0"/>
                <a:cs typeface="Times New Roman" panose="02020603050405020304" pitchFamily="18" charset="0"/>
              </a:rPr>
              <a:t>16</a:t>
            </a:r>
            <a:r>
              <a:rPr lang="zh-CN" altLang="zh-CN" sz="2800" b="1" dirty="0" smtClean="0">
                <a:latin typeface="Times New Roman" panose="02020603050405020304" pitchFamily="18" charset="0"/>
                <a:cs typeface="Times New Roman" panose="02020603050405020304" pitchFamily="18" charset="0"/>
              </a:rPr>
              <a:t>位，总共可以给</a:t>
            </a:r>
            <a:r>
              <a:rPr lang="en-US" altLang="zh-CN" sz="2800" b="1" dirty="0" smtClean="0">
                <a:latin typeface="Times New Roman" panose="02020603050405020304" pitchFamily="18" charset="0"/>
                <a:cs typeface="Times New Roman" panose="02020603050405020304" pitchFamily="18" charset="0"/>
              </a:rPr>
              <a:t>65536 </a:t>
            </a:r>
            <a:r>
              <a:rPr lang="zh-CN" altLang="zh-CN" sz="2800" b="1" dirty="0" smtClean="0">
                <a:latin typeface="Times New Roman" panose="02020603050405020304" pitchFamily="18" charset="0"/>
                <a:cs typeface="Times New Roman" panose="02020603050405020304" pitchFamily="18" charset="0"/>
              </a:rPr>
              <a:t>（</a:t>
            </a:r>
            <a:r>
              <a:rPr lang="en-US" altLang="zh-CN" sz="2800" b="1" dirty="0" smtClean="0">
                <a:latin typeface="Times New Roman" panose="02020603050405020304" pitchFamily="18" charset="0"/>
                <a:cs typeface="Times New Roman" panose="02020603050405020304" pitchFamily="18" charset="0"/>
              </a:rPr>
              <a:t>2</a:t>
            </a:r>
            <a:r>
              <a:rPr lang="en-US" altLang="zh-CN" sz="2800" b="1" baseline="30000" dirty="0" smtClean="0">
                <a:latin typeface="Times New Roman" panose="02020603050405020304" pitchFamily="18" charset="0"/>
                <a:cs typeface="Times New Roman" panose="02020603050405020304" pitchFamily="18" charset="0"/>
              </a:rPr>
              <a:t>16</a:t>
            </a:r>
            <a:r>
              <a:rPr lang="zh-CN" altLang="zh-CN" sz="2800" b="1" dirty="0" smtClean="0">
                <a:latin typeface="Times New Roman" panose="02020603050405020304" pitchFamily="18" charset="0"/>
                <a:cs typeface="Times New Roman" panose="02020603050405020304" pitchFamily="18" charset="0"/>
              </a:rPr>
              <a:t>）个</a:t>
            </a:r>
            <a:r>
              <a:rPr lang="en-US" altLang="zh-CN" sz="2800" b="1" dirty="0" smtClean="0">
                <a:latin typeface="Times New Roman" panose="02020603050405020304" pitchFamily="18" charset="0"/>
                <a:cs typeface="Times New Roman" panose="02020603050405020304" pitchFamily="18" charset="0"/>
              </a:rPr>
              <a:t>I/O</a:t>
            </a:r>
            <a:r>
              <a:rPr lang="zh-CN" altLang="zh-CN" sz="2800" b="1" dirty="0" smtClean="0">
                <a:latin typeface="Times New Roman" panose="02020603050405020304" pitchFamily="18" charset="0"/>
                <a:cs typeface="Times New Roman" panose="02020603050405020304" pitchFamily="18" charset="0"/>
              </a:rPr>
              <a:t>端口编址。</a:t>
            </a:r>
            <a:endParaRPr lang="zh-CN" altLang="zh-CN" sz="2800" dirty="0" smtClean="0"/>
          </a:p>
        </p:txBody>
      </p:sp>
      <p:sp>
        <p:nvSpPr>
          <p:cNvPr id="2" name="标题 1"/>
          <p:cNvSpPr>
            <a:spLocks noGrp="1"/>
          </p:cNvSpPr>
          <p:nvPr>
            <p:ph type="title"/>
          </p:nvPr>
        </p:nvSpPr>
        <p:spPr/>
        <p:txBody>
          <a:bodyPr/>
          <a:lstStyle/>
          <a:p>
            <a:r>
              <a:rPr lang="zh-CN" altLang="en-US"/>
              <a:t>1.3.3  I/O端口</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115695" y="404495"/>
            <a:ext cx="6536690" cy="564515"/>
          </a:xfrm>
        </p:spPr>
        <p:txBody>
          <a:bodyPr>
            <a:normAutofit fontScale="90000"/>
          </a:bodyPr>
          <a:lstStyle/>
          <a:p>
            <a:r>
              <a:rPr lang="zh-CN" altLang="en-US" sz="3200"/>
              <a:t>1.4 计算机中的数据处理</a:t>
            </a:r>
          </a:p>
        </p:txBody>
      </p:sp>
      <p:sp>
        <p:nvSpPr>
          <p:cNvPr id="5" name="内容占位符 2"/>
          <p:cNvSpPr>
            <a:spLocks noGrp="1"/>
          </p:cNvSpPr>
          <p:nvPr>
            <p:ph idx="1"/>
          </p:nvPr>
        </p:nvSpPr>
        <p:spPr>
          <a:xfrm>
            <a:off x="395605" y="1340485"/>
            <a:ext cx="7462520" cy="4767580"/>
          </a:xfrm>
        </p:spPr>
        <p:txBody>
          <a:bodyPr>
            <a:normAutofit fontScale="90000"/>
          </a:bodyPr>
          <a:lstStyle/>
          <a:p>
            <a:pPr lvl="0">
              <a:buClr>
                <a:srgbClr val="C87608"/>
              </a:buClr>
              <a:buFont typeface="Wingdings" panose="05000000000000000000" pitchFamily="2" charset="2"/>
              <a:buChar char="u"/>
            </a:pPr>
            <a:r>
              <a:rPr lang="zh-CN" altLang="zh-CN" sz="2800" b="1" dirty="0" smtClean="0"/>
              <a:t>计算机中的数据处理由</a:t>
            </a:r>
            <a:r>
              <a:rPr lang="zh-CN" altLang="zh-CN" sz="2800" b="1" dirty="0" smtClean="0">
                <a:solidFill>
                  <a:srgbClr val="FF0000"/>
                </a:solidFill>
              </a:rPr>
              <a:t>运算器</a:t>
            </a:r>
            <a:r>
              <a:rPr lang="zh-CN" altLang="zh-CN" sz="2800" b="1" dirty="0" smtClean="0"/>
              <a:t>来完成。</a:t>
            </a:r>
            <a:endParaRPr lang="en-US" altLang="zh-CN" sz="2800" b="1" dirty="0" smtClean="0"/>
          </a:p>
          <a:p>
            <a:pPr lvl="0">
              <a:buClr>
                <a:srgbClr val="C87608"/>
              </a:buClr>
              <a:buFont typeface="Wingdings" panose="05000000000000000000" pitchFamily="2" charset="2"/>
              <a:buChar char="u"/>
            </a:pPr>
            <a:r>
              <a:rPr lang="en-US" altLang="zh-CN" sz="2800" b="1" dirty="0" smtClean="0">
                <a:latin typeface="Times New Roman" panose="02020603050405020304" pitchFamily="18" charset="0"/>
                <a:cs typeface="Times New Roman" panose="02020603050405020304" pitchFamily="18" charset="0"/>
              </a:rPr>
              <a:t>CPU</a:t>
            </a:r>
            <a:r>
              <a:rPr lang="zh-CN" altLang="zh-CN" sz="2800" b="1" dirty="0" smtClean="0">
                <a:latin typeface="Times New Roman" panose="02020603050405020304" pitchFamily="18" charset="0"/>
                <a:cs typeface="Times New Roman" panose="02020603050405020304" pitchFamily="18" charset="0"/>
              </a:rPr>
              <a:t>中的</a:t>
            </a:r>
            <a:r>
              <a:rPr lang="zh-CN" altLang="zh-CN" sz="2800" b="1" dirty="0" smtClean="0">
                <a:solidFill>
                  <a:srgbClr val="FF0000"/>
                </a:solidFill>
                <a:latin typeface="Times New Roman" panose="02020603050405020304" pitchFamily="18" charset="0"/>
                <a:cs typeface="Times New Roman" panose="02020603050405020304" pitchFamily="18" charset="0"/>
              </a:rPr>
              <a:t>定点运算器</a:t>
            </a:r>
            <a:r>
              <a:rPr lang="zh-CN" altLang="zh-CN" sz="2800" b="1" dirty="0" smtClean="0">
                <a:latin typeface="Times New Roman" panose="02020603050405020304" pitchFamily="18" charset="0"/>
                <a:cs typeface="Times New Roman" panose="02020603050405020304" pitchFamily="18" charset="0"/>
              </a:rPr>
              <a:t>具有如下数据处理功能：</a:t>
            </a:r>
            <a:endParaRPr lang="en-US" altLang="zh-CN" sz="2800" b="1" dirty="0" smtClean="0">
              <a:latin typeface="Times New Roman" panose="02020603050405020304" pitchFamily="18" charset="0"/>
              <a:cs typeface="Times New Roman" panose="02020603050405020304" pitchFamily="18" charset="0"/>
            </a:endParaRPr>
          </a:p>
          <a:p>
            <a:pPr lvl="0">
              <a:lnSpc>
                <a:spcPct val="150000"/>
              </a:lnSpc>
              <a:buClr>
                <a:srgbClr val="C87608"/>
              </a:buClr>
              <a:buNone/>
            </a:pPr>
            <a:r>
              <a:rPr lang="zh-CN" altLang="zh-CN" sz="2400" b="1" dirty="0" smtClean="0">
                <a:solidFill>
                  <a:schemeClr val="accent2"/>
                </a:solidFill>
              </a:rPr>
              <a:t>⑴</a:t>
            </a:r>
            <a:r>
              <a:rPr lang="zh-CN" altLang="zh-CN" sz="2400" b="1" dirty="0" smtClean="0"/>
              <a:t> </a:t>
            </a:r>
            <a:r>
              <a:rPr lang="zh-CN" altLang="zh-CN" sz="2400" b="1" dirty="0" smtClean="0">
                <a:solidFill>
                  <a:srgbClr val="FF0000"/>
                </a:solidFill>
              </a:rPr>
              <a:t>算术运算功能</a:t>
            </a:r>
            <a:r>
              <a:rPr lang="zh-CN" altLang="zh-CN" sz="2400" b="1" dirty="0" smtClean="0"/>
              <a:t>：对数值数据进行加、减、乘、除运算。</a:t>
            </a:r>
            <a:endParaRPr lang="en-US" altLang="zh-CN" sz="2400" b="1" dirty="0" smtClean="0"/>
          </a:p>
          <a:p>
            <a:pPr>
              <a:lnSpc>
                <a:spcPct val="150000"/>
              </a:lnSpc>
              <a:buNone/>
            </a:pPr>
            <a:r>
              <a:rPr lang="zh-CN" altLang="zh-CN" sz="2400" b="1" dirty="0" smtClean="0">
                <a:solidFill>
                  <a:schemeClr val="accent2"/>
                </a:solidFill>
                <a:latin typeface="Times New Roman" panose="02020603050405020304" pitchFamily="18" charset="0"/>
                <a:cs typeface="Times New Roman" panose="02020603050405020304" pitchFamily="18" charset="0"/>
              </a:rPr>
              <a:t>⑵</a:t>
            </a:r>
            <a:r>
              <a:rPr lang="zh-CN" altLang="zh-CN" sz="2400" b="1" dirty="0" smtClean="0">
                <a:latin typeface="Times New Roman" panose="02020603050405020304" pitchFamily="18" charset="0"/>
                <a:cs typeface="Times New Roman" panose="02020603050405020304" pitchFamily="18" charset="0"/>
              </a:rPr>
              <a:t> </a:t>
            </a:r>
            <a:r>
              <a:rPr lang="zh-CN" altLang="zh-CN" sz="2400" b="1" dirty="0" smtClean="0">
                <a:solidFill>
                  <a:srgbClr val="FF0000"/>
                </a:solidFill>
                <a:latin typeface="Times New Roman" panose="02020603050405020304" pitchFamily="18" charset="0"/>
                <a:cs typeface="Times New Roman" panose="02020603050405020304" pitchFamily="18" charset="0"/>
              </a:rPr>
              <a:t>逻辑运算功能</a:t>
            </a:r>
            <a:r>
              <a:rPr lang="zh-CN" altLang="zh-CN" sz="2400" b="1" dirty="0" smtClean="0">
                <a:latin typeface="Times New Roman" panose="02020603050405020304" pitchFamily="18" charset="0"/>
                <a:cs typeface="Times New Roman" panose="02020603050405020304" pitchFamily="18" charset="0"/>
              </a:rPr>
              <a:t>：对非数值数据进行与、或、非、异或运算。</a:t>
            </a:r>
            <a:endParaRPr lang="zh-CN" altLang="zh-CN" sz="2400" dirty="0" smtClean="0"/>
          </a:p>
          <a:p>
            <a:pPr lvl="0">
              <a:lnSpc>
                <a:spcPct val="150000"/>
              </a:lnSpc>
              <a:buClr>
                <a:srgbClr val="C87608"/>
              </a:buClr>
              <a:buNone/>
            </a:pPr>
            <a:r>
              <a:rPr lang="zh-CN" altLang="zh-CN" sz="2400" b="1" dirty="0" smtClean="0">
                <a:solidFill>
                  <a:schemeClr val="accent2"/>
                </a:solidFill>
              </a:rPr>
              <a:t>⑶</a:t>
            </a:r>
            <a:r>
              <a:rPr lang="zh-CN" altLang="zh-CN" sz="2400" b="1" dirty="0" smtClean="0"/>
              <a:t> </a:t>
            </a:r>
            <a:r>
              <a:rPr lang="zh-CN" altLang="zh-CN" sz="2400" b="1" dirty="0" smtClean="0">
                <a:solidFill>
                  <a:srgbClr val="FF0000"/>
                </a:solidFill>
              </a:rPr>
              <a:t>数据移位功能</a:t>
            </a:r>
            <a:r>
              <a:rPr lang="zh-CN" altLang="zh-CN" sz="2400" b="1" dirty="0" smtClean="0"/>
              <a:t>：对数据进行各种移位操作。</a:t>
            </a:r>
            <a:endParaRPr lang="en-US" altLang="zh-CN" sz="2400" b="1" dirty="0" smtClean="0">
              <a:latin typeface="Times New Roman" panose="02020603050405020304" pitchFamily="18" charset="0"/>
              <a:cs typeface="Times New Roman" panose="02020603050405020304" pitchFamily="18" charset="0"/>
            </a:endParaRPr>
          </a:p>
          <a:p>
            <a:pPr lvl="0">
              <a:buClr>
                <a:srgbClr val="C87608"/>
              </a:buClr>
              <a:buFont typeface="Wingdings" panose="05000000000000000000" pitchFamily="2" charset="2"/>
              <a:buChar char="u"/>
            </a:pPr>
            <a:r>
              <a:rPr lang="zh-CN" altLang="zh-CN" sz="2800" b="1" dirty="0" smtClean="0">
                <a:latin typeface="Times New Roman" panose="02020603050405020304" pitchFamily="18" charset="0"/>
                <a:cs typeface="Times New Roman" panose="02020603050405020304" pitchFamily="18" charset="0"/>
              </a:rPr>
              <a:t>算术和逻辑运算由运算器中的核心部件</a:t>
            </a:r>
            <a:r>
              <a:rPr lang="en-US" altLang="zh-CN" sz="2800" b="1" dirty="0" smtClean="0">
                <a:solidFill>
                  <a:srgbClr val="FF0000"/>
                </a:solidFill>
                <a:latin typeface="Times New Roman" panose="02020603050405020304" pitchFamily="18" charset="0"/>
                <a:cs typeface="Times New Roman" panose="02020603050405020304" pitchFamily="18" charset="0"/>
              </a:rPr>
              <a:t>ALU</a:t>
            </a:r>
            <a:r>
              <a:rPr lang="zh-CN" altLang="zh-CN" sz="2800" b="1" dirty="0" smtClean="0">
                <a:latin typeface="Times New Roman" panose="02020603050405020304" pitchFamily="18" charset="0"/>
                <a:cs typeface="Times New Roman" panose="02020603050405020304" pitchFamily="18" charset="0"/>
              </a:rPr>
              <a:t>（算术逻辑部件）完成</a:t>
            </a:r>
            <a:r>
              <a:rPr lang="zh-CN" altLang="en-US" sz="2800" b="1" dirty="0" smtClean="0">
                <a:latin typeface="Times New Roman" panose="02020603050405020304" pitchFamily="18" charset="0"/>
                <a:cs typeface="Times New Roman" panose="02020603050405020304" pitchFamily="18" charset="0"/>
              </a:rPr>
              <a:t>；</a:t>
            </a:r>
            <a:r>
              <a:rPr lang="zh-CN" altLang="zh-CN" sz="2800" b="1" dirty="0" smtClean="0">
                <a:latin typeface="Times New Roman" panose="02020603050405020304" pitchFamily="18" charset="0"/>
                <a:cs typeface="Times New Roman" panose="02020603050405020304" pitchFamily="18" charset="0"/>
              </a:rPr>
              <a:t>数据移位由专门的移位电路实现。</a:t>
            </a:r>
            <a:endParaRPr lang="en-US" altLang="zh-CN" sz="2800" b="1"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p:nvPr/>
        </p:nvSpPr>
        <p:spPr>
          <a:xfrm>
            <a:off x="457200" y="1628800"/>
            <a:ext cx="7462520" cy="3672696"/>
          </a:xfrm>
          <a:prstGeom prst="rect">
            <a:avLst/>
          </a:prstGeom>
        </p:spPr>
        <p:txBody>
          <a:bodyPr vert="horz">
            <a:normAutofit/>
          </a:bodyPr>
          <a:lstStyle/>
          <a:p>
            <a:pPr marL="514350" lvl="0" indent="-514350">
              <a:spcBef>
                <a:spcPct val="20000"/>
              </a:spcBef>
              <a:buClr>
                <a:srgbClr val="C87608"/>
              </a:buClr>
              <a:buSzPct val="95000"/>
              <a:buFont typeface="Wingdings" panose="05000000000000000000" pitchFamily="2" charset="2"/>
              <a:buChar char="u"/>
            </a:pPr>
            <a:r>
              <a:rPr lang="zh-CN" altLang="zh-CN" sz="2800" b="1" dirty="0" smtClean="0"/>
              <a:t>一次</a:t>
            </a:r>
            <a:r>
              <a:rPr lang="zh-CN" altLang="zh-CN" sz="2800" b="1" dirty="0" smtClean="0">
                <a:solidFill>
                  <a:srgbClr val="FF0000"/>
                </a:solidFill>
              </a:rPr>
              <a:t>数据处理的大致过程</a:t>
            </a:r>
            <a:r>
              <a:rPr lang="zh-CN" altLang="zh-CN" sz="2800" b="1" dirty="0" smtClean="0"/>
              <a:t>是：</a:t>
            </a:r>
            <a:endParaRPr lang="en-US" altLang="zh-CN" sz="2800" b="1" dirty="0" smtClean="0">
              <a:latin typeface="Times New Roman" panose="02020603050405020304" pitchFamily="18" charset="0"/>
              <a:cs typeface="Times New Roman" panose="02020603050405020304" pitchFamily="18" charset="0"/>
            </a:endParaRPr>
          </a:p>
          <a:p>
            <a:pPr>
              <a:lnSpc>
                <a:spcPts val="3600"/>
              </a:lnSpc>
            </a:pPr>
            <a:r>
              <a:rPr lang="zh-CN" altLang="zh-CN" sz="2400" b="1" dirty="0" smtClean="0">
                <a:solidFill>
                  <a:schemeClr val="accent2"/>
                </a:solidFill>
                <a:latin typeface="Times New Roman" panose="02020603050405020304" pitchFamily="18" charset="0"/>
                <a:cs typeface="Times New Roman" panose="02020603050405020304" pitchFamily="18" charset="0"/>
              </a:rPr>
              <a:t>⑴</a:t>
            </a:r>
            <a:r>
              <a:rPr lang="en-US" altLang="zh-CN" sz="2400" b="1" dirty="0" smtClean="0">
                <a:latin typeface="Times New Roman" panose="02020603050405020304" pitchFamily="18" charset="0"/>
                <a:cs typeface="Times New Roman" panose="02020603050405020304" pitchFamily="18" charset="0"/>
              </a:rPr>
              <a:t> </a:t>
            </a:r>
            <a:r>
              <a:rPr lang="zh-CN" altLang="zh-CN" sz="2400" b="1" dirty="0" smtClean="0">
                <a:latin typeface="Times New Roman" panose="02020603050405020304" pitchFamily="18" charset="0"/>
                <a:cs typeface="Times New Roman" panose="02020603050405020304" pitchFamily="18" charset="0"/>
              </a:rPr>
              <a:t>将第一个数据从其存放之处（某个寄存器或存储单元）取出，</a:t>
            </a:r>
            <a:r>
              <a:rPr lang="en-US" altLang="zh-CN" sz="2400" b="1" dirty="0" smtClean="0">
                <a:latin typeface="Times New Roman" panose="02020603050405020304" pitchFamily="18" charset="0"/>
                <a:cs typeface="Times New Roman" panose="02020603050405020304" pitchFamily="18" charset="0"/>
              </a:rPr>
              <a:t> </a:t>
            </a:r>
            <a:r>
              <a:rPr lang="zh-CN" altLang="zh-CN" sz="2400" b="1" dirty="0" smtClean="0">
                <a:latin typeface="Times New Roman" panose="02020603050405020304" pitchFamily="18" charset="0"/>
                <a:cs typeface="Times New Roman" panose="02020603050405020304" pitchFamily="18" charset="0"/>
              </a:rPr>
              <a:t>传送到</a:t>
            </a:r>
            <a:r>
              <a:rPr lang="en-US" altLang="zh-CN" sz="2400" b="1" dirty="0" smtClean="0">
                <a:latin typeface="Times New Roman" panose="02020603050405020304" pitchFamily="18" charset="0"/>
                <a:cs typeface="Times New Roman" panose="02020603050405020304" pitchFamily="18" charset="0"/>
              </a:rPr>
              <a:t>ALU</a:t>
            </a:r>
            <a:r>
              <a:rPr lang="zh-CN" altLang="en-US" sz="2400" b="1" dirty="0" smtClean="0">
                <a:latin typeface="Times New Roman" panose="02020603050405020304" pitchFamily="18" charset="0"/>
                <a:cs typeface="Times New Roman" panose="02020603050405020304" pitchFamily="18" charset="0"/>
              </a:rPr>
              <a:t>；</a:t>
            </a:r>
            <a:endParaRPr lang="zh-CN" altLang="zh-CN" sz="2400" b="1" dirty="0" smtClean="0">
              <a:latin typeface="Times New Roman" panose="02020603050405020304" pitchFamily="18" charset="0"/>
              <a:cs typeface="Times New Roman" panose="02020603050405020304" pitchFamily="18" charset="0"/>
            </a:endParaRPr>
          </a:p>
          <a:p>
            <a:pPr>
              <a:lnSpc>
                <a:spcPts val="3200"/>
              </a:lnSpc>
            </a:pPr>
            <a:r>
              <a:rPr lang="zh-CN" altLang="zh-CN" sz="2400" b="1" dirty="0" smtClean="0">
                <a:solidFill>
                  <a:schemeClr val="accent2"/>
                </a:solidFill>
                <a:latin typeface="Times New Roman" panose="02020603050405020304" pitchFamily="18" charset="0"/>
                <a:cs typeface="Times New Roman" panose="02020603050405020304" pitchFamily="18" charset="0"/>
              </a:rPr>
              <a:t>⑵</a:t>
            </a:r>
            <a:r>
              <a:rPr lang="zh-CN" altLang="zh-CN" sz="2400" b="1" dirty="0" smtClean="0">
                <a:latin typeface="Times New Roman" panose="02020603050405020304" pitchFamily="18" charset="0"/>
                <a:cs typeface="Times New Roman" panose="02020603050405020304" pitchFamily="18" charset="0"/>
              </a:rPr>
              <a:t>（如果有的话）将第二个数据从其存放之处取出，传送到</a:t>
            </a:r>
            <a:r>
              <a:rPr lang="en-US" altLang="zh-CN" sz="2400" b="1" dirty="0" smtClean="0">
                <a:latin typeface="Times New Roman" panose="02020603050405020304" pitchFamily="18" charset="0"/>
                <a:cs typeface="Times New Roman" panose="02020603050405020304" pitchFamily="18" charset="0"/>
              </a:rPr>
              <a:t>ALU</a:t>
            </a:r>
            <a:r>
              <a:rPr lang="zh-CN" altLang="zh-CN" sz="2400" b="1" dirty="0" smtClean="0">
                <a:latin typeface="Times New Roman" panose="02020603050405020304" pitchFamily="18" charset="0"/>
                <a:cs typeface="Times New Roman" panose="02020603050405020304" pitchFamily="18" charset="0"/>
              </a:rPr>
              <a:t>；</a:t>
            </a:r>
          </a:p>
          <a:p>
            <a:pPr>
              <a:lnSpc>
                <a:spcPts val="3200"/>
              </a:lnSpc>
            </a:pPr>
            <a:r>
              <a:rPr lang="zh-CN" altLang="zh-CN" sz="2400" b="1" dirty="0" smtClean="0">
                <a:solidFill>
                  <a:schemeClr val="accent2"/>
                </a:solidFill>
                <a:latin typeface="Times New Roman" panose="02020603050405020304" pitchFamily="18" charset="0"/>
                <a:cs typeface="Times New Roman" panose="02020603050405020304" pitchFamily="18" charset="0"/>
              </a:rPr>
              <a:t>⑶</a:t>
            </a:r>
            <a:r>
              <a:rPr lang="en-US" altLang="zh-CN" sz="2400" b="1" dirty="0" smtClean="0">
                <a:latin typeface="Times New Roman" panose="02020603050405020304" pitchFamily="18" charset="0"/>
                <a:cs typeface="Times New Roman" panose="02020603050405020304" pitchFamily="18" charset="0"/>
              </a:rPr>
              <a:t> </a:t>
            </a:r>
            <a:r>
              <a:rPr lang="zh-CN" altLang="zh-CN" sz="2400" b="1" dirty="0" smtClean="0">
                <a:latin typeface="Times New Roman" panose="02020603050405020304" pitchFamily="18" charset="0"/>
                <a:cs typeface="Times New Roman" panose="02020603050405020304" pitchFamily="18" charset="0"/>
              </a:rPr>
              <a:t>由</a:t>
            </a:r>
            <a:r>
              <a:rPr lang="en-US" altLang="zh-CN" sz="2400" b="1" dirty="0" smtClean="0">
                <a:latin typeface="Times New Roman" panose="02020603050405020304" pitchFamily="18" charset="0"/>
                <a:cs typeface="Times New Roman" panose="02020603050405020304" pitchFamily="18" charset="0"/>
              </a:rPr>
              <a:t>ALU</a:t>
            </a:r>
            <a:r>
              <a:rPr lang="zh-CN" altLang="zh-CN" sz="2400" b="1" dirty="0" smtClean="0">
                <a:latin typeface="Times New Roman" panose="02020603050405020304" pitchFamily="18" charset="0"/>
                <a:cs typeface="Times New Roman" panose="02020603050405020304" pitchFamily="18" charset="0"/>
              </a:rPr>
              <a:t>进行指定的运算；</a:t>
            </a:r>
          </a:p>
          <a:p>
            <a:pPr>
              <a:lnSpc>
                <a:spcPts val="3200"/>
              </a:lnSpc>
            </a:pPr>
            <a:r>
              <a:rPr lang="zh-CN" altLang="zh-CN" sz="2400" b="1" dirty="0" smtClean="0">
                <a:solidFill>
                  <a:schemeClr val="accent2"/>
                </a:solidFill>
                <a:latin typeface="Times New Roman" panose="02020603050405020304" pitchFamily="18" charset="0"/>
                <a:cs typeface="Times New Roman" panose="02020603050405020304" pitchFamily="18" charset="0"/>
              </a:rPr>
              <a:t>⑷</a:t>
            </a:r>
            <a:r>
              <a:rPr lang="en-US" altLang="zh-CN" sz="2400" b="1" dirty="0" smtClean="0">
                <a:latin typeface="Times New Roman" panose="02020603050405020304" pitchFamily="18" charset="0"/>
                <a:cs typeface="Times New Roman" panose="02020603050405020304" pitchFamily="18" charset="0"/>
              </a:rPr>
              <a:t> </a:t>
            </a:r>
            <a:r>
              <a:rPr lang="zh-CN" altLang="zh-CN" sz="2400" b="1" dirty="0" smtClean="0">
                <a:latin typeface="Times New Roman" panose="02020603050405020304" pitchFamily="18" charset="0"/>
                <a:cs typeface="Times New Roman" panose="02020603050405020304" pitchFamily="18" charset="0"/>
              </a:rPr>
              <a:t>将运算结果传送到指定的存放地点（某个寄存器或存储单元）。</a:t>
            </a:r>
            <a:endParaRPr lang="en-US" altLang="zh-CN" sz="2800" b="1"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WordArt 2"/>
          <p:cNvSpPr>
            <a:spLocks noChangeArrowheads="1" noChangeShapeType="1" noTextEdit="1"/>
          </p:cNvSpPr>
          <p:nvPr/>
        </p:nvSpPr>
        <p:spPr bwMode="auto">
          <a:xfrm>
            <a:off x="2124075" y="2133600"/>
            <a:ext cx="4535488" cy="1728788"/>
          </a:xfrm>
          <a:prstGeom prst="rect">
            <a:avLst/>
          </a:prstGeom>
        </p:spPr>
        <p:txBody>
          <a:bodyPr wrap="none" fromWordArt="1">
            <a:prstTxWarp prst="textWave1">
              <a:avLst>
                <a:gd name="adj1" fmla="val 13005"/>
                <a:gd name="adj2" fmla="val 0"/>
              </a:avLst>
            </a:prstTxWarp>
          </a:bodyPr>
          <a:lstStyle/>
          <a:p>
            <a:pPr algn="ctr"/>
            <a:r>
              <a:rPr lang="en-US" altLang="zh-CN" sz="3600" kern="10" spc="-360">
                <a:ln w="12700">
                  <a:solidFill>
                    <a:srgbClr val="000099"/>
                  </a:solidFill>
                  <a:round/>
                </a:ln>
                <a:solidFill>
                  <a:srgbClr val="33CCFF"/>
                </a:solidFill>
                <a:effectLst>
                  <a:outerShdw dist="125724" dir="18900000" algn="ctr" rotWithShape="0">
                    <a:srgbClr val="000099"/>
                  </a:outerShdw>
                </a:effectLst>
                <a:latin typeface="Arial Rounded MT Bold" panose="020F0704030504030204"/>
              </a:rPr>
              <a:t>The  End !</a:t>
            </a:r>
            <a:endParaRPr lang="zh-CN" altLang="en-US" sz="3600" kern="10" spc="-360">
              <a:ln w="12700">
                <a:solidFill>
                  <a:srgbClr val="000099"/>
                </a:solidFill>
                <a:round/>
              </a:ln>
              <a:solidFill>
                <a:srgbClr val="33CCFF"/>
              </a:solidFill>
              <a:effectLst>
                <a:outerShdw dist="125724" dir="18900000" algn="ctr" rotWithShape="0">
                  <a:srgbClr val="000099"/>
                </a:outerShdw>
              </a:effectLst>
              <a:latin typeface="Arial Rounded MT Bold" panose="020F0704030504030204"/>
            </a:endParaRPr>
          </a:p>
        </p:txBody>
      </p:sp>
      <p:sp>
        <p:nvSpPr>
          <p:cNvPr id="2" name="灯片编号占位符 1"/>
          <p:cNvSpPr>
            <a:spLocks noGrp="1"/>
          </p:cNvSpPr>
          <p:nvPr>
            <p:ph type="sldNum" sz="quarter" idx="10"/>
          </p:nvPr>
        </p:nvSpPr>
        <p:spPr/>
        <p:txBody>
          <a:bodyPr/>
          <a:lstStyle/>
          <a:p>
            <a:pPr>
              <a:defRPr/>
            </a:pPr>
            <a:fld id="{6A9BFF9C-1BD5-4E01-A2D9-531E0825C0E6}" type="slidenum">
              <a:rPr lang="en-US" altLang="zh-CN"/>
              <a:pPr>
                <a:defRPr/>
              </a:pPr>
              <a:t>58</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34146"/>
                                        </p:tgtEl>
                                        <p:attrNameLst>
                                          <p:attrName>style.visibility</p:attrName>
                                        </p:attrNameLst>
                                      </p:cBhvr>
                                      <p:to>
                                        <p:strVal val="visible"/>
                                      </p:to>
                                    </p:set>
                                    <p:anim calcmode="lin" valueType="num">
                                      <p:cBhvr>
                                        <p:cTn id="7" dur="500" fill="hold"/>
                                        <p:tgtEl>
                                          <p:spTgt spid="134146"/>
                                        </p:tgtEl>
                                        <p:attrNameLst>
                                          <p:attrName>ppt_w</p:attrName>
                                        </p:attrNameLst>
                                      </p:cBhvr>
                                      <p:tavLst>
                                        <p:tav tm="0">
                                          <p:val>
                                            <p:fltVal val="0"/>
                                          </p:val>
                                        </p:tav>
                                        <p:tav tm="100000">
                                          <p:val>
                                            <p:strVal val="#ppt_w"/>
                                          </p:val>
                                        </p:tav>
                                      </p:tavLst>
                                    </p:anim>
                                    <p:anim calcmode="lin" valueType="num">
                                      <p:cBhvr>
                                        <p:cTn id="8" dur="500" fill="hold"/>
                                        <p:tgtEl>
                                          <p:spTgt spid="134146"/>
                                        </p:tgtEl>
                                        <p:attrNameLst>
                                          <p:attrName>ppt_h</p:attrName>
                                        </p:attrNameLst>
                                      </p:cBhvr>
                                      <p:tavLst>
                                        <p:tav tm="0">
                                          <p:val>
                                            <p:fltVal val="0"/>
                                          </p:val>
                                        </p:tav>
                                        <p:tav tm="100000">
                                          <p:val>
                                            <p:strVal val="#ppt_h"/>
                                          </p:val>
                                        </p:tav>
                                      </p:tavLst>
                                    </p:anim>
                                    <p:animEffect transition="in" filter="fade">
                                      <p:cBhvr>
                                        <p:cTn id="9" dur="500"/>
                                        <p:tgtEl>
                                          <p:spTgt spid="134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6"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机器程序</a:t>
            </a:r>
          </a:p>
        </p:txBody>
      </p:sp>
      <p:sp>
        <p:nvSpPr>
          <p:cNvPr id="3" name="内容占位符 2"/>
          <p:cNvSpPr>
            <a:spLocks noGrp="1"/>
          </p:cNvSpPr>
          <p:nvPr>
            <p:ph idx="1"/>
          </p:nvPr>
        </p:nvSpPr>
        <p:spPr>
          <a:xfrm>
            <a:off x="374650" y="1052830"/>
            <a:ext cx="3672205" cy="5676265"/>
          </a:xfrm>
        </p:spPr>
        <p:txBody>
          <a:bodyPr/>
          <a:lstStyle/>
          <a:p>
            <a:pPr marL="0" indent="0" latinLnBrk="0">
              <a:lnSpc>
                <a:spcPts val="2000"/>
              </a:lnSpc>
              <a:spcBef>
                <a:spcPts val="0"/>
              </a:spcBef>
              <a:buNone/>
            </a:pPr>
            <a:r>
              <a:rPr lang="zh-CN" altLang="en-US" sz="2000" dirty="0"/>
              <a:t>welcome to masm 机器码：</a:t>
            </a:r>
          </a:p>
          <a:p>
            <a:pPr latinLnBrk="0">
              <a:lnSpc>
                <a:spcPts val="2000"/>
              </a:lnSpc>
              <a:spcBef>
                <a:spcPts val="0"/>
              </a:spcBef>
            </a:pPr>
            <a:r>
              <a:rPr lang="zh-CN" altLang="en-US" sz="1200" dirty="0"/>
              <a:t>    00011110</a:t>
            </a:r>
          </a:p>
          <a:p>
            <a:pPr latinLnBrk="0">
              <a:lnSpc>
                <a:spcPts val="2000"/>
              </a:lnSpc>
              <a:spcBef>
                <a:spcPts val="0"/>
              </a:spcBef>
            </a:pPr>
            <a:r>
              <a:rPr lang="zh-CN" altLang="en-US" sz="1200" dirty="0"/>
              <a:t>    101110000000000000000000</a:t>
            </a:r>
          </a:p>
          <a:p>
            <a:pPr latinLnBrk="0">
              <a:lnSpc>
                <a:spcPts val="2000"/>
              </a:lnSpc>
              <a:spcBef>
                <a:spcPts val="0"/>
              </a:spcBef>
            </a:pPr>
            <a:r>
              <a:rPr lang="zh-CN" altLang="en-US" sz="1200" dirty="0"/>
              <a:t>    01010000</a:t>
            </a:r>
          </a:p>
          <a:p>
            <a:pPr latinLnBrk="0">
              <a:lnSpc>
                <a:spcPts val="2000"/>
              </a:lnSpc>
              <a:spcBef>
                <a:spcPts val="0"/>
              </a:spcBef>
            </a:pPr>
            <a:r>
              <a:rPr lang="zh-CN" altLang="en-US" sz="1200" dirty="0"/>
              <a:t>    101110001100011000001111</a:t>
            </a:r>
          </a:p>
          <a:p>
            <a:pPr latinLnBrk="0">
              <a:lnSpc>
                <a:spcPts val="2000"/>
              </a:lnSpc>
              <a:spcBef>
                <a:spcPts val="0"/>
              </a:spcBef>
            </a:pPr>
            <a:r>
              <a:rPr lang="zh-CN" altLang="en-US" sz="1200" dirty="0"/>
              <a:t>    1000111011011000</a:t>
            </a:r>
          </a:p>
          <a:p>
            <a:pPr latinLnBrk="0">
              <a:lnSpc>
                <a:spcPts val="2000"/>
              </a:lnSpc>
              <a:spcBef>
                <a:spcPts val="0"/>
              </a:spcBef>
            </a:pPr>
            <a:r>
              <a:rPr lang="zh-CN" altLang="en-US" sz="1200" dirty="0"/>
              <a:t>    1011010000000110</a:t>
            </a:r>
          </a:p>
          <a:p>
            <a:pPr latinLnBrk="0">
              <a:lnSpc>
                <a:spcPts val="2000"/>
              </a:lnSpc>
              <a:spcBef>
                <a:spcPts val="0"/>
              </a:spcBef>
            </a:pPr>
            <a:r>
              <a:rPr lang="zh-CN" altLang="en-US" sz="1200" dirty="0"/>
              <a:t>    1011000000000000</a:t>
            </a:r>
          </a:p>
          <a:p>
            <a:pPr latinLnBrk="0">
              <a:lnSpc>
                <a:spcPts val="2000"/>
              </a:lnSpc>
              <a:spcBef>
                <a:spcPts val="0"/>
              </a:spcBef>
            </a:pPr>
            <a:r>
              <a:rPr lang="zh-CN" altLang="en-US" sz="1200" dirty="0"/>
              <a:t>    1011011100000111</a:t>
            </a:r>
          </a:p>
          <a:p>
            <a:pPr latinLnBrk="0">
              <a:lnSpc>
                <a:spcPts val="2000"/>
              </a:lnSpc>
              <a:spcBef>
                <a:spcPts val="0"/>
              </a:spcBef>
            </a:pPr>
            <a:r>
              <a:rPr lang="zh-CN" altLang="en-US" sz="1200" dirty="0"/>
              <a:t>    101110010000000000000000</a:t>
            </a:r>
          </a:p>
          <a:p>
            <a:pPr latinLnBrk="0">
              <a:lnSpc>
                <a:spcPts val="2000"/>
              </a:lnSpc>
              <a:spcBef>
                <a:spcPts val="0"/>
              </a:spcBef>
            </a:pPr>
            <a:r>
              <a:rPr lang="zh-CN" altLang="en-US" sz="1200" dirty="0"/>
              <a:t>    1011011000011000</a:t>
            </a:r>
          </a:p>
          <a:p>
            <a:pPr latinLnBrk="0">
              <a:lnSpc>
                <a:spcPts val="2000"/>
              </a:lnSpc>
              <a:spcBef>
                <a:spcPts val="0"/>
              </a:spcBef>
            </a:pPr>
            <a:r>
              <a:rPr lang="zh-CN" altLang="en-US" sz="1200" dirty="0"/>
              <a:t>    1011001001001111</a:t>
            </a:r>
          </a:p>
          <a:p>
            <a:pPr latinLnBrk="0">
              <a:lnSpc>
                <a:spcPts val="2000"/>
              </a:lnSpc>
              <a:spcBef>
                <a:spcPts val="0"/>
              </a:spcBef>
            </a:pPr>
            <a:r>
              <a:rPr lang="zh-CN" altLang="en-US" sz="1200" dirty="0"/>
              <a:t>    1100110100010000</a:t>
            </a:r>
          </a:p>
          <a:p>
            <a:pPr latinLnBrk="0">
              <a:lnSpc>
                <a:spcPts val="2000"/>
              </a:lnSpc>
              <a:spcBef>
                <a:spcPts val="0"/>
              </a:spcBef>
            </a:pPr>
            <a:r>
              <a:rPr lang="zh-CN" altLang="en-US" sz="1200" dirty="0"/>
              <a:t>    1011010000000010</a:t>
            </a:r>
          </a:p>
          <a:p>
            <a:pPr latinLnBrk="0">
              <a:lnSpc>
                <a:spcPts val="2000"/>
              </a:lnSpc>
              <a:spcBef>
                <a:spcPts val="0"/>
              </a:spcBef>
            </a:pPr>
            <a:r>
              <a:rPr lang="zh-CN" altLang="en-US" sz="1200" dirty="0"/>
              <a:t>    1011011100000000</a:t>
            </a:r>
          </a:p>
          <a:p>
            <a:pPr latinLnBrk="0">
              <a:lnSpc>
                <a:spcPts val="2000"/>
              </a:lnSpc>
              <a:spcBef>
                <a:spcPts val="0"/>
              </a:spcBef>
            </a:pPr>
            <a:r>
              <a:rPr lang="zh-CN" altLang="en-US" sz="1200" dirty="0"/>
              <a:t>    1011011000000000</a:t>
            </a:r>
          </a:p>
          <a:p>
            <a:pPr latinLnBrk="0">
              <a:lnSpc>
                <a:spcPts val="2000"/>
              </a:lnSpc>
              <a:spcBef>
                <a:spcPts val="0"/>
              </a:spcBef>
            </a:pPr>
            <a:r>
              <a:rPr lang="zh-CN" altLang="en-US" sz="1200" dirty="0"/>
              <a:t>    1011001000000000</a:t>
            </a:r>
          </a:p>
          <a:p>
            <a:pPr latinLnBrk="0">
              <a:lnSpc>
                <a:spcPts val="2000"/>
              </a:lnSpc>
              <a:spcBef>
                <a:spcPts val="0"/>
              </a:spcBef>
            </a:pPr>
            <a:r>
              <a:rPr lang="zh-CN" altLang="en-US" sz="1200" dirty="0"/>
              <a:t>    1100110100010000</a:t>
            </a:r>
          </a:p>
          <a:p>
            <a:pPr latinLnBrk="0">
              <a:lnSpc>
                <a:spcPts val="2000"/>
              </a:lnSpc>
              <a:spcBef>
                <a:spcPts val="0"/>
              </a:spcBef>
            </a:pPr>
            <a:r>
              <a:rPr lang="zh-CN" altLang="en-US" sz="1200" dirty="0"/>
              <a:t>    1011010000001001</a:t>
            </a:r>
          </a:p>
          <a:p>
            <a:pPr latinLnBrk="0">
              <a:lnSpc>
                <a:spcPts val="2000"/>
              </a:lnSpc>
              <a:spcBef>
                <a:spcPts val="0"/>
              </a:spcBef>
            </a:pPr>
            <a:r>
              <a:rPr lang="zh-CN" altLang="en-US" sz="1200" dirty="0"/>
              <a:t>    10001101000101100010101000000000</a:t>
            </a:r>
          </a:p>
          <a:p>
            <a:pPr latinLnBrk="0">
              <a:lnSpc>
                <a:spcPts val="2000"/>
              </a:lnSpc>
              <a:spcBef>
                <a:spcPts val="0"/>
              </a:spcBef>
            </a:pPr>
            <a:r>
              <a:rPr lang="zh-CN" altLang="en-US" sz="1200" dirty="0"/>
              <a:t>    1100110100100001</a:t>
            </a:r>
          </a:p>
          <a:p>
            <a:pPr latinLnBrk="0">
              <a:lnSpc>
                <a:spcPts val="2000"/>
              </a:lnSpc>
              <a:spcBef>
                <a:spcPts val="0"/>
              </a:spcBef>
            </a:pPr>
            <a:r>
              <a:rPr lang="zh-CN" altLang="en-US" sz="1200" dirty="0"/>
              <a:t>    1011010000001010</a:t>
            </a:r>
          </a:p>
        </p:txBody>
      </p:sp>
      <p:sp>
        <p:nvSpPr>
          <p:cNvPr id="5" name="文本框 4"/>
          <p:cNvSpPr txBox="1"/>
          <p:nvPr/>
        </p:nvSpPr>
        <p:spPr>
          <a:xfrm>
            <a:off x="4462780" y="1323340"/>
            <a:ext cx="2740025" cy="5405755"/>
          </a:xfrm>
          <a:prstGeom prst="rect">
            <a:avLst/>
          </a:prstGeom>
          <a:noFill/>
        </p:spPr>
        <p:txBody>
          <a:bodyPr wrap="square" rtlCol="0">
            <a:spAutoFit/>
          </a:bodyPr>
          <a:lstStyle/>
          <a:p>
            <a:pPr latinLnBrk="0">
              <a:lnSpc>
                <a:spcPts val="2000"/>
              </a:lnSpc>
              <a:spcBef>
                <a:spcPts val="0"/>
              </a:spcBef>
            </a:pPr>
            <a:r>
              <a:rPr lang="zh-CN" altLang="en-US" sz="1200">
                <a:sym typeface="+mn-ea"/>
              </a:rPr>
              <a:t> </a:t>
            </a:r>
            <a:r>
              <a:rPr lang="zh-CN" altLang="en-US" sz="1200" kern="0">
                <a:latin typeface="+mn-lt"/>
                <a:ea typeface="+mn-ea"/>
                <a:sym typeface="+mn-ea"/>
              </a:rPr>
              <a:t>10001101000101100011000100000000</a:t>
            </a:r>
            <a:endParaRPr lang="zh-CN" altLang="en-US" sz="1200"/>
          </a:p>
          <a:p>
            <a:pPr latinLnBrk="0">
              <a:lnSpc>
                <a:spcPts val="2000"/>
              </a:lnSpc>
              <a:spcBef>
                <a:spcPts val="0"/>
              </a:spcBef>
            </a:pPr>
            <a:r>
              <a:rPr lang="zh-CN" altLang="en-US" sz="1200">
                <a:sym typeface="+mn-ea"/>
              </a:rPr>
              <a:t>    1100110100100001</a:t>
            </a:r>
            <a:endParaRPr lang="zh-CN" altLang="en-US" sz="1200"/>
          </a:p>
          <a:p>
            <a:pPr latinLnBrk="0">
              <a:lnSpc>
                <a:spcPts val="2000"/>
              </a:lnSpc>
              <a:spcBef>
                <a:spcPts val="0"/>
              </a:spcBef>
            </a:pPr>
            <a:r>
              <a:rPr lang="zh-CN" altLang="en-US" sz="1200">
                <a:sym typeface="+mn-ea"/>
              </a:rPr>
              <a:t>    1011010000000110</a:t>
            </a:r>
            <a:endParaRPr lang="zh-CN" altLang="en-US" sz="1200"/>
          </a:p>
          <a:p>
            <a:pPr latinLnBrk="0">
              <a:lnSpc>
                <a:spcPts val="2000"/>
              </a:lnSpc>
              <a:spcBef>
                <a:spcPts val="0"/>
              </a:spcBef>
            </a:pPr>
            <a:r>
              <a:rPr lang="zh-CN" altLang="en-US" sz="1200">
                <a:sym typeface="+mn-ea"/>
              </a:rPr>
              <a:t>    1011000000010100</a:t>
            </a:r>
            <a:endParaRPr lang="zh-CN" altLang="en-US" sz="1200"/>
          </a:p>
          <a:p>
            <a:pPr latinLnBrk="0">
              <a:lnSpc>
                <a:spcPts val="2000"/>
              </a:lnSpc>
              <a:spcBef>
                <a:spcPts val="0"/>
              </a:spcBef>
            </a:pPr>
            <a:r>
              <a:rPr lang="zh-CN" altLang="en-US" sz="1200">
                <a:sym typeface="+mn-ea"/>
              </a:rPr>
              <a:t>    1011011100011001</a:t>
            </a:r>
            <a:endParaRPr lang="zh-CN" altLang="en-US" sz="1200"/>
          </a:p>
          <a:p>
            <a:pPr latinLnBrk="0">
              <a:lnSpc>
                <a:spcPts val="2000"/>
              </a:lnSpc>
              <a:spcBef>
                <a:spcPts val="0"/>
              </a:spcBef>
            </a:pPr>
            <a:r>
              <a:rPr lang="zh-CN" altLang="en-US" sz="1200">
                <a:sym typeface="+mn-ea"/>
              </a:rPr>
              <a:t>    1011010100001011</a:t>
            </a:r>
            <a:endParaRPr lang="zh-CN" altLang="en-US" sz="1200"/>
          </a:p>
          <a:p>
            <a:pPr latinLnBrk="0">
              <a:lnSpc>
                <a:spcPts val="2000"/>
              </a:lnSpc>
              <a:spcBef>
                <a:spcPts val="0"/>
              </a:spcBef>
            </a:pPr>
            <a:r>
              <a:rPr lang="zh-CN" altLang="en-US" sz="1200">
                <a:sym typeface="+mn-ea"/>
              </a:rPr>
              <a:t>    1011000100010011</a:t>
            </a:r>
            <a:endParaRPr lang="zh-CN" altLang="en-US" sz="1200"/>
          </a:p>
          <a:p>
            <a:pPr latinLnBrk="0">
              <a:lnSpc>
                <a:spcPts val="2000"/>
              </a:lnSpc>
              <a:spcBef>
                <a:spcPts val="0"/>
              </a:spcBef>
            </a:pPr>
            <a:r>
              <a:rPr lang="zh-CN" altLang="en-US" sz="1200">
                <a:sym typeface="+mn-ea"/>
              </a:rPr>
              <a:t>    1011011000001101</a:t>
            </a:r>
            <a:endParaRPr lang="zh-CN" altLang="en-US" sz="1200"/>
          </a:p>
          <a:p>
            <a:pPr latinLnBrk="0">
              <a:lnSpc>
                <a:spcPts val="2000"/>
              </a:lnSpc>
              <a:spcBef>
                <a:spcPts val="0"/>
              </a:spcBef>
            </a:pPr>
            <a:r>
              <a:rPr lang="zh-CN" altLang="en-US" sz="1200">
                <a:sym typeface="+mn-ea"/>
              </a:rPr>
              <a:t>    1011001000111100</a:t>
            </a:r>
            <a:endParaRPr lang="zh-CN" altLang="en-US" sz="1200"/>
          </a:p>
          <a:p>
            <a:pPr latinLnBrk="0">
              <a:lnSpc>
                <a:spcPts val="2000"/>
              </a:lnSpc>
              <a:spcBef>
                <a:spcPts val="0"/>
              </a:spcBef>
            </a:pPr>
            <a:r>
              <a:rPr lang="zh-CN" altLang="en-US" sz="1200">
                <a:sym typeface="+mn-ea"/>
              </a:rPr>
              <a:t>    1100110100010000</a:t>
            </a:r>
            <a:endParaRPr lang="zh-CN" altLang="en-US" sz="1200"/>
          </a:p>
          <a:p>
            <a:pPr latinLnBrk="0">
              <a:lnSpc>
                <a:spcPts val="2000"/>
              </a:lnSpc>
              <a:spcBef>
                <a:spcPts val="0"/>
              </a:spcBef>
            </a:pPr>
            <a:r>
              <a:rPr lang="zh-CN" altLang="en-US" sz="1200">
                <a:sym typeface="+mn-ea"/>
              </a:rPr>
              <a:t>    1101010000000010</a:t>
            </a:r>
            <a:endParaRPr lang="zh-CN" altLang="en-US" sz="1200"/>
          </a:p>
          <a:p>
            <a:pPr latinLnBrk="0">
              <a:lnSpc>
                <a:spcPts val="2000"/>
              </a:lnSpc>
              <a:spcBef>
                <a:spcPts val="0"/>
              </a:spcBef>
            </a:pPr>
            <a:r>
              <a:rPr lang="zh-CN" altLang="en-US" sz="1200">
                <a:sym typeface="+mn-ea"/>
              </a:rPr>
              <a:t>    1101011100000000</a:t>
            </a:r>
            <a:endParaRPr lang="zh-CN" altLang="en-US" sz="1200"/>
          </a:p>
          <a:p>
            <a:pPr latinLnBrk="0">
              <a:lnSpc>
                <a:spcPts val="2000"/>
              </a:lnSpc>
              <a:spcBef>
                <a:spcPts val="0"/>
              </a:spcBef>
            </a:pPr>
            <a:r>
              <a:rPr lang="zh-CN" altLang="en-US" sz="1200">
                <a:sym typeface="+mn-ea"/>
              </a:rPr>
              <a:t>    1101000000001100</a:t>
            </a:r>
            <a:endParaRPr lang="zh-CN" altLang="en-US" sz="1200"/>
          </a:p>
          <a:p>
            <a:pPr latinLnBrk="0">
              <a:lnSpc>
                <a:spcPts val="2000"/>
              </a:lnSpc>
              <a:spcBef>
                <a:spcPts val="0"/>
              </a:spcBef>
            </a:pPr>
            <a:r>
              <a:rPr lang="zh-CN" altLang="en-US" sz="1200">
                <a:sym typeface="+mn-ea"/>
              </a:rPr>
              <a:t>    1101001000010100</a:t>
            </a:r>
            <a:endParaRPr lang="zh-CN" altLang="en-US" sz="1200"/>
          </a:p>
          <a:p>
            <a:pPr latinLnBrk="0">
              <a:lnSpc>
                <a:spcPts val="2000"/>
              </a:lnSpc>
              <a:spcBef>
                <a:spcPts val="0"/>
              </a:spcBef>
            </a:pPr>
            <a:r>
              <a:rPr lang="zh-CN" altLang="en-US" sz="1200">
                <a:sym typeface="+mn-ea"/>
              </a:rPr>
              <a:t>    1100110100010000</a:t>
            </a:r>
            <a:endParaRPr lang="zh-CN" altLang="en-US" sz="1200"/>
          </a:p>
          <a:p>
            <a:pPr latinLnBrk="0">
              <a:lnSpc>
                <a:spcPts val="2000"/>
              </a:lnSpc>
              <a:spcBef>
                <a:spcPts val="0"/>
              </a:spcBef>
            </a:pPr>
            <a:r>
              <a:rPr lang="zh-CN" altLang="en-US" sz="1200">
                <a:sym typeface="+mn-ea"/>
              </a:rPr>
              <a:t>    1011010000001001</a:t>
            </a:r>
            <a:endParaRPr lang="zh-CN" altLang="en-US" sz="1200"/>
          </a:p>
          <a:p>
            <a:pPr latinLnBrk="0">
              <a:lnSpc>
                <a:spcPts val="2000"/>
              </a:lnSpc>
              <a:spcBef>
                <a:spcPts val="0"/>
              </a:spcBef>
            </a:pPr>
            <a:r>
              <a:rPr lang="zh-CN" altLang="en-US" sz="1200">
                <a:sym typeface="+mn-ea"/>
              </a:rPr>
              <a:t>    10001101000101100000000000000000</a:t>
            </a:r>
            <a:endParaRPr lang="zh-CN" altLang="en-US" sz="1200"/>
          </a:p>
          <a:p>
            <a:pPr latinLnBrk="0">
              <a:lnSpc>
                <a:spcPts val="2000"/>
              </a:lnSpc>
              <a:spcBef>
                <a:spcPts val="0"/>
              </a:spcBef>
            </a:pPr>
            <a:r>
              <a:rPr lang="zh-CN" altLang="en-US" sz="1200">
                <a:sym typeface="+mn-ea"/>
              </a:rPr>
              <a:t>    1100110100100001</a:t>
            </a:r>
            <a:endParaRPr lang="zh-CN" altLang="en-US" sz="1200"/>
          </a:p>
          <a:p>
            <a:pPr latinLnBrk="0">
              <a:lnSpc>
                <a:spcPts val="2000"/>
              </a:lnSpc>
              <a:spcBef>
                <a:spcPts val="0"/>
              </a:spcBef>
            </a:pPr>
            <a:r>
              <a:rPr lang="zh-CN" altLang="en-US" sz="1200">
                <a:sym typeface="+mn-ea"/>
              </a:rPr>
              <a:t>    11001011    </a:t>
            </a:r>
            <a:endParaRPr lang="zh-CN" altLang="en-US" sz="1200"/>
          </a:p>
          <a:p>
            <a:endParaRPr lang="zh-CN" altLang="en-US" sz="1200"/>
          </a:p>
        </p:txBody>
      </p:sp>
      <p:sp>
        <p:nvSpPr>
          <p:cNvPr id="6" name="灯片编号占位符 5"/>
          <p:cNvSpPr>
            <a:spLocks noGrp="1"/>
          </p:cNvSpPr>
          <p:nvPr>
            <p:ph type="sldNum" sz="quarter" idx="10"/>
          </p:nvPr>
        </p:nvSpPr>
        <p:spPr/>
        <p:txBody>
          <a:bodyPr/>
          <a:lstStyle/>
          <a:p>
            <a:pPr>
              <a:defRPr/>
            </a:pPr>
            <a:fld id="{6A9BFF9C-1BD5-4E01-A2D9-531E0825C0E6}" type="slidenum">
              <a:rPr lang="en-US" altLang="zh-CN"/>
              <a:pPr>
                <a:defRPr/>
              </a:pPr>
              <a:t>59</a:t>
            </a:fld>
            <a:endParaRPr lang="en-US" altLang="zh-CN"/>
          </a:p>
        </p:txBody>
      </p:sp>
      <p:sp>
        <p:nvSpPr>
          <p:cNvPr id="4" name="矩形 3">
            <a:hlinkClick r:id="rId2" action="ppaction://hlinksldjump"/>
          </p:cNvPr>
          <p:cNvSpPr/>
          <p:nvPr/>
        </p:nvSpPr>
        <p:spPr>
          <a:xfrm>
            <a:off x="6588125" y="6301740"/>
            <a:ext cx="802640" cy="398780"/>
          </a:xfrm>
          <a:prstGeom prst="rect">
            <a:avLst/>
          </a:prstGeom>
          <a:noFill/>
          <a:ln>
            <a:noFill/>
          </a:ln>
        </p:spPr>
        <p:txBody>
          <a:bodyPr wrap="square" rtlCol="0" anchor="t">
            <a:spAutoFit/>
            <a:scene3d>
              <a:camera prst="orthographicFront"/>
              <a:lightRig rig="threePt" dir="t"/>
            </a:scene3d>
          </a:bodyPr>
          <a:lstStyle/>
          <a:p>
            <a:pPr algn="ctr"/>
            <a:r>
              <a:rPr lang="zh-CN" altLang="en-US" sz="2000">
                <a:ln/>
                <a:solidFill>
                  <a:schemeClr val="tx1"/>
                </a:solidFill>
                <a:effectLst>
                  <a:outerShdw blurRad="38100" dist="19050" dir="2700000" algn="tl" rotWithShape="0">
                    <a:schemeClr val="dk1">
                      <a:alpha val="40000"/>
                    </a:schemeClr>
                  </a:outerShdw>
                </a:effectLst>
              </a:rPr>
              <a:t>返回</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8" name="Text Box 4"/>
          <p:cNvSpPr txBox="1">
            <a:spLocks noChangeArrowheads="1"/>
          </p:cNvSpPr>
          <p:nvPr/>
        </p:nvSpPr>
        <p:spPr bwMode="auto">
          <a:xfrm>
            <a:off x="2959074" y="1964676"/>
            <a:ext cx="1800225" cy="396875"/>
          </a:xfrm>
          <a:prstGeom prst="rect">
            <a:avLst/>
          </a:prstGeom>
          <a:noFill/>
          <a:ln w="12700" cap="sq">
            <a:noFill/>
            <a:miter lim="800000"/>
            <a:headEnd type="none" w="sm" len="sm"/>
            <a:tailEnd type="none" w="sm" len="sm"/>
          </a:ln>
        </p:spPr>
        <p:txBody>
          <a:bodyPr>
            <a:spAutoFit/>
          </a:bodyPr>
          <a:lstStyle/>
          <a:p>
            <a:pPr>
              <a:spcBef>
                <a:spcPct val="50000"/>
              </a:spcBef>
            </a:pPr>
            <a:r>
              <a:rPr lang="zh-CN" altLang="en-US" sz="2000" b="1">
                <a:ea typeface="楷体_GB2312" pitchFamily="49" charset="-122"/>
              </a:rPr>
              <a:t>内存中的程序</a:t>
            </a:r>
          </a:p>
        </p:txBody>
      </p:sp>
      <p:sp>
        <p:nvSpPr>
          <p:cNvPr id="236549" name="Text Box 5"/>
          <p:cNvSpPr txBox="1">
            <a:spLocks noChangeArrowheads="1"/>
          </p:cNvSpPr>
          <p:nvPr/>
        </p:nvSpPr>
        <p:spPr bwMode="auto">
          <a:xfrm>
            <a:off x="3319437" y="2685401"/>
            <a:ext cx="1008062" cy="409575"/>
          </a:xfrm>
          <a:prstGeom prst="rect">
            <a:avLst/>
          </a:prstGeom>
          <a:noFill/>
          <a:ln w="12700" cap="sq">
            <a:solidFill>
              <a:srgbClr val="339966"/>
            </a:solidFill>
            <a:miter lim="800000"/>
            <a:headEnd type="none" w="sm" len="sm"/>
            <a:tailEnd type="none" w="sm" len="sm"/>
          </a:ln>
        </p:spPr>
        <p:txBody>
          <a:bodyPr>
            <a:spAutoFit/>
          </a:bodyPr>
          <a:lstStyle/>
          <a:p>
            <a:pPr>
              <a:spcBef>
                <a:spcPct val="50000"/>
              </a:spcBef>
            </a:pPr>
            <a:r>
              <a:rPr lang="zh-CN" altLang="en-US" sz="2000" b="1">
                <a:ea typeface="楷体_GB2312" pitchFamily="49" charset="-122"/>
              </a:rPr>
              <a:t>指令</a:t>
            </a:r>
            <a:r>
              <a:rPr lang="en-US" altLang="zh-CN" sz="2000" b="1">
                <a:ea typeface="楷体_GB2312" pitchFamily="49" charset="-122"/>
              </a:rPr>
              <a:t>1</a:t>
            </a:r>
          </a:p>
        </p:txBody>
      </p:sp>
      <p:sp>
        <p:nvSpPr>
          <p:cNvPr id="236551" name="Rectangle 7"/>
          <p:cNvSpPr>
            <a:spLocks noChangeArrowheads="1"/>
          </p:cNvSpPr>
          <p:nvPr/>
        </p:nvSpPr>
        <p:spPr bwMode="auto">
          <a:xfrm>
            <a:off x="3103537" y="2469501"/>
            <a:ext cx="1439862" cy="4176712"/>
          </a:xfrm>
          <a:prstGeom prst="rect">
            <a:avLst/>
          </a:prstGeom>
          <a:noFill/>
          <a:ln w="12700" cap="sq">
            <a:solidFill>
              <a:srgbClr val="FF6600"/>
            </a:solidFill>
            <a:miter lim="800000"/>
            <a:headEnd type="none" w="sm" len="sm"/>
            <a:tailEnd type="none" w="sm" len="sm"/>
          </a:ln>
        </p:spPr>
        <p:txBody>
          <a:bodyPr wrap="none" anchor="ctr"/>
          <a:lstStyle/>
          <a:p>
            <a:endParaRPr lang="zh-CN" altLang="en-US"/>
          </a:p>
        </p:txBody>
      </p:sp>
      <p:sp>
        <p:nvSpPr>
          <p:cNvPr id="236552" name="Text Box 8"/>
          <p:cNvSpPr txBox="1">
            <a:spLocks noChangeArrowheads="1"/>
          </p:cNvSpPr>
          <p:nvPr/>
        </p:nvSpPr>
        <p:spPr bwMode="auto">
          <a:xfrm>
            <a:off x="3319437" y="3404538"/>
            <a:ext cx="1008062" cy="409575"/>
          </a:xfrm>
          <a:prstGeom prst="rect">
            <a:avLst/>
          </a:prstGeom>
          <a:noFill/>
          <a:ln w="12700" cap="sq">
            <a:solidFill>
              <a:srgbClr val="339966"/>
            </a:solidFill>
            <a:miter lim="800000"/>
            <a:headEnd type="none" w="sm" len="sm"/>
            <a:tailEnd type="none" w="sm" len="sm"/>
          </a:ln>
        </p:spPr>
        <p:txBody>
          <a:bodyPr>
            <a:spAutoFit/>
          </a:bodyPr>
          <a:lstStyle/>
          <a:p>
            <a:pPr>
              <a:spcBef>
                <a:spcPct val="50000"/>
              </a:spcBef>
            </a:pPr>
            <a:r>
              <a:rPr lang="zh-CN" altLang="en-US" sz="2000" b="1">
                <a:ea typeface="楷体_GB2312" pitchFamily="49" charset="-122"/>
              </a:rPr>
              <a:t>指令</a:t>
            </a:r>
            <a:r>
              <a:rPr lang="en-US" altLang="zh-CN" sz="2000" b="1">
                <a:ea typeface="楷体_GB2312" pitchFamily="49" charset="-122"/>
              </a:rPr>
              <a:t>2</a:t>
            </a:r>
          </a:p>
        </p:txBody>
      </p:sp>
      <p:sp>
        <p:nvSpPr>
          <p:cNvPr id="236553" name="Text Box 9"/>
          <p:cNvSpPr txBox="1">
            <a:spLocks noChangeArrowheads="1"/>
          </p:cNvSpPr>
          <p:nvPr/>
        </p:nvSpPr>
        <p:spPr bwMode="auto">
          <a:xfrm>
            <a:off x="3319437" y="4772963"/>
            <a:ext cx="1008062" cy="409575"/>
          </a:xfrm>
          <a:prstGeom prst="rect">
            <a:avLst/>
          </a:prstGeom>
          <a:noFill/>
          <a:ln w="12700" cap="sq">
            <a:solidFill>
              <a:srgbClr val="339966"/>
            </a:solidFill>
            <a:miter lim="800000"/>
            <a:headEnd type="none" w="sm" len="sm"/>
            <a:tailEnd type="none" w="sm" len="sm"/>
          </a:ln>
        </p:spPr>
        <p:txBody>
          <a:bodyPr>
            <a:spAutoFit/>
          </a:bodyPr>
          <a:lstStyle/>
          <a:p>
            <a:pPr>
              <a:spcBef>
                <a:spcPct val="50000"/>
              </a:spcBef>
            </a:pPr>
            <a:r>
              <a:rPr lang="zh-CN" altLang="en-US" sz="2000" b="1">
                <a:ea typeface="楷体_GB2312" pitchFamily="49" charset="-122"/>
              </a:rPr>
              <a:t>指令</a:t>
            </a:r>
            <a:r>
              <a:rPr lang="en-US" altLang="zh-CN" sz="2000" b="1">
                <a:ea typeface="楷体_GB2312" pitchFamily="49" charset="-122"/>
              </a:rPr>
              <a:t>n</a:t>
            </a:r>
          </a:p>
        </p:txBody>
      </p:sp>
      <p:sp>
        <p:nvSpPr>
          <p:cNvPr id="236554" name="Text Box 10"/>
          <p:cNvSpPr txBox="1">
            <a:spLocks noChangeArrowheads="1"/>
          </p:cNvSpPr>
          <p:nvPr/>
        </p:nvSpPr>
        <p:spPr bwMode="auto">
          <a:xfrm>
            <a:off x="3535337" y="4171301"/>
            <a:ext cx="576262" cy="457200"/>
          </a:xfrm>
          <a:prstGeom prst="rect">
            <a:avLst/>
          </a:prstGeom>
          <a:noFill/>
          <a:ln w="12700" cap="sq">
            <a:noFill/>
            <a:miter lim="800000"/>
            <a:headEnd type="none" w="sm" len="sm"/>
            <a:tailEnd type="none" w="sm" len="sm"/>
          </a:ln>
        </p:spPr>
        <p:txBody>
          <a:bodyPr>
            <a:spAutoFit/>
          </a:bodyPr>
          <a:lstStyle/>
          <a:p>
            <a:pPr>
              <a:spcBef>
                <a:spcPct val="50000"/>
              </a:spcBef>
            </a:pPr>
            <a:r>
              <a:rPr lang="zh-CN" altLang="en-US" b="1">
                <a:latin typeface="Tahoma" panose="020B0604030504040204" pitchFamily="34" charset="0"/>
              </a:rPr>
              <a:t>┇</a:t>
            </a:r>
          </a:p>
        </p:txBody>
      </p:sp>
      <p:sp>
        <p:nvSpPr>
          <p:cNvPr id="236555" name="Rectangle 11"/>
          <p:cNvSpPr>
            <a:spLocks noChangeArrowheads="1"/>
          </p:cNvSpPr>
          <p:nvPr/>
        </p:nvSpPr>
        <p:spPr bwMode="auto">
          <a:xfrm>
            <a:off x="5838799" y="2398063"/>
            <a:ext cx="1728788" cy="1943100"/>
          </a:xfrm>
          <a:prstGeom prst="rect">
            <a:avLst/>
          </a:prstGeom>
          <a:noFill/>
          <a:ln w="12700" cap="sq">
            <a:solidFill>
              <a:srgbClr val="FF6600"/>
            </a:solidFill>
            <a:miter lim="800000"/>
            <a:headEnd type="none" w="sm" len="sm"/>
            <a:tailEnd type="none" w="sm" len="sm"/>
          </a:ln>
        </p:spPr>
        <p:txBody>
          <a:bodyPr wrap="none" anchor="ctr"/>
          <a:lstStyle/>
          <a:p>
            <a:endParaRPr lang="zh-CN" altLang="en-US"/>
          </a:p>
        </p:txBody>
      </p:sp>
      <p:sp>
        <p:nvSpPr>
          <p:cNvPr id="236556" name="Line 12"/>
          <p:cNvSpPr>
            <a:spLocks noChangeShapeType="1"/>
          </p:cNvSpPr>
          <p:nvPr/>
        </p:nvSpPr>
        <p:spPr bwMode="auto">
          <a:xfrm flipV="1">
            <a:off x="4327499" y="2685401"/>
            <a:ext cx="1511300" cy="287337"/>
          </a:xfrm>
          <a:prstGeom prst="line">
            <a:avLst/>
          </a:prstGeom>
          <a:noFill/>
          <a:ln w="22225" cap="sq">
            <a:solidFill>
              <a:schemeClr val="tx1"/>
            </a:solidFill>
            <a:round/>
            <a:headEnd type="none" w="sm" len="sm"/>
            <a:tailEnd type="triangle" w="lg" len="lg"/>
          </a:ln>
        </p:spPr>
        <p:txBody>
          <a:bodyPr/>
          <a:lstStyle/>
          <a:p>
            <a:endParaRPr lang="zh-CN" altLang="en-US"/>
          </a:p>
        </p:txBody>
      </p:sp>
      <p:sp>
        <p:nvSpPr>
          <p:cNvPr id="236558" name="Text Box 14"/>
          <p:cNvSpPr txBox="1">
            <a:spLocks noChangeArrowheads="1"/>
          </p:cNvSpPr>
          <p:nvPr/>
        </p:nvSpPr>
        <p:spPr bwMode="auto">
          <a:xfrm>
            <a:off x="6272187" y="2469501"/>
            <a:ext cx="792162" cy="396875"/>
          </a:xfrm>
          <a:prstGeom prst="rect">
            <a:avLst/>
          </a:prstGeom>
          <a:noFill/>
          <a:ln w="12700" cap="sq">
            <a:noFill/>
            <a:miter lim="800000"/>
            <a:headEnd type="none" w="sm" len="sm"/>
            <a:tailEnd type="none" w="sm" len="sm"/>
          </a:ln>
        </p:spPr>
        <p:txBody>
          <a:bodyPr>
            <a:spAutoFit/>
          </a:bodyPr>
          <a:lstStyle/>
          <a:p>
            <a:pPr>
              <a:spcBef>
                <a:spcPct val="50000"/>
              </a:spcBef>
            </a:pPr>
            <a:r>
              <a:rPr lang="zh-CN" altLang="en-US" sz="2000" b="1" dirty="0">
                <a:ea typeface="楷体_GB2312" pitchFamily="49" charset="-122"/>
              </a:rPr>
              <a:t>分析</a:t>
            </a:r>
          </a:p>
        </p:txBody>
      </p:sp>
      <p:sp>
        <p:nvSpPr>
          <p:cNvPr id="236559" name="Text Box 15"/>
          <p:cNvSpPr txBox="1">
            <a:spLocks noChangeArrowheads="1"/>
          </p:cNvSpPr>
          <p:nvPr/>
        </p:nvSpPr>
        <p:spPr bwMode="auto">
          <a:xfrm>
            <a:off x="5983262" y="3009251"/>
            <a:ext cx="1584325" cy="396875"/>
          </a:xfrm>
          <a:prstGeom prst="rect">
            <a:avLst/>
          </a:prstGeom>
          <a:noFill/>
          <a:ln w="12700" cap="sq">
            <a:noFill/>
            <a:miter lim="800000"/>
            <a:headEnd type="none" w="sm" len="sm"/>
            <a:tailEnd type="none" w="sm" len="sm"/>
          </a:ln>
        </p:spPr>
        <p:txBody>
          <a:bodyPr>
            <a:spAutoFit/>
          </a:bodyPr>
          <a:lstStyle/>
          <a:p>
            <a:pPr>
              <a:spcBef>
                <a:spcPct val="50000"/>
              </a:spcBef>
            </a:pPr>
            <a:r>
              <a:rPr lang="zh-CN" altLang="en-US" sz="2000" b="1" dirty="0">
                <a:ea typeface="楷体_GB2312" pitchFamily="49" charset="-122"/>
              </a:rPr>
              <a:t>获取操作数</a:t>
            </a:r>
          </a:p>
        </p:txBody>
      </p:sp>
      <p:sp>
        <p:nvSpPr>
          <p:cNvPr id="236560" name="Text Box 16"/>
          <p:cNvSpPr txBox="1">
            <a:spLocks noChangeArrowheads="1"/>
          </p:cNvSpPr>
          <p:nvPr/>
        </p:nvSpPr>
        <p:spPr bwMode="auto">
          <a:xfrm>
            <a:off x="6272187" y="3441051"/>
            <a:ext cx="792162" cy="396875"/>
          </a:xfrm>
          <a:prstGeom prst="rect">
            <a:avLst/>
          </a:prstGeom>
          <a:noFill/>
          <a:ln w="12700" cap="sq">
            <a:noFill/>
            <a:miter lim="800000"/>
            <a:headEnd type="none" w="sm" len="sm"/>
            <a:tailEnd type="none" w="sm" len="sm"/>
          </a:ln>
        </p:spPr>
        <p:txBody>
          <a:bodyPr>
            <a:spAutoFit/>
          </a:bodyPr>
          <a:lstStyle/>
          <a:p>
            <a:pPr>
              <a:spcBef>
                <a:spcPct val="50000"/>
              </a:spcBef>
            </a:pPr>
            <a:r>
              <a:rPr lang="zh-CN" altLang="en-US" sz="2000" b="1" dirty="0">
                <a:ea typeface="楷体_GB2312" pitchFamily="49" charset="-122"/>
              </a:rPr>
              <a:t>执行</a:t>
            </a:r>
          </a:p>
        </p:txBody>
      </p:sp>
      <p:sp>
        <p:nvSpPr>
          <p:cNvPr id="236561" name="Text Box 17"/>
          <p:cNvSpPr txBox="1">
            <a:spLocks noChangeArrowheads="1"/>
          </p:cNvSpPr>
          <p:nvPr/>
        </p:nvSpPr>
        <p:spPr bwMode="auto">
          <a:xfrm>
            <a:off x="6056287" y="3872851"/>
            <a:ext cx="1295400" cy="396875"/>
          </a:xfrm>
          <a:prstGeom prst="rect">
            <a:avLst/>
          </a:prstGeom>
          <a:noFill/>
          <a:ln w="12700" cap="sq">
            <a:noFill/>
            <a:miter lim="800000"/>
            <a:headEnd type="none" w="sm" len="sm"/>
            <a:tailEnd type="none" w="sm" len="sm"/>
          </a:ln>
        </p:spPr>
        <p:txBody>
          <a:bodyPr>
            <a:spAutoFit/>
          </a:bodyPr>
          <a:lstStyle/>
          <a:p>
            <a:pPr>
              <a:spcBef>
                <a:spcPct val="50000"/>
              </a:spcBef>
            </a:pPr>
            <a:r>
              <a:rPr lang="zh-CN" altLang="en-US" sz="2000" b="1" dirty="0">
                <a:ea typeface="楷体_GB2312" pitchFamily="49" charset="-122"/>
              </a:rPr>
              <a:t>存放结果</a:t>
            </a:r>
          </a:p>
        </p:txBody>
      </p:sp>
      <p:sp>
        <p:nvSpPr>
          <p:cNvPr id="236562" name="Line 18"/>
          <p:cNvSpPr>
            <a:spLocks noChangeShapeType="1"/>
          </p:cNvSpPr>
          <p:nvPr/>
        </p:nvSpPr>
        <p:spPr bwMode="auto">
          <a:xfrm>
            <a:off x="4327499" y="3764901"/>
            <a:ext cx="1511300" cy="865187"/>
          </a:xfrm>
          <a:prstGeom prst="line">
            <a:avLst/>
          </a:prstGeom>
          <a:noFill/>
          <a:ln w="22225" cap="sq">
            <a:solidFill>
              <a:schemeClr val="tx1"/>
            </a:solidFill>
            <a:round/>
            <a:headEnd type="none" w="sm" len="sm"/>
            <a:tailEnd type="triangle" w="lg" len="lg"/>
          </a:ln>
        </p:spPr>
        <p:txBody>
          <a:bodyPr/>
          <a:lstStyle/>
          <a:p>
            <a:endParaRPr lang="zh-CN" altLang="en-US"/>
          </a:p>
        </p:txBody>
      </p:sp>
      <p:sp>
        <p:nvSpPr>
          <p:cNvPr id="236563" name="Rectangle 19"/>
          <p:cNvSpPr>
            <a:spLocks noChangeArrowheads="1"/>
          </p:cNvSpPr>
          <p:nvPr/>
        </p:nvSpPr>
        <p:spPr bwMode="auto">
          <a:xfrm>
            <a:off x="5838799" y="4485626"/>
            <a:ext cx="1728788" cy="2016125"/>
          </a:xfrm>
          <a:prstGeom prst="rect">
            <a:avLst/>
          </a:prstGeom>
          <a:noFill/>
          <a:ln w="12700" cap="sq">
            <a:solidFill>
              <a:srgbClr val="FF6600"/>
            </a:solidFill>
            <a:miter lim="800000"/>
            <a:headEnd type="none" w="sm" len="sm"/>
            <a:tailEnd type="none" w="sm" len="sm"/>
          </a:ln>
        </p:spPr>
        <p:txBody>
          <a:bodyPr wrap="none" anchor="ctr"/>
          <a:lstStyle/>
          <a:p>
            <a:endParaRPr lang="zh-CN" altLang="en-US"/>
          </a:p>
        </p:txBody>
      </p:sp>
      <p:sp>
        <p:nvSpPr>
          <p:cNvPr id="236564" name="Text Box 20"/>
          <p:cNvSpPr txBox="1">
            <a:spLocks noChangeArrowheads="1"/>
          </p:cNvSpPr>
          <p:nvPr/>
        </p:nvSpPr>
        <p:spPr bwMode="auto">
          <a:xfrm>
            <a:off x="6488087" y="5133326"/>
            <a:ext cx="576262" cy="457200"/>
          </a:xfrm>
          <a:prstGeom prst="rect">
            <a:avLst/>
          </a:prstGeom>
          <a:noFill/>
          <a:ln w="12700" cap="sq">
            <a:noFill/>
            <a:miter lim="800000"/>
            <a:headEnd type="none" w="sm" len="sm"/>
            <a:tailEnd type="none" w="sm" len="sm"/>
          </a:ln>
        </p:spPr>
        <p:txBody>
          <a:bodyPr>
            <a:spAutoFit/>
          </a:bodyPr>
          <a:lstStyle/>
          <a:p>
            <a:pPr>
              <a:spcBef>
                <a:spcPct val="50000"/>
              </a:spcBef>
            </a:pPr>
            <a:r>
              <a:rPr lang="zh-CN" altLang="en-US" b="1">
                <a:latin typeface="Tahoma" panose="020B0604030504040204" pitchFamily="34" charset="0"/>
              </a:rPr>
              <a:t>┇</a:t>
            </a:r>
          </a:p>
        </p:txBody>
      </p:sp>
      <p:sp>
        <p:nvSpPr>
          <p:cNvPr id="236565" name="Text Box 21"/>
          <p:cNvSpPr txBox="1">
            <a:spLocks noChangeArrowheads="1"/>
          </p:cNvSpPr>
          <p:nvPr/>
        </p:nvSpPr>
        <p:spPr bwMode="auto">
          <a:xfrm>
            <a:off x="654024" y="2612376"/>
            <a:ext cx="1152525" cy="701675"/>
          </a:xfrm>
          <a:prstGeom prst="rect">
            <a:avLst/>
          </a:prstGeom>
          <a:noFill/>
          <a:ln w="12700" cap="sq">
            <a:noFill/>
            <a:miter lim="800000"/>
            <a:headEnd type="none" w="sm" len="sm"/>
            <a:tailEnd type="none" w="sm" len="sm"/>
          </a:ln>
        </p:spPr>
        <p:txBody>
          <a:bodyPr>
            <a:spAutoFit/>
          </a:bodyPr>
          <a:lstStyle/>
          <a:p>
            <a:pPr>
              <a:spcBef>
                <a:spcPct val="50000"/>
              </a:spcBef>
            </a:pPr>
            <a:r>
              <a:rPr lang="zh-CN" altLang="en-US" sz="2000" b="1">
                <a:ea typeface="楷体_GB2312" pitchFamily="49" charset="-122"/>
              </a:rPr>
              <a:t>程序计数器</a:t>
            </a:r>
            <a:r>
              <a:rPr lang="en-US" altLang="zh-CN" sz="2000" b="1">
                <a:ea typeface="楷体_GB2312" pitchFamily="49" charset="-122"/>
              </a:rPr>
              <a:t>PC</a:t>
            </a:r>
          </a:p>
        </p:txBody>
      </p:sp>
      <p:sp>
        <p:nvSpPr>
          <p:cNvPr id="236566" name="Line 22"/>
          <p:cNvSpPr>
            <a:spLocks noChangeShapeType="1"/>
          </p:cNvSpPr>
          <p:nvPr/>
        </p:nvSpPr>
        <p:spPr bwMode="auto">
          <a:xfrm>
            <a:off x="1662087" y="2972738"/>
            <a:ext cx="1585912" cy="0"/>
          </a:xfrm>
          <a:prstGeom prst="line">
            <a:avLst/>
          </a:prstGeom>
          <a:noFill/>
          <a:ln w="22225" cap="sq">
            <a:solidFill>
              <a:schemeClr val="tx1"/>
            </a:solidFill>
            <a:round/>
            <a:headEnd type="none" w="sm" len="sm"/>
            <a:tailEnd type="triangle" w="lg" len="lg"/>
          </a:ln>
        </p:spPr>
        <p:txBody>
          <a:bodyPr/>
          <a:lstStyle/>
          <a:p>
            <a:endParaRPr lang="zh-CN" altLang="en-US"/>
          </a:p>
        </p:txBody>
      </p:sp>
      <p:sp>
        <p:nvSpPr>
          <p:cNvPr id="236567" name="Text Box 23"/>
          <p:cNvSpPr txBox="1">
            <a:spLocks noChangeArrowheads="1"/>
          </p:cNvSpPr>
          <p:nvPr/>
        </p:nvSpPr>
        <p:spPr bwMode="auto">
          <a:xfrm>
            <a:off x="1877987" y="2540938"/>
            <a:ext cx="720725" cy="396875"/>
          </a:xfrm>
          <a:prstGeom prst="rect">
            <a:avLst/>
          </a:prstGeom>
          <a:noFill/>
          <a:ln w="12700" cap="sq">
            <a:noFill/>
            <a:miter lim="800000"/>
            <a:headEnd type="none" w="sm" len="sm"/>
            <a:tailEnd type="none" w="sm" len="sm"/>
          </a:ln>
        </p:spPr>
        <p:txBody>
          <a:bodyPr>
            <a:spAutoFit/>
          </a:bodyPr>
          <a:lstStyle/>
          <a:p>
            <a:pPr>
              <a:spcBef>
                <a:spcPct val="50000"/>
              </a:spcBef>
            </a:pPr>
            <a:r>
              <a:rPr lang="zh-CN" altLang="en-US" sz="2000" b="1">
                <a:ea typeface="楷体_GB2312" pitchFamily="49" charset="-122"/>
              </a:rPr>
              <a:t>地址</a:t>
            </a:r>
            <a:endParaRPr lang="en-US" altLang="zh-CN" sz="2000" b="1">
              <a:ea typeface="楷体_GB2312" pitchFamily="49" charset="-122"/>
            </a:endParaRPr>
          </a:p>
        </p:txBody>
      </p:sp>
      <p:sp>
        <p:nvSpPr>
          <p:cNvPr id="236568" name="Text Box 24"/>
          <p:cNvSpPr txBox="1">
            <a:spLocks noChangeArrowheads="1"/>
          </p:cNvSpPr>
          <p:nvPr/>
        </p:nvSpPr>
        <p:spPr bwMode="auto">
          <a:xfrm>
            <a:off x="6199162" y="2001188"/>
            <a:ext cx="935037" cy="396875"/>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000" b="1">
                <a:ea typeface="楷体_GB2312" pitchFamily="49" charset="-122"/>
              </a:rPr>
              <a:t>CPU</a:t>
            </a:r>
          </a:p>
        </p:txBody>
      </p:sp>
      <p:sp>
        <p:nvSpPr>
          <p:cNvPr id="236569" name="Text Box 25"/>
          <p:cNvSpPr txBox="1">
            <a:spLocks noChangeArrowheads="1"/>
          </p:cNvSpPr>
          <p:nvPr/>
        </p:nvSpPr>
        <p:spPr bwMode="auto">
          <a:xfrm>
            <a:off x="4686274" y="2398063"/>
            <a:ext cx="935038" cy="396875"/>
          </a:xfrm>
          <a:prstGeom prst="rect">
            <a:avLst/>
          </a:prstGeom>
          <a:noFill/>
          <a:ln w="12700" cap="sq">
            <a:noFill/>
            <a:miter lim="800000"/>
            <a:headEnd type="none" w="sm" len="sm"/>
            <a:tailEnd type="none" w="sm" len="sm"/>
          </a:ln>
        </p:spPr>
        <p:txBody>
          <a:bodyPr>
            <a:spAutoFit/>
          </a:bodyPr>
          <a:lstStyle/>
          <a:p>
            <a:pPr>
              <a:spcBef>
                <a:spcPct val="50000"/>
              </a:spcBef>
            </a:pPr>
            <a:r>
              <a:rPr lang="zh-CN" altLang="en-US" sz="2000" b="1">
                <a:ea typeface="楷体_GB2312" pitchFamily="49" charset="-122"/>
              </a:rPr>
              <a:t>取出</a:t>
            </a:r>
          </a:p>
        </p:txBody>
      </p:sp>
      <p:sp>
        <p:nvSpPr>
          <p:cNvPr id="236570" name="Text Box 26"/>
          <p:cNvSpPr txBox="1">
            <a:spLocks noChangeArrowheads="1"/>
          </p:cNvSpPr>
          <p:nvPr/>
        </p:nvSpPr>
        <p:spPr bwMode="auto">
          <a:xfrm>
            <a:off x="3319437" y="5782613"/>
            <a:ext cx="1008062" cy="409575"/>
          </a:xfrm>
          <a:prstGeom prst="rect">
            <a:avLst/>
          </a:prstGeom>
          <a:noFill/>
          <a:ln w="12700" cap="sq">
            <a:solidFill>
              <a:srgbClr val="339966"/>
            </a:solidFill>
            <a:miter lim="800000"/>
            <a:headEnd type="none" w="sm" len="sm"/>
            <a:tailEnd type="none" w="sm" len="sm"/>
          </a:ln>
        </p:spPr>
        <p:txBody>
          <a:bodyPr>
            <a:spAutoFit/>
          </a:bodyPr>
          <a:lstStyle/>
          <a:p>
            <a:pPr>
              <a:spcBef>
                <a:spcPct val="50000"/>
              </a:spcBef>
            </a:pPr>
            <a:r>
              <a:rPr lang="zh-CN" altLang="en-US" sz="2000" b="1">
                <a:ea typeface="楷体_GB2312" pitchFamily="49" charset="-122"/>
              </a:rPr>
              <a:t>操作数</a:t>
            </a:r>
            <a:endParaRPr lang="en-US" altLang="zh-CN" sz="2000" b="1">
              <a:ea typeface="楷体_GB2312" pitchFamily="49" charset="-122"/>
            </a:endParaRPr>
          </a:p>
        </p:txBody>
      </p:sp>
      <p:grpSp>
        <p:nvGrpSpPr>
          <p:cNvPr id="33" name="组合 32"/>
          <p:cNvGrpSpPr/>
          <p:nvPr/>
        </p:nvGrpSpPr>
        <p:grpSpPr>
          <a:xfrm>
            <a:off x="4543399" y="3261663"/>
            <a:ext cx="1295400" cy="2736850"/>
            <a:chOff x="4746599" y="2725723"/>
            <a:chExt cx="1295400" cy="2736850"/>
          </a:xfrm>
        </p:grpSpPr>
        <p:sp>
          <p:nvSpPr>
            <p:cNvPr id="236571" name="Line 27"/>
            <p:cNvSpPr>
              <a:spLocks noChangeShapeType="1"/>
            </p:cNvSpPr>
            <p:nvPr/>
          </p:nvSpPr>
          <p:spPr bwMode="auto">
            <a:xfrm flipV="1">
              <a:off x="5251424" y="2725723"/>
              <a:ext cx="790575" cy="0"/>
            </a:xfrm>
            <a:prstGeom prst="line">
              <a:avLst/>
            </a:prstGeom>
            <a:noFill/>
            <a:ln w="22225" cap="sq">
              <a:solidFill>
                <a:srgbClr val="008000"/>
              </a:solidFill>
              <a:round/>
              <a:headEnd type="none" w="sm" len="sm"/>
              <a:tailEnd type="triangle" w="lg" len="lg"/>
            </a:ln>
          </p:spPr>
          <p:txBody>
            <a:bodyPr/>
            <a:lstStyle/>
            <a:p>
              <a:endParaRPr lang="zh-CN" altLang="en-US"/>
            </a:p>
          </p:txBody>
        </p:sp>
        <p:sp>
          <p:nvSpPr>
            <p:cNvPr id="236572" name="Line 28"/>
            <p:cNvSpPr>
              <a:spLocks noChangeShapeType="1"/>
            </p:cNvSpPr>
            <p:nvPr/>
          </p:nvSpPr>
          <p:spPr bwMode="auto">
            <a:xfrm>
              <a:off x="4746599" y="5462573"/>
              <a:ext cx="504825" cy="0"/>
            </a:xfrm>
            <a:prstGeom prst="line">
              <a:avLst/>
            </a:prstGeom>
            <a:noFill/>
            <a:ln w="22225" cap="sq">
              <a:solidFill>
                <a:srgbClr val="008000"/>
              </a:solidFill>
              <a:round/>
              <a:headEnd type="none" w="sm" len="sm"/>
              <a:tailEnd type="none" w="sm" len="sm"/>
            </a:ln>
          </p:spPr>
          <p:txBody>
            <a:bodyPr/>
            <a:lstStyle/>
            <a:p>
              <a:endParaRPr lang="zh-CN" altLang="en-US"/>
            </a:p>
          </p:txBody>
        </p:sp>
        <p:sp>
          <p:nvSpPr>
            <p:cNvPr id="236573" name="Line 29"/>
            <p:cNvSpPr>
              <a:spLocks noChangeShapeType="1"/>
            </p:cNvSpPr>
            <p:nvPr/>
          </p:nvSpPr>
          <p:spPr bwMode="auto">
            <a:xfrm flipV="1">
              <a:off x="5251424" y="2725723"/>
              <a:ext cx="0" cy="2736850"/>
            </a:xfrm>
            <a:prstGeom prst="line">
              <a:avLst/>
            </a:prstGeom>
            <a:noFill/>
            <a:ln w="22225" cap="sq">
              <a:solidFill>
                <a:srgbClr val="008000"/>
              </a:solidFill>
              <a:round/>
              <a:headEnd type="none" w="sm" len="sm"/>
              <a:tailEnd type="none" w="sm" len="sm"/>
            </a:ln>
          </p:spPr>
          <p:txBody>
            <a:bodyPr/>
            <a:lstStyle/>
            <a:p>
              <a:endParaRPr lang="zh-CN" altLang="en-US"/>
            </a:p>
          </p:txBody>
        </p:sp>
      </p:grpSp>
      <p:grpSp>
        <p:nvGrpSpPr>
          <p:cNvPr id="34" name="组合 33"/>
          <p:cNvGrpSpPr/>
          <p:nvPr/>
        </p:nvGrpSpPr>
        <p:grpSpPr>
          <a:xfrm>
            <a:off x="4543399" y="4125263"/>
            <a:ext cx="1295400" cy="2376488"/>
            <a:chOff x="4746599" y="3589323"/>
            <a:chExt cx="1295400" cy="2376488"/>
          </a:xfrm>
        </p:grpSpPr>
        <p:sp>
          <p:nvSpPr>
            <p:cNvPr id="236574" name="Line 30"/>
            <p:cNvSpPr>
              <a:spLocks noChangeShapeType="1"/>
            </p:cNvSpPr>
            <p:nvPr/>
          </p:nvSpPr>
          <p:spPr bwMode="auto">
            <a:xfrm flipH="1">
              <a:off x="5538762" y="3589323"/>
              <a:ext cx="503237" cy="0"/>
            </a:xfrm>
            <a:prstGeom prst="line">
              <a:avLst/>
            </a:prstGeom>
            <a:noFill/>
            <a:ln w="22225" cap="sq">
              <a:solidFill>
                <a:srgbClr val="FF0000"/>
              </a:solidFill>
              <a:round/>
              <a:headEnd type="none" w="sm" len="sm"/>
              <a:tailEnd type="none" w="sm" len="sm"/>
            </a:ln>
          </p:spPr>
          <p:txBody>
            <a:bodyPr/>
            <a:lstStyle/>
            <a:p>
              <a:endParaRPr lang="zh-CN" altLang="en-US"/>
            </a:p>
          </p:txBody>
        </p:sp>
        <p:sp>
          <p:nvSpPr>
            <p:cNvPr id="236575" name="Line 31"/>
            <p:cNvSpPr>
              <a:spLocks noChangeShapeType="1"/>
            </p:cNvSpPr>
            <p:nvPr/>
          </p:nvSpPr>
          <p:spPr bwMode="auto">
            <a:xfrm>
              <a:off x="5538762" y="3589323"/>
              <a:ext cx="0" cy="2376488"/>
            </a:xfrm>
            <a:prstGeom prst="line">
              <a:avLst/>
            </a:prstGeom>
            <a:noFill/>
            <a:ln w="22225" cap="sq">
              <a:solidFill>
                <a:srgbClr val="FF0000"/>
              </a:solidFill>
              <a:round/>
              <a:headEnd type="none" w="sm" len="sm"/>
              <a:tailEnd type="none" w="sm" len="sm"/>
            </a:ln>
          </p:spPr>
          <p:txBody>
            <a:bodyPr/>
            <a:lstStyle/>
            <a:p>
              <a:endParaRPr lang="zh-CN" altLang="en-US"/>
            </a:p>
          </p:txBody>
        </p:sp>
        <p:sp>
          <p:nvSpPr>
            <p:cNvPr id="236577" name="Line 33"/>
            <p:cNvSpPr>
              <a:spLocks noChangeShapeType="1"/>
            </p:cNvSpPr>
            <p:nvPr/>
          </p:nvSpPr>
          <p:spPr bwMode="auto">
            <a:xfrm flipH="1">
              <a:off x="4746599" y="5965811"/>
              <a:ext cx="792163" cy="0"/>
            </a:xfrm>
            <a:prstGeom prst="line">
              <a:avLst/>
            </a:prstGeom>
            <a:noFill/>
            <a:ln w="22225" cap="sq">
              <a:solidFill>
                <a:srgbClr val="FF0000"/>
              </a:solidFill>
              <a:round/>
              <a:headEnd type="none" w="sm" len="sm"/>
              <a:tailEnd type="triangle" w="lg" len="lg"/>
            </a:ln>
          </p:spPr>
          <p:txBody>
            <a:bodyPr/>
            <a:lstStyle/>
            <a:p>
              <a:endParaRPr lang="zh-CN" altLang="en-US"/>
            </a:p>
          </p:txBody>
        </p:sp>
      </p:grpSp>
      <p:sp>
        <p:nvSpPr>
          <p:cNvPr id="31" name="标题 30"/>
          <p:cNvSpPr>
            <a:spLocks noGrp="1"/>
          </p:cNvSpPr>
          <p:nvPr>
            <p:ph type="title"/>
          </p:nvPr>
        </p:nvSpPr>
        <p:spPr/>
        <p:txBody>
          <a:bodyPr/>
          <a:lstStyle/>
          <a:p>
            <a:r>
              <a:rPr lang="zh-CN" altLang="en-US">
                <a:sym typeface="+mn-ea"/>
              </a:rPr>
              <a:t>基础知识</a:t>
            </a:r>
            <a:r>
              <a:rPr lang="en-US" altLang="zh-CN">
                <a:sym typeface="+mn-ea"/>
              </a:rPr>
              <a:t>-</a:t>
            </a:r>
            <a:r>
              <a:rPr lang="zh-CN" altLang="en-US">
                <a:sym typeface="+mn-ea"/>
              </a:rPr>
              <a:t>计算机系统</a:t>
            </a:r>
            <a:endParaRPr lang="zh-CN" altLang="en-US" dirty="0"/>
          </a:p>
        </p:txBody>
      </p:sp>
      <p:sp>
        <p:nvSpPr>
          <p:cNvPr id="35" name="Line 22"/>
          <p:cNvSpPr>
            <a:spLocks noChangeShapeType="1"/>
          </p:cNvSpPr>
          <p:nvPr/>
        </p:nvSpPr>
        <p:spPr bwMode="auto">
          <a:xfrm>
            <a:off x="1654156" y="3036246"/>
            <a:ext cx="1643074" cy="571504"/>
          </a:xfrm>
          <a:prstGeom prst="line">
            <a:avLst/>
          </a:prstGeom>
          <a:noFill/>
          <a:ln w="22225" cap="sq">
            <a:solidFill>
              <a:schemeClr val="tx1"/>
            </a:solidFill>
            <a:round/>
            <a:headEnd type="none" w="sm" len="sm"/>
            <a:tailEnd type="triangle" w="lg" len="lg"/>
          </a:ln>
        </p:spPr>
        <p:txBody>
          <a:bodyPr/>
          <a:lstStyle/>
          <a:p>
            <a:endParaRPr lang="zh-CN" altLang="en-US"/>
          </a:p>
        </p:txBody>
      </p:sp>
      <p:sp>
        <p:nvSpPr>
          <p:cNvPr id="2" name="文本框 1"/>
          <p:cNvSpPr txBox="1"/>
          <p:nvPr/>
        </p:nvSpPr>
        <p:spPr>
          <a:xfrm>
            <a:off x="1390650" y="1172845"/>
            <a:ext cx="4363695" cy="461665"/>
          </a:xfrm>
          <a:prstGeom prst="rect">
            <a:avLst/>
          </a:prstGeom>
          <a:noFill/>
        </p:spPr>
        <p:txBody>
          <a:bodyPr wrap="none" rtlCol="0" anchor="t">
            <a:spAutoFit/>
          </a:bodyPr>
          <a:lstStyle/>
          <a:p>
            <a:r>
              <a:rPr lang="zh-CN" altLang="en-US" dirty="0" smtClean="0">
                <a:latin typeface="+mn-ea"/>
                <a:sym typeface="+mn-ea"/>
              </a:rPr>
              <a:t>冯 • 诺依曼计算机的工作过程</a:t>
            </a:r>
            <a:endParaRPr lang="zh-CN" altLang="en-US"/>
          </a:p>
        </p:txBody>
      </p:sp>
      <p:sp>
        <p:nvSpPr>
          <p:cNvPr id="3" name="灯片编号占位符 2"/>
          <p:cNvSpPr>
            <a:spLocks noGrp="1"/>
          </p:cNvSpPr>
          <p:nvPr>
            <p:ph type="sldNum" sz="quarter" idx="10"/>
          </p:nvPr>
        </p:nvSpPr>
        <p:spPr/>
        <p:txBody>
          <a:bodyPr/>
          <a:lstStyle/>
          <a:p>
            <a:pPr>
              <a:defRPr/>
            </a:pPr>
            <a:fld id="{6A9BFF9C-1BD5-4E01-A2D9-531E0825C0E6}" type="slidenum">
              <a:rPr lang="en-US" altLang="zh-CN"/>
              <a:pPr>
                <a:defRPr/>
              </a:pPr>
              <a:t>6</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6566"/>
                                        </p:tgtEl>
                                        <p:attrNameLst>
                                          <p:attrName>style.visibility</p:attrName>
                                        </p:attrNameLst>
                                      </p:cBhvr>
                                      <p:to>
                                        <p:strVal val="visible"/>
                                      </p:to>
                                    </p:set>
                                    <p:animEffect transition="in" filter="blinds(horizontal)">
                                      <p:cBhvr>
                                        <p:cTn id="7" dur="500"/>
                                        <p:tgtEl>
                                          <p:spTgt spid="236566"/>
                                        </p:tgtEl>
                                      </p:cBhvr>
                                    </p:animEffect>
                                  </p:childTnLst>
                                  <p:subTnLst>
                                    <p:set>
                                      <p:cBhvr override="childStyle">
                                        <p:cTn dur="1" fill="hold" display="0" masterRel="sameClick" afterEffect="1">
                                          <p:stCondLst>
                                            <p:cond evt="end" delay="0">
                                              <p:tn val="5"/>
                                            </p:cond>
                                          </p:stCondLst>
                                        </p:cTn>
                                        <p:tgtEl>
                                          <p:spTgt spid="236566"/>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6556"/>
                                        </p:tgtEl>
                                        <p:attrNameLst>
                                          <p:attrName>style.visibility</p:attrName>
                                        </p:attrNameLst>
                                      </p:cBhvr>
                                      <p:to>
                                        <p:strVal val="visible"/>
                                      </p:to>
                                    </p:set>
                                    <p:animEffect transition="in" filter="blinds(horizontal)">
                                      <p:cBhvr>
                                        <p:cTn id="12" dur="500"/>
                                        <p:tgtEl>
                                          <p:spTgt spid="236556"/>
                                        </p:tgtEl>
                                      </p:cBhvr>
                                    </p:animEffect>
                                  </p:childTnLst>
                                  <p:subTnLst>
                                    <p:set>
                                      <p:cBhvr override="childStyle">
                                        <p:cTn dur="1" fill="hold" display="0" masterRel="sameClick" afterEffect="1">
                                          <p:stCondLst>
                                            <p:cond evt="end" delay="0">
                                              <p:tn val="10"/>
                                            </p:cond>
                                          </p:stCondLst>
                                        </p:cTn>
                                        <p:tgtEl>
                                          <p:spTgt spid="236556"/>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6558"/>
                                        </p:tgtEl>
                                        <p:attrNameLst>
                                          <p:attrName>style.visibility</p:attrName>
                                        </p:attrNameLst>
                                      </p:cBhvr>
                                      <p:to>
                                        <p:strVal val="visible"/>
                                      </p:to>
                                    </p:set>
                                    <p:animEffect transition="in" filter="blinds(horizontal)">
                                      <p:cBhvr>
                                        <p:cTn id="17" dur="500"/>
                                        <p:tgtEl>
                                          <p:spTgt spid="23655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blinds(horizontal)">
                                      <p:cBhvr>
                                        <p:cTn id="22" dur="500"/>
                                        <p:tgtEl>
                                          <p:spTgt spid="33"/>
                                        </p:tgtEl>
                                      </p:cBhvr>
                                    </p:animEffect>
                                  </p:childTnLst>
                                  <p:subTnLst>
                                    <p:set>
                                      <p:cBhvr override="childStyle">
                                        <p:cTn dur="1" fill="hold" display="0" masterRel="nextClick" afterEffect="1"/>
                                        <p:tgtEl>
                                          <p:spTgt spid="33"/>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36559"/>
                                        </p:tgtEl>
                                        <p:attrNameLst>
                                          <p:attrName>style.visibility</p:attrName>
                                        </p:attrNameLst>
                                      </p:cBhvr>
                                      <p:to>
                                        <p:strVal val="visible"/>
                                      </p:to>
                                    </p:set>
                                    <p:animEffect transition="in" filter="blinds(horizontal)">
                                      <p:cBhvr>
                                        <p:cTn id="27" dur="500"/>
                                        <p:tgtEl>
                                          <p:spTgt spid="23655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36560"/>
                                        </p:tgtEl>
                                        <p:attrNameLst>
                                          <p:attrName>style.visibility</p:attrName>
                                        </p:attrNameLst>
                                      </p:cBhvr>
                                      <p:to>
                                        <p:strVal val="visible"/>
                                      </p:to>
                                    </p:set>
                                    <p:animEffect transition="in" filter="blinds(horizontal)">
                                      <p:cBhvr>
                                        <p:cTn id="32" dur="500"/>
                                        <p:tgtEl>
                                          <p:spTgt spid="23656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blinds(horizontal)">
                                      <p:cBhvr>
                                        <p:cTn id="37" dur="500"/>
                                        <p:tgtEl>
                                          <p:spTgt spid="34"/>
                                        </p:tgtEl>
                                      </p:cBhvr>
                                    </p:animEffect>
                                  </p:childTnLst>
                                  <p:subTnLst>
                                    <p:set>
                                      <p:cBhvr override="childStyle">
                                        <p:cTn dur="1" fill="hold" display="0" masterRel="nextClick" afterEffect="1"/>
                                        <p:tgtEl>
                                          <p:spTgt spid="34"/>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36561"/>
                                        </p:tgtEl>
                                        <p:attrNameLst>
                                          <p:attrName>style.visibility</p:attrName>
                                        </p:attrNameLst>
                                      </p:cBhvr>
                                      <p:to>
                                        <p:strVal val="visible"/>
                                      </p:to>
                                    </p:set>
                                    <p:animEffect transition="in" filter="blinds(horizontal)">
                                      <p:cBhvr>
                                        <p:cTn id="42" dur="500"/>
                                        <p:tgtEl>
                                          <p:spTgt spid="23656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blinds(horizontal)">
                                      <p:cBhvr>
                                        <p:cTn id="47" dur="500"/>
                                        <p:tgtEl>
                                          <p:spTgt spid="35"/>
                                        </p:tgtEl>
                                      </p:cBhvr>
                                    </p:animEffect>
                                  </p:childTnLst>
                                  <p:subTnLst>
                                    <p:set>
                                      <p:cBhvr override="childStyle">
                                        <p:cTn dur="1" fill="hold" display="0" masterRel="nextClick" afterEffect="1"/>
                                        <p:tgtEl>
                                          <p:spTgt spid="35"/>
                                        </p:tgtEl>
                                        <p:attrNameLst>
                                          <p:attrName>style.visibility</p:attrName>
                                        </p:attrNameLst>
                                      </p:cBhvr>
                                      <p:to>
                                        <p:strVal val="hidden"/>
                                      </p:to>
                                    </p:set>
                                  </p:sub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36562"/>
                                        </p:tgtEl>
                                        <p:attrNameLst>
                                          <p:attrName>style.visibility</p:attrName>
                                        </p:attrNameLst>
                                      </p:cBhvr>
                                      <p:to>
                                        <p:strVal val="visible"/>
                                      </p:to>
                                    </p:set>
                                    <p:animEffect transition="in" filter="blinds(horizontal)">
                                      <p:cBhvr>
                                        <p:cTn id="52" dur="500"/>
                                        <p:tgtEl>
                                          <p:spTgt spid="236562"/>
                                        </p:tgtEl>
                                      </p:cBhvr>
                                    </p:animEffect>
                                  </p:childTnLst>
                                  <p:subTnLst>
                                    <p:set>
                                      <p:cBhvr override="childStyle">
                                        <p:cTn dur="1" fill="hold" display="0" masterRel="nextClick" afterEffect="1"/>
                                        <p:tgtEl>
                                          <p:spTgt spid="23656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56" grpId="0" bldLvl="0" animBg="1"/>
      <p:bldP spid="236558" grpId="0"/>
      <p:bldP spid="236559" grpId="0"/>
      <p:bldP spid="236560" grpId="0"/>
      <p:bldP spid="236561" grpId="0"/>
      <p:bldP spid="236562" grpId="0" bldLvl="0" animBg="1"/>
      <p:bldP spid="236566" grpId="0" bldLvl="0" animBg="1"/>
      <p:bldP spid="35"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3"/>
          <p:cNvSpPr>
            <a:spLocks noGrp="1" noChangeArrowheads="1"/>
          </p:cNvSpPr>
          <p:nvPr>
            <p:ph type="body" idx="1"/>
          </p:nvPr>
        </p:nvSpPr>
        <p:spPr>
          <a:xfrm>
            <a:off x="723726" y="1052736"/>
            <a:ext cx="7232650" cy="1081087"/>
          </a:xfrm>
        </p:spPr>
        <p:txBody>
          <a:bodyPr/>
          <a:lstStyle/>
          <a:p>
            <a:pPr marL="269875" indent="-269875" eaLnBrk="1" hangingPunct="1">
              <a:lnSpc>
                <a:spcPct val="80000"/>
              </a:lnSpc>
            </a:pPr>
            <a:r>
              <a:rPr lang="zh-CN" altLang="en-US" sz="2400" dirty="0" smtClean="0"/>
              <a:t>程序是计算机语言的具体体现，是用某种计算机程序设计语言按问题的要求编写而成的。</a:t>
            </a:r>
            <a:r>
              <a:rPr lang="zh-CN" altLang="en-US" sz="2400" dirty="0" smtClean="0">
                <a:solidFill>
                  <a:srgbClr val="FF0000"/>
                </a:solidFill>
              </a:rPr>
              <a:t>程序就是指令的有序集合</a:t>
            </a:r>
            <a:r>
              <a:rPr lang="zh-CN" altLang="en-US" sz="2400" dirty="0" smtClean="0"/>
              <a:t>。</a:t>
            </a:r>
          </a:p>
        </p:txBody>
      </p:sp>
      <p:grpSp>
        <p:nvGrpSpPr>
          <p:cNvPr id="34821" name="Group 19"/>
          <p:cNvGrpSpPr/>
          <p:nvPr/>
        </p:nvGrpSpPr>
        <p:grpSpPr bwMode="auto">
          <a:xfrm>
            <a:off x="827088" y="1989138"/>
            <a:ext cx="5832476" cy="4608512"/>
            <a:chOff x="521" y="1253"/>
            <a:chExt cx="3674" cy="2903"/>
          </a:xfrm>
        </p:grpSpPr>
        <p:sp>
          <p:nvSpPr>
            <p:cNvPr id="34825" name="Freeform 5"/>
            <p:cNvSpPr/>
            <p:nvPr/>
          </p:nvSpPr>
          <p:spPr bwMode="gray">
            <a:xfrm rot="20805504">
              <a:off x="2517" y="1855"/>
              <a:ext cx="799" cy="2234"/>
            </a:xfrm>
            <a:custGeom>
              <a:avLst/>
              <a:gdLst>
                <a:gd name="T0" fmla="*/ 0 w 646"/>
                <a:gd name="T1" fmla="*/ 0 h 1861"/>
                <a:gd name="T2" fmla="*/ 111 w 646"/>
                <a:gd name="T3" fmla="*/ 29 h 1861"/>
                <a:gd name="T4" fmla="*/ 230 w 646"/>
                <a:gd name="T5" fmla="*/ 66 h 1861"/>
                <a:gd name="T6" fmla="*/ 344 w 646"/>
                <a:gd name="T7" fmla="*/ 113 h 1861"/>
                <a:gd name="T8" fmla="*/ 456 w 646"/>
                <a:gd name="T9" fmla="*/ 167 h 1861"/>
                <a:gd name="T10" fmla="*/ 566 w 646"/>
                <a:gd name="T11" fmla="*/ 230 h 1861"/>
                <a:gd name="T12" fmla="*/ 673 w 646"/>
                <a:gd name="T13" fmla="*/ 304 h 1861"/>
                <a:gd name="T14" fmla="*/ 780 w 646"/>
                <a:gd name="T15" fmla="*/ 383 h 1861"/>
                <a:gd name="T16" fmla="*/ 881 w 646"/>
                <a:gd name="T17" fmla="*/ 474 h 1861"/>
                <a:gd name="T18" fmla="*/ 977 w 646"/>
                <a:gd name="T19" fmla="*/ 570 h 1861"/>
                <a:gd name="T20" fmla="*/ 1070 w 646"/>
                <a:gd name="T21" fmla="*/ 675 h 1861"/>
                <a:gd name="T22" fmla="*/ 1154 w 646"/>
                <a:gd name="T23" fmla="*/ 786 h 1861"/>
                <a:gd name="T24" fmla="*/ 1232 w 646"/>
                <a:gd name="T25" fmla="*/ 908 h 1861"/>
                <a:gd name="T26" fmla="*/ 1297 w 646"/>
                <a:gd name="T27" fmla="*/ 1034 h 1861"/>
                <a:gd name="T28" fmla="*/ 1363 w 646"/>
                <a:gd name="T29" fmla="*/ 1167 h 1861"/>
                <a:gd name="T30" fmla="*/ 1414 w 646"/>
                <a:gd name="T31" fmla="*/ 1308 h 1861"/>
                <a:gd name="T32" fmla="*/ 1453 w 646"/>
                <a:gd name="T33" fmla="*/ 1453 h 1861"/>
                <a:gd name="T34" fmla="*/ 1484 w 646"/>
                <a:gd name="T35" fmla="*/ 1606 h 1861"/>
                <a:gd name="T36" fmla="*/ 1503 w 646"/>
                <a:gd name="T37" fmla="*/ 1768 h 1861"/>
                <a:gd name="T38" fmla="*/ 1511 w 646"/>
                <a:gd name="T39" fmla="*/ 1931 h 1861"/>
                <a:gd name="T40" fmla="*/ 1504 w 646"/>
                <a:gd name="T41" fmla="*/ 2100 h 1861"/>
                <a:gd name="T42" fmla="*/ 1488 w 646"/>
                <a:gd name="T43" fmla="*/ 2256 h 1861"/>
                <a:gd name="T44" fmla="*/ 1459 w 646"/>
                <a:gd name="T45" fmla="*/ 2408 h 1861"/>
                <a:gd name="T46" fmla="*/ 1421 w 646"/>
                <a:gd name="T47" fmla="*/ 2555 h 1861"/>
                <a:gd name="T48" fmla="*/ 1369 w 646"/>
                <a:gd name="T49" fmla="*/ 2694 h 1861"/>
                <a:gd name="T50" fmla="*/ 1312 w 646"/>
                <a:gd name="T51" fmla="*/ 2827 h 1861"/>
                <a:gd name="T52" fmla="*/ 1247 w 646"/>
                <a:gd name="T53" fmla="*/ 2951 h 1861"/>
                <a:gd name="T54" fmla="*/ 1169 w 646"/>
                <a:gd name="T55" fmla="*/ 3069 h 1861"/>
                <a:gd name="T56" fmla="*/ 1090 w 646"/>
                <a:gd name="T57" fmla="*/ 3182 h 1861"/>
                <a:gd name="T58" fmla="*/ 1001 w 646"/>
                <a:gd name="T59" fmla="*/ 3286 h 1861"/>
                <a:gd name="T60" fmla="*/ 909 w 646"/>
                <a:gd name="T61" fmla="*/ 3378 h 1861"/>
                <a:gd name="T62" fmla="*/ 808 w 646"/>
                <a:gd name="T63" fmla="*/ 3468 h 1861"/>
                <a:gd name="T64" fmla="*/ 704 w 646"/>
                <a:gd name="T65" fmla="*/ 3550 h 1861"/>
                <a:gd name="T66" fmla="*/ 594 w 646"/>
                <a:gd name="T67" fmla="*/ 3623 h 1861"/>
                <a:gd name="T68" fmla="*/ 480 w 646"/>
                <a:gd name="T69" fmla="*/ 3688 h 1861"/>
                <a:gd name="T70" fmla="*/ 366 w 646"/>
                <a:gd name="T71" fmla="*/ 3744 h 1861"/>
                <a:gd name="T72" fmla="*/ 245 w 646"/>
                <a:gd name="T73" fmla="*/ 3791 h 1861"/>
                <a:gd name="T74" fmla="*/ 125 w 646"/>
                <a:gd name="T75" fmla="*/ 3833 h 1861"/>
                <a:gd name="T76" fmla="*/ 0 w 646"/>
                <a:gd name="T77" fmla="*/ 3865 h 1861"/>
                <a:gd name="T78" fmla="*/ 0 w 646"/>
                <a:gd name="T79" fmla="*/ 0 h 186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rgbClr val="FFFFFF"/>
                </a:gs>
                <a:gs pos="100000">
                  <a:srgbClr val="003399"/>
                </a:gs>
              </a:gsLst>
              <a:lin ang="0" scaled="1"/>
            </a:gradFill>
            <a:ln>
              <a:noFill/>
            </a:ln>
            <a:extLst>
              <a:ext uri="{91240B29-F687-4F45-9708-019B960494DF}">
                <a14:hiddenLine xmlns:a14="http://schemas.microsoft.com/office/drawing/2010/main" w="6350">
                  <a:solidFill>
                    <a:srgbClr val="000000"/>
                  </a:solidFill>
                  <a:prstDash val="solid"/>
                  <a:round/>
                </a14:hiddenLine>
              </a:ext>
            </a:extLst>
          </p:spPr>
          <p:txBody>
            <a:bodyPr/>
            <a:lstStyle/>
            <a:p>
              <a:endParaRPr lang="zh-CN" altLang="en-US"/>
            </a:p>
          </p:txBody>
        </p:sp>
        <p:sp>
          <p:nvSpPr>
            <p:cNvPr id="34826" name="Freeform 6"/>
            <p:cNvSpPr/>
            <p:nvPr/>
          </p:nvSpPr>
          <p:spPr bwMode="gray">
            <a:xfrm rot="5461794">
              <a:off x="1284" y="1520"/>
              <a:ext cx="775" cy="2301"/>
            </a:xfrm>
            <a:custGeom>
              <a:avLst/>
              <a:gdLst>
                <a:gd name="T0" fmla="*/ 0 w 646"/>
                <a:gd name="T1" fmla="*/ 0 h 1861"/>
                <a:gd name="T2" fmla="*/ 101 w 646"/>
                <a:gd name="T3" fmla="*/ 32 h 1861"/>
                <a:gd name="T4" fmla="*/ 204 w 646"/>
                <a:gd name="T5" fmla="*/ 75 h 1861"/>
                <a:gd name="T6" fmla="*/ 304 w 646"/>
                <a:gd name="T7" fmla="*/ 127 h 1861"/>
                <a:gd name="T8" fmla="*/ 404 w 646"/>
                <a:gd name="T9" fmla="*/ 189 h 1861"/>
                <a:gd name="T10" fmla="*/ 500 w 646"/>
                <a:gd name="T11" fmla="*/ 258 h 1861"/>
                <a:gd name="T12" fmla="*/ 597 w 646"/>
                <a:gd name="T13" fmla="*/ 344 h 1861"/>
                <a:gd name="T14" fmla="*/ 690 w 646"/>
                <a:gd name="T15" fmla="*/ 433 h 1861"/>
                <a:gd name="T16" fmla="*/ 780 w 646"/>
                <a:gd name="T17" fmla="*/ 534 h 1861"/>
                <a:gd name="T18" fmla="*/ 865 w 646"/>
                <a:gd name="T19" fmla="*/ 642 h 1861"/>
                <a:gd name="T20" fmla="*/ 945 w 646"/>
                <a:gd name="T21" fmla="*/ 760 h 1861"/>
                <a:gd name="T22" fmla="*/ 1021 w 646"/>
                <a:gd name="T23" fmla="*/ 887 h 1861"/>
                <a:gd name="T24" fmla="*/ 1089 w 646"/>
                <a:gd name="T25" fmla="*/ 1021 h 1861"/>
                <a:gd name="T26" fmla="*/ 1151 w 646"/>
                <a:gd name="T27" fmla="*/ 1162 h 1861"/>
                <a:gd name="T28" fmla="*/ 1204 w 646"/>
                <a:gd name="T29" fmla="*/ 1313 h 1861"/>
                <a:gd name="T30" fmla="*/ 1252 w 646"/>
                <a:gd name="T31" fmla="*/ 1473 h 1861"/>
                <a:gd name="T32" fmla="*/ 1287 w 646"/>
                <a:gd name="T33" fmla="*/ 1637 h 1861"/>
                <a:gd name="T34" fmla="*/ 1314 w 646"/>
                <a:gd name="T35" fmla="*/ 1809 h 1861"/>
                <a:gd name="T36" fmla="*/ 1330 w 646"/>
                <a:gd name="T37" fmla="*/ 1989 h 1861"/>
                <a:gd name="T38" fmla="*/ 1339 w 646"/>
                <a:gd name="T39" fmla="*/ 2174 h 1861"/>
                <a:gd name="T40" fmla="*/ 1332 w 646"/>
                <a:gd name="T41" fmla="*/ 2364 h 1861"/>
                <a:gd name="T42" fmla="*/ 1317 w 646"/>
                <a:gd name="T43" fmla="*/ 2540 h 1861"/>
                <a:gd name="T44" fmla="*/ 1290 w 646"/>
                <a:gd name="T45" fmla="*/ 2710 h 1861"/>
                <a:gd name="T46" fmla="*/ 1256 w 646"/>
                <a:gd name="T47" fmla="*/ 2876 h 1861"/>
                <a:gd name="T48" fmla="*/ 1212 w 646"/>
                <a:gd name="T49" fmla="*/ 3032 h 1861"/>
                <a:gd name="T50" fmla="*/ 1161 w 646"/>
                <a:gd name="T51" fmla="*/ 3181 h 1861"/>
                <a:gd name="T52" fmla="*/ 1104 w 646"/>
                <a:gd name="T53" fmla="*/ 3321 h 1861"/>
                <a:gd name="T54" fmla="*/ 1037 w 646"/>
                <a:gd name="T55" fmla="*/ 3453 h 1861"/>
                <a:gd name="T56" fmla="*/ 966 w 646"/>
                <a:gd name="T57" fmla="*/ 3581 h 1861"/>
                <a:gd name="T58" fmla="*/ 885 w 646"/>
                <a:gd name="T59" fmla="*/ 3697 h 1861"/>
                <a:gd name="T60" fmla="*/ 803 w 646"/>
                <a:gd name="T61" fmla="*/ 3803 h 1861"/>
                <a:gd name="T62" fmla="*/ 715 w 646"/>
                <a:gd name="T63" fmla="*/ 3903 h 1861"/>
                <a:gd name="T64" fmla="*/ 623 w 646"/>
                <a:gd name="T65" fmla="*/ 3995 h 1861"/>
                <a:gd name="T66" fmla="*/ 527 w 646"/>
                <a:gd name="T67" fmla="*/ 4075 h 1861"/>
                <a:gd name="T68" fmla="*/ 425 w 646"/>
                <a:gd name="T69" fmla="*/ 4151 h 1861"/>
                <a:gd name="T70" fmla="*/ 323 w 646"/>
                <a:gd name="T71" fmla="*/ 4214 h 1861"/>
                <a:gd name="T72" fmla="*/ 216 w 646"/>
                <a:gd name="T73" fmla="*/ 4268 h 1861"/>
                <a:gd name="T74" fmla="*/ 110 w 646"/>
                <a:gd name="T75" fmla="*/ 4314 h 1861"/>
                <a:gd name="T76" fmla="*/ 0 w 646"/>
                <a:gd name="T77" fmla="*/ 4350 h 1861"/>
                <a:gd name="T78" fmla="*/ 0 w 646"/>
                <a:gd name="T79" fmla="*/ 0 h 186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rgbClr val="FFFFFF"/>
                </a:gs>
                <a:gs pos="100000">
                  <a:srgbClr val="669900"/>
                </a:gs>
              </a:gsLst>
              <a:lin ang="0" scaled="1"/>
            </a:gradFill>
            <a:ln>
              <a:noFill/>
            </a:ln>
            <a:extLst>
              <a:ext uri="{91240B29-F687-4F45-9708-019B960494DF}">
                <a14:hiddenLine xmlns:a14="http://schemas.microsoft.com/office/drawing/2010/main" w="6350">
                  <a:solidFill>
                    <a:srgbClr val="000000"/>
                  </a:solidFill>
                  <a:prstDash val="solid"/>
                  <a:round/>
                </a14:hiddenLine>
              </a:ext>
            </a:extLst>
          </p:spPr>
          <p:txBody>
            <a:bodyPr/>
            <a:lstStyle/>
            <a:p>
              <a:endParaRPr lang="zh-CN" altLang="en-US"/>
            </a:p>
          </p:txBody>
        </p:sp>
        <p:sp>
          <p:nvSpPr>
            <p:cNvPr id="34827" name="Freeform 7"/>
            <p:cNvSpPr/>
            <p:nvPr/>
          </p:nvSpPr>
          <p:spPr bwMode="gray">
            <a:xfrm rot="14128376">
              <a:off x="2568" y="489"/>
              <a:ext cx="775" cy="2303"/>
            </a:xfrm>
            <a:custGeom>
              <a:avLst/>
              <a:gdLst>
                <a:gd name="T0" fmla="*/ 0 w 646"/>
                <a:gd name="T1" fmla="*/ 0 h 1861"/>
                <a:gd name="T2" fmla="*/ 101 w 646"/>
                <a:gd name="T3" fmla="*/ 32 h 1861"/>
                <a:gd name="T4" fmla="*/ 204 w 646"/>
                <a:gd name="T5" fmla="*/ 77 h 1861"/>
                <a:gd name="T6" fmla="*/ 304 w 646"/>
                <a:gd name="T7" fmla="*/ 127 h 1861"/>
                <a:gd name="T8" fmla="*/ 404 w 646"/>
                <a:gd name="T9" fmla="*/ 189 h 1861"/>
                <a:gd name="T10" fmla="*/ 500 w 646"/>
                <a:gd name="T11" fmla="*/ 260 h 1861"/>
                <a:gd name="T12" fmla="*/ 597 w 646"/>
                <a:gd name="T13" fmla="*/ 344 h 1861"/>
                <a:gd name="T14" fmla="*/ 690 w 646"/>
                <a:gd name="T15" fmla="*/ 433 h 1861"/>
                <a:gd name="T16" fmla="*/ 780 w 646"/>
                <a:gd name="T17" fmla="*/ 535 h 1861"/>
                <a:gd name="T18" fmla="*/ 865 w 646"/>
                <a:gd name="T19" fmla="*/ 645 h 1861"/>
                <a:gd name="T20" fmla="*/ 945 w 646"/>
                <a:gd name="T21" fmla="*/ 761 h 1861"/>
                <a:gd name="T22" fmla="*/ 1021 w 646"/>
                <a:gd name="T23" fmla="*/ 889 h 1861"/>
                <a:gd name="T24" fmla="*/ 1089 w 646"/>
                <a:gd name="T25" fmla="*/ 1025 h 1861"/>
                <a:gd name="T26" fmla="*/ 1151 w 646"/>
                <a:gd name="T27" fmla="*/ 1166 h 1861"/>
                <a:gd name="T28" fmla="*/ 1204 w 646"/>
                <a:gd name="T29" fmla="*/ 1317 h 1861"/>
                <a:gd name="T30" fmla="*/ 1252 w 646"/>
                <a:gd name="T31" fmla="*/ 1478 h 1861"/>
                <a:gd name="T32" fmla="*/ 1287 w 646"/>
                <a:gd name="T33" fmla="*/ 1642 h 1861"/>
                <a:gd name="T34" fmla="*/ 1314 w 646"/>
                <a:gd name="T35" fmla="*/ 1817 h 1861"/>
                <a:gd name="T36" fmla="*/ 1330 w 646"/>
                <a:gd name="T37" fmla="*/ 1995 h 1861"/>
                <a:gd name="T38" fmla="*/ 1339 w 646"/>
                <a:gd name="T39" fmla="*/ 2180 h 1861"/>
                <a:gd name="T40" fmla="*/ 1332 w 646"/>
                <a:gd name="T41" fmla="*/ 2371 h 1861"/>
                <a:gd name="T42" fmla="*/ 1317 w 646"/>
                <a:gd name="T43" fmla="*/ 2547 h 1861"/>
                <a:gd name="T44" fmla="*/ 1290 w 646"/>
                <a:gd name="T45" fmla="*/ 2721 h 1861"/>
                <a:gd name="T46" fmla="*/ 1256 w 646"/>
                <a:gd name="T47" fmla="*/ 2883 h 1861"/>
                <a:gd name="T48" fmla="*/ 1212 w 646"/>
                <a:gd name="T49" fmla="*/ 3042 h 1861"/>
                <a:gd name="T50" fmla="*/ 1161 w 646"/>
                <a:gd name="T51" fmla="*/ 3192 h 1861"/>
                <a:gd name="T52" fmla="*/ 1104 w 646"/>
                <a:gd name="T53" fmla="*/ 3333 h 1861"/>
                <a:gd name="T54" fmla="*/ 1037 w 646"/>
                <a:gd name="T55" fmla="*/ 3465 h 1861"/>
                <a:gd name="T56" fmla="*/ 966 w 646"/>
                <a:gd name="T57" fmla="*/ 3592 h 1861"/>
                <a:gd name="T58" fmla="*/ 885 w 646"/>
                <a:gd name="T59" fmla="*/ 3710 h 1861"/>
                <a:gd name="T60" fmla="*/ 803 w 646"/>
                <a:gd name="T61" fmla="*/ 3815 h 1861"/>
                <a:gd name="T62" fmla="*/ 715 w 646"/>
                <a:gd name="T63" fmla="*/ 3918 h 1861"/>
                <a:gd name="T64" fmla="*/ 623 w 646"/>
                <a:gd name="T65" fmla="*/ 4008 h 1861"/>
                <a:gd name="T66" fmla="*/ 527 w 646"/>
                <a:gd name="T67" fmla="*/ 4090 h 1861"/>
                <a:gd name="T68" fmla="*/ 425 w 646"/>
                <a:gd name="T69" fmla="*/ 4165 h 1861"/>
                <a:gd name="T70" fmla="*/ 323 w 646"/>
                <a:gd name="T71" fmla="*/ 4229 h 1861"/>
                <a:gd name="T72" fmla="*/ 216 w 646"/>
                <a:gd name="T73" fmla="*/ 4283 h 1861"/>
                <a:gd name="T74" fmla="*/ 110 w 646"/>
                <a:gd name="T75" fmla="*/ 4328 h 1861"/>
                <a:gd name="T76" fmla="*/ 0 w 646"/>
                <a:gd name="T77" fmla="*/ 4365 h 1861"/>
                <a:gd name="T78" fmla="*/ 0 w 646"/>
                <a:gd name="T79" fmla="*/ 0 h 186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rgbClr val="FFFFFF"/>
                </a:gs>
                <a:gs pos="100000">
                  <a:srgbClr val="565868"/>
                </a:gs>
              </a:gsLst>
              <a:lin ang="0" scaled="1"/>
            </a:gradFill>
            <a:ln>
              <a:noFill/>
            </a:ln>
            <a:extLst>
              <a:ext uri="{91240B29-F687-4F45-9708-019B960494DF}">
                <a14:hiddenLine xmlns:a14="http://schemas.microsoft.com/office/drawing/2010/main" w="6350">
                  <a:solidFill>
                    <a:srgbClr val="000000"/>
                  </a:solidFill>
                  <a:prstDash val="solid"/>
                  <a:round/>
                </a14:hiddenLine>
              </a:ext>
            </a:extLst>
          </p:spPr>
          <p:txBody>
            <a:bodyPr/>
            <a:lstStyle/>
            <a:p>
              <a:endParaRPr lang="zh-CN" altLang="en-US"/>
            </a:p>
          </p:txBody>
        </p:sp>
        <p:grpSp>
          <p:nvGrpSpPr>
            <p:cNvPr id="34828" name="Group 8"/>
            <p:cNvGrpSpPr/>
            <p:nvPr/>
          </p:nvGrpSpPr>
          <p:grpSpPr bwMode="auto">
            <a:xfrm>
              <a:off x="522" y="1406"/>
              <a:ext cx="3673" cy="2750"/>
              <a:chOff x="769" y="1103"/>
              <a:chExt cx="3984" cy="3073"/>
            </a:xfrm>
          </p:grpSpPr>
          <p:sp>
            <p:nvSpPr>
              <p:cNvPr id="34833" name="Freeform 9"/>
              <p:cNvSpPr/>
              <p:nvPr/>
            </p:nvSpPr>
            <p:spPr bwMode="gray">
              <a:xfrm>
                <a:off x="2784" y="1680"/>
                <a:ext cx="866" cy="2496"/>
              </a:xfrm>
              <a:custGeom>
                <a:avLst/>
                <a:gdLst>
                  <a:gd name="T0" fmla="*/ 0 w 646"/>
                  <a:gd name="T1" fmla="*/ 0 h 1861"/>
                  <a:gd name="T2" fmla="*/ 154 w 646"/>
                  <a:gd name="T3" fmla="*/ 46 h 1861"/>
                  <a:gd name="T4" fmla="*/ 316 w 646"/>
                  <a:gd name="T5" fmla="*/ 105 h 1861"/>
                  <a:gd name="T6" fmla="*/ 475 w 646"/>
                  <a:gd name="T7" fmla="*/ 174 h 1861"/>
                  <a:gd name="T8" fmla="*/ 629 w 646"/>
                  <a:gd name="T9" fmla="*/ 263 h 1861"/>
                  <a:gd name="T10" fmla="*/ 780 w 646"/>
                  <a:gd name="T11" fmla="*/ 359 h 1861"/>
                  <a:gd name="T12" fmla="*/ 929 w 646"/>
                  <a:gd name="T13" fmla="*/ 475 h 1861"/>
                  <a:gd name="T14" fmla="*/ 1075 w 646"/>
                  <a:gd name="T15" fmla="*/ 600 h 1861"/>
                  <a:gd name="T16" fmla="*/ 1217 w 646"/>
                  <a:gd name="T17" fmla="*/ 738 h 1861"/>
                  <a:gd name="T18" fmla="*/ 1350 w 646"/>
                  <a:gd name="T19" fmla="*/ 891 h 1861"/>
                  <a:gd name="T20" fmla="*/ 1477 w 646"/>
                  <a:gd name="T21" fmla="*/ 1053 h 1861"/>
                  <a:gd name="T22" fmla="*/ 1593 w 646"/>
                  <a:gd name="T23" fmla="*/ 1225 h 1861"/>
                  <a:gd name="T24" fmla="*/ 1698 w 646"/>
                  <a:gd name="T25" fmla="*/ 1414 h 1861"/>
                  <a:gd name="T26" fmla="*/ 1792 w 646"/>
                  <a:gd name="T27" fmla="*/ 1609 h 1861"/>
                  <a:gd name="T28" fmla="*/ 1879 w 646"/>
                  <a:gd name="T29" fmla="*/ 1819 h 1861"/>
                  <a:gd name="T30" fmla="*/ 1952 w 646"/>
                  <a:gd name="T31" fmla="*/ 2039 h 1861"/>
                  <a:gd name="T32" fmla="*/ 2004 w 646"/>
                  <a:gd name="T33" fmla="*/ 2265 h 1861"/>
                  <a:gd name="T34" fmla="*/ 2047 w 646"/>
                  <a:gd name="T35" fmla="*/ 2504 h 1861"/>
                  <a:gd name="T36" fmla="*/ 2074 w 646"/>
                  <a:gd name="T37" fmla="*/ 2752 h 1861"/>
                  <a:gd name="T38" fmla="*/ 2086 w 646"/>
                  <a:gd name="T39" fmla="*/ 3008 h 1861"/>
                  <a:gd name="T40" fmla="*/ 2078 w 646"/>
                  <a:gd name="T41" fmla="*/ 3273 h 1861"/>
                  <a:gd name="T42" fmla="*/ 2054 w 646"/>
                  <a:gd name="T43" fmla="*/ 3515 h 1861"/>
                  <a:gd name="T44" fmla="*/ 2011 w 646"/>
                  <a:gd name="T45" fmla="*/ 3754 h 1861"/>
                  <a:gd name="T46" fmla="*/ 1961 w 646"/>
                  <a:gd name="T47" fmla="*/ 3981 h 1861"/>
                  <a:gd name="T48" fmla="*/ 1889 w 646"/>
                  <a:gd name="T49" fmla="*/ 4198 h 1861"/>
                  <a:gd name="T50" fmla="*/ 1811 w 646"/>
                  <a:gd name="T51" fmla="*/ 4403 h 1861"/>
                  <a:gd name="T52" fmla="*/ 1721 w 646"/>
                  <a:gd name="T53" fmla="*/ 4598 h 1861"/>
                  <a:gd name="T54" fmla="*/ 1614 w 646"/>
                  <a:gd name="T55" fmla="*/ 4781 h 1861"/>
                  <a:gd name="T56" fmla="*/ 1505 w 646"/>
                  <a:gd name="T57" fmla="*/ 4957 h 1861"/>
                  <a:gd name="T58" fmla="*/ 1382 w 646"/>
                  <a:gd name="T59" fmla="*/ 5119 h 1861"/>
                  <a:gd name="T60" fmla="*/ 1252 w 646"/>
                  <a:gd name="T61" fmla="*/ 5266 h 1861"/>
                  <a:gd name="T62" fmla="*/ 1113 w 646"/>
                  <a:gd name="T63" fmla="*/ 5404 h 1861"/>
                  <a:gd name="T64" fmla="*/ 975 w 646"/>
                  <a:gd name="T65" fmla="*/ 5530 h 1861"/>
                  <a:gd name="T66" fmla="*/ 822 w 646"/>
                  <a:gd name="T67" fmla="*/ 5642 h 1861"/>
                  <a:gd name="T68" fmla="*/ 664 w 646"/>
                  <a:gd name="T69" fmla="*/ 5747 h 1861"/>
                  <a:gd name="T70" fmla="*/ 503 w 646"/>
                  <a:gd name="T71" fmla="*/ 5834 h 1861"/>
                  <a:gd name="T72" fmla="*/ 334 w 646"/>
                  <a:gd name="T73" fmla="*/ 5909 h 1861"/>
                  <a:gd name="T74" fmla="*/ 170 w 646"/>
                  <a:gd name="T75" fmla="*/ 5974 h 1861"/>
                  <a:gd name="T76" fmla="*/ 0 w 646"/>
                  <a:gd name="T77" fmla="*/ 6022 h 1861"/>
                  <a:gd name="T78" fmla="*/ 0 w 646"/>
                  <a:gd name="T79" fmla="*/ 0 h 186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chemeClr val="bg1"/>
                  </a:gs>
                  <a:gs pos="100000">
                    <a:schemeClr val="bg2"/>
                  </a:gs>
                </a:gsLst>
                <a:lin ang="0" scaled="1"/>
              </a:gradFill>
              <a:ln>
                <a:noFill/>
              </a:ln>
              <a:extLst>
                <a:ext uri="{91240B29-F687-4F45-9708-019B960494DF}">
                  <a14:hiddenLine xmlns:a14="http://schemas.microsoft.com/office/drawing/2010/main" w="6350">
                    <a:solidFill>
                      <a:srgbClr val="000000"/>
                    </a:solidFill>
                    <a:prstDash val="solid"/>
                    <a:round/>
                  </a14:hiddenLine>
                </a:ext>
              </a:extLst>
            </p:spPr>
            <p:txBody>
              <a:bodyPr/>
              <a:lstStyle/>
              <a:p>
                <a:endParaRPr lang="zh-CN" altLang="en-US"/>
              </a:p>
            </p:txBody>
          </p:sp>
          <p:sp>
            <p:nvSpPr>
              <p:cNvPr id="34834" name="Freeform 10"/>
              <p:cNvSpPr/>
              <p:nvPr/>
            </p:nvSpPr>
            <p:spPr bwMode="gray">
              <a:xfrm rot="6256290">
                <a:off x="1583" y="1153"/>
                <a:ext cx="867" cy="2495"/>
              </a:xfrm>
              <a:custGeom>
                <a:avLst/>
                <a:gdLst>
                  <a:gd name="T0" fmla="*/ 0 w 646"/>
                  <a:gd name="T1" fmla="*/ 0 h 1861"/>
                  <a:gd name="T2" fmla="*/ 154 w 646"/>
                  <a:gd name="T3" fmla="*/ 46 h 1861"/>
                  <a:gd name="T4" fmla="*/ 316 w 646"/>
                  <a:gd name="T5" fmla="*/ 105 h 1861"/>
                  <a:gd name="T6" fmla="*/ 475 w 646"/>
                  <a:gd name="T7" fmla="*/ 174 h 1861"/>
                  <a:gd name="T8" fmla="*/ 629 w 646"/>
                  <a:gd name="T9" fmla="*/ 263 h 1861"/>
                  <a:gd name="T10" fmla="*/ 780 w 646"/>
                  <a:gd name="T11" fmla="*/ 359 h 1861"/>
                  <a:gd name="T12" fmla="*/ 929 w 646"/>
                  <a:gd name="T13" fmla="*/ 475 h 1861"/>
                  <a:gd name="T14" fmla="*/ 1075 w 646"/>
                  <a:gd name="T15" fmla="*/ 600 h 1861"/>
                  <a:gd name="T16" fmla="*/ 1217 w 646"/>
                  <a:gd name="T17" fmla="*/ 738 h 1861"/>
                  <a:gd name="T18" fmla="*/ 1350 w 646"/>
                  <a:gd name="T19" fmla="*/ 891 h 1861"/>
                  <a:gd name="T20" fmla="*/ 1477 w 646"/>
                  <a:gd name="T21" fmla="*/ 1053 h 1861"/>
                  <a:gd name="T22" fmla="*/ 1593 w 646"/>
                  <a:gd name="T23" fmla="*/ 1225 h 1861"/>
                  <a:gd name="T24" fmla="*/ 1698 w 646"/>
                  <a:gd name="T25" fmla="*/ 1414 h 1861"/>
                  <a:gd name="T26" fmla="*/ 1792 w 646"/>
                  <a:gd name="T27" fmla="*/ 1609 h 1861"/>
                  <a:gd name="T28" fmla="*/ 1879 w 646"/>
                  <a:gd name="T29" fmla="*/ 1819 h 1861"/>
                  <a:gd name="T30" fmla="*/ 1952 w 646"/>
                  <a:gd name="T31" fmla="*/ 2039 h 1861"/>
                  <a:gd name="T32" fmla="*/ 2004 w 646"/>
                  <a:gd name="T33" fmla="*/ 2265 h 1861"/>
                  <a:gd name="T34" fmla="*/ 2047 w 646"/>
                  <a:gd name="T35" fmla="*/ 2504 h 1861"/>
                  <a:gd name="T36" fmla="*/ 2074 w 646"/>
                  <a:gd name="T37" fmla="*/ 2752 h 1861"/>
                  <a:gd name="T38" fmla="*/ 2086 w 646"/>
                  <a:gd name="T39" fmla="*/ 3008 h 1861"/>
                  <a:gd name="T40" fmla="*/ 2078 w 646"/>
                  <a:gd name="T41" fmla="*/ 3273 h 1861"/>
                  <a:gd name="T42" fmla="*/ 2054 w 646"/>
                  <a:gd name="T43" fmla="*/ 3515 h 1861"/>
                  <a:gd name="T44" fmla="*/ 2011 w 646"/>
                  <a:gd name="T45" fmla="*/ 3754 h 1861"/>
                  <a:gd name="T46" fmla="*/ 1961 w 646"/>
                  <a:gd name="T47" fmla="*/ 3981 h 1861"/>
                  <a:gd name="T48" fmla="*/ 1889 w 646"/>
                  <a:gd name="T49" fmla="*/ 4198 h 1861"/>
                  <a:gd name="T50" fmla="*/ 1811 w 646"/>
                  <a:gd name="T51" fmla="*/ 4403 h 1861"/>
                  <a:gd name="T52" fmla="*/ 1721 w 646"/>
                  <a:gd name="T53" fmla="*/ 4598 h 1861"/>
                  <a:gd name="T54" fmla="*/ 1614 w 646"/>
                  <a:gd name="T55" fmla="*/ 4781 h 1861"/>
                  <a:gd name="T56" fmla="*/ 1505 w 646"/>
                  <a:gd name="T57" fmla="*/ 4957 h 1861"/>
                  <a:gd name="T58" fmla="*/ 1382 w 646"/>
                  <a:gd name="T59" fmla="*/ 5119 h 1861"/>
                  <a:gd name="T60" fmla="*/ 1252 w 646"/>
                  <a:gd name="T61" fmla="*/ 5266 h 1861"/>
                  <a:gd name="T62" fmla="*/ 1113 w 646"/>
                  <a:gd name="T63" fmla="*/ 5404 h 1861"/>
                  <a:gd name="T64" fmla="*/ 975 w 646"/>
                  <a:gd name="T65" fmla="*/ 5530 h 1861"/>
                  <a:gd name="T66" fmla="*/ 822 w 646"/>
                  <a:gd name="T67" fmla="*/ 5642 h 1861"/>
                  <a:gd name="T68" fmla="*/ 664 w 646"/>
                  <a:gd name="T69" fmla="*/ 5747 h 1861"/>
                  <a:gd name="T70" fmla="*/ 503 w 646"/>
                  <a:gd name="T71" fmla="*/ 5834 h 1861"/>
                  <a:gd name="T72" fmla="*/ 334 w 646"/>
                  <a:gd name="T73" fmla="*/ 5909 h 1861"/>
                  <a:gd name="T74" fmla="*/ 170 w 646"/>
                  <a:gd name="T75" fmla="*/ 5974 h 1861"/>
                  <a:gd name="T76" fmla="*/ 0 w 646"/>
                  <a:gd name="T77" fmla="*/ 6022 h 1861"/>
                  <a:gd name="T78" fmla="*/ 0 w 646"/>
                  <a:gd name="T79" fmla="*/ 0 h 186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chemeClr val="bg1"/>
                  </a:gs>
                  <a:gs pos="100000">
                    <a:schemeClr val="bg2"/>
                  </a:gs>
                </a:gsLst>
                <a:lin ang="0" scaled="1"/>
              </a:gradFill>
              <a:ln>
                <a:noFill/>
              </a:ln>
              <a:extLst>
                <a:ext uri="{91240B29-F687-4F45-9708-019B960494DF}">
                  <a14:hiddenLine xmlns:a14="http://schemas.microsoft.com/office/drawing/2010/main" w="6350">
                    <a:solidFill>
                      <a:srgbClr val="000000"/>
                    </a:solidFill>
                    <a:prstDash val="solid"/>
                    <a:round/>
                  </a14:hiddenLine>
                </a:ext>
              </a:extLst>
            </p:spPr>
            <p:txBody>
              <a:bodyPr/>
              <a:lstStyle/>
              <a:p>
                <a:endParaRPr lang="zh-CN" altLang="en-US"/>
              </a:p>
            </p:txBody>
          </p:sp>
          <p:sp>
            <p:nvSpPr>
              <p:cNvPr id="34835" name="Freeform 11"/>
              <p:cNvSpPr/>
              <p:nvPr/>
            </p:nvSpPr>
            <p:spPr bwMode="gray">
              <a:xfrm rot="14922872">
                <a:off x="3071" y="289"/>
                <a:ext cx="867" cy="2496"/>
              </a:xfrm>
              <a:custGeom>
                <a:avLst/>
                <a:gdLst>
                  <a:gd name="T0" fmla="*/ 0 w 646"/>
                  <a:gd name="T1" fmla="*/ 0 h 1861"/>
                  <a:gd name="T2" fmla="*/ 154 w 646"/>
                  <a:gd name="T3" fmla="*/ 46 h 1861"/>
                  <a:gd name="T4" fmla="*/ 316 w 646"/>
                  <a:gd name="T5" fmla="*/ 105 h 1861"/>
                  <a:gd name="T6" fmla="*/ 475 w 646"/>
                  <a:gd name="T7" fmla="*/ 174 h 1861"/>
                  <a:gd name="T8" fmla="*/ 629 w 646"/>
                  <a:gd name="T9" fmla="*/ 263 h 1861"/>
                  <a:gd name="T10" fmla="*/ 780 w 646"/>
                  <a:gd name="T11" fmla="*/ 359 h 1861"/>
                  <a:gd name="T12" fmla="*/ 929 w 646"/>
                  <a:gd name="T13" fmla="*/ 475 h 1861"/>
                  <a:gd name="T14" fmla="*/ 1075 w 646"/>
                  <a:gd name="T15" fmla="*/ 600 h 1861"/>
                  <a:gd name="T16" fmla="*/ 1217 w 646"/>
                  <a:gd name="T17" fmla="*/ 738 h 1861"/>
                  <a:gd name="T18" fmla="*/ 1350 w 646"/>
                  <a:gd name="T19" fmla="*/ 891 h 1861"/>
                  <a:gd name="T20" fmla="*/ 1477 w 646"/>
                  <a:gd name="T21" fmla="*/ 1053 h 1861"/>
                  <a:gd name="T22" fmla="*/ 1593 w 646"/>
                  <a:gd name="T23" fmla="*/ 1225 h 1861"/>
                  <a:gd name="T24" fmla="*/ 1698 w 646"/>
                  <a:gd name="T25" fmla="*/ 1414 h 1861"/>
                  <a:gd name="T26" fmla="*/ 1792 w 646"/>
                  <a:gd name="T27" fmla="*/ 1609 h 1861"/>
                  <a:gd name="T28" fmla="*/ 1879 w 646"/>
                  <a:gd name="T29" fmla="*/ 1819 h 1861"/>
                  <a:gd name="T30" fmla="*/ 1952 w 646"/>
                  <a:gd name="T31" fmla="*/ 2039 h 1861"/>
                  <a:gd name="T32" fmla="*/ 2004 w 646"/>
                  <a:gd name="T33" fmla="*/ 2265 h 1861"/>
                  <a:gd name="T34" fmla="*/ 2047 w 646"/>
                  <a:gd name="T35" fmla="*/ 2504 h 1861"/>
                  <a:gd name="T36" fmla="*/ 2074 w 646"/>
                  <a:gd name="T37" fmla="*/ 2752 h 1861"/>
                  <a:gd name="T38" fmla="*/ 2086 w 646"/>
                  <a:gd name="T39" fmla="*/ 3008 h 1861"/>
                  <a:gd name="T40" fmla="*/ 2078 w 646"/>
                  <a:gd name="T41" fmla="*/ 3273 h 1861"/>
                  <a:gd name="T42" fmla="*/ 2054 w 646"/>
                  <a:gd name="T43" fmla="*/ 3515 h 1861"/>
                  <a:gd name="T44" fmla="*/ 2011 w 646"/>
                  <a:gd name="T45" fmla="*/ 3754 h 1861"/>
                  <a:gd name="T46" fmla="*/ 1961 w 646"/>
                  <a:gd name="T47" fmla="*/ 3981 h 1861"/>
                  <a:gd name="T48" fmla="*/ 1889 w 646"/>
                  <a:gd name="T49" fmla="*/ 4198 h 1861"/>
                  <a:gd name="T50" fmla="*/ 1811 w 646"/>
                  <a:gd name="T51" fmla="*/ 4403 h 1861"/>
                  <a:gd name="T52" fmla="*/ 1721 w 646"/>
                  <a:gd name="T53" fmla="*/ 4598 h 1861"/>
                  <a:gd name="T54" fmla="*/ 1614 w 646"/>
                  <a:gd name="T55" fmla="*/ 4781 h 1861"/>
                  <a:gd name="T56" fmla="*/ 1505 w 646"/>
                  <a:gd name="T57" fmla="*/ 4957 h 1861"/>
                  <a:gd name="T58" fmla="*/ 1382 w 646"/>
                  <a:gd name="T59" fmla="*/ 5119 h 1861"/>
                  <a:gd name="T60" fmla="*/ 1252 w 646"/>
                  <a:gd name="T61" fmla="*/ 5266 h 1861"/>
                  <a:gd name="T62" fmla="*/ 1113 w 646"/>
                  <a:gd name="T63" fmla="*/ 5404 h 1861"/>
                  <a:gd name="T64" fmla="*/ 975 w 646"/>
                  <a:gd name="T65" fmla="*/ 5530 h 1861"/>
                  <a:gd name="T66" fmla="*/ 822 w 646"/>
                  <a:gd name="T67" fmla="*/ 5642 h 1861"/>
                  <a:gd name="T68" fmla="*/ 664 w 646"/>
                  <a:gd name="T69" fmla="*/ 5747 h 1861"/>
                  <a:gd name="T70" fmla="*/ 503 w 646"/>
                  <a:gd name="T71" fmla="*/ 5834 h 1861"/>
                  <a:gd name="T72" fmla="*/ 334 w 646"/>
                  <a:gd name="T73" fmla="*/ 5909 h 1861"/>
                  <a:gd name="T74" fmla="*/ 170 w 646"/>
                  <a:gd name="T75" fmla="*/ 5974 h 1861"/>
                  <a:gd name="T76" fmla="*/ 0 w 646"/>
                  <a:gd name="T77" fmla="*/ 6022 h 1861"/>
                  <a:gd name="T78" fmla="*/ 0 w 646"/>
                  <a:gd name="T79" fmla="*/ 0 h 186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chemeClr val="bg1"/>
                  </a:gs>
                  <a:gs pos="100000">
                    <a:schemeClr val="bg2"/>
                  </a:gs>
                </a:gsLst>
                <a:lin ang="0" scaled="1"/>
              </a:gradFill>
              <a:ln>
                <a:noFill/>
              </a:ln>
              <a:extLst>
                <a:ext uri="{91240B29-F687-4F45-9708-019B960494DF}">
                  <a14:hiddenLine xmlns:a14="http://schemas.microsoft.com/office/drawing/2010/main" w="6350">
                    <a:solidFill>
                      <a:srgbClr val="000000"/>
                    </a:solidFill>
                    <a:prstDash val="solid"/>
                    <a:round/>
                  </a14:hiddenLine>
                </a:ext>
              </a:extLst>
            </p:spPr>
            <p:txBody>
              <a:bodyPr/>
              <a:lstStyle/>
              <a:p>
                <a:endParaRPr lang="zh-CN" altLang="en-US"/>
              </a:p>
            </p:txBody>
          </p:sp>
        </p:grpSp>
        <p:grpSp>
          <p:nvGrpSpPr>
            <p:cNvPr id="34829" name="Group 12"/>
            <p:cNvGrpSpPr/>
            <p:nvPr/>
          </p:nvGrpSpPr>
          <p:grpSpPr bwMode="auto">
            <a:xfrm>
              <a:off x="2026" y="1898"/>
              <a:ext cx="930" cy="901"/>
              <a:chOff x="2016" y="1920"/>
              <a:chExt cx="1680" cy="1680"/>
            </a:xfrm>
          </p:grpSpPr>
          <p:sp>
            <p:nvSpPr>
              <p:cNvPr id="34831" name="Oval 13"/>
              <p:cNvSpPr>
                <a:spLocks noChangeArrowheads="1"/>
              </p:cNvSpPr>
              <p:nvPr/>
            </p:nvSpPr>
            <p:spPr bwMode="gray">
              <a:xfrm>
                <a:off x="2016" y="1920"/>
                <a:ext cx="1680" cy="1680"/>
              </a:xfrm>
              <a:prstGeom prst="ellipse">
                <a:avLst/>
              </a:prstGeom>
              <a:gradFill rotWithShape="1">
                <a:gsLst>
                  <a:gs pos="0">
                    <a:srgbClr val="F14343"/>
                  </a:gs>
                  <a:gs pos="100000">
                    <a:srgbClr val="922929"/>
                  </a:gs>
                </a:gsLst>
                <a:lin ang="5400000" scaled="1"/>
              </a:gradFill>
              <a:ln w="25400">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34832" name="Freeform 14"/>
              <p:cNvSpPr/>
              <p:nvPr/>
            </p:nvSpPr>
            <p:spPr bwMode="gray">
              <a:xfrm>
                <a:off x="2208" y="1948"/>
                <a:ext cx="1296" cy="634"/>
              </a:xfrm>
              <a:custGeom>
                <a:avLst/>
                <a:gdLst>
                  <a:gd name="T0" fmla="*/ 1205 w 1321"/>
                  <a:gd name="T1" fmla="*/ 252 h 712"/>
                  <a:gd name="T2" fmla="*/ 1220 w 1321"/>
                  <a:gd name="T3" fmla="*/ 279 h 712"/>
                  <a:gd name="T4" fmla="*/ 1223 w 1321"/>
                  <a:gd name="T5" fmla="*/ 302 h 712"/>
                  <a:gd name="T6" fmla="*/ 1218 w 1321"/>
                  <a:gd name="T7" fmla="*/ 324 h 712"/>
                  <a:gd name="T8" fmla="*/ 1202 w 1321"/>
                  <a:gd name="T9" fmla="*/ 345 h 712"/>
                  <a:gd name="T10" fmla="*/ 1178 w 1321"/>
                  <a:gd name="T11" fmla="*/ 364 h 712"/>
                  <a:gd name="T12" fmla="*/ 1148 w 1321"/>
                  <a:gd name="T13" fmla="*/ 380 h 712"/>
                  <a:gd name="T14" fmla="*/ 1108 w 1321"/>
                  <a:gd name="T15" fmla="*/ 394 h 712"/>
                  <a:gd name="T16" fmla="*/ 1063 w 1321"/>
                  <a:gd name="T17" fmla="*/ 409 h 712"/>
                  <a:gd name="T18" fmla="*/ 1011 w 1321"/>
                  <a:gd name="T19" fmla="*/ 419 h 712"/>
                  <a:gd name="T20" fmla="*/ 955 w 1321"/>
                  <a:gd name="T21" fmla="*/ 429 h 712"/>
                  <a:gd name="T22" fmla="*/ 896 w 1321"/>
                  <a:gd name="T23" fmla="*/ 436 h 712"/>
                  <a:gd name="T24" fmla="*/ 830 w 1321"/>
                  <a:gd name="T25" fmla="*/ 443 h 712"/>
                  <a:gd name="T26" fmla="*/ 763 w 1321"/>
                  <a:gd name="T27" fmla="*/ 446 h 712"/>
                  <a:gd name="T28" fmla="*/ 737 w 1321"/>
                  <a:gd name="T29" fmla="*/ 448 h 712"/>
                  <a:gd name="T30" fmla="*/ 441 w 1321"/>
                  <a:gd name="T31" fmla="*/ 448 h 712"/>
                  <a:gd name="T32" fmla="*/ 437 w 1321"/>
                  <a:gd name="T33" fmla="*/ 448 h 712"/>
                  <a:gd name="T34" fmla="*/ 379 w 1321"/>
                  <a:gd name="T35" fmla="*/ 445 h 712"/>
                  <a:gd name="T36" fmla="*/ 323 w 1321"/>
                  <a:gd name="T37" fmla="*/ 443 h 712"/>
                  <a:gd name="T38" fmla="*/ 270 w 1321"/>
                  <a:gd name="T39" fmla="*/ 438 h 712"/>
                  <a:gd name="T40" fmla="*/ 219 w 1321"/>
                  <a:gd name="T41" fmla="*/ 434 h 712"/>
                  <a:gd name="T42" fmla="*/ 173 w 1321"/>
                  <a:gd name="T43" fmla="*/ 426 h 712"/>
                  <a:gd name="T44" fmla="*/ 130 w 1321"/>
                  <a:gd name="T45" fmla="*/ 416 h 712"/>
                  <a:gd name="T46" fmla="*/ 94 w 1321"/>
                  <a:gd name="T47" fmla="*/ 408 h 712"/>
                  <a:gd name="T48" fmla="*/ 63 w 1321"/>
                  <a:gd name="T49" fmla="*/ 396 h 712"/>
                  <a:gd name="T50" fmla="*/ 35 w 1321"/>
                  <a:gd name="T51" fmla="*/ 382 h 712"/>
                  <a:gd name="T52" fmla="*/ 18 w 1321"/>
                  <a:gd name="T53" fmla="*/ 366 h 712"/>
                  <a:gd name="T54" fmla="*/ 6 w 1321"/>
                  <a:gd name="T55" fmla="*/ 348 h 712"/>
                  <a:gd name="T56" fmla="*/ 0 w 1321"/>
                  <a:gd name="T57" fmla="*/ 329 h 712"/>
                  <a:gd name="T58" fmla="*/ 0 w 1321"/>
                  <a:gd name="T59" fmla="*/ 327 h 712"/>
                  <a:gd name="T60" fmla="*/ 4 w 1321"/>
                  <a:gd name="T61" fmla="*/ 306 h 712"/>
                  <a:gd name="T62" fmla="*/ 16 w 1321"/>
                  <a:gd name="T63" fmla="*/ 280 h 712"/>
                  <a:gd name="T64" fmla="*/ 47 w 1321"/>
                  <a:gd name="T65" fmla="*/ 232 h 712"/>
                  <a:gd name="T66" fmla="*/ 86 w 1321"/>
                  <a:gd name="T67" fmla="*/ 188 h 712"/>
                  <a:gd name="T68" fmla="*/ 135 w 1321"/>
                  <a:gd name="T69" fmla="*/ 148 h 712"/>
                  <a:gd name="T70" fmla="*/ 188 w 1321"/>
                  <a:gd name="T71" fmla="*/ 111 h 712"/>
                  <a:gd name="T72" fmla="*/ 250 w 1321"/>
                  <a:gd name="T73" fmla="*/ 78 h 712"/>
                  <a:gd name="T74" fmla="*/ 317 w 1321"/>
                  <a:gd name="T75" fmla="*/ 52 h 712"/>
                  <a:gd name="T76" fmla="*/ 384 w 1321"/>
                  <a:gd name="T77" fmla="*/ 29 h 712"/>
                  <a:gd name="T78" fmla="*/ 461 w 1321"/>
                  <a:gd name="T79" fmla="*/ 13 h 712"/>
                  <a:gd name="T80" fmla="*/ 538 w 1321"/>
                  <a:gd name="T81" fmla="*/ 4 h 712"/>
                  <a:gd name="T82" fmla="*/ 618 w 1321"/>
                  <a:gd name="T83" fmla="*/ 0 h 712"/>
                  <a:gd name="T84" fmla="*/ 618 w 1321"/>
                  <a:gd name="T85" fmla="*/ 0 h 712"/>
                  <a:gd name="T86" fmla="*/ 703 w 1321"/>
                  <a:gd name="T87" fmla="*/ 4 h 712"/>
                  <a:gd name="T88" fmla="*/ 785 w 1321"/>
                  <a:gd name="T89" fmla="*/ 14 h 712"/>
                  <a:gd name="T90" fmla="*/ 863 w 1321"/>
                  <a:gd name="T91" fmla="*/ 33 h 712"/>
                  <a:gd name="T92" fmla="*/ 936 w 1321"/>
                  <a:gd name="T93" fmla="*/ 56 h 712"/>
                  <a:gd name="T94" fmla="*/ 1003 w 1321"/>
                  <a:gd name="T95" fmla="*/ 86 h 712"/>
                  <a:gd name="T96" fmla="*/ 1064 w 1321"/>
                  <a:gd name="T97" fmla="*/ 122 h 712"/>
                  <a:gd name="T98" fmla="*/ 1119 w 1321"/>
                  <a:gd name="T99" fmla="*/ 161 h 712"/>
                  <a:gd name="T100" fmla="*/ 1166 w 1321"/>
                  <a:gd name="T101" fmla="*/ 204 h 712"/>
                  <a:gd name="T102" fmla="*/ 1205 w 1321"/>
                  <a:gd name="T103" fmla="*/ 252 h 712"/>
                  <a:gd name="T104" fmla="*/ 1205 w 1321"/>
                  <a:gd name="T105" fmla="*/ 252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chemeClr val="bg1"/>
                  </a:gs>
                  <a:gs pos="100000">
                    <a:srgbClr val="FF3300"/>
                  </a:gs>
                </a:gsLst>
                <a:lin ang="5400000" scaled="1"/>
              </a:gradFill>
              <a:ln>
                <a:noFill/>
              </a:ln>
              <a:extLst>
                <a:ext uri="{91240B29-F687-4F45-9708-019B960494DF}">
                  <a14:hiddenLine xmlns:a14="http://schemas.microsoft.com/office/drawing/2010/main" w="0">
                    <a:solidFill>
                      <a:srgbClr val="BBF6EE"/>
                    </a:solidFill>
                    <a:prstDash val="solid"/>
                    <a:round/>
                  </a14:hiddenLine>
                </a:ext>
              </a:extLst>
            </p:spPr>
            <p:txBody>
              <a:bodyPr/>
              <a:lstStyle/>
              <a:p>
                <a:endParaRPr lang="zh-CN" altLang="en-US"/>
              </a:p>
            </p:txBody>
          </p:sp>
        </p:grpSp>
        <p:sp>
          <p:nvSpPr>
            <p:cNvPr id="125967" name="Text Box 15"/>
            <p:cNvSpPr txBox="1">
              <a:spLocks noChangeArrowheads="1"/>
            </p:cNvSpPr>
            <p:nvPr/>
          </p:nvSpPr>
          <p:spPr bwMode="gray">
            <a:xfrm>
              <a:off x="2141" y="2069"/>
              <a:ext cx="698"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lang="zh-CN" altLang="en-US" b="0">
                  <a:solidFill>
                    <a:schemeClr val="bg1"/>
                  </a:solidFill>
                  <a:effectLst>
                    <a:outerShdw blurRad="38100" dist="38100" dir="2700000" algn="tl">
                      <a:srgbClr val="C0C0C0"/>
                    </a:outerShdw>
                  </a:effectLst>
                  <a:latin typeface="黑体" panose="02010609060101010101" pitchFamily="49" charset="-122"/>
                  <a:ea typeface="黑体" panose="02010609060101010101" pitchFamily="49" charset="-122"/>
                </a:rPr>
                <a:t>计算机</a:t>
              </a:r>
            </a:p>
            <a:p>
              <a:pPr algn="ctr">
                <a:defRPr/>
              </a:pPr>
              <a:r>
                <a:rPr lang="zh-CN" altLang="en-US" b="0">
                  <a:solidFill>
                    <a:schemeClr val="bg1"/>
                  </a:solidFill>
                  <a:effectLst>
                    <a:outerShdw blurRad="38100" dist="38100" dir="2700000" algn="tl">
                      <a:srgbClr val="C0C0C0"/>
                    </a:outerShdw>
                  </a:effectLst>
                  <a:latin typeface="黑体" panose="02010609060101010101" pitchFamily="49" charset="-122"/>
                  <a:ea typeface="黑体" panose="02010609060101010101" pitchFamily="49" charset="-122"/>
                </a:rPr>
                <a:t>语言</a:t>
              </a:r>
            </a:p>
          </p:txBody>
        </p:sp>
      </p:grpSp>
      <p:sp>
        <p:nvSpPr>
          <p:cNvPr id="125968" name="Text Box 16"/>
          <p:cNvSpPr txBox="1">
            <a:spLocks noChangeArrowheads="1"/>
          </p:cNvSpPr>
          <p:nvPr/>
        </p:nvSpPr>
        <p:spPr bwMode="auto">
          <a:xfrm>
            <a:off x="179388" y="2781300"/>
            <a:ext cx="2952750" cy="1630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algn="l">
              <a:spcBef>
                <a:spcPct val="0"/>
              </a:spcBef>
              <a:buClrTx/>
              <a:buFontTx/>
              <a:buNone/>
            </a:pPr>
            <a:r>
              <a:rPr lang="en-US" altLang="zh-CN" sz="2000">
                <a:solidFill>
                  <a:srgbClr val="FF0000"/>
                </a:solidFill>
              </a:rPr>
              <a:t>1</a:t>
            </a:r>
            <a:r>
              <a:rPr lang="zh-CN" altLang="en-US" sz="2000">
                <a:solidFill>
                  <a:srgbClr val="FF0000"/>
                </a:solidFill>
              </a:rPr>
              <a:t>、机器语言</a:t>
            </a:r>
            <a:r>
              <a:rPr lang="zh-CN" altLang="en-US" sz="1600"/>
              <a:t>：CPU能直接识别的唯一一种语言，由</a:t>
            </a:r>
            <a:r>
              <a:rPr lang="en-US" altLang="zh-CN" sz="1600"/>
              <a:t>0</a:t>
            </a:r>
            <a:r>
              <a:rPr lang="zh-CN" altLang="en-US" sz="1600"/>
              <a:t>和</a:t>
            </a:r>
            <a:r>
              <a:rPr lang="en-US" altLang="zh-CN" sz="1600"/>
              <a:t>1</a:t>
            </a:r>
            <a:r>
              <a:rPr lang="zh-CN" altLang="en-US" sz="1600"/>
              <a:t>按一定规则排列组成的一个指令集；优点是执行效率高、速度快。缺点是直观性差，可读性不强。</a:t>
            </a:r>
          </a:p>
        </p:txBody>
      </p:sp>
      <p:sp>
        <p:nvSpPr>
          <p:cNvPr id="125969" name="Text Box 17"/>
          <p:cNvSpPr txBox="1">
            <a:spLocks noChangeArrowheads="1"/>
          </p:cNvSpPr>
          <p:nvPr/>
        </p:nvSpPr>
        <p:spPr bwMode="auto">
          <a:xfrm>
            <a:off x="5003800" y="2276475"/>
            <a:ext cx="3282950" cy="1383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r>
              <a:rPr lang="en-US" altLang="zh-CN" sz="2000">
                <a:solidFill>
                  <a:srgbClr val="FF0000"/>
                </a:solidFill>
              </a:rPr>
              <a:t>2</a:t>
            </a:r>
            <a:r>
              <a:rPr lang="zh-CN" altLang="en-US" sz="2000">
                <a:solidFill>
                  <a:srgbClr val="FF0000"/>
                </a:solidFill>
              </a:rPr>
              <a:t>、汇编语言</a:t>
            </a:r>
            <a:r>
              <a:rPr lang="zh-CN" altLang="en-US" sz="1600"/>
              <a:t>：用助记符来表示机器指令中的操作码和操作数的指令系统 。可读性增强，执行速度快，但仍是一种面向机器的语言，编制程序的效率不高，难度较大。</a:t>
            </a:r>
          </a:p>
        </p:txBody>
      </p:sp>
      <p:sp>
        <p:nvSpPr>
          <p:cNvPr id="125970" name="Text Box 18"/>
          <p:cNvSpPr txBox="1">
            <a:spLocks noChangeArrowheads="1"/>
          </p:cNvSpPr>
          <p:nvPr/>
        </p:nvSpPr>
        <p:spPr bwMode="auto">
          <a:xfrm>
            <a:off x="900113" y="5057775"/>
            <a:ext cx="3878262" cy="113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algn="l">
              <a:spcBef>
                <a:spcPct val="0"/>
              </a:spcBef>
              <a:buClrTx/>
              <a:buFontTx/>
              <a:buNone/>
            </a:pPr>
            <a:r>
              <a:rPr lang="en-US" altLang="zh-CN" sz="2000">
                <a:solidFill>
                  <a:srgbClr val="FF0000"/>
                </a:solidFill>
              </a:rPr>
              <a:t>3</a:t>
            </a:r>
            <a:r>
              <a:rPr lang="zh-CN" altLang="en-US" sz="2000">
                <a:solidFill>
                  <a:srgbClr val="FF0000"/>
                </a:solidFill>
              </a:rPr>
              <a:t>、高级语言</a:t>
            </a:r>
            <a:r>
              <a:rPr lang="zh-CN" altLang="en-US" sz="1600"/>
              <a:t>：一种更接近于人类自然语言和数学语言的语言，用高级语言编写程序可以大大减少编程人员的劳动，具有较好的可移植性。</a:t>
            </a:r>
          </a:p>
        </p:txBody>
      </p:sp>
      <p:sp>
        <p:nvSpPr>
          <p:cNvPr id="2" name="灯片编号占位符 1"/>
          <p:cNvSpPr>
            <a:spLocks noGrp="1"/>
          </p:cNvSpPr>
          <p:nvPr>
            <p:ph type="sldNum" sz="quarter" idx="10"/>
          </p:nvPr>
        </p:nvSpPr>
        <p:spPr/>
        <p:txBody>
          <a:bodyPr/>
          <a:lstStyle/>
          <a:p>
            <a:pPr>
              <a:defRPr/>
            </a:pPr>
            <a:fld id="{6A9BFF9C-1BD5-4E01-A2D9-531E0825C0E6}" type="slidenum">
              <a:rPr lang="en-US" altLang="zh-CN"/>
              <a:pPr>
                <a:defRPr/>
              </a:pPr>
              <a:t>7</a:t>
            </a:fld>
            <a:endParaRPr lang="en-US" altLang="zh-CN"/>
          </a:p>
        </p:txBody>
      </p:sp>
      <p:sp>
        <p:nvSpPr>
          <p:cNvPr id="20" name="Rectangle 13"/>
          <p:cNvSpPr>
            <a:spLocks noGrp="1" noChangeArrowheads="1"/>
          </p:cNvSpPr>
          <p:nvPr>
            <p:ph type="title"/>
          </p:nvPr>
        </p:nvSpPr>
        <p:spPr/>
        <p:txBody>
          <a:bodyPr/>
          <a:lstStyle/>
          <a:p>
            <a:pPr eaLnBrk="1" hangingPunct="1"/>
            <a:r>
              <a:rPr lang="zh-CN" altLang="en-US" dirty="0">
                <a:sym typeface="+mn-ea"/>
              </a:rPr>
              <a:t>基础知识</a:t>
            </a:r>
            <a:r>
              <a:rPr lang="en-US" altLang="zh-CN" dirty="0">
                <a:sym typeface="+mn-ea"/>
              </a:rPr>
              <a:t>-</a:t>
            </a:r>
            <a:r>
              <a:rPr lang="zh-CN" altLang="en-US" dirty="0" smtClean="0">
                <a:sym typeface="+mn-ea"/>
              </a:rPr>
              <a:t>计算机语言</a:t>
            </a:r>
            <a:endParaRPr lang="zh-CN" altLang="en-US"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5968"/>
                                        </p:tgtEl>
                                        <p:attrNameLst>
                                          <p:attrName>style.visibility</p:attrName>
                                        </p:attrNameLst>
                                      </p:cBhvr>
                                      <p:to>
                                        <p:strVal val="visible"/>
                                      </p:to>
                                    </p:set>
                                    <p:animEffect transition="in" filter="wipe(down)">
                                      <p:cBhvr>
                                        <p:cTn id="7" dur="500"/>
                                        <p:tgtEl>
                                          <p:spTgt spid="12596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5969"/>
                                        </p:tgtEl>
                                        <p:attrNameLst>
                                          <p:attrName>style.visibility</p:attrName>
                                        </p:attrNameLst>
                                      </p:cBhvr>
                                      <p:to>
                                        <p:strVal val="visible"/>
                                      </p:to>
                                    </p:set>
                                    <p:animEffect transition="in" filter="wipe(up)">
                                      <p:cBhvr>
                                        <p:cTn id="12" dur="500"/>
                                        <p:tgtEl>
                                          <p:spTgt spid="12596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125970"/>
                                        </p:tgtEl>
                                        <p:attrNameLst>
                                          <p:attrName>style.visibility</p:attrName>
                                        </p:attrNameLst>
                                      </p:cBhvr>
                                      <p:to>
                                        <p:strVal val="visible"/>
                                      </p:to>
                                    </p:set>
                                    <p:animEffect transition="in" filter="wipe(right)">
                                      <p:cBhvr>
                                        <p:cTn id="17" dur="500"/>
                                        <p:tgtEl>
                                          <p:spTgt spid="1259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68" grpId="0" bldLvl="0" animBg="1"/>
      <p:bldP spid="125969" grpId="0" bldLvl="0" animBg="1"/>
      <p:bldP spid="125970"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ChangeArrowheads="1"/>
          </p:cNvSpPr>
          <p:nvPr/>
        </p:nvSpPr>
        <p:spPr bwMode="auto">
          <a:xfrm>
            <a:off x="325438" y="2925763"/>
            <a:ext cx="1763712" cy="576262"/>
          </a:xfrm>
          <a:prstGeom prst="rect">
            <a:avLst/>
          </a:prstGeom>
          <a:solidFill>
            <a:srgbClr val="CC99FF"/>
          </a:solidFill>
          <a:ln w="9525">
            <a:miter lim="800000"/>
          </a:ln>
          <a:effectLst/>
          <a:scene3d>
            <a:camera prst="legacyObliqueTopRight"/>
            <a:lightRig rig="legacyFlat3" dir="b"/>
          </a:scene3d>
          <a:sp3d extrusionH="430200" prstMaterial="legacyMatte">
            <a:bevelT w="13500" h="13500" prst="angle"/>
            <a:bevelB w="13500" h="13500" prst="angle"/>
            <a:extrusionClr>
              <a:srgbClr val="CC99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hangingPunct="1">
              <a:defRPr/>
            </a:pPr>
            <a:r>
              <a:rPr lang="zh-CN" altLang="en-US">
                <a:solidFill>
                  <a:srgbClr val="FF0000"/>
                </a:solidFill>
                <a:effectLst>
                  <a:outerShdw blurRad="38100" dist="38100" dir="2700000" algn="tl">
                    <a:srgbClr val="000000"/>
                  </a:outerShdw>
                </a:effectLst>
                <a:latin typeface="Arial" panose="020B0604020202020204" pitchFamily="34" charset="0"/>
                <a:ea typeface="黑体" panose="02010609060101010101" pitchFamily="49" charset="-122"/>
              </a:rPr>
              <a:t>源程序</a:t>
            </a:r>
          </a:p>
        </p:txBody>
      </p:sp>
      <p:sp>
        <p:nvSpPr>
          <p:cNvPr id="130051" name="Rectangle 3"/>
          <p:cNvSpPr>
            <a:spLocks noChangeArrowheads="1"/>
          </p:cNvSpPr>
          <p:nvPr/>
        </p:nvSpPr>
        <p:spPr bwMode="auto">
          <a:xfrm>
            <a:off x="3851275" y="2997200"/>
            <a:ext cx="2016125" cy="504825"/>
          </a:xfrm>
          <a:prstGeom prst="rect">
            <a:avLst/>
          </a:prstGeom>
          <a:solidFill>
            <a:srgbClr val="FFCC99"/>
          </a:solidFill>
          <a:ln w="9525">
            <a:miter lim="800000"/>
          </a:ln>
          <a:effectLst/>
          <a:scene3d>
            <a:camera prst="legacyObliqueTopRight"/>
            <a:lightRig rig="legacyFlat3" dir="b"/>
          </a:scene3d>
          <a:sp3d extrusionH="430200" prstMaterial="legacyMatte">
            <a:bevelT w="13500" h="13500" prst="angle"/>
            <a:bevelB w="13500" h="13500" prst="angle"/>
            <a:extrusionClr>
              <a:srgbClr val="FFCC99"/>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hangingPunct="1">
              <a:defRPr/>
            </a:pPr>
            <a:r>
              <a:rPr lang="zh-CN" altLang="en-US">
                <a:solidFill>
                  <a:srgbClr val="FF0000"/>
                </a:solidFill>
                <a:effectLst>
                  <a:outerShdw blurRad="38100" dist="38100" dir="2700000" algn="tl">
                    <a:srgbClr val="000000"/>
                  </a:outerShdw>
                </a:effectLst>
                <a:latin typeface="Arial" panose="020B0604020202020204" pitchFamily="34" charset="0"/>
                <a:ea typeface="黑体" panose="02010609060101010101" pitchFamily="49" charset="-122"/>
              </a:rPr>
              <a:t>机器语言程序</a:t>
            </a:r>
          </a:p>
        </p:txBody>
      </p:sp>
      <p:sp>
        <p:nvSpPr>
          <p:cNvPr id="130052" name="Oval 4"/>
          <p:cNvSpPr>
            <a:spLocks noChangeArrowheads="1"/>
          </p:cNvSpPr>
          <p:nvPr/>
        </p:nvSpPr>
        <p:spPr bwMode="auto">
          <a:xfrm>
            <a:off x="7669213" y="2565400"/>
            <a:ext cx="1008062" cy="1655763"/>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vl="0" algn="ctr" eaLnBrk="1" hangingPunct="1">
              <a:defRPr/>
            </a:pPr>
            <a:r>
              <a:rPr lang="zh-CN" altLang="en-US">
                <a:solidFill>
                  <a:srgbClr val="FF0000"/>
                </a:solidFill>
                <a:effectLst>
                  <a:outerShdw blurRad="38100" dist="38100" dir="2700000" algn="tl">
                    <a:srgbClr val="000000"/>
                  </a:outerShdw>
                </a:effectLst>
                <a:latin typeface="Arial" panose="020B0604020202020204" pitchFamily="34" charset="0"/>
              </a:rPr>
              <a:t>运行</a:t>
            </a:r>
          </a:p>
          <a:p>
            <a:pPr lvl="0" algn="ctr" eaLnBrk="1" hangingPunct="1">
              <a:defRPr/>
            </a:pPr>
            <a:r>
              <a:rPr lang="zh-CN" altLang="en-US">
                <a:solidFill>
                  <a:srgbClr val="FF0000"/>
                </a:solidFill>
                <a:effectLst>
                  <a:outerShdw blurRad="38100" dist="38100" dir="2700000" algn="tl">
                    <a:srgbClr val="000000"/>
                  </a:outerShdw>
                </a:effectLst>
                <a:latin typeface="Arial" panose="020B0604020202020204" pitchFamily="34" charset="0"/>
              </a:rPr>
              <a:t>结果</a:t>
            </a:r>
          </a:p>
        </p:txBody>
      </p:sp>
      <p:sp>
        <p:nvSpPr>
          <p:cNvPr id="130053" name="AutoShape 5"/>
          <p:cNvSpPr>
            <a:spLocks noChangeArrowheads="1"/>
          </p:cNvSpPr>
          <p:nvPr/>
        </p:nvSpPr>
        <p:spPr bwMode="auto">
          <a:xfrm>
            <a:off x="6300788" y="2925763"/>
            <a:ext cx="1223962" cy="503237"/>
          </a:xfrm>
          <a:prstGeom prst="rightArrow">
            <a:avLst>
              <a:gd name="adj1" fmla="val 50000"/>
              <a:gd name="adj2" fmla="val 60804"/>
            </a:avLst>
          </a:prstGeom>
          <a:solidFill>
            <a:schemeClr val="hlink"/>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130054" name="AutoShape 6"/>
          <p:cNvSpPr>
            <a:spLocks noChangeArrowheads="1"/>
          </p:cNvSpPr>
          <p:nvPr/>
        </p:nvSpPr>
        <p:spPr bwMode="auto">
          <a:xfrm>
            <a:off x="1981200" y="3644900"/>
            <a:ext cx="5976938" cy="865188"/>
          </a:xfrm>
          <a:prstGeom prst="curvedUpArrow">
            <a:avLst>
              <a:gd name="adj1" fmla="val 61727"/>
              <a:gd name="adj2" fmla="val 196054"/>
              <a:gd name="adj3" fmla="val 33333"/>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130055" name="AutoShape 7"/>
          <p:cNvSpPr>
            <a:spLocks noChangeArrowheads="1"/>
          </p:cNvSpPr>
          <p:nvPr/>
        </p:nvSpPr>
        <p:spPr bwMode="auto">
          <a:xfrm>
            <a:off x="1981200" y="2349500"/>
            <a:ext cx="2519363" cy="360363"/>
          </a:xfrm>
          <a:prstGeom prst="curvedDownArrow">
            <a:avLst>
              <a:gd name="adj1" fmla="val 139824"/>
              <a:gd name="adj2" fmla="val 279647"/>
              <a:gd name="adj3" fmla="val 33333"/>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400">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p>
        </p:txBody>
      </p:sp>
      <p:sp>
        <p:nvSpPr>
          <p:cNvPr id="130056" name="Text Box 8"/>
          <p:cNvSpPr txBox="1">
            <a:spLocks noChangeArrowheads="1"/>
          </p:cNvSpPr>
          <p:nvPr/>
        </p:nvSpPr>
        <p:spPr bwMode="auto">
          <a:xfrm>
            <a:off x="1835150" y="1916113"/>
            <a:ext cx="2951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defRPr/>
            </a:pPr>
            <a:r>
              <a:rPr lang="zh-CN" altLang="en-US">
                <a:solidFill>
                  <a:schemeClr val="tx2"/>
                </a:solidFill>
                <a:effectLst>
                  <a:outerShdw blurRad="38100" dist="38100" dir="2700000" algn="tl">
                    <a:srgbClr val="C0C0C0"/>
                  </a:outerShdw>
                </a:effectLst>
                <a:latin typeface="Arial" panose="020B0604020202020204" pitchFamily="34" charset="0"/>
                <a:ea typeface="黑体" panose="02010609060101010101" pitchFamily="49" charset="-122"/>
              </a:rPr>
              <a:t>编译、汇编、连接</a:t>
            </a:r>
          </a:p>
        </p:txBody>
      </p:sp>
      <p:sp>
        <p:nvSpPr>
          <p:cNvPr id="130057" name="Text Box 9"/>
          <p:cNvSpPr txBox="1">
            <a:spLocks noChangeArrowheads="1"/>
          </p:cNvSpPr>
          <p:nvPr/>
        </p:nvSpPr>
        <p:spPr bwMode="auto">
          <a:xfrm>
            <a:off x="3852863" y="4070350"/>
            <a:ext cx="13668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defRPr/>
            </a:pPr>
            <a:r>
              <a:rPr lang="zh-CN" altLang="en-US">
                <a:solidFill>
                  <a:schemeClr val="tx2"/>
                </a:solidFill>
                <a:effectLst>
                  <a:outerShdw blurRad="38100" dist="38100" dir="2700000" algn="tl">
                    <a:srgbClr val="C0C0C0"/>
                  </a:outerShdw>
                </a:effectLst>
                <a:latin typeface="Arial" panose="020B0604020202020204" pitchFamily="34" charset="0"/>
                <a:ea typeface="黑体" panose="02010609060101010101" pitchFamily="49" charset="-122"/>
              </a:rPr>
              <a:t>解释</a:t>
            </a:r>
          </a:p>
        </p:txBody>
      </p:sp>
      <p:sp>
        <p:nvSpPr>
          <p:cNvPr id="35851" name="Rectangle 13"/>
          <p:cNvSpPr>
            <a:spLocks noGrp="1" noChangeArrowheads="1"/>
          </p:cNvSpPr>
          <p:nvPr>
            <p:ph type="title"/>
          </p:nvPr>
        </p:nvSpPr>
        <p:spPr/>
        <p:txBody>
          <a:bodyPr/>
          <a:lstStyle/>
          <a:p>
            <a:pPr eaLnBrk="1" hangingPunct="1"/>
            <a:r>
              <a:rPr lang="zh-CN" altLang="en-US" dirty="0">
                <a:sym typeface="+mn-ea"/>
              </a:rPr>
              <a:t>基础知识</a:t>
            </a:r>
            <a:r>
              <a:rPr lang="en-US" altLang="zh-CN" dirty="0">
                <a:sym typeface="+mn-ea"/>
              </a:rPr>
              <a:t>-</a:t>
            </a:r>
            <a:r>
              <a:rPr lang="zh-CN" altLang="en-US" dirty="0" smtClean="0">
                <a:sym typeface="+mn-ea"/>
              </a:rPr>
              <a:t>计算机语言</a:t>
            </a:r>
            <a:endParaRPr lang="zh-CN" altLang="en-US" dirty="0" smtClean="0"/>
          </a:p>
        </p:txBody>
      </p:sp>
      <p:sp>
        <p:nvSpPr>
          <p:cNvPr id="2" name="文本框 1"/>
          <p:cNvSpPr txBox="1"/>
          <p:nvPr/>
        </p:nvSpPr>
        <p:spPr>
          <a:xfrm>
            <a:off x="1257300" y="1200785"/>
            <a:ext cx="3278462" cy="461665"/>
          </a:xfrm>
          <a:prstGeom prst="rect">
            <a:avLst/>
          </a:prstGeom>
          <a:noFill/>
        </p:spPr>
        <p:txBody>
          <a:bodyPr wrap="none" rtlCol="0" anchor="t">
            <a:spAutoFit/>
          </a:bodyPr>
          <a:lstStyle/>
          <a:p>
            <a:pPr eaLnBrk="1" hangingPunct="1"/>
            <a:r>
              <a:rPr lang="zh-CN" altLang="en-US" smtClean="0">
                <a:sym typeface="+mn-ea"/>
              </a:rPr>
              <a:t>计算机运行程序的过程</a:t>
            </a:r>
            <a:endParaRPr lang="zh-CN" altLang="en-US"/>
          </a:p>
        </p:txBody>
      </p:sp>
      <p:sp>
        <p:nvSpPr>
          <p:cNvPr id="3" name="灯片编号占位符 2"/>
          <p:cNvSpPr>
            <a:spLocks noGrp="1"/>
          </p:cNvSpPr>
          <p:nvPr>
            <p:ph type="sldNum" sz="quarter" idx="10"/>
          </p:nvPr>
        </p:nvSpPr>
        <p:spPr/>
        <p:txBody>
          <a:bodyPr/>
          <a:lstStyle/>
          <a:p>
            <a:pPr>
              <a:defRPr/>
            </a:pPr>
            <a:fld id="{6A9BFF9C-1BD5-4E01-A2D9-531E0825C0E6}" type="slidenum">
              <a:rPr lang="en-US" altLang="zh-CN"/>
              <a:pPr>
                <a:defRPr/>
              </a:pPr>
              <a:t>8</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30050"/>
                                        </p:tgtEl>
                                        <p:attrNameLst>
                                          <p:attrName>style.visibility</p:attrName>
                                        </p:attrNameLst>
                                      </p:cBhvr>
                                      <p:to>
                                        <p:strVal val="visible"/>
                                      </p:to>
                                    </p:set>
                                    <p:anim to="" calcmode="lin" valueType="num">
                                      <p:cBhvr>
                                        <p:cTn id="7" dur="1" fill="hold"/>
                                        <p:tgtEl>
                                          <p:spTgt spid="130050"/>
                                        </p:tgtEl>
                                      </p:cBhvr>
                                    </p:anim>
                                  </p:childTnLst>
                                </p:cTn>
                              </p:par>
                              <p:par>
                                <p:cTn id="8" presetID="24" presetClass="entr" presetSubtype="0" fill="hold" grpId="0" nodeType="withEffect">
                                  <p:stCondLst>
                                    <p:cond delay="0"/>
                                  </p:stCondLst>
                                  <p:childTnLst>
                                    <p:set>
                                      <p:cBhvr>
                                        <p:cTn id="9" dur="1" fill="hold">
                                          <p:stCondLst>
                                            <p:cond delay="0"/>
                                          </p:stCondLst>
                                        </p:cTn>
                                        <p:tgtEl>
                                          <p:spTgt spid="130051"/>
                                        </p:tgtEl>
                                        <p:attrNameLst>
                                          <p:attrName>style.visibility</p:attrName>
                                        </p:attrNameLst>
                                      </p:cBhvr>
                                      <p:to>
                                        <p:strVal val="visible"/>
                                      </p:to>
                                    </p:set>
                                    <p:anim to="" calcmode="lin" valueType="num">
                                      <p:cBhvr>
                                        <p:cTn id="10" dur="1" fill="hold"/>
                                        <p:tgtEl>
                                          <p:spTgt spid="130051"/>
                                        </p:tgtEl>
                                      </p:cBhvr>
                                    </p:anim>
                                  </p:childTnLst>
                                </p:cTn>
                              </p:par>
                              <p:par>
                                <p:cTn id="11" presetID="24" presetClass="entr" presetSubtype="0" fill="hold" grpId="0" nodeType="withEffect">
                                  <p:stCondLst>
                                    <p:cond delay="0"/>
                                  </p:stCondLst>
                                  <p:childTnLst>
                                    <p:set>
                                      <p:cBhvr>
                                        <p:cTn id="12" dur="1" fill="hold">
                                          <p:stCondLst>
                                            <p:cond delay="0"/>
                                          </p:stCondLst>
                                        </p:cTn>
                                        <p:tgtEl>
                                          <p:spTgt spid="130052"/>
                                        </p:tgtEl>
                                        <p:attrNameLst>
                                          <p:attrName>style.visibility</p:attrName>
                                        </p:attrNameLst>
                                      </p:cBhvr>
                                      <p:to>
                                        <p:strVal val="visible"/>
                                      </p:to>
                                    </p:set>
                                    <p:anim to="" calcmode="lin" valueType="num">
                                      <p:cBhvr>
                                        <p:cTn id="13" dur="1" fill="hold"/>
                                        <p:tgtEl>
                                          <p:spTgt spid="130052"/>
                                        </p:tgtEl>
                                      </p:cBhvr>
                                    </p:anim>
                                  </p:childTnLst>
                                </p:cTn>
                              </p:par>
                            </p:childTnLst>
                          </p:cTn>
                        </p:par>
                      </p:childTnLst>
                    </p:cTn>
                  </p:par>
                  <p:par>
                    <p:cTn id="14" fill="hold">
                      <p:stCondLst>
                        <p:cond delay="indefinite"/>
                      </p:stCondLst>
                      <p:childTnLst>
                        <p:par>
                          <p:cTn id="15" fill="hold">
                            <p:stCondLst>
                              <p:cond delay="0"/>
                            </p:stCondLst>
                            <p:childTnLst>
                              <p:par>
                                <p:cTn id="16" presetID="24" presetClass="entr" presetSubtype="0" fill="hold" grpId="0" nodeType="clickEffect">
                                  <p:stCondLst>
                                    <p:cond delay="0"/>
                                  </p:stCondLst>
                                  <p:childTnLst>
                                    <p:set>
                                      <p:cBhvr>
                                        <p:cTn id="17" dur="1" fill="hold">
                                          <p:stCondLst>
                                            <p:cond delay="0"/>
                                          </p:stCondLst>
                                        </p:cTn>
                                        <p:tgtEl>
                                          <p:spTgt spid="130056"/>
                                        </p:tgtEl>
                                        <p:attrNameLst>
                                          <p:attrName>style.visibility</p:attrName>
                                        </p:attrNameLst>
                                      </p:cBhvr>
                                      <p:to>
                                        <p:strVal val="visible"/>
                                      </p:to>
                                    </p:set>
                                    <p:anim to="" calcmode="lin" valueType="num">
                                      <p:cBhvr>
                                        <p:cTn id="18" dur="1" fill="hold"/>
                                        <p:tgtEl>
                                          <p:spTgt spid="130056"/>
                                        </p:tgtEl>
                                      </p:cBhvr>
                                    </p:anim>
                                  </p:childTnLst>
                                </p:cTn>
                              </p:par>
                              <p:par>
                                <p:cTn id="19" presetID="24" presetClass="entr" presetSubtype="0" fill="hold" grpId="0" nodeType="withEffect">
                                  <p:stCondLst>
                                    <p:cond delay="0"/>
                                  </p:stCondLst>
                                  <p:childTnLst>
                                    <p:set>
                                      <p:cBhvr>
                                        <p:cTn id="20" dur="1" fill="hold">
                                          <p:stCondLst>
                                            <p:cond delay="0"/>
                                          </p:stCondLst>
                                        </p:cTn>
                                        <p:tgtEl>
                                          <p:spTgt spid="130055"/>
                                        </p:tgtEl>
                                        <p:attrNameLst>
                                          <p:attrName>style.visibility</p:attrName>
                                        </p:attrNameLst>
                                      </p:cBhvr>
                                      <p:to>
                                        <p:strVal val="visible"/>
                                      </p:to>
                                    </p:set>
                                    <p:anim to="" calcmode="lin" valueType="num">
                                      <p:cBhvr>
                                        <p:cTn id="21" dur="1" fill="hold"/>
                                        <p:tgtEl>
                                          <p:spTgt spid="130055"/>
                                        </p:tgtEl>
                                      </p:cBhvr>
                                    </p:anim>
                                  </p:childTnLst>
                                </p:cTn>
                              </p:par>
                            </p:childTnLst>
                          </p:cTn>
                        </p:par>
                      </p:childTnLst>
                    </p:cTn>
                  </p:par>
                  <p:par>
                    <p:cTn id="22" fill="hold">
                      <p:stCondLst>
                        <p:cond delay="indefinite"/>
                      </p:stCondLst>
                      <p:childTnLst>
                        <p:par>
                          <p:cTn id="23" fill="hold">
                            <p:stCondLst>
                              <p:cond delay="0"/>
                            </p:stCondLst>
                            <p:childTnLst>
                              <p:par>
                                <p:cTn id="24" presetID="24" presetClass="entr" presetSubtype="0" fill="hold" grpId="0" nodeType="clickEffect">
                                  <p:stCondLst>
                                    <p:cond delay="0"/>
                                  </p:stCondLst>
                                  <p:childTnLst>
                                    <p:set>
                                      <p:cBhvr>
                                        <p:cTn id="25" dur="1" fill="hold">
                                          <p:stCondLst>
                                            <p:cond delay="0"/>
                                          </p:stCondLst>
                                        </p:cTn>
                                        <p:tgtEl>
                                          <p:spTgt spid="130053"/>
                                        </p:tgtEl>
                                        <p:attrNameLst>
                                          <p:attrName>style.visibility</p:attrName>
                                        </p:attrNameLst>
                                      </p:cBhvr>
                                      <p:to>
                                        <p:strVal val="visible"/>
                                      </p:to>
                                    </p:set>
                                    <p:anim to="" calcmode="lin" valueType="num">
                                      <p:cBhvr>
                                        <p:cTn id="26" dur="1" fill="hold"/>
                                        <p:tgtEl>
                                          <p:spTgt spid="130053"/>
                                        </p:tgtEl>
                                      </p:cBhvr>
                                    </p:anim>
                                  </p:childTnLst>
                                </p:cTn>
                              </p:par>
                            </p:childTnLst>
                          </p:cTn>
                        </p:par>
                      </p:childTnLst>
                    </p:cTn>
                  </p:par>
                  <p:par>
                    <p:cTn id="27" fill="hold">
                      <p:stCondLst>
                        <p:cond delay="indefinite"/>
                      </p:stCondLst>
                      <p:childTnLst>
                        <p:par>
                          <p:cTn id="28" fill="hold">
                            <p:stCondLst>
                              <p:cond delay="0"/>
                            </p:stCondLst>
                            <p:childTnLst>
                              <p:par>
                                <p:cTn id="29" presetID="24" presetClass="entr" presetSubtype="0" fill="hold" grpId="0" nodeType="clickEffect">
                                  <p:stCondLst>
                                    <p:cond delay="0"/>
                                  </p:stCondLst>
                                  <p:childTnLst>
                                    <p:set>
                                      <p:cBhvr>
                                        <p:cTn id="30" dur="1" fill="hold">
                                          <p:stCondLst>
                                            <p:cond delay="0"/>
                                          </p:stCondLst>
                                        </p:cTn>
                                        <p:tgtEl>
                                          <p:spTgt spid="130054"/>
                                        </p:tgtEl>
                                        <p:attrNameLst>
                                          <p:attrName>style.visibility</p:attrName>
                                        </p:attrNameLst>
                                      </p:cBhvr>
                                      <p:to>
                                        <p:strVal val="visible"/>
                                      </p:to>
                                    </p:set>
                                    <p:anim to="" calcmode="lin" valueType="num">
                                      <p:cBhvr>
                                        <p:cTn id="31" dur="1" fill="hold"/>
                                        <p:tgtEl>
                                          <p:spTgt spid="130054"/>
                                        </p:tgtEl>
                                      </p:cBhvr>
                                    </p:anim>
                                  </p:childTnLst>
                                </p:cTn>
                              </p:par>
                              <p:par>
                                <p:cTn id="32" presetID="24" presetClass="entr" presetSubtype="0" fill="hold" grpId="0" nodeType="withEffect">
                                  <p:stCondLst>
                                    <p:cond delay="0"/>
                                  </p:stCondLst>
                                  <p:childTnLst>
                                    <p:set>
                                      <p:cBhvr>
                                        <p:cTn id="33" dur="1" fill="hold">
                                          <p:stCondLst>
                                            <p:cond delay="0"/>
                                          </p:stCondLst>
                                        </p:cTn>
                                        <p:tgtEl>
                                          <p:spTgt spid="130057"/>
                                        </p:tgtEl>
                                        <p:attrNameLst>
                                          <p:attrName>style.visibility</p:attrName>
                                        </p:attrNameLst>
                                      </p:cBhvr>
                                      <p:to>
                                        <p:strVal val="visible"/>
                                      </p:to>
                                    </p:set>
                                    <p:anim to="" calcmode="lin" valueType="num">
                                      <p:cBhvr>
                                        <p:cTn id="34" dur="1" fill="hold"/>
                                        <p:tgtEl>
                                          <p:spTgt spid="130057"/>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0" grpId="0" animBg="1"/>
      <p:bldP spid="130051" grpId="0" animBg="1"/>
      <p:bldP spid="130052" grpId="0" animBg="1"/>
      <p:bldP spid="130053" grpId="0" animBg="1"/>
      <p:bldP spid="130054" grpId="0" animBg="1"/>
      <p:bldP spid="130055" grpId="0" animBg="1"/>
      <p:bldP spid="130056" grpId="0"/>
      <p:bldP spid="13005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1173163" y="400050"/>
            <a:ext cx="6646862" cy="533400"/>
          </a:xfrm>
        </p:spPr>
        <p:txBody>
          <a:bodyPr/>
          <a:lstStyle/>
          <a:p>
            <a:pPr eaLnBrk="1" hangingPunct="1"/>
            <a:r>
              <a:rPr lang="zh-CN" altLang="en-US" smtClean="0"/>
              <a:t>汇编语言</a:t>
            </a:r>
            <a:r>
              <a:rPr lang="en-US" altLang="zh-CN" smtClean="0"/>
              <a:t>-</a:t>
            </a:r>
            <a:r>
              <a:rPr lang="zh-CN" altLang="en-US" smtClean="0"/>
              <a:t>机器语言</a:t>
            </a:r>
          </a:p>
        </p:txBody>
      </p:sp>
      <p:sp>
        <p:nvSpPr>
          <p:cNvPr id="44036" name="Rectangle 3"/>
          <p:cNvSpPr>
            <a:spLocks noGrp="1" noChangeArrowheads="1"/>
          </p:cNvSpPr>
          <p:nvPr>
            <p:ph type="body" idx="1"/>
          </p:nvPr>
        </p:nvSpPr>
        <p:spPr>
          <a:xfrm>
            <a:off x="374650" y="1052830"/>
            <a:ext cx="8343900" cy="4116070"/>
          </a:xfrm>
        </p:spPr>
        <p:txBody>
          <a:bodyPr/>
          <a:lstStyle/>
          <a:p>
            <a:pPr eaLnBrk="1" hangingPunct="1"/>
            <a:r>
              <a:rPr lang="zh-CN" altLang="en-US" sz="2000" dirty="0">
                <a:sym typeface="+mn-ea"/>
              </a:rPr>
              <a:t>机器语言是机器指令的集合。</a:t>
            </a:r>
          </a:p>
          <a:p>
            <a:pPr eaLnBrk="1" hangingPunct="1"/>
            <a:r>
              <a:rPr lang="zh-CN" altLang="en-US" sz="2000" dirty="0">
                <a:sym typeface="+mn-ea"/>
              </a:rPr>
              <a:t>机器指令：</a:t>
            </a:r>
            <a:r>
              <a:rPr lang="en-US" altLang="zh-CN" sz="2000" dirty="0">
                <a:sym typeface="+mn-ea"/>
              </a:rPr>
              <a:t>CPU</a:t>
            </a:r>
            <a:r>
              <a:rPr lang="zh-CN" altLang="en-US" sz="2000" dirty="0">
                <a:sym typeface="+mn-ea"/>
              </a:rPr>
              <a:t>能直接识别并执行的指令。</a:t>
            </a:r>
            <a:endParaRPr lang="en-US" altLang="zh-CN" sz="2000" dirty="0"/>
          </a:p>
          <a:p>
            <a:pPr eaLnBrk="1" hangingPunct="1"/>
            <a:r>
              <a:rPr lang="zh-CN" altLang="en-US" sz="2000" dirty="0">
                <a:sym typeface="+mn-ea"/>
              </a:rPr>
              <a:t>电平脉冲：</a:t>
            </a:r>
          </a:p>
          <a:p>
            <a:pPr eaLnBrk="1" hangingPunct="1"/>
            <a:endParaRPr lang="zh-CN" altLang="en-US" sz="2000" dirty="0">
              <a:sym typeface="+mn-ea"/>
            </a:endParaRPr>
          </a:p>
          <a:p>
            <a:pPr eaLnBrk="1" hangingPunct="1"/>
            <a:endParaRPr lang="zh-CN" altLang="en-US" sz="2000" dirty="0">
              <a:sym typeface="+mn-ea"/>
            </a:endParaRPr>
          </a:p>
          <a:p>
            <a:pPr eaLnBrk="1" hangingPunct="1"/>
            <a:endParaRPr lang="zh-CN" altLang="en-US" sz="2000" dirty="0">
              <a:sym typeface="+mn-ea"/>
            </a:endParaRPr>
          </a:p>
          <a:p>
            <a:pPr eaLnBrk="1" hangingPunct="1"/>
            <a:endParaRPr lang="zh-CN" altLang="en-US" sz="2000" dirty="0">
              <a:sym typeface="+mn-ea"/>
            </a:endParaRPr>
          </a:p>
          <a:p>
            <a:pPr eaLnBrk="1" hangingPunct="1">
              <a:lnSpc>
                <a:spcPct val="90000"/>
              </a:lnSpc>
            </a:pPr>
            <a:r>
              <a:rPr lang="zh-CN" altLang="en-US" sz="2000" dirty="0">
                <a:sym typeface="+mn-ea"/>
              </a:rPr>
              <a:t>示例：应用</a:t>
            </a:r>
            <a:r>
              <a:rPr lang="en-US" altLang="zh-CN" sz="2000" dirty="0">
                <a:sym typeface="+mn-ea"/>
              </a:rPr>
              <a:t>8086CPU</a:t>
            </a:r>
            <a:r>
              <a:rPr lang="zh-CN" altLang="en-US" sz="2000" dirty="0">
                <a:sym typeface="+mn-ea"/>
              </a:rPr>
              <a:t>完成运算</a:t>
            </a:r>
            <a:r>
              <a:rPr lang="en-US" altLang="zh-CN" sz="2000" dirty="0">
                <a:sym typeface="+mn-ea"/>
              </a:rPr>
              <a:t>S = 768 + 12288 - 1280</a:t>
            </a:r>
            <a:endParaRPr lang="en-US" altLang="zh-CN" sz="2000" dirty="0"/>
          </a:p>
          <a:p>
            <a:pPr eaLnBrk="1" hangingPunct="1">
              <a:lnSpc>
                <a:spcPct val="80000"/>
              </a:lnSpc>
            </a:pPr>
            <a:r>
              <a:rPr lang="zh-CN" altLang="en-US" sz="2000" dirty="0">
                <a:sym typeface="+mn-ea"/>
              </a:rPr>
              <a:t>机器指令编写的程序如下：    </a:t>
            </a:r>
            <a:endParaRPr lang="zh-CN" altLang="en-US" sz="2000" dirty="0"/>
          </a:p>
          <a:p>
            <a:pPr eaLnBrk="1" hangingPunct="1">
              <a:lnSpc>
                <a:spcPct val="80000"/>
              </a:lnSpc>
              <a:buNone/>
            </a:pPr>
            <a:r>
              <a:rPr lang="zh-CN" altLang="en-US" sz="2000" dirty="0">
                <a:sym typeface="+mn-ea"/>
              </a:rPr>
              <a:t>      </a:t>
            </a:r>
            <a:r>
              <a:rPr lang="en-US" altLang="zh-CN" sz="2000" dirty="0">
                <a:sym typeface="+mn-ea"/>
              </a:rPr>
              <a:t>101100000000000000000011</a:t>
            </a:r>
            <a:endParaRPr lang="en-US" altLang="zh-CN" sz="2000" dirty="0"/>
          </a:p>
          <a:p>
            <a:pPr eaLnBrk="1" hangingPunct="1">
              <a:lnSpc>
                <a:spcPct val="80000"/>
              </a:lnSpc>
              <a:buNone/>
            </a:pPr>
            <a:r>
              <a:rPr lang="en-US" altLang="zh-CN" sz="2000" dirty="0">
                <a:sym typeface="+mn-ea"/>
              </a:rPr>
              <a:t>      000001010000000000110000</a:t>
            </a:r>
            <a:endParaRPr lang="en-US" altLang="zh-CN" sz="2000" dirty="0"/>
          </a:p>
          <a:p>
            <a:pPr eaLnBrk="1" hangingPunct="1">
              <a:lnSpc>
                <a:spcPct val="80000"/>
              </a:lnSpc>
              <a:buNone/>
            </a:pPr>
            <a:r>
              <a:rPr lang="en-US" altLang="zh-CN" sz="2000" dirty="0">
                <a:sym typeface="+mn-ea"/>
              </a:rPr>
              <a:t>      001011010000000000000101    </a:t>
            </a:r>
            <a:endParaRPr lang="en-US" altLang="zh-CN" sz="2000" dirty="0"/>
          </a:p>
          <a:p>
            <a:pPr eaLnBrk="1" hangingPunct="1">
              <a:lnSpc>
                <a:spcPct val="90000"/>
              </a:lnSpc>
              <a:buNone/>
            </a:pPr>
            <a:r>
              <a:rPr lang="zh-CN" altLang="en-US" sz="2000" dirty="0">
                <a:sym typeface="+mn-ea"/>
              </a:rPr>
              <a:t>     </a:t>
            </a:r>
            <a:endParaRPr lang="zh-CN" altLang="en-US" sz="2000" dirty="0"/>
          </a:p>
          <a:p>
            <a:pPr marL="0" indent="0" eaLnBrk="1" hangingPunct="1">
              <a:lnSpc>
                <a:spcPct val="90000"/>
              </a:lnSpc>
              <a:buNone/>
            </a:pPr>
            <a:endParaRPr lang="zh-CN" altLang="en-US" sz="2000" dirty="0" smtClean="0"/>
          </a:p>
        </p:txBody>
      </p:sp>
      <p:pic>
        <p:nvPicPr>
          <p:cNvPr id="79876" name="Picture 4"/>
          <p:cNvPicPr>
            <a:picLocks noChangeAspect="1"/>
          </p:cNvPicPr>
          <p:nvPr/>
        </p:nvPicPr>
        <p:blipFill>
          <a:blip r:embed="rId2"/>
          <a:stretch>
            <a:fillRect/>
          </a:stretch>
        </p:blipFill>
        <p:spPr>
          <a:xfrm>
            <a:off x="871220" y="2341880"/>
            <a:ext cx="6248400" cy="1106170"/>
          </a:xfrm>
          <a:prstGeom prst="rect">
            <a:avLst/>
          </a:prstGeom>
          <a:noFill/>
          <a:ln w="9525">
            <a:noFill/>
          </a:ln>
        </p:spPr>
      </p:pic>
      <p:sp>
        <p:nvSpPr>
          <p:cNvPr id="4" name="文本框 3"/>
          <p:cNvSpPr txBox="1"/>
          <p:nvPr/>
        </p:nvSpPr>
        <p:spPr>
          <a:xfrm>
            <a:off x="2056765" y="5344795"/>
            <a:ext cx="5432425" cy="1076325"/>
          </a:xfrm>
          <a:prstGeom prst="rect">
            <a:avLst/>
          </a:prstGeom>
          <a:noFill/>
        </p:spPr>
        <p:txBody>
          <a:bodyPr wrap="square" rtlCol="0" anchor="t">
            <a:spAutoFit/>
          </a:bodyPr>
          <a:lstStyle/>
          <a:p>
            <a:pPr eaLnBrk="1" hangingPunct="1">
              <a:lnSpc>
                <a:spcPct val="80000"/>
              </a:lnSpc>
            </a:pPr>
            <a:r>
              <a:rPr lang="zh-CN" altLang="en-US" sz="2000" dirty="0">
                <a:sym typeface="+mn-ea"/>
              </a:rPr>
              <a:t>假如将程序错写成以下这样，请找出错误：</a:t>
            </a:r>
            <a:endParaRPr lang="zh-CN" altLang="en-US" sz="2000" dirty="0"/>
          </a:p>
          <a:p>
            <a:pPr eaLnBrk="1" hangingPunct="1">
              <a:lnSpc>
                <a:spcPct val="80000"/>
              </a:lnSpc>
              <a:buNone/>
            </a:pPr>
            <a:r>
              <a:rPr lang="zh-CN" altLang="en-US" sz="2000" dirty="0">
                <a:sym typeface="+mn-ea"/>
              </a:rPr>
              <a:t>      </a:t>
            </a:r>
            <a:r>
              <a:rPr lang="en-US" altLang="zh-CN" sz="2000" dirty="0">
                <a:sym typeface="+mn-ea"/>
              </a:rPr>
              <a:t>101100000000000000000011</a:t>
            </a:r>
            <a:endParaRPr lang="en-US" altLang="zh-CN" sz="2000" dirty="0"/>
          </a:p>
          <a:p>
            <a:pPr eaLnBrk="1" hangingPunct="1">
              <a:lnSpc>
                <a:spcPct val="80000"/>
              </a:lnSpc>
              <a:buNone/>
            </a:pPr>
            <a:r>
              <a:rPr lang="en-US" altLang="zh-CN" sz="2000" dirty="0">
                <a:sym typeface="+mn-ea"/>
              </a:rPr>
              <a:t>      000001010000000000110000</a:t>
            </a:r>
            <a:endParaRPr lang="en-US" altLang="zh-CN" sz="2000" dirty="0"/>
          </a:p>
          <a:p>
            <a:pPr eaLnBrk="1" hangingPunct="1">
              <a:lnSpc>
                <a:spcPct val="80000"/>
              </a:lnSpc>
              <a:buNone/>
            </a:pPr>
            <a:r>
              <a:rPr lang="en-US" altLang="zh-CN" sz="2000" dirty="0">
                <a:sym typeface="+mn-ea"/>
              </a:rPr>
              <a:t>      000101101000000000000101</a:t>
            </a:r>
            <a:endParaRPr lang="zh-CN" altLang="en-US" sz="2000"/>
          </a:p>
        </p:txBody>
      </p:sp>
      <p:pic>
        <p:nvPicPr>
          <p:cNvPr id="3" name="图片 2"/>
          <p:cNvPicPr>
            <a:picLocks noChangeAspect="1"/>
          </p:cNvPicPr>
          <p:nvPr/>
        </p:nvPicPr>
        <p:blipFill>
          <a:blip r:embed="rId3"/>
          <a:srcRect b="32262"/>
          <a:stretch>
            <a:fillRect/>
          </a:stretch>
        </p:blipFill>
        <p:spPr>
          <a:xfrm>
            <a:off x="556895" y="5311140"/>
            <a:ext cx="1628140" cy="1143635"/>
          </a:xfrm>
          <a:prstGeom prst="rect">
            <a:avLst/>
          </a:prstGeom>
        </p:spPr>
      </p:pic>
      <p:sp>
        <p:nvSpPr>
          <p:cNvPr id="5" name="灯片编号占位符 4"/>
          <p:cNvSpPr>
            <a:spLocks noGrp="1"/>
          </p:cNvSpPr>
          <p:nvPr>
            <p:ph type="sldNum" sz="quarter" idx="10"/>
          </p:nvPr>
        </p:nvSpPr>
        <p:spPr/>
        <p:txBody>
          <a:bodyPr/>
          <a:lstStyle/>
          <a:p>
            <a:pPr>
              <a:defRPr/>
            </a:pPr>
            <a:fld id="{6A9BFF9C-1BD5-4E01-A2D9-531E0825C0E6}" type="slidenum">
              <a:rPr lang="en-US" altLang="zh-CN"/>
              <a:pPr>
                <a:defRPr/>
              </a:pPr>
              <a:t>9</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036">
                                            <p:bg/>
                                          </p:spTgt>
                                        </p:tgtEl>
                                        <p:attrNameLst>
                                          <p:attrName>style.visibility</p:attrName>
                                        </p:attrNameLst>
                                      </p:cBhvr>
                                      <p:to>
                                        <p:strVal val="visible"/>
                                      </p:to>
                                    </p:set>
                                    <p:animEffect transition="in" filter="blinds(horizontal)">
                                      <p:cBhvr>
                                        <p:cTn id="7" dur="500"/>
                                        <p:tgtEl>
                                          <p:spTgt spid="44036">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4036">
                                            <p:txEl>
                                              <p:pRg st="0" end="0"/>
                                            </p:txEl>
                                          </p:spTgt>
                                        </p:tgtEl>
                                        <p:attrNameLst>
                                          <p:attrName>style.visibility</p:attrName>
                                        </p:attrNameLst>
                                      </p:cBhvr>
                                      <p:to>
                                        <p:strVal val="visible"/>
                                      </p:to>
                                    </p:set>
                                    <p:animEffect transition="in" filter="blinds(horizontal)">
                                      <p:cBhvr>
                                        <p:cTn id="10" dur="500"/>
                                        <p:tgtEl>
                                          <p:spTgt spid="44036">
                                            <p:txEl>
                                              <p:pRg st="0" end="0"/>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4036">
                                            <p:txEl>
                                              <p:pRg st="1" end="1"/>
                                            </p:txEl>
                                          </p:spTgt>
                                        </p:tgtEl>
                                        <p:attrNameLst>
                                          <p:attrName>style.visibility</p:attrName>
                                        </p:attrNameLst>
                                      </p:cBhvr>
                                      <p:to>
                                        <p:strVal val="visible"/>
                                      </p:to>
                                    </p:set>
                                    <p:animEffect transition="in" filter="blinds(horizontal)">
                                      <p:cBhvr>
                                        <p:cTn id="13" dur="500"/>
                                        <p:tgtEl>
                                          <p:spTgt spid="44036">
                                            <p:txEl>
                                              <p:pRg st="1" end="1"/>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4036">
                                            <p:txEl>
                                              <p:pRg st="2" end="2"/>
                                            </p:txEl>
                                          </p:spTgt>
                                        </p:tgtEl>
                                        <p:attrNameLst>
                                          <p:attrName>style.visibility</p:attrName>
                                        </p:attrNameLst>
                                      </p:cBhvr>
                                      <p:to>
                                        <p:strVal val="visible"/>
                                      </p:to>
                                    </p:set>
                                    <p:animEffect transition="in" filter="blinds(horizontal)">
                                      <p:cBhvr>
                                        <p:cTn id="16" dur="500"/>
                                        <p:tgtEl>
                                          <p:spTgt spid="44036">
                                            <p:txEl>
                                              <p:pRg st="2" end="2"/>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44036">
                                            <p:txEl>
                                              <p:pRg st="7" end="7"/>
                                            </p:txEl>
                                          </p:spTgt>
                                        </p:tgtEl>
                                        <p:attrNameLst>
                                          <p:attrName>style.visibility</p:attrName>
                                        </p:attrNameLst>
                                      </p:cBhvr>
                                      <p:to>
                                        <p:strVal val="visible"/>
                                      </p:to>
                                    </p:set>
                                    <p:animEffect transition="in" filter="blinds(horizontal)">
                                      <p:cBhvr>
                                        <p:cTn id="19" dur="500"/>
                                        <p:tgtEl>
                                          <p:spTgt spid="44036">
                                            <p:txEl>
                                              <p:pRg st="7" end="7"/>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44036">
                                            <p:txEl>
                                              <p:pRg st="8" end="8"/>
                                            </p:txEl>
                                          </p:spTgt>
                                        </p:tgtEl>
                                        <p:attrNameLst>
                                          <p:attrName>style.visibility</p:attrName>
                                        </p:attrNameLst>
                                      </p:cBhvr>
                                      <p:to>
                                        <p:strVal val="visible"/>
                                      </p:to>
                                    </p:set>
                                    <p:animEffect transition="in" filter="blinds(horizontal)">
                                      <p:cBhvr>
                                        <p:cTn id="22" dur="500"/>
                                        <p:tgtEl>
                                          <p:spTgt spid="44036">
                                            <p:txEl>
                                              <p:pRg st="8" end="8"/>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44036">
                                            <p:txEl>
                                              <p:pRg st="9" end="9"/>
                                            </p:txEl>
                                          </p:spTgt>
                                        </p:tgtEl>
                                        <p:attrNameLst>
                                          <p:attrName>style.visibility</p:attrName>
                                        </p:attrNameLst>
                                      </p:cBhvr>
                                      <p:to>
                                        <p:strVal val="visible"/>
                                      </p:to>
                                    </p:set>
                                    <p:animEffect transition="in" filter="blinds(horizontal)">
                                      <p:cBhvr>
                                        <p:cTn id="25" dur="500"/>
                                        <p:tgtEl>
                                          <p:spTgt spid="44036">
                                            <p:txEl>
                                              <p:pRg st="9" end="9"/>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44036">
                                            <p:txEl>
                                              <p:pRg st="10" end="10"/>
                                            </p:txEl>
                                          </p:spTgt>
                                        </p:tgtEl>
                                        <p:attrNameLst>
                                          <p:attrName>style.visibility</p:attrName>
                                        </p:attrNameLst>
                                      </p:cBhvr>
                                      <p:to>
                                        <p:strVal val="visible"/>
                                      </p:to>
                                    </p:set>
                                    <p:animEffect transition="in" filter="blinds(horizontal)">
                                      <p:cBhvr>
                                        <p:cTn id="28" dur="500"/>
                                        <p:tgtEl>
                                          <p:spTgt spid="44036">
                                            <p:txEl>
                                              <p:pRg st="10" end="10"/>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44036">
                                            <p:txEl>
                                              <p:pRg st="11" end="11"/>
                                            </p:txEl>
                                          </p:spTgt>
                                        </p:tgtEl>
                                        <p:attrNameLst>
                                          <p:attrName>style.visibility</p:attrName>
                                        </p:attrNameLst>
                                      </p:cBhvr>
                                      <p:to>
                                        <p:strVal val="visible"/>
                                      </p:to>
                                    </p:set>
                                    <p:animEffect transition="in" filter="blinds(horizontal)">
                                      <p:cBhvr>
                                        <p:cTn id="31" dur="500"/>
                                        <p:tgtEl>
                                          <p:spTgt spid="44036">
                                            <p:txEl>
                                              <p:pRg st="11" end="11"/>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44036">
                                            <p:txEl>
                                              <p:pRg st="12" end="12"/>
                                            </p:txEl>
                                          </p:spTgt>
                                        </p:tgtEl>
                                        <p:attrNameLst>
                                          <p:attrName>style.visibility</p:attrName>
                                        </p:attrNameLst>
                                      </p:cBhvr>
                                      <p:to>
                                        <p:strVal val="visible"/>
                                      </p:to>
                                    </p:set>
                                    <p:animEffect transition="in" filter="blinds(horizontal)">
                                      <p:cBhvr>
                                        <p:cTn id="34" dur="500"/>
                                        <p:tgtEl>
                                          <p:spTgt spid="44036">
                                            <p:txEl>
                                              <p:pRg st="12" end="1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barn(inVertical)">
                                      <p:cBhvr>
                                        <p:cTn id="4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build="allAtOnce" bldLvl="0" animBg="1"/>
      <p:bldP spid="4" grpId="0"/>
    </p:bldLst>
  </p:timing>
</p:sld>
</file>

<file path=ppt/theme/theme1.xml><?xml version="1.0" encoding="utf-8"?>
<a:theme xmlns:a="http://schemas.openxmlformats.org/drawingml/2006/main" name="1_sample">
  <a:themeElements>
    <a:clrScheme name="1_sample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fontScheme name="1_sample">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t" anchorCtr="0" compatLnSpc="1">
        <a:spAutoFit/>
      </a:bodyPr>
      <a:lstStyle>
        <a:defPPr marL="0" marR="0" indent="0" algn="l" defTabSz="914400" rtl="0" eaLnBrk="0" fontAlgn="base" latinLnBrk="0" hangingPunct="0">
          <a:lnSpc>
            <a:spcPct val="100000"/>
          </a:lnSpc>
          <a:spcBef>
            <a:spcPct val="0"/>
          </a:spcBef>
          <a:spcAft>
            <a:spcPct val="0"/>
          </a:spcAft>
          <a:buClrTx/>
          <a:buSzTx/>
          <a:buFontTx/>
          <a:buNone/>
          <a:defRPr kumimoji="0" lang="zh-CN" altLang="en-US"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t" anchorCtr="0" compatLnSpc="1">
        <a:spAutoFit/>
      </a:bodyPr>
      <a:lstStyle>
        <a:defPPr marL="0" marR="0" indent="0" algn="l" defTabSz="914400" rtl="0" eaLnBrk="0" fontAlgn="base" latinLnBrk="0" hangingPunct="0">
          <a:lnSpc>
            <a:spcPct val="100000"/>
          </a:lnSpc>
          <a:spcBef>
            <a:spcPct val="0"/>
          </a:spcBef>
          <a:spcAft>
            <a:spcPct val="0"/>
          </a:spcAft>
          <a:buClrTx/>
          <a:buSzTx/>
          <a:buFontTx/>
          <a:buNone/>
          <a:defRPr kumimoji="0" lang="zh-CN" altLang="en-US"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defRPr>
        </a:defPPr>
      </a:lstStyle>
    </a:lnDef>
  </a:objectDefaults>
  <a:extraClrSchemeLst>
    <a:extraClrScheme>
      <a:clrScheme name="1_sample 1">
        <a:dk1>
          <a:srgbClr val="48806B"/>
        </a:dk1>
        <a:lt1>
          <a:srgbClr val="FFFFFF"/>
        </a:lt1>
        <a:dk2>
          <a:srgbClr val="77956D"/>
        </a:dk2>
        <a:lt2>
          <a:srgbClr val="C0C0C0"/>
        </a:lt2>
        <a:accent1>
          <a:srgbClr val="6BB9C3"/>
        </a:accent1>
        <a:accent2>
          <a:srgbClr val="E7BA15"/>
        </a:accent2>
        <a:accent3>
          <a:srgbClr val="FFFFFF"/>
        </a:accent3>
        <a:accent4>
          <a:srgbClr val="3C6C5A"/>
        </a:accent4>
        <a:accent5>
          <a:srgbClr val="BAD9DE"/>
        </a:accent5>
        <a:accent6>
          <a:srgbClr val="D1A812"/>
        </a:accent6>
        <a:hlink>
          <a:srgbClr val="76C14D"/>
        </a:hlink>
        <a:folHlink>
          <a:srgbClr val="B0C29C"/>
        </a:folHlink>
      </a:clrScheme>
      <a:clrMap bg1="lt1" tx1="dk1" bg2="lt2" tx2="dk2" accent1="accent1" accent2="accent2" accent3="accent3" accent4="accent4" accent5="accent5" accent6="accent6" hlink="hlink" folHlink="folHlink"/>
    </a:extraClrScheme>
    <a:extraClrScheme>
      <a:clrScheme name="1_sample 2">
        <a:dk1>
          <a:srgbClr val="5F5F5F"/>
        </a:dk1>
        <a:lt1>
          <a:srgbClr val="FFFFFF"/>
        </a:lt1>
        <a:dk2>
          <a:srgbClr val="8D8D8D"/>
        </a:dk2>
        <a:lt2>
          <a:srgbClr val="C0C0C0"/>
        </a:lt2>
        <a:accent1>
          <a:srgbClr val="8EC072"/>
        </a:accent1>
        <a:accent2>
          <a:srgbClr val="5DB8CD"/>
        </a:accent2>
        <a:accent3>
          <a:srgbClr val="FFFFFF"/>
        </a:accent3>
        <a:accent4>
          <a:srgbClr val="505050"/>
        </a:accent4>
        <a:accent5>
          <a:srgbClr val="C6DCBC"/>
        </a:accent5>
        <a:accent6>
          <a:srgbClr val="53A6BA"/>
        </a:accent6>
        <a:hlink>
          <a:srgbClr val="D68B40"/>
        </a:hlink>
        <a:folHlink>
          <a:srgbClr val="D5D179"/>
        </a:folHlink>
      </a:clrScheme>
      <a:clrMap bg1="lt1" tx1="dk1" bg2="lt2" tx2="dk2" accent1="accent1" accent2="accent2" accent3="accent3" accent4="accent4" accent5="accent5" accent6="accent6" hlink="hlink" folHlink="folHlink"/>
    </a:extraClrScheme>
    <a:extraClrScheme>
      <a:clrScheme name="1_sample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cdb2004146l</Template>
  <TotalTime>1137</TotalTime>
  <Words>4731</Words>
  <Application>Microsoft Office PowerPoint</Application>
  <PresentationFormat>全屏显示(4:3)</PresentationFormat>
  <Paragraphs>782</Paragraphs>
  <Slides>59</Slides>
  <Notes>5</Notes>
  <HiddenSlides>1</HiddenSlides>
  <MMClips>0</MMClips>
  <ScaleCrop>false</ScaleCrop>
  <HeadingPairs>
    <vt:vector size="8" baseType="variant">
      <vt:variant>
        <vt:lpstr>已用的字体</vt:lpstr>
      </vt:variant>
      <vt:variant>
        <vt:i4>19</vt:i4>
      </vt:variant>
      <vt:variant>
        <vt:lpstr>主题</vt:lpstr>
      </vt:variant>
      <vt:variant>
        <vt:i4>1</vt:i4>
      </vt:variant>
      <vt:variant>
        <vt:lpstr>嵌入 OLE 服务器</vt:lpstr>
      </vt:variant>
      <vt:variant>
        <vt:i4>1</vt:i4>
      </vt:variant>
      <vt:variant>
        <vt:lpstr>幻灯片标题</vt:lpstr>
      </vt:variant>
      <vt:variant>
        <vt:i4>59</vt:i4>
      </vt:variant>
    </vt:vector>
  </HeadingPairs>
  <TitlesOfParts>
    <vt:vector size="80" baseType="lpstr">
      <vt:lpstr>Gulim</vt:lpstr>
      <vt:lpstr>方正舒体</vt:lpstr>
      <vt:lpstr>黑体</vt:lpstr>
      <vt:lpstr>华文仿宋</vt:lpstr>
      <vt:lpstr>华文琥珀</vt:lpstr>
      <vt:lpstr>华文楷体</vt:lpstr>
      <vt:lpstr>华文新魏</vt:lpstr>
      <vt:lpstr>楷体</vt:lpstr>
      <vt:lpstr>楷体_GB2312</vt:lpstr>
      <vt:lpstr>隶书</vt:lpstr>
      <vt:lpstr>宋体</vt:lpstr>
      <vt:lpstr>Arial</vt:lpstr>
      <vt:lpstr>Arial Rounded MT Bold</vt:lpstr>
      <vt:lpstr>Lucida Console</vt:lpstr>
      <vt:lpstr>Tahoma</vt:lpstr>
      <vt:lpstr>Times New Roman</vt:lpstr>
      <vt:lpstr>Verdana</vt:lpstr>
      <vt:lpstr>Wingdings</vt:lpstr>
      <vt:lpstr>Wingdings 2</vt:lpstr>
      <vt:lpstr>1_sample</vt:lpstr>
      <vt:lpstr>Visio</vt:lpstr>
      <vt:lpstr>PowerPoint 演示文稿</vt:lpstr>
      <vt:lpstr>PowerPoint 演示文稿</vt:lpstr>
      <vt:lpstr>基础知识-计算机系统</vt:lpstr>
      <vt:lpstr>基础知识-计算机系统</vt:lpstr>
      <vt:lpstr>基础知识-计算机系统</vt:lpstr>
      <vt:lpstr>基础知识-计算机系统</vt:lpstr>
      <vt:lpstr>基础知识-计算机语言</vt:lpstr>
      <vt:lpstr>基础知识-计算机语言</vt:lpstr>
      <vt:lpstr>汇编语言-机器语言</vt:lpstr>
      <vt:lpstr>汇编语言-机器语言</vt:lpstr>
      <vt:lpstr>1.1 汇编语言的特点</vt:lpstr>
      <vt:lpstr>汇编语言</vt:lpstr>
      <vt:lpstr>汇编语言</vt:lpstr>
      <vt:lpstr>汇编语言</vt:lpstr>
      <vt:lpstr>汇编语言的优点</vt:lpstr>
      <vt:lpstr>汇编语言程序特点</vt:lpstr>
      <vt:lpstr> 汇编语言与高级语言的主要差异</vt:lpstr>
      <vt:lpstr>汇编语言</vt:lpstr>
      <vt:lpstr>汇编语言</vt:lpstr>
      <vt:lpstr>PowerPoint 演示文稿</vt:lpstr>
      <vt:lpstr>1.2 计算机中的数据表示</vt:lpstr>
      <vt:lpstr>1.2.1 字符数据表示</vt:lpstr>
      <vt:lpstr>1.2.2数值数据表示</vt:lpstr>
      <vt:lpstr>1.2.2数值数据表示</vt:lpstr>
      <vt:lpstr>1.2.2数值数据表示</vt:lpstr>
      <vt:lpstr>1.2.2数值数据表示</vt:lpstr>
      <vt:lpstr>1.2.2数值数据表示</vt:lpstr>
      <vt:lpstr>1.2.2数值数据表示</vt:lpstr>
      <vt:lpstr>1.2.2数值数据表示</vt:lpstr>
      <vt:lpstr>1.2.2数值数据表示</vt:lpstr>
      <vt:lpstr>1.2.2数值数据表示</vt:lpstr>
      <vt:lpstr>1.2.2数值数据表示</vt:lpstr>
      <vt:lpstr>1.2.2数值数据表示</vt:lpstr>
      <vt:lpstr>1.2.2数值数据表示</vt:lpstr>
      <vt:lpstr>1.2.2数值数据表示</vt:lpstr>
      <vt:lpstr>1.3 计算机中的数据存储</vt:lpstr>
      <vt:lpstr>80X86寄存器组</vt:lpstr>
      <vt:lpstr>PowerPoint 演示文稿</vt:lpstr>
      <vt:lpstr>80x86的寄存器结构</vt:lpstr>
      <vt:lpstr>8086寄存器组</vt:lpstr>
      <vt:lpstr>8086寄存器组-通用寄存器</vt:lpstr>
      <vt:lpstr>8086寄存器组-通用寄存器</vt:lpstr>
      <vt:lpstr>8086寄存器组-FLAGS</vt:lpstr>
      <vt:lpstr>8086寄存器组-FLAGS</vt:lpstr>
      <vt:lpstr>8086寄存器组-FLAGS</vt:lpstr>
      <vt:lpstr>80x86的标志寄存器</vt:lpstr>
      <vt:lpstr>PowerPoint 演示文稿</vt:lpstr>
      <vt:lpstr>1.3.2 存储器</vt:lpstr>
      <vt:lpstr>1.3.2 存储器</vt:lpstr>
      <vt:lpstr>1.3.2 存储器</vt:lpstr>
      <vt:lpstr>1.3.2 存储器</vt:lpstr>
      <vt:lpstr>1.3.2 存储器</vt:lpstr>
      <vt:lpstr>1.3.2 存储器</vt:lpstr>
      <vt:lpstr>1.3.2 存储器</vt:lpstr>
      <vt:lpstr>1.3.3  I/O端口</vt:lpstr>
      <vt:lpstr>1.4 计算机中的数据处理</vt:lpstr>
      <vt:lpstr>PowerPoint 演示文稿</vt:lpstr>
      <vt:lpstr>PowerPoint 演示文稿</vt:lpstr>
      <vt:lpstr>机器程序</vt:lpstr>
    </vt:vector>
  </TitlesOfParts>
  <Company>hziee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计算机组成原理</dc:title>
  <dc:subject>第1章 概论</dc:subject>
  <dc:creator>冯建文</dc:creator>
  <cp:lastModifiedBy>admin</cp:lastModifiedBy>
  <cp:revision>180</cp:revision>
  <dcterms:created xsi:type="dcterms:W3CDTF">2004-11-17T05:40:00Z</dcterms:created>
  <dcterms:modified xsi:type="dcterms:W3CDTF">2023-11-02T07:43:55Z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2052-11.8.2.10972</vt:lpwstr>
  </property>
  <property fmtid="{D5CDD505-2E9C-101B-9397-08002B2CF9AE}" pid="3" name="ICV">
    <vt:lpwstr>097254BD780B4C2FA5451B8240E70E8F</vt:lpwstr>
  </property>
</Properties>
</file>