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87" r:id="rId3"/>
    <p:sldId id="470" r:id="rId4"/>
    <p:sldId id="304" r:id="rId5"/>
    <p:sldId id="321" r:id="rId6"/>
    <p:sldId id="322" r:id="rId7"/>
    <p:sldId id="337" r:id="rId8"/>
    <p:sldId id="419" r:id="rId9"/>
    <p:sldId id="474" r:id="rId10"/>
    <p:sldId id="475" r:id="rId11"/>
    <p:sldId id="315" r:id="rId12"/>
    <p:sldId id="476" r:id="rId13"/>
    <p:sldId id="314" r:id="rId14"/>
    <p:sldId id="327" r:id="rId15"/>
    <p:sldId id="318" r:id="rId16"/>
    <p:sldId id="328" r:id="rId17"/>
    <p:sldId id="329" r:id="rId18"/>
    <p:sldId id="316" r:id="rId19"/>
    <p:sldId id="317" r:id="rId20"/>
    <p:sldId id="320" r:id="rId21"/>
    <p:sldId id="477" r:id="rId22"/>
    <p:sldId id="478" r:id="rId23"/>
    <p:sldId id="479" r:id="rId24"/>
    <p:sldId id="480" r:id="rId25"/>
    <p:sldId id="481" r:id="rId26"/>
    <p:sldId id="483" r:id="rId27"/>
    <p:sldId id="485" r:id="rId28"/>
    <p:sldId id="490" r:id="rId29"/>
    <p:sldId id="491" r:id="rId30"/>
    <p:sldId id="493" r:id="rId31"/>
    <p:sldId id="495" r:id="rId32"/>
    <p:sldId id="498" r:id="rId33"/>
    <p:sldId id="501" r:id="rId34"/>
    <p:sldId id="502" r:id="rId35"/>
    <p:sldId id="503" r:id="rId36"/>
    <p:sldId id="504" r:id="rId37"/>
    <p:sldId id="505" r:id="rId38"/>
    <p:sldId id="507" r:id="rId39"/>
    <p:sldId id="508" r:id="rId40"/>
    <p:sldId id="509" r:id="rId41"/>
    <p:sldId id="319" r:id="rId4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6"/>
    <p:restoredTop sz="90929"/>
  </p:normalViewPr>
  <p:slideViewPr>
    <p:cSldViewPr showGuides="1">
      <p:cViewPr varScale="1">
        <p:scale>
          <a:sx n="70" d="100"/>
          <a:sy n="70" d="100"/>
        </p:scale>
        <p:origin x="954" y="60"/>
      </p:cViewPr>
      <p:guideLst>
        <p:guide orient="horz" pos="2174"/>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3468641110"/>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a:t>
            </a:fld>
            <a:endParaRPr lang="en-US" altLang="zh-CN" sz="1200" dirty="0"/>
          </a:p>
        </p:txBody>
      </p:sp>
      <p:sp>
        <p:nvSpPr>
          <p:cNvPr id="20483"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0484"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21</a:t>
            </a:fld>
            <a:endParaRPr lang="zh-CN" altLang="en-US" sz="1200" dirty="0">
              <a:latin typeface="Times New Roman" panose="02020603050405020304" pitchFamily="18" charset="0"/>
            </a:endParaRPr>
          </a:p>
        </p:txBody>
      </p:sp>
      <p:sp>
        <p:nvSpPr>
          <p:cNvPr id="187395" name="Rectangle 2"/>
          <p:cNvSpPr>
            <a:spLocks noGrp="1" noRot="1" noChangeAspect="1" noTextEdit="1"/>
          </p:cNvSpPr>
          <p:nvPr>
            <p:ph type="sldImg"/>
          </p:nvPr>
        </p:nvSpPr>
        <p:spPr/>
      </p:sp>
      <p:sp>
        <p:nvSpPr>
          <p:cNvPr id="187396"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25</a:t>
            </a:fld>
            <a:endParaRPr lang="zh-CN" altLang="en-US" sz="1200" dirty="0">
              <a:latin typeface="Times New Roman" panose="02020603050405020304" pitchFamily="18" charset="0"/>
            </a:endParaRPr>
          </a:p>
        </p:txBody>
      </p:sp>
      <p:sp>
        <p:nvSpPr>
          <p:cNvPr id="188419" name="Rectangle 2"/>
          <p:cNvSpPr>
            <a:spLocks noGrp="1" noRot="1" noChangeAspect="1" noTextEdit="1"/>
          </p:cNvSpPr>
          <p:nvPr>
            <p:ph type="sldImg"/>
          </p:nvPr>
        </p:nvSpPr>
        <p:spPr/>
      </p:sp>
      <p:sp>
        <p:nvSpPr>
          <p:cNvPr id="188420"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26</a:t>
            </a:fld>
            <a:endParaRPr lang="zh-CN" altLang="en-US" sz="1200" dirty="0">
              <a:latin typeface="Times New Roman" panose="02020603050405020304" pitchFamily="18" charset="0"/>
            </a:endParaRPr>
          </a:p>
        </p:txBody>
      </p:sp>
      <p:sp>
        <p:nvSpPr>
          <p:cNvPr id="189443" name="Rectangle 2"/>
          <p:cNvSpPr>
            <a:spLocks noGrp="1" noRot="1" noChangeAspect="1" noTextEdit="1"/>
          </p:cNvSpPr>
          <p:nvPr>
            <p:ph type="sldImg"/>
          </p:nvPr>
        </p:nvSpPr>
        <p:spPr/>
      </p:sp>
      <p:sp>
        <p:nvSpPr>
          <p:cNvPr id="189444"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29</a:t>
            </a:fld>
            <a:endParaRPr lang="zh-CN" altLang="en-US" sz="1200" dirty="0">
              <a:latin typeface="Times New Roman" panose="02020603050405020304" pitchFamily="18" charset="0"/>
            </a:endParaRPr>
          </a:p>
        </p:txBody>
      </p:sp>
      <p:sp>
        <p:nvSpPr>
          <p:cNvPr id="190467" name="Rectangle 2"/>
          <p:cNvSpPr>
            <a:spLocks noGrp="1" noRot="1" noChangeAspect="1" noTextEdit="1"/>
          </p:cNvSpPr>
          <p:nvPr>
            <p:ph type="sldImg"/>
          </p:nvPr>
        </p:nvSpPr>
        <p:spPr/>
      </p:sp>
      <p:sp>
        <p:nvSpPr>
          <p:cNvPr id="190468"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30</a:t>
            </a:fld>
            <a:endParaRPr lang="zh-CN" altLang="en-US" sz="1200" dirty="0">
              <a:latin typeface="Times New Roman" panose="02020603050405020304" pitchFamily="18" charset="0"/>
            </a:endParaRPr>
          </a:p>
        </p:txBody>
      </p:sp>
      <p:sp>
        <p:nvSpPr>
          <p:cNvPr id="191491" name="Rectangle 2"/>
          <p:cNvSpPr>
            <a:spLocks noGrp="1" noRot="1" noChangeAspect="1" noTextEdit="1"/>
          </p:cNvSpPr>
          <p:nvPr>
            <p:ph type="sldImg"/>
          </p:nvPr>
        </p:nvSpPr>
        <p:spPr/>
      </p:sp>
      <p:sp>
        <p:nvSpPr>
          <p:cNvPr id="191492"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p:cNvSpPr>
          <p:nvPr>
            <p:ph type="sldNum" sz="quarter"/>
          </p:nvPr>
        </p:nvSpPr>
        <p:spPr>
          <a:xfrm>
            <a:off x="3962400" y="8915400"/>
            <a:ext cx="2971800" cy="457200"/>
          </a:xfrm>
          <a:prstGeom prst="rect">
            <a:avLst/>
          </a:prstGeom>
          <a:noFill/>
          <a:ln w="12700">
            <a:noFill/>
          </a:ln>
        </p:spPr>
        <p:txBody>
          <a:bodyPr anchor="b"/>
          <a:lstStyle/>
          <a:p>
            <a:pPr lvl="0" algn="r" eaLnBrk="1" hangingPunct="1"/>
            <a:fld id="{9A0DB2DC-4C9A-4742-B13C-FB6460FD3503}" type="slidenum">
              <a:rPr lang="zh-CN" altLang="en-US" sz="1200" dirty="0">
                <a:latin typeface="Times New Roman" panose="02020603050405020304" pitchFamily="18" charset="0"/>
              </a:rPr>
              <a:t>31</a:t>
            </a:fld>
            <a:endParaRPr lang="zh-CN" altLang="en-US" sz="1200" dirty="0">
              <a:latin typeface="Times New Roman" panose="02020603050405020304" pitchFamily="18" charset="0"/>
            </a:endParaRPr>
          </a:p>
        </p:txBody>
      </p:sp>
      <p:sp>
        <p:nvSpPr>
          <p:cNvPr id="193539" name="Rectangle 2"/>
          <p:cNvSpPr>
            <a:spLocks noGrp="1" noRot="1" noChangeAspect="1" noTextEdit="1"/>
          </p:cNvSpPr>
          <p:nvPr>
            <p:ph type="sldImg"/>
          </p:nvPr>
        </p:nvSpPr>
        <p:spPr/>
      </p:sp>
      <p:sp>
        <p:nvSpPr>
          <p:cNvPr id="193540" name="Rectangle 3"/>
          <p:cNvSpPr>
            <a:spLocks noGrp="1"/>
          </p:cNvSpPr>
          <p:nvPr>
            <p:ph type="body" idx="1"/>
          </p:nvPr>
        </p:nvSpPr>
        <p:spPr>
          <a:ln w="9525"/>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78D0DC-B993-4448-8567-D2960E57D80B}" type="slidenum">
              <a:rPr lang="en-US" altLang="zh-CN" sz="1200"/>
              <a:t>40</a:t>
            </a:fld>
            <a:endParaRPr lang="en-US" altLang="zh-CN" sz="1200"/>
          </a:p>
        </p:txBody>
      </p:sp>
      <p:sp>
        <p:nvSpPr>
          <p:cNvPr id="31747" name="Rectangle 2"/>
          <p:cNvSpPr>
            <a:spLocks noGrp="1" noRot="1" noChangeAspect="1" noChangeArrowheads="1" noTextEdit="1"/>
          </p:cNvSpPr>
          <p:nvPr>
            <p:ph type="sldImg"/>
          </p:nvPr>
        </p:nvSpPr>
        <p:spPr>
          <a:solidFill>
            <a:srgbClr val="FFFFFF"/>
          </a:solidFill>
        </p:spPr>
      </p:sp>
      <p:sp>
        <p:nvSpPr>
          <p:cNvPr id="31748"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2</a:t>
            </a:fld>
            <a:endParaRPr lang="en-US" altLang="zh-CN" sz="1200" dirty="0"/>
          </a:p>
        </p:txBody>
      </p:sp>
      <p:sp>
        <p:nvSpPr>
          <p:cNvPr id="32771"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277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6990421-1114-4EAC-A54A-5A4B70D7C846}" type="slidenum">
              <a:rPr lang="en-US" altLang="zh-CN" sz="1200"/>
              <a:t>10</a:t>
            </a:fld>
            <a:endParaRPr lang="en-US" altLang="zh-CN" sz="1200"/>
          </a:p>
        </p:txBody>
      </p:sp>
      <p:sp>
        <p:nvSpPr>
          <p:cNvPr id="27651" name="Rectangle 2"/>
          <p:cNvSpPr>
            <a:spLocks noGrp="1" noRot="1" noChangeAspect="1" noChangeArrowheads="1" noTextEdit="1"/>
          </p:cNvSpPr>
          <p:nvPr>
            <p:ph type="sldImg"/>
          </p:nvPr>
        </p:nvSpPr>
        <p:spPr>
          <a:solidFill>
            <a:srgbClr val="FFFFFF"/>
          </a:solidFill>
        </p:spPr>
      </p:sp>
      <p:sp>
        <p:nvSpPr>
          <p:cNvPr id="2765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6056E94-F350-4932-BAFB-BD0C9E2E987B}" type="slidenum">
              <a:rPr lang="en-US" altLang="zh-CN" sz="1200"/>
              <a:t>12</a:t>
            </a:fld>
            <a:endParaRPr lang="en-US" altLang="zh-CN" sz="1200"/>
          </a:p>
        </p:txBody>
      </p:sp>
      <p:sp>
        <p:nvSpPr>
          <p:cNvPr id="26627" name="Rectangle 2"/>
          <p:cNvSpPr>
            <a:spLocks noGrp="1" noRot="1" noChangeAspect="1" noChangeArrowheads="1" noTextEdit="1"/>
          </p:cNvSpPr>
          <p:nvPr>
            <p:ph type="sldImg"/>
          </p:nvPr>
        </p:nvSpPr>
        <p:spPr>
          <a:solidFill>
            <a:srgbClr val="FFFFFF"/>
          </a:solidFill>
        </p:spPr>
      </p:sp>
      <p:sp>
        <p:nvSpPr>
          <p:cNvPr id="26628"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74C2EBE-FB9A-48A1-92DE-77252DDDB994}" type="slidenum">
              <a:rPr lang="en-US" altLang="zh-CN" sz="1200"/>
              <a:t>14</a:t>
            </a:fld>
            <a:endParaRPr lang="en-US" altLang="zh-CN" sz="1200"/>
          </a:p>
        </p:txBody>
      </p:sp>
      <p:sp>
        <p:nvSpPr>
          <p:cNvPr id="30723" name="Rectangle 2"/>
          <p:cNvSpPr>
            <a:spLocks noGrp="1" noRot="1" noChangeAspect="1" noChangeArrowheads="1" noTextEdit="1"/>
          </p:cNvSpPr>
          <p:nvPr>
            <p:ph type="sldImg"/>
          </p:nvPr>
        </p:nvSpPr>
        <p:spPr>
          <a:solidFill>
            <a:srgbClr val="FFFFFF"/>
          </a:solidFill>
        </p:spPr>
      </p:sp>
      <p:sp>
        <p:nvSpPr>
          <p:cNvPr id="30724"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C84931-8FD1-4D73-AF28-3ED3738BAE09}" type="slidenum">
              <a:rPr lang="en-US" altLang="zh-CN" sz="1200"/>
              <a:t>17</a:t>
            </a:fld>
            <a:endParaRPr lang="en-US" altLang="zh-CN" sz="1200"/>
          </a:p>
        </p:txBody>
      </p:sp>
      <p:sp>
        <p:nvSpPr>
          <p:cNvPr id="28675" name="Rectangle 2"/>
          <p:cNvSpPr>
            <a:spLocks noGrp="1" noRot="1" noChangeAspect="1" noChangeArrowheads="1" noTextEdit="1"/>
          </p:cNvSpPr>
          <p:nvPr>
            <p:ph type="sldImg"/>
          </p:nvPr>
        </p:nvSpPr>
        <p:spPr>
          <a:solidFill>
            <a:srgbClr val="FFFFFF"/>
          </a:solidFill>
        </p:spPr>
      </p:sp>
      <p:sp>
        <p:nvSpPr>
          <p:cNvPr id="28676"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B379A1-6EBB-447A-A4ED-41166F67404D}" type="slidenum">
              <a:rPr lang="en-US" altLang="zh-CN" sz="1200"/>
              <a:t>18</a:t>
            </a:fld>
            <a:endParaRPr lang="en-US" altLang="zh-CN" sz="1200"/>
          </a:p>
        </p:txBody>
      </p:sp>
      <p:sp>
        <p:nvSpPr>
          <p:cNvPr id="29699" name="Rectangle 2"/>
          <p:cNvSpPr>
            <a:spLocks noGrp="1" noRot="1" noChangeAspect="1" noChangeArrowheads="1" noTextEdit="1"/>
          </p:cNvSpPr>
          <p:nvPr>
            <p:ph type="sldImg"/>
          </p:nvPr>
        </p:nvSpPr>
        <p:spPr>
          <a:solidFill>
            <a:srgbClr val="FFFFFF"/>
          </a:solidFill>
        </p:spPr>
      </p:sp>
      <p:sp>
        <p:nvSpPr>
          <p:cNvPr id="29700"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ACC6E1-AE30-47A9-A1DE-353C32E0FA75}" type="slidenum">
              <a:rPr lang="en-US" altLang="zh-CN" sz="1200"/>
              <a:t>19</a:t>
            </a:fld>
            <a:endParaRPr lang="en-US" altLang="zh-CN" sz="1200"/>
          </a:p>
        </p:txBody>
      </p:sp>
      <p:sp>
        <p:nvSpPr>
          <p:cNvPr id="34819" name="Rectangle 2"/>
          <p:cNvSpPr>
            <a:spLocks noGrp="1" noRot="1" noChangeAspect="1" noChangeArrowheads="1" noTextEdit="1"/>
          </p:cNvSpPr>
          <p:nvPr>
            <p:ph type="sldImg"/>
          </p:nvPr>
        </p:nvSpPr>
        <p:spPr>
          <a:solidFill>
            <a:srgbClr val="FFFFFF"/>
          </a:solidFill>
        </p:spPr>
      </p:sp>
      <p:sp>
        <p:nvSpPr>
          <p:cNvPr id="34820"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b="1">
                <a:solidFill>
                  <a:schemeClr val="tx1"/>
                </a:solidFill>
                <a:latin typeface="Times New Roman" panose="02020603050405020304" pitchFamily="18" charset="0"/>
                <a:ea typeface="宋体" panose="02010600030101010101" pitchFamily="2" charset="-122"/>
              </a:defRPr>
            </a:lvl9pPr>
          </a:lstStyle>
          <a:p>
            <a:pPr eaLnBrk="1" hangingPunct="1"/>
            <a:fld id="{78201A73-C880-4CAF-A1B0-54D82F8A17E6}" type="slidenum">
              <a:rPr lang="en-US" altLang="zh-CN" sz="1200"/>
              <a:t>20</a:t>
            </a:fld>
            <a:endParaRPr lang="en-US" altLang="zh-CN" sz="1200"/>
          </a:p>
        </p:txBody>
      </p:sp>
      <p:sp>
        <p:nvSpPr>
          <p:cNvPr id="71683" name="幻灯片图像占位符 1"/>
          <p:cNvSpPr>
            <a:spLocks noGrp="1" noRot="1" noChangeAspect="1" noChangeArrowheads="1" noTextEdit="1"/>
          </p:cNvSpPr>
          <p:nvPr>
            <p:ph type="sldImg"/>
          </p:nvPr>
        </p:nvSpPr>
        <p:spPr>
          <a:noFill/>
          <a:ln cap="flat">
            <a:headEnd type="none" w="med" len="med"/>
            <a:tailEnd type="none" w="med" len="med"/>
          </a:ln>
        </p:spPr>
      </p:sp>
      <p:sp>
        <p:nvSpPr>
          <p:cNvPr id="71684" name="备注占位符 2"/>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
        <p:nvSpPr>
          <p:cNvPr id="71685" name="灯片编号占位符 3"/>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F3F97AC2-2045-4CF2-8B13-44F826A27106}" type="slidenum">
              <a:rPr lang="en-US" altLang="zh-CN" sz="1200" b="0">
                <a:ea typeface="楷体_GB2312" pitchFamily="49" charset="-122"/>
              </a:rPr>
              <a:t>20</a:t>
            </a:fld>
            <a:endParaRPr lang="en-US" altLang="zh-CN" sz="1200" b="0">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5" name="Freeform 5"/>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nvGrpSpPr>
          <p:cNvPr id="9" name="Group 15"/>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grpSp>
      <p:sp>
        <p:nvSpPr>
          <p:cNvPr id="13" name="矩形 12"/>
          <p:cNvSpPr/>
          <p:nvPr userDrawn="1"/>
        </p:nvSpPr>
        <p:spPr>
          <a:xfrm>
            <a:off x="1621060" y="764704"/>
            <a:ext cx="5694680" cy="922020"/>
          </a:xfrm>
          <a:prstGeom prst="rect">
            <a:avLst/>
          </a:prstGeom>
          <a:noFill/>
        </p:spPr>
        <p:txBody>
          <a:bodyPr wrap="none">
            <a:spAutoFit/>
          </a:bodyPr>
          <a:lstStyle/>
          <a:p>
            <a:pPr algn="ctr">
              <a:defRPr/>
            </a:pPr>
            <a:r>
              <a:rPr lang="zh-CN" alt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anose="02010609060101010101" pitchFamily="49" charset="-122"/>
                <a:ea typeface="黑体" panose="02010609060101010101" pitchFamily="49" charset="-122"/>
              </a:rPr>
              <a:t>汇编语言程序设计</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DB594D74-A994-4705-A322-F1FE306728C2}"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23000" y="381000"/>
            <a:ext cx="1949450" cy="5919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4650" y="381000"/>
            <a:ext cx="5695950" cy="5919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3EDEFC82-B1B2-4AAB-BDEE-3897E601DA5B}" type="slidenum">
              <a:rPr lang="en-US" altLang="zh-CN"/>
              <a:t>‹#›</a:t>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46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5264343E-9AE8-4E6B-9894-225710291A8B}" type="slidenum">
              <a:rPr lang="en-US" altLang="zh-CN"/>
              <a:t>‹#›</a:t>
            </a:fld>
            <a:endParaRPr lang="en-US" altLang="zh-C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4"/>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Char char="n"/>
              <a:defRPr/>
            </a:pPr>
            <a:endParaRPr kumimoji="0" lang="zh-CN" altLang="en-US" sz="2800" b="1" i="0" u="none" strike="noStrike" kern="0" cap="none" spc="0" normalizeH="0" baseline="0" noProof="0" smtClean="0">
              <a:ln>
                <a:noFill/>
              </a:ln>
              <a:solidFill>
                <a:schemeClr val="tx2"/>
              </a:solidFill>
              <a:effectLst/>
              <a:uLnTx/>
              <a:uFillTx/>
              <a:latin typeface="+mn-lt"/>
              <a:ea typeface="+mn-ea"/>
              <a:cs typeface="+mn-cs"/>
            </a:endParaRPr>
          </a:p>
        </p:txBody>
      </p:sp>
      <p:sp>
        <p:nvSpPr>
          <p:cNvPr id="5" name="日期占位符 4"/>
          <p:cNvSpPr>
            <a:spLocks noGrp="1"/>
          </p:cNvSpPr>
          <p:nvPr>
            <p:ph type="dt" sz="half" idx="10"/>
          </p:nvPr>
        </p:nvSpPr>
        <p:spPr>
          <a:xfrm>
            <a:off x="1162050" y="6243638"/>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3657600" y="6243638"/>
            <a:ext cx="2895600" cy="45720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Tahoma" panose="020B0604030504040204" pitchFamily="34" charset="0"/>
              </a:rPr>
              <a:t>‹#›</a:t>
            </a:fld>
            <a:endParaRPr lang="zh-CN" altLang="en-US" dirty="0">
              <a:latin typeface="Tahoma" panose="020B0604030504040204" pitchFamily="34" charset="0"/>
            </a:endParaRPr>
          </a:p>
        </p:txBody>
      </p:sp>
    </p:spTree>
    <p:extLst>
      <p:ext uri="{BB962C8B-B14F-4D97-AF65-F5344CB8AC3E}">
        <p14:creationId xmlns:p14="http://schemas.microsoft.com/office/powerpoint/2010/main" val="2601520800"/>
      </p:ext>
    </p:extLst>
  </p:cSld>
  <p:clrMapOvr>
    <a:masterClrMapping/>
  </p:clrMapOvr>
  <p:transition spd="med">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5" name="Freeform 5"/>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nvGrpSpPr>
          <p:cNvPr id="9" name="Group 15"/>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grpSp>
      <p:sp>
        <p:nvSpPr>
          <p:cNvPr id="13" name="矩形 12"/>
          <p:cNvSpPr/>
          <p:nvPr userDrawn="1"/>
        </p:nvSpPr>
        <p:spPr>
          <a:xfrm>
            <a:off x="1621060" y="764704"/>
            <a:ext cx="5694680" cy="922020"/>
          </a:xfrm>
          <a:prstGeom prst="rect">
            <a:avLst/>
          </a:prstGeom>
          <a:noFill/>
        </p:spPr>
        <p:txBody>
          <a:bodyPr wrap="none">
            <a:spAutoFit/>
          </a:bodyPr>
          <a:lstStyle/>
          <a:p>
            <a:pPr algn="ctr">
              <a:defRPr/>
            </a:pPr>
            <a:r>
              <a:rPr lang="zh-CN" alt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anose="02010609060101010101" pitchFamily="49" charset="-122"/>
                <a:ea typeface="黑体" panose="02010609060101010101" pitchFamily="49" charset="-122"/>
              </a:rPr>
              <a:t>汇编语言程序设计</a:t>
            </a: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a:solidFill>
                  <a:schemeClr val="tx1"/>
                </a:solidFill>
                <a:effectLst>
                  <a:outerShdw blurRad="38100" dist="19050" dir="2700000" algn="tl" rotWithShape="0">
                    <a:schemeClr val="dk1">
                      <a:alpha val="40000"/>
                    </a:schemeClr>
                  </a:outerShdw>
                </a:effectLs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6A9BFF9C-1BD5-4E01-A2D9-531E0825C0E6}" type="slidenum">
              <a:rPr lang="en-US" altLang="zh-CN"/>
              <a:t>‹#›</a:t>
            </a:fld>
            <a:endParaRPr lang="en-US" altLang="zh-CN"/>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p:txBody>
          <a:bodyPr/>
          <a:lstStyle>
            <a:lvl1pPr>
              <a:defRPr/>
            </a:lvl1pPr>
          </a:lstStyle>
          <a:p>
            <a:pPr>
              <a:defRPr/>
            </a:pPr>
            <a:fld id="{633A7DF4-7152-4399-BB24-77761DA59913}" type="slidenum">
              <a:rPr lang="en-US" altLang="zh-CN"/>
              <a:t>‹#›</a:t>
            </a:fld>
            <a:endParaRPr lang="en-US" altLang="zh-CN"/>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46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84478D5E-D31D-4035-A2B5-6184FCDF7A9C}" type="slidenum">
              <a:rPr lang="en-US" altLang="zh-CN"/>
              <a:t>‹#›</a:t>
            </a:fld>
            <a:endParaRPr lang="en-US" altLang="zh-CN"/>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p:txBody>
          <a:bodyPr/>
          <a:lstStyle>
            <a:lvl1pPr>
              <a:defRPr/>
            </a:lvl1pPr>
          </a:lstStyle>
          <a:p>
            <a:pPr>
              <a:defRPr/>
            </a:pPr>
            <a:fld id="{488936C3-F15D-48F9-8533-534C1F763B6D}" type="slidenum">
              <a:rPr lang="en-US" altLang="zh-CN"/>
              <a:t>‹#›</a:t>
            </a:fld>
            <a:endParaRPr lang="en-US" altLang="zh-CN"/>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p:txBody>
          <a:bodyPr/>
          <a:lstStyle>
            <a:lvl1pPr>
              <a:defRPr/>
            </a:lvl1pPr>
          </a:lstStyle>
          <a:p>
            <a:pPr>
              <a:defRPr/>
            </a:pPr>
            <a:fld id="{217EFB1E-9BA5-46B7-9242-AC566DC7E0AD}"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a:solidFill>
                  <a:schemeClr val="tx1"/>
                </a:solidFill>
                <a:effectLst>
                  <a:outerShdw blurRad="38100" dist="19050" dir="2700000" algn="tl" rotWithShape="0">
                    <a:schemeClr val="dk1">
                      <a:alpha val="40000"/>
                    </a:schemeClr>
                  </a:outerShdw>
                </a:effectLs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6A9BFF9C-1BD5-4E01-A2D9-531E0825C0E6}" type="slidenum">
              <a:rPr lang="en-US" altLang="zh-CN"/>
              <a:t>‹#›</a:t>
            </a:fld>
            <a:endParaRPr lang="en-US" altLang="zh-CN"/>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pPr>
              <a:defRPr/>
            </a:pPr>
            <a:fld id="{D0782C06-3858-412B-9FDE-C726BF91D1B3}" type="slidenum">
              <a:rPr lang="en-US" altLang="zh-CN"/>
              <a:t>‹#›</a:t>
            </a:fld>
            <a:endParaRPr lang="en-US" altLang="zh-CN"/>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02E9807F-01DC-4692-9E5E-0AF01906C485}" type="slidenum">
              <a:rPr lang="en-US" altLang="zh-CN"/>
              <a:t>‹#›</a:t>
            </a:fld>
            <a:endParaRPr lang="en-US" altLang="zh-CN"/>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8C349981-69AC-481E-85D8-28433CD6CA08}" type="slidenum">
              <a:rPr lang="en-US" altLang="zh-CN"/>
              <a:t>‹#›</a:t>
            </a:fld>
            <a:endParaRPr lang="en-US" altLang="zh-CN"/>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DB594D74-A994-4705-A322-F1FE306728C2}" type="slidenum">
              <a:rPr lang="en-US" altLang="zh-CN"/>
              <a:t>‹#›</a:t>
            </a:fld>
            <a:endParaRPr lang="en-US" altLang="zh-CN"/>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23000" y="381000"/>
            <a:ext cx="1949450" cy="5919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4650" y="381000"/>
            <a:ext cx="5695950" cy="5919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3EDEFC82-B1B2-4AAB-BDEE-3897E601DA5B}" type="slidenum">
              <a:rPr lang="en-US" altLang="zh-CN"/>
              <a:t>‹#›</a:t>
            </a:fld>
            <a:endParaRPr lang="en-US" altLang="zh-CN"/>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46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5264343E-9AE8-4E6B-9894-225710291A8B}"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p:txBody>
          <a:bodyPr/>
          <a:lstStyle>
            <a:lvl1pPr>
              <a:defRPr/>
            </a:lvl1pPr>
          </a:lstStyle>
          <a:p>
            <a:pPr>
              <a:defRPr/>
            </a:pPr>
            <a:fld id="{633A7DF4-7152-4399-BB24-77761DA59913}"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46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84478D5E-D31D-4035-A2B5-6184FCDF7A9C}"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p:txBody>
          <a:bodyPr/>
          <a:lstStyle>
            <a:lvl1pPr>
              <a:defRPr/>
            </a:lvl1pPr>
          </a:lstStyle>
          <a:p>
            <a:pPr>
              <a:defRPr/>
            </a:pPr>
            <a:fld id="{488936C3-F15D-48F9-8533-534C1F763B6D}"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p:txBody>
          <a:bodyPr/>
          <a:lstStyle>
            <a:lvl1pPr>
              <a:defRPr/>
            </a:lvl1pPr>
          </a:lstStyle>
          <a:p>
            <a:pPr>
              <a:defRPr/>
            </a:pPr>
            <a:fld id="{217EFB1E-9BA5-46B7-9242-AC566DC7E0AD}" type="slidenum">
              <a:rPr lang="en-US" altLang="zh-CN"/>
              <a:t>‹#›</a:t>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pPr>
              <a:defRPr/>
            </a:pPr>
            <a:fld id="{D0782C06-3858-412B-9FDE-C726BF91D1B3}"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02E9807F-01DC-4692-9E5E-0AF01906C485}"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8C349981-69AC-481E-85D8-28433CD6CA08}"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1" name="Rectangle 9"/>
          <p:cNvSpPr>
            <a:spLocks noGrp="1" noChangeArrowheads="1"/>
          </p:cNvSpPr>
          <p:nvPr>
            <p:ph type="body" idx="1"/>
          </p:nvPr>
        </p:nvSpPr>
        <p:spPr bwMode="auto">
          <a:xfrm>
            <a:off x="374650" y="1052513"/>
            <a:ext cx="7797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7948"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b="0">
                <a:solidFill>
                  <a:schemeClr val="bg1"/>
                </a:solidFill>
                <a:latin typeface="Verdana" panose="020B0604030504040204" pitchFamily="34" charset="0"/>
                <a:ea typeface="宋体" panose="02010600030101010101" pitchFamily="2" charset="-122"/>
              </a:defRPr>
            </a:lvl1pPr>
          </a:lstStyle>
          <a:p>
            <a:pPr>
              <a:defRPr/>
            </a:pPr>
            <a:fld id="{45147899-411C-44EC-A0C5-B1D1722A3D63}" type="slidenum">
              <a:rPr lang="en-US" altLang="zh-CN"/>
              <a:t>‹#›</a:t>
            </a:fld>
            <a:endParaRPr lang="en-US" altLang="zh-CN"/>
          </a:p>
        </p:txBody>
      </p:sp>
      <p:grpSp>
        <p:nvGrpSpPr>
          <p:cNvPr id="1033" name="Group 13"/>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hf hdr="0" ftr="0" dt="0"/>
  <p:txStyles>
    <p:titleStyle>
      <a:lvl1pPr algn="l" rtl="0" eaLnBrk="0" fontAlgn="base" hangingPunct="0">
        <a:spcBef>
          <a:spcPct val="0"/>
        </a:spcBef>
        <a:spcAft>
          <a:spcPct val="0"/>
        </a:spcAft>
        <a:defRPr sz="3200" b="1">
          <a:solidFill>
            <a:schemeClr val="accent4"/>
          </a:solidFill>
          <a:effectLst/>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1" name="Rectangle 9"/>
          <p:cNvSpPr>
            <a:spLocks noGrp="1" noChangeArrowheads="1"/>
          </p:cNvSpPr>
          <p:nvPr>
            <p:ph type="body" idx="1"/>
          </p:nvPr>
        </p:nvSpPr>
        <p:spPr bwMode="auto">
          <a:xfrm>
            <a:off x="374650" y="1052513"/>
            <a:ext cx="7797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7948"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b="0">
                <a:solidFill>
                  <a:schemeClr val="bg1"/>
                </a:solidFill>
                <a:latin typeface="Verdana" panose="020B0604030504040204" pitchFamily="34" charset="0"/>
                <a:ea typeface="宋体" panose="02010600030101010101" pitchFamily="2" charset="-122"/>
              </a:defRPr>
            </a:lvl1pPr>
          </a:lstStyle>
          <a:p>
            <a:pPr>
              <a:defRPr/>
            </a:pPr>
            <a:fld id="{45147899-411C-44EC-A0C5-B1D1722A3D63}" type="slidenum">
              <a:rPr lang="en-US" altLang="zh-CN"/>
              <a:t>‹#›</a:t>
            </a:fld>
            <a:endParaRPr lang="en-US" altLang="zh-CN"/>
          </a:p>
        </p:txBody>
      </p:sp>
      <p:grpSp>
        <p:nvGrpSpPr>
          <p:cNvPr id="1033" name="Group 13"/>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200" b="1">
          <a:solidFill>
            <a:schemeClr val="accent4"/>
          </a:solidFill>
          <a:effectLst/>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4.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75" name="Rectangle 3"/>
          <p:cNvSpPr/>
          <p:nvPr/>
        </p:nvSpPr>
        <p:spPr>
          <a:xfrm>
            <a:off x="3707904" y="2636912"/>
            <a:ext cx="3887688" cy="2407920"/>
          </a:xfrm>
          <a:prstGeom prst="rect">
            <a:avLst/>
          </a:prstGeom>
          <a:noFill/>
          <a:ln w="12700">
            <a:noFill/>
          </a:ln>
        </p:spPr>
        <p:txBody>
          <a:bodyPr/>
          <a:lstStyle/>
          <a:p>
            <a:pPr marL="342900" indent="-342900">
              <a:lnSpc>
                <a:spcPct val="150000"/>
              </a:lnSpc>
              <a:buClr>
                <a:schemeClr val="tx2"/>
              </a:buClr>
              <a:buSzPct val="90000"/>
              <a:buFont typeface="Symbol" panose="05050102010706020507" pitchFamily="18" charset="2"/>
            </a:pPr>
            <a:r>
              <a:rPr lang="zh-CN" altLang="en-US" sz="3200" b="1" dirty="0" smtClean="0">
                <a:solidFill>
                  <a:srgbClr val="000000"/>
                </a:solidFill>
                <a:latin typeface="Arial" panose="020B0604020202020204" pitchFamily="34" charset="0"/>
              </a:rPr>
              <a:t>存储器</a:t>
            </a:r>
            <a:r>
              <a:rPr lang="zh-CN" altLang="en-US" sz="3200" b="1" dirty="0">
                <a:solidFill>
                  <a:srgbClr val="000000"/>
                </a:solidFill>
                <a:latin typeface="Arial" panose="020B0604020202020204" pitchFamily="34" charset="0"/>
              </a:rPr>
              <a:t>与</a:t>
            </a:r>
            <a:r>
              <a:rPr lang="zh-CN" altLang="en-US" sz="3200" b="1" dirty="0" smtClean="0">
                <a:solidFill>
                  <a:srgbClr val="000000"/>
                </a:solidFill>
                <a:latin typeface="Arial" panose="020B0604020202020204" pitchFamily="34" charset="0"/>
              </a:rPr>
              <a:t>外部设备</a:t>
            </a:r>
            <a:endParaRPr lang="zh-CN" altLang="en-US" sz="3200" b="1" dirty="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331640" y="443568"/>
            <a:ext cx="57502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t>实模式存储器寻址</a:t>
            </a:r>
            <a:r>
              <a:rPr lang="en-US" altLang="zh-CN" b="1" dirty="0" smtClean="0"/>
              <a:t>——</a:t>
            </a:r>
            <a:r>
              <a:rPr lang="zh-CN" altLang="en-US" b="1" dirty="0" smtClean="0"/>
              <a:t>存储器地址的分段</a:t>
            </a:r>
            <a:endParaRPr lang="zh-CN" altLang="en-US" b="1" dirty="0"/>
          </a:p>
        </p:txBody>
      </p:sp>
      <p:sp>
        <p:nvSpPr>
          <p:cNvPr id="10243" name="Rectangle 3"/>
          <p:cNvSpPr>
            <a:spLocks noChangeArrowheads="1"/>
          </p:cNvSpPr>
          <p:nvPr/>
        </p:nvSpPr>
        <p:spPr bwMode="auto">
          <a:xfrm>
            <a:off x="251520" y="1255372"/>
            <a:ext cx="7848872" cy="483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0"/>
              </a:spcBef>
              <a:buClr>
                <a:schemeClr val="tx2"/>
              </a:buClr>
              <a:buSzPct val="90000"/>
              <a:buFont typeface="Symbol" panose="05050102010706020507" pitchFamily="18" charset="2"/>
              <a:buNone/>
            </a:pPr>
            <a:r>
              <a:rPr lang="en-US" altLang="zh-CN" b="1" dirty="0" smtClean="0">
                <a:solidFill>
                  <a:schemeClr val="accent4">
                    <a:lumMod val="90000"/>
                    <a:lumOff val="10000"/>
                  </a:schemeClr>
                </a:solidFill>
              </a:rPr>
              <a:t>20</a:t>
            </a:r>
            <a:r>
              <a:rPr lang="zh-CN" altLang="en-US" b="1" dirty="0" smtClean="0">
                <a:solidFill>
                  <a:schemeClr val="accent4">
                    <a:lumMod val="90000"/>
                    <a:lumOff val="10000"/>
                  </a:schemeClr>
                </a:solidFill>
              </a:rPr>
              <a:t>位地址信息怎样用宽度是</a:t>
            </a:r>
            <a:r>
              <a:rPr lang="en-US" altLang="zh-CN" b="1" dirty="0" smtClean="0">
                <a:solidFill>
                  <a:schemeClr val="accent4">
                    <a:lumMod val="90000"/>
                    <a:lumOff val="10000"/>
                  </a:schemeClr>
                </a:solidFill>
              </a:rPr>
              <a:t>16</a:t>
            </a:r>
            <a:r>
              <a:rPr lang="zh-CN" altLang="en-US" b="1" dirty="0" smtClean="0">
                <a:solidFill>
                  <a:schemeClr val="accent4">
                    <a:lumMod val="90000"/>
                    <a:lumOff val="10000"/>
                  </a:schemeClr>
                </a:solidFill>
              </a:rPr>
              <a:t>位的数据表示？</a:t>
            </a:r>
            <a:endParaRPr lang="zh-CN" altLang="en-US" b="1" dirty="0">
              <a:solidFill>
                <a:schemeClr val="accent4">
                  <a:lumMod val="90000"/>
                  <a:lumOff val="10000"/>
                </a:schemeClr>
              </a:solidFill>
            </a:endParaRPr>
          </a:p>
          <a:p>
            <a:pPr>
              <a:lnSpc>
                <a:spcPct val="90000"/>
              </a:lnSpc>
              <a:spcBef>
                <a:spcPts val="0"/>
              </a:spcBef>
              <a:buClr>
                <a:schemeClr val="tx2"/>
              </a:buClr>
              <a:buSzPct val="75000"/>
            </a:pPr>
            <a:r>
              <a:rPr lang="zh-CN" altLang="en-US" b="1" dirty="0" smtClean="0">
                <a:solidFill>
                  <a:schemeClr val="accent4">
                    <a:lumMod val="90000"/>
                    <a:lumOff val="10000"/>
                  </a:schemeClr>
                </a:solidFill>
              </a:rPr>
              <a:t>方法：分段管理，段的起始单元怎样规定？段大小？</a:t>
            </a:r>
            <a:endParaRPr lang="en-US" altLang="zh-CN" b="1" dirty="0" smtClean="0">
              <a:solidFill>
                <a:schemeClr val="accent4">
                  <a:lumMod val="90000"/>
                  <a:lumOff val="10000"/>
                </a:schemeClr>
              </a:solidFill>
            </a:endParaRPr>
          </a:p>
          <a:p>
            <a:pPr>
              <a:lnSpc>
                <a:spcPct val="90000"/>
              </a:lnSpc>
              <a:spcBef>
                <a:spcPts val="0"/>
              </a:spcBef>
              <a:buClr>
                <a:schemeClr val="tx2"/>
              </a:buClr>
              <a:buSzPct val="75000"/>
            </a:pPr>
            <a:r>
              <a:rPr lang="zh-CN" altLang="en-US" b="1" dirty="0" smtClean="0">
                <a:solidFill>
                  <a:schemeClr val="accent4">
                    <a:lumMod val="90000"/>
                    <a:lumOff val="10000"/>
                  </a:schemeClr>
                </a:solidFill>
              </a:rPr>
              <a:t>按照存储单元物理地址，从</a:t>
            </a:r>
            <a:r>
              <a:rPr lang="en-US" altLang="zh-CN" b="1" dirty="0" smtClean="0">
                <a:solidFill>
                  <a:schemeClr val="accent4">
                    <a:lumMod val="90000"/>
                    <a:lumOff val="10000"/>
                  </a:schemeClr>
                </a:solidFill>
              </a:rPr>
              <a:t>0</a:t>
            </a:r>
            <a:r>
              <a:rPr lang="zh-CN" altLang="en-US" b="1" dirty="0" smtClean="0">
                <a:solidFill>
                  <a:schemeClr val="accent4">
                    <a:lumMod val="90000"/>
                    <a:lumOff val="10000"/>
                  </a:schemeClr>
                </a:solidFill>
              </a:rPr>
              <a:t>号开始，每</a:t>
            </a:r>
            <a:r>
              <a:rPr lang="en-US" altLang="zh-CN" b="1" dirty="0" smtClean="0">
                <a:solidFill>
                  <a:schemeClr val="accent4">
                    <a:lumMod val="90000"/>
                    <a:lumOff val="10000"/>
                  </a:schemeClr>
                </a:solidFill>
              </a:rPr>
              <a:t>16</a:t>
            </a:r>
            <a:r>
              <a:rPr lang="zh-CN" altLang="en-US" b="1" dirty="0" smtClean="0">
                <a:solidFill>
                  <a:schemeClr val="accent4">
                    <a:lumMod val="90000"/>
                    <a:lumOff val="10000"/>
                  </a:schemeClr>
                </a:solidFill>
              </a:rPr>
              <a:t>个存储单元作为一个小段，</a:t>
            </a:r>
            <a:endParaRPr lang="en-US" altLang="zh-CN" b="1" dirty="0" smtClean="0">
              <a:solidFill>
                <a:schemeClr val="accent4">
                  <a:lumMod val="90000"/>
                  <a:lumOff val="10000"/>
                </a:schemeClr>
              </a:solidFill>
            </a:endParaRPr>
          </a:p>
          <a:p>
            <a:pPr>
              <a:lnSpc>
                <a:spcPct val="90000"/>
              </a:lnSpc>
              <a:spcBef>
                <a:spcPts val="0"/>
              </a:spcBef>
              <a:buClr>
                <a:schemeClr val="tx2"/>
              </a:buClr>
              <a:buSzPct val="75000"/>
            </a:pPr>
            <a:r>
              <a:rPr lang="zh-CN" altLang="en-US" b="1" dirty="0" smtClean="0">
                <a:solidFill>
                  <a:schemeClr val="accent4">
                    <a:lumMod val="90000"/>
                    <a:lumOff val="10000"/>
                  </a:schemeClr>
                </a:solidFill>
              </a:rPr>
              <a:t>                            </a:t>
            </a:r>
            <a:r>
              <a:rPr lang="en-US" altLang="zh-CN" b="1" dirty="0">
                <a:solidFill>
                  <a:schemeClr val="accent4">
                    <a:lumMod val="90000"/>
                    <a:lumOff val="10000"/>
                  </a:schemeClr>
                </a:solidFill>
              </a:rPr>
              <a:t>00000 H    ~    0000F H</a:t>
            </a:r>
          </a:p>
          <a:p>
            <a:pPr algn="just">
              <a:lnSpc>
                <a:spcPct val="90000"/>
              </a:lnSpc>
              <a:spcBef>
                <a:spcPts val="0"/>
              </a:spcBef>
              <a:buClr>
                <a:schemeClr val="tx2"/>
              </a:buClr>
              <a:buSzPct val="90000"/>
              <a:buFont typeface="Symbol" panose="05050102010706020507" pitchFamily="18" charset="2"/>
              <a:buNone/>
            </a:pPr>
            <a:r>
              <a:rPr lang="en-US" altLang="zh-CN" b="1" dirty="0">
                <a:solidFill>
                  <a:schemeClr val="accent4">
                    <a:lumMod val="90000"/>
                    <a:lumOff val="10000"/>
                  </a:schemeClr>
                </a:solidFill>
              </a:rPr>
              <a:t>                            00010 H    ~    0001F H</a:t>
            </a:r>
          </a:p>
          <a:p>
            <a:pPr algn="just">
              <a:lnSpc>
                <a:spcPct val="90000"/>
              </a:lnSpc>
              <a:spcBef>
                <a:spcPts val="0"/>
              </a:spcBef>
              <a:buClr>
                <a:schemeClr val="tx2"/>
              </a:buClr>
              <a:buSzPct val="90000"/>
              <a:buFont typeface="Symbol" panose="05050102010706020507" pitchFamily="18" charset="2"/>
              <a:buNone/>
            </a:pPr>
            <a:r>
              <a:rPr lang="en-US" altLang="zh-CN" b="1" dirty="0">
                <a:solidFill>
                  <a:schemeClr val="accent4">
                    <a:lumMod val="90000"/>
                    <a:lumOff val="10000"/>
                  </a:schemeClr>
                </a:solidFill>
              </a:rPr>
              <a:t>                            00020 H    ~    0002F H</a:t>
            </a:r>
          </a:p>
          <a:p>
            <a:pPr algn="just">
              <a:lnSpc>
                <a:spcPct val="90000"/>
              </a:lnSpc>
              <a:spcBef>
                <a:spcPts val="0"/>
              </a:spcBef>
              <a:buClr>
                <a:schemeClr val="tx2"/>
              </a:buClr>
              <a:buSzPct val="90000"/>
              <a:buFont typeface="Symbol" panose="05050102010706020507" pitchFamily="18" charset="2"/>
              <a:buNone/>
            </a:pPr>
            <a:r>
              <a:rPr lang="en-US" altLang="zh-CN" b="1" dirty="0">
                <a:solidFill>
                  <a:schemeClr val="accent4">
                    <a:lumMod val="90000"/>
                    <a:lumOff val="10000"/>
                  </a:schemeClr>
                </a:solidFill>
              </a:rPr>
              <a:t>                            …</a:t>
            </a:r>
          </a:p>
          <a:p>
            <a:pPr algn="just">
              <a:lnSpc>
                <a:spcPct val="90000"/>
              </a:lnSpc>
              <a:spcBef>
                <a:spcPts val="0"/>
              </a:spcBef>
              <a:buClr>
                <a:schemeClr val="tx2"/>
              </a:buClr>
              <a:buSzPct val="90000"/>
              <a:buFont typeface="Symbol" panose="05050102010706020507" pitchFamily="18" charset="2"/>
              <a:buNone/>
            </a:pPr>
            <a:r>
              <a:rPr lang="en-US" altLang="zh-CN" b="1" dirty="0">
                <a:solidFill>
                  <a:schemeClr val="accent4">
                    <a:lumMod val="90000"/>
                    <a:lumOff val="10000"/>
                  </a:schemeClr>
                </a:solidFill>
              </a:rPr>
              <a:t>                            FFFF0 H    ~   FFFFF H</a:t>
            </a:r>
            <a:r>
              <a:rPr lang="en-US" altLang="zh-CN" b="1" dirty="0">
                <a:solidFill>
                  <a:schemeClr val="accent4">
                    <a:lumMod val="90000"/>
                    <a:lumOff val="10000"/>
                  </a:schemeClr>
                </a:solidFill>
                <a:sym typeface="Symbol" panose="05050102010706020507" pitchFamily="18" charset="2"/>
              </a:rPr>
              <a:t> </a:t>
            </a:r>
          </a:p>
          <a:p>
            <a:pPr algn="just">
              <a:lnSpc>
                <a:spcPct val="90000"/>
              </a:lnSpc>
              <a:spcBef>
                <a:spcPts val="0"/>
              </a:spcBef>
              <a:buClr>
                <a:schemeClr val="tx2"/>
              </a:buClr>
              <a:buSzPct val="90000"/>
            </a:pPr>
            <a:r>
              <a:rPr lang="en-US" altLang="zh-CN" b="1" dirty="0">
                <a:solidFill>
                  <a:schemeClr val="accent4">
                    <a:lumMod val="90000"/>
                    <a:lumOff val="10000"/>
                  </a:schemeClr>
                </a:solidFill>
              </a:rPr>
              <a:t>8086</a:t>
            </a:r>
            <a:r>
              <a:rPr lang="zh-CN" altLang="en-US" b="1" dirty="0" smtClean="0">
                <a:solidFill>
                  <a:schemeClr val="accent4">
                    <a:lumMod val="90000"/>
                    <a:lumOff val="10000"/>
                  </a:schemeClr>
                </a:solidFill>
              </a:rPr>
              <a:t>系统最多有</a:t>
            </a:r>
            <a:r>
              <a:rPr lang="en-US" altLang="zh-CN" b="1" dirty="0" smtClean="0">
                <a:solidFill>
                  <a:schemeClr val="accent4">
                    <a:lumMod val="90000"/>
                    <a:lumOff val="10000"/>
                  </a:schemeClr>
                </a:solidFill>
              </a:rPr>
              <a:t>64K</a:t>
            </a:r>
            <a:r>
              <a:rPr lang="zh-CN" altLang="en-US" b="1" dirty="0">
                <a:solidFill>
                  <a:schemeClr val="accent4">
                    <a:lumMod val="90000"/>
                    <a:lumOff val="10000"/>
                  </a:schemeClr>
                </a:solidFill>
              </a:rPr>
              <a:t>个</a:t>
            </a:r>
            <a:r>
              <a:rPr lang="zh-CN" altLang="en-US" b="1" dirty="0" smtClean="0">
                <a:solidFill>
                  <a:schemeClr val="accent4">
                    <a:lumMod val="90000"/>
                    <a:lumOff val="10000"/>
                  </a:schemeClr>
                </a:solidFill>
              </a:rPr>
              <a:t>小段，小段的首地址有什么共同的特点？</a:t>
            </a:r>
            <a:endParaRPr lang="en-US" altLang="zh-CN" b="1" dirty="0" smtClean="0">
              <a:solidFill>
                <a:schemeClr val="accent4">
                  <a:lumMod val="90000"/>
                  <a:lumOff val="10000"/>
                </a:schemeClr>
              </a:solidFill>
              <a:sym typeface="Symbol" panose="05050102010706020507" pitchFamily="18" charset="2"/>
            </a:endParaRPr>
          </a:p>
          <a:p>
            <a:pPr algn="just">
              <a:lnSpc>
                <a:spcPct val="90000"/>
              </a:lnSpc>
              <a:spcBef>
                <a:spcPts val="0"/>
              </a:spcBef>
              <a:buClr>
                <a:schemeClr val="tx2"/>
              </a:buClr>
              <a:buSzPct val="90000"/>
              <a:buFont typeface="Symbol" panose="05050102010706020507" pitchFamily="18" charset="2"/>
              <a:buNone/>
            </a:pPr>
            <a:r>
              <a:rPr lang="zh-CN" altLang="en-US" b="1" dirty="0" smtClean="0">
                <a:solidFill>
                  <a:schemeClr val="accent4">
                    <a:lumMod val="90000"/>
                    <a:lumOff val="10000"/>
                  </a:schemeClr>
                </a:solidFill>
                <a:sym typeface="Symbol" panose="05050102010706020507" pitchFamily="18" charset="2"/>
              </a:rPr>
              <a:t>段</a:t>
            </a:r>
            <a:r>
              <a:rPr lang="zh-CN" altLang="en-US" b="1" dirty="0">
                <a:solidFill>
                  <a:schemeClr val="accent4">
                    <a:lumMod val="90000"/>
                    <a:lumOff val="10000"/>
                  </a:schemeClr>
                </a:solidFill>
                <a:sym typeface="Symbol" panose="05050102010706020507" pitchFamily="18" charset="2"/>
              </a:rPr>
              <a:t>起始地址：小段首地址</a:t>
            </a:r>
          </a:p>
          <a:p>
            <a:pPr algn="just">
              <a:lnSpc>
                <a:spcPct val="90000"/>
              </a:lnSpc>
              <a:spcBef>
                <a:spcPts val="0"/>
              </a:spcBef>
              <a:buClr>
                <a:schemeClr val="tx2"/>
              </a:buClr>
              <a:buSzPct val="90000"/>
              <a:buFont typeface="Symbol" panose="05050102010706020507" pitchFamily="18" charset="2"/>
              <a:buNone/>
            </a:pPr>
            <a:r>
              <a:rPr lang="zh-CN" altLang="en-US" b="1" dirty="0">
                <a:solidFill>
                  <a:schemeClr val="accent4">
                    <a:lumMod val="90000"/>
                    <a:lumOff val="10000"/>
                  </a:schemeClr>
                </a:solidFill>
                <a:sym typeface="Symbol" panose="05050102010706020507" pitchFamily="18" charset="2"/>
              </a:rPr>
              <a:t>段的大小：    </a:t>
            </a:r>
            <a:r>
              <a:rPr lang="en-US" altLang="zh-CN" b="1" dirty="0">
                <a:solidFill>
                  <a:schemeClr val="accent4">
                    <a:lumMod val="90000"/>
                    <a:lumOff val="10000"/>
                  </a:schemeClr>
                </a:solidFill>
                <a:sym typeface="Symbol" panose="05050102010706020507" pitchFamily="18" charset="2"/>
              </a:rPr>
              <a:t>64K </a:t>
            </a:r>
            <a:r>
              <a:rPr lang="zh-CN" altLang="en-US" b="1" dirty="0">
                <a:solidFill>
                  <a:schemeClr val="accent4">
                    <a:lumMod val="90000"/>
                    <a:lumOff val="10000"/>
                  </a:schemeClr>
                </a:solidFill>
                <a:sym typeface="Symbol" panose="05050102010706020507" pitchFamily="18" charset="2"/>
              </a:rPr>
              <a:t>范围内的任意</a:t>
            </a:r>
            <a:r>
              <a:rPr lang="zh-CN" altLang="en-US" b="1" dirty="0" smtClean="0">
                <a:solidFill>
                  <a:schemeClr val="accent4">
                    <a:lumMod val="90000"/>
                    <a:lumOff val="10000"/>
                  </a:schemeClr>
                </a:solidFill>
                <a:sym typeface="Symbol" panose="05050102010706020507" pitchFamily="18" charset="2"/>
              </a:rPr>
              <a:t>字节</a:t>
            </a:r>
            <a:endParaRPr lang="en-US" altLang="zh-CN" b="1" dirty="0" smtClean="0">
              <a:solidFill>
                <a:schemeClr val="accent4">
                  <a:lumMod val="90000"/>
                  <a:lumOff val="10000"/>
                </a:schemeClr>
              </a:solidFill>
              <a:sym typeface="Symbol" panose="05050102010706020507" pitchFamily="18" charset="2"/>
            </a:endParaRPr>
          </a:p>
          <a:p>
            <a:pPr algn="just">
              <a:lnSpc>
                <a:spcPct val="90000"/>
              </a:lnSpc>
              <a:spcBef>
                <a:spcPts val="0"/>
              </a:spcBef>
              <a:buClr>
                <a:schemeClr val="tx2"/>
              </a:buClr>
              <a:buSzPct val="90000"/>
              <a:buFont typeface="Symbol" panose="05050102010706020507" pitchFamily="18" charset="2"/>
              <a:buNone/>
            </a:pPr>
            <a:r>
              <a:rPr lang="zh-CN" altLang="en-US" b="1" dirty="0" smtClean="0">
                <a:solidFill>
                  <a:schemeClr val="accent4">
                    <a:lumMod val="90000"/>
                    <a:lumOff val="10000"/>
                  </a:schemeClr>
                </a:solidFill>
                <a:sym typeface="Symbol" panose="05050102010706020507" pitchFamily="18" charset="2"/>
              </a:rPr>
              <a:t>则任一存储单元可以用在</a:t>
            </a:r>
            <a:r>
              <a:rPr lang="zh-CN" altLang="en-US" b="1" u="sng" dirty="0" smtClean="0">
                <a:solidFill>
                  <a:schemeClr val="accent4">
                    <a:lumMod val="90000"/>
                    <a:lumOff val="10000"/>
                  </a:schemeClr>
                </a:solidFill>
                <a:sym typeface="Symbol" panose="05050102010706020507" pitchFamily="18" charset="2"/>
              </a:rPr>
              <a:t>哪个段</a:t>
            </a:r>
            <a:r>
              <a:rPr lang="zh-CN" altLang="en-US" b="1" dirty="0" smtClean="0">
                <a:solidFill>
                  <a:schemeClr val="accent4">
                    <a:lumMod val="90000"/>
                    <a:lumOff val="10000"/>
                  </a:schemeClr>
                </a:solidFill>
                <a:sym typeface="Symbol" panose="05050102010706020507" pitchFamily="18" charset="2"/>
              </a:rPr>
              <a:t>，</a:t>
            </a:r>
            <a:r>
              <a:rPr lang="zh-CN" altLang="en-US" b="1" u="sng" dirty="0" smtClean="0">
                <a:solidFill>
                  <a:schemeClr val="accent4">
                    <a:lumMod val="90000"/>
                    <a:lumOff val="10000"/>
                  </a:schemeClr>
                </a:solidFill>
                <a:sym typeface="Symbol" panose="05050102010706020507" pitchFamily="18" charset="2"/>
              </a:rPr>
              <a:t>段内什么位置</a:t>
            </a:r>
            <a:r>
              <a:rPr lang="zh-CN" altLang="en-US" b="1" dirty="0" smtClean="0">
                <a:solidFill>
                  <a:schemeClr val="accent4">
                    <a:lumMod val="90000"/>
                    <a:lumOff val="10000"/>
                  </a:schemeClr>
                </a:solidFill>
                <a:sym typeface="Symbol" panose="05050102010706020507" pitchFamily="18" charset="2"/>
              </a:rPr>
              <a:t>来定位</a:t>
            </a:r>
            <a:endParaRPr lang="en-US" altLang="zh-CN" b="1" dirty="0" smtClean="0">
              <a:solidFill>
                <a:schemeClr val="accent4">
                  <a:lumMod val="90000"/>
                  <a:lumOff val="10000"/>
                </a:schemeClr>
              </a:solidFill>
              <a:sym typeface="Symbol" panose="05050102010706020507" pitchFamily="18" charset="2"/>
            </a:endParaRPr>
          </a:p>
          <a:p>
            <a:pPr algn="just">
              <a:lnSpc>
                <a:spcPct val="90000"/>
              </a:lnSpc>
              <a:spcBef>
                <a:spcPts val="0"/>
              </a:spcBef>
              <a:buClr>
                <a:schemeClr val="tx2"/>
              </a:buClr>
              <a:buSzPct val="90000"/>
              <a:buFont typeface="Symbol" panose="05050102010706020507" pitchFamily="18" charset="2"/>
              <a:buNone/>
            </a:pPr>
            <a:endParaRPr lang="zh-CN" altLang="en-US" b="1" dirty="0">
              <a:solidFill>
                <a:schemeClr val="accent4">
                  <a:lumMod val="90000"/>
                  <a:lumOff val="10000"/>
                </a:schemeClr>
              </a:solidFill>
              <a:sym typeface="Symbol" panose="05050102010706020507" pitchFamily="18" charset="2"/>
            </a:endParaRPr>
          </a:p>
        </p:txBody>
      </p:sp>
      <p:cxnSp>
        <p:nvCxnSpPr>
          <p:cNvPr id="3" name="直接箭头连接符 2"/>
          <p:cNvCxnSpPr/>
          <p:nvPr/>
        </p:nvCxnSpPr>
        <p:spPr bwMode="auto">
          <a:xfrm flipH="1">
            <a:off x="3738734" y="5877272"/>
            <a:ext cx="468052" cy="216024"/>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 name="直接箭头连接符 5"/>
          <p:cNvCxnSpPr/>
          <p:nvPr/>
        </p:nvCxnSpPr>
        <p:spPr bwMode="auto">
          <a:xfrm flipH="1">
            <a:off x="5743550" y="5877272"/>
            <a:ext cx="468052" cy="216024"/>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4" name="TextBox 3"/>
          <p:cNvSpPr txBox="1"/>
          <p:nvPr/>
        </p:nvSpPr>
        <p:spPr>
          <a:xfrm>
            <a:off x="3126666" y="6093296"/>
            <a:ext cx="1224136" cy="461665"/>
          </a:xfrm>
          <a:prstGeom prst="rect">
            <a:avLst/>
          </a:prstGeom>
          <a:noFill/>
        </p:spPr>
        <p:txBody>
          <a:bodyPr wrap="square" rtlCol="0">
            <a:spAutoFit/>
          </a:bodyPr>
          <a:lstStyle/>
          <a:p>
            <a:r>
              <a:rPr lang="zh-CN" altLang="en-US" dirty="0" smtClean="0"/>
              <a:t>段编号</a:t>
            </a:r>
            <a:endParaRPr lang="zh-CN" altLang="en-US" dirty="0"/>
          </a:p>
        </p:txBody>
      </p:sp>
      <p:sp>
        <p:nvSpPr>
          <p:cNvPr id="8" name="TextBox 7"/>
          <p:cNvSpPr txBox="1"/>
          <p:nvPr/>
        </p:nvSpPr>
        <p:spPr>
          <a:xfrm>
            <a:off x="5040052" y="6093296"/>
            <a:ext cx="1836204" cy="461665"/>
          </a:xfrm>
          <a:prstGeom prst="rect">
            <a:avLst/>
          </a:prstGeom>
          <a:noFill/>
        </p:spPr>
        <p:txBody>
          <a:bodyPr wrap="square" rtlCol="0">
            <a:spAutoFit/>
          </a:bodyPr>
          <a:lstStyle/>
          <a:p>
            <a:r>
              <a:rPr lang="zh-CN" altLang="en-US" dirty="0" smtClean="0"/>
              <a:t>段内偏移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11</a:t>
            </a:fld>
            <a:endParaRPr lang="en-US" altLang="zh-CN"/>
          </a:p>
        </p:txBody>
      </p:sp>
      <p:sp>
        <p:nvSpPr>
          <p:cNvPr id="3" name="矩形 2"/>
          <p:cNvSpPr/>
          <p:nvPr/>
        </p:nvSpPr>
        <p:spPr>
          <a:xfrm>
            <a:off x="1691680" y="476672"/>
            <a:ext cx="1422184" cy="461665"/>
          </a:xfrm>
          <a:prstGeom prst="rect">
            <a:avLst/>
          </a:prstGeom>
        </p:spPr>
        <p:txBody>
          <a:bodyPr wrap="none">
            <a:spAutoFit/>
          </a:bodyPr>
          <a:lstStyle/>
          <a:p>
            <a:r>
              <a:rPr lang="zh-CN" altLang="en-US" b="1" dirty="0"/>
              <a:t>逻辑</a:t>
            </a:r>
            <a:r>
              <a:rPr lang="zh-CN" altLang="en-US" b="1" dirty="0" smtClean="0"/>
              <a:t>地址</a:t>
            </a:r>
            <a:endParaRPr lang="zh-CN" altLang="en-US" b="1" dirty="0"/>
          </a:p>
        </p:txBody>
      </p:sp>
      <p:sp>
        <p:nvSpPr>
          <p:cNvPr id="4" name="矩形 3"/>
          <p:cNvSpPr/>
          <p:nvPr/>
        </p:nvSpPr>
        <p:spPr>
          <a:xfrm>
            <a:off x="683568" y="1233802"/>
            <a:ext cx="6984776" cy="3046988"/>
          </a:xfrm>
          <a:prstGeom prst="rect">
            <a:avLst/>
          </a:prstGeom>
        </p:spPr>
        <p:txBody>
          <a:bodyPr wrap="square">
            <a:spAutoFit/>
          </a:bodyPr>
          <a:lstStyle/>
          <a:p>
            <a:pPr marL="342900" indent="-342900">
              <a:buFont typeface="Arial" panose="020B0604020202020204" pitchFamily="34" charset="0"/>
              <a:buChar char="•"/>
            </a:pPr>
            <a:r>
              <a:rPr lang="zh-CN" altLang="en-US" b="1" dirty="0" smtClean="0"/>
              <a:t>存储器采用分段</a:t>
            </a:r>
            <a:r>
              <a:rPr lang="zh-CN" altLang="en-US" b="1" dirty="0"/>
              <a:t>管理</a:t>
            </a:r>
            <a:r>
              <a:rPr lang="zh-CN" altLang="en-US" b="1" dirty="0" smtClean="0"/>
              <a:t>，表示为： </a:t>
            </a:r>
            <a:r>
              <a:rPr lang="zh-CN" altLang="en-US" b="1" dirty="0"/>
              <a:t>段基地址 </a:t>
            </a:r>
            <a:r>
              <a:rPr lang="zh-CN" altLang="en-US" b="1" dirty="0" smtClean="0"/>
              <a:t>、段内偏移</a:t>
            </a:r>
            <a:r>
              <a:rPr lang="zh-CN" altLang="en-US" b="1" dirty="0"/>
              <a:t>地址</a:t>
            </a:r>
            <a:endParaRPr lang="en-US" altLang="zh-CN" b="1" dirty="0"/>
          </a:p>
          <a:p>
            <a:endParaRPr lang="zh-CN" altLang="en-US" b="1" dirty="0"/>
          </a:p>
          <a:p>
            <a:pPr marL="342900" indent="-342900">
              <a:buFont typeface="Arial" panose="020B0604020202020204" pitchFamily="34" charset="0"/>
              <a:buChar char="•"/>
            </a:pPr>
            <a:r>
              <a:rPr lang="zh-CN" altLang="en-US" b="1" dirty="0" smtClean="0"/>
              <a:t> 段</a:t>
            </a:r>
            <a:r>
              <a:rPr lang="zh-CN" altLang="en-US" b="1" dirty="0"/>
              <a:t>基地址 ＝在主存中的起始</a:t>
            </a:r>
            <a:r>
              <a:rPr lang="zh-CN" altLang="en-US" b="1" dirty="0" smtClean="0"/>
              <a:t>地址</a:t>
            </a:r>
            <a:endParaRPr lang="en-US" altLang="zh-CN" b="1" dirty="0" smtClean="0"/>
          </a:p>
          <a:p>
            <a:endParaRPr lang="zh-CN" altLang="en-US" b="1" dirty="0"/>
          </a:p>
          <a:p>
            <a:pPr marL="342900" indent="-342900">
              <a:buFont typeface="Arial" panose="020B0604020202020204" pitchFamily="34" charset="0"/>
              <a:buChar char="•"/>
            </a:pPr>
            <a:r>
              <a:rPr lang="zh-CN" altLang="en-US" b="1" dirty="0" smtClean="0"/>
              <a:t>偏移</a:t>
            </a:r>
            <a:r>
              <a:rPr lang="zh-CN" altLang="en-US" b="1" dirty="0"/>
              <a:t>地址 ＝距离段基地址的位移</a:t>
            </a:r>
            <a:r>
              <a:rPr lang="zh-CN" altLang="en-US" b="1" dirty="0" smtClean="0"/>
              <a:t>量</a:t>
            </a:r>
            <a:endParaRPr lang="en-US" altLang="zh-CN" b="1" dirty="0" smtClean="0"/>
          </a:p>
          <a:p>
            <a:pPr marL="342900" indent="-342900">
              <a:buFont typeface="Arial" panose="020B0604020202020204" pitchFamily="34" charset="0"/>
              <a:buChar char="•"/>
            </a:pPr>
            <a:endParaRPr lang="zh-CN" altLang="en-US" b="1" dirty="0"/>
          </a:p>
          <a:p>
            <a:pPr marL="342900" indent="-342900">
              <a:buFont typeface="Arial" panose="020B0604020202020204" pitchFamily="34" charset="0"/>
              <a:buChar char="•"/>
            </a:pPr>
            <a:r>
              <a:rPr lang="zh-CN" altLang="en-US" b="1" dirty="0" smtClean="0"/>
              <a:t>段基地址多少位？偏移地址多少位？</a:t>
            </a:r>
            <a:endParaRPr lang="zh-CN" altLang="en-US" b="1" dirty="0"/>
          </a:p>
        </p:txBody>
      </p:sp>
      <p:sp>
        <p:nvSpPr>
          <p:cNvPr id="5" name="矩形 4"/>
          <p:cNvSpPr/>
          <p:nvPr/>
        </p:nvSpPr>
        <p:spPr>
          <a:xfrm>
            <a:off x="5004048" y="476672"/>
            <a:ext cx="3347864" cy="7571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90000"/>
              </a:lnSpc>
              <a:spcBef>
                <a:spcPts val="0"/>
              </a:spcBef>
              <a:buClr>
                <a:schemeClr val="tx2"/>
              </a:buClr>
              <a:buSzPct val="90000"/>
            </a:pPr>
            <a:r>
              <a:rPr lang="en-US" altLang="zh-CN" b="1" dirty="0">
                <a:solidFill>
                  <a:schemeClr val="accent4">
                    <a:lumMod val="90000"/>
                    <a:lumOff val="10000"/>
                  </a:schemeClr>
                </a:solidFill>
              </a:rPr>
              <a:t>20</a:t>
            </a:r>
            <a:r>
              <a:rPr lang="zh-CN" altLang="en-US" b="1" dirty="0">
                <a:solidFill>
                  <a:schemeClr val="accent4">
                    <a:lumMod val="90000"/>
                    <a:lumOff val="10000"/>
                  </a:schemeClr>
                </a:solidFill>
              </a:rPr>
              <a:t>位地址信息怎样用宽度是</a:t>
            </a:r>
            <a:r>
              <a:rPr lang="en-US" altLang="zh-CN" b="1" dirty="0">
                <a:solidFill>
                  <a:schemeClr val="accent4">
                    <a:lumMod val="90000"/>
                    <a:lumOff val="10000"/>
                  </a:schemeClr>
                </a:solidFill>
              </a:rPr>
              <a:t>16</a:t>
            </a:r>
            <a:r>
              <a:rPr lang="zh-CN" altLang="en-US" b="1" dirty="0">
                <a:solidFill>
                  <a:schemeClr val="accent4">
                    <a:lumMod val="90000"/>
                    <a:lumOff val="10000"/>
                  </a:schemeClr>
                </a:solidFill>
              </a:rPr>
              <a:t>位的数据表示？</a:t>
            </a:r>
          </a:p>
        </p:txBody>
      </p:sp>
      <p:sp>
        <p:nvSpPr>
          <p:cNvPr id="6" name="矩形 5"/>
          <p:cNvSpPr/>
          <p:nvPr/>
        </p:nvSpPr>
        <p:spPr>
          <a:xfrm>
            <a:off x="713588" y="4653136"/>
            <a:ext cx="6768752" cy="1569660"/>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zh-CN" altLang="en-US" b="1" dirty="0"/>
              <a:t>存储器</a:t>
            </a:r>
            <a:r>
              <a:rPr lang="zh-CN" altLang="en-US" b="1" dirty="0" smtClean="0"/>
              <a:t>空间的逻辑</a:t>
            </a:r>
            <a:r>
              <a:rPr lang="zh-CN" altLang="en-US" b="1" dirty="0"/>
              <a:t>地址</a:t>
            </a:r>
            <a:r>
              <a:rPr lang="zh-CN" altLang="en-US" b="1" dirty="0" smtClean="0"/>
              <a:t>表示为</a:t>
            </a:r>
            <a:endParaRPr lang="zh-CN" altLang="en-US" b="1" dirty="0"/>
          </a:p>
          <a:p>
            <a:r>
              <a:rPr lang="zh-CN" altLang="en-US" b="1" dirty="0"/>
              <a:t> </a:t>
            </a:r>
            <a:r>
              <a:rPr lang="zh-CN" altLang="en-US" b="1" dirty="0" smtClean="0"/>
              <a:t>段地址 </a:t>
            </a:r>
            <a:r>
              <a:rPr lang="zh-CN" altLang="en-US" b="1" dirty="0"/>
              <a:t>∶ 偏移</a:t>
            </a:r>
            <a:r>
              <a:rPr lang="zh-CN" altLang="en-US" b="1" dirty="0" smtClean="0"/>
              <a:t>地址</a:t>
            </a:r>
            <a:endParaRPr lang="en-US" altLang="zh-CN" b="1" dirty="0" smtClean="0"/>
          </a:p>
          <a:p>
            <a:endParaRPr lang="en-US" altLang="zh-CN" b="1" dirty="0"/>
          </a:p>
          <a:p>
            <a:r>
              <a:rPr lang="zh-CN" altLang="en-US" b="1" dirty="0"/>
              <a:t>处理器内部以及程序员编程时采用逻辑</a:t>
            </a:r>
            <a:r>
              <a:rPr lang="zh-CN" altLang="en-US" b="1" dirty="0" smtClean="0"/>
              <a:t>地址</a:t>
            </a:r>
            <a:endParaRPr lang="en-US" altLang="zh-CN" b="1" dirty="0"/>
          </a:p>
        </p:txBody>
      </p:sp>
    </p:spTree>
    <p:extLst>
      <p:ext uri="{BB962C8B-B14F-4D97-AF65-F5344CB8AC3E}">
        <p14:creationId xmlns:p14="http://schemas.microsoft.com/office/powerpoint/2010/main" val="37992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3925957" y="2819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0" name="Rectangle 4"/>
          <p:cNvSpPr>
            <a:spLocks noChangeArrowheads="1"/>
          </p:cNvSpPr>
          <p:nvPr/>
        </p:nvSpPr>
        <p:spPr bwMode="auto">
          <a:xfrm>
            <a:off x="3925957" y="3200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1" name="Rectangle 5"/>
          <p:cNvSpPr>
            <a:spLocks noChangeArrowheads="1"/>
          </p:cNvSpPr>
          <p:nvPr/>
        </p:nvSpPr>
        <p:spPr bwMode="auto">
          <a:xfrm>
            <a:off x="3925957" y="3581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2" name="Rectangle 6"/>
          <p:cNvSpPr>
            <a:spLocks noChangeArrowheads="1"/>
          </p:cNvSpPr>
          <p:nvPr/>
        </p:nvSpPr>
        <p:spPr bwMode="auto">
          <a:xfrm>
            <a:off x="3925957" y="3962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3" name="Rectangle 7"/>
          <p:cNvSpPr>
            <a:spLocks noChangeArrowheads="1"/>
          </p:cNvSpPr>
          <p:nvPr/>
        </p:nvSpPr>
        <p:spPr bwMode="auto">
          <a:xfrm>
            <a:off x="3925957" y="4343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4" name="Rectangle 8"/>
          <p:cNvSpPr>
            <a:spLocks noChangeArrowheads="1"/>
          </p:cNvSpPr>
          <p:nvPr/>
        </p:nvSpPr>
        <p:spPr bwMode="auto">
          <a:xfrm>
            <a:off x="3925957" y="47244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lumMod val="90000"/>
                  <a:lumOff val="10000"/>
                </a:schemeClr>
              </a:solidFill>
            </a:endParaRPr>
          </a:p>
        </p:txBody>
      </p:sp>
      <p:sp>
        <p:nvSpPr>
          <p:cNvPr id="9225" name="Line 9"/>
          <p:cNvSpPr>
            <a:spLocks noChangeShapeType="1"/>
          </p:cNvSpPr>
          <p:nvPr/>
        </p:nvSpPr>
        <p:spPr bwMode="auto">
          <a:xfrm>
            <a:off x="3925957" y="51054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4">
                  <a:lumMod val="90000"/>
                  <a:lumOff val="10000"/>
                </a:schemeClr>
              </a:solidFill>
            </a:endParaRPr>
          </a:p>
        </p:txBody>
      </p:sp>
      <p:sp>
        <p:nvSpPr>
          <p:cNvPr id="9226" name="Line 10"/>
          <p:cNvSpPr>
            <a:spLocks noChangeShapeType="1"/>
          </p:cNvSpPr>
          <p:nvPr/>
        </p:nvSpPr>
        <p:spPr bwMode="auto">
          <a:xfrm>
            <a:off x="5602357" y="51054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4">
                  <a:lumMod val="90000"/>
                  <a:lumOff val="10000"/>
                </a:schemeClr>
              </a:solidFill>
            </a:endParaRPr>
          </a:p>
        </p:txBody>
      </p:sp>
      <p:sp>
        <p:nvSpPr>
          <p:cNvPr id="9227" name="Line 11"/>
          <p:cNvSpPr>
            <a:spLocks noChangeShapeType="1"/>
          </p:cNvSpPr>
          <p:nvPr/>
        </p:nvSpPr>
        <p:spPr bwMode="auto">
          <a:xfrm>
            <a:off x="3925957" y="22860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4">
                  <a:lumMod val="90000"/>
                  <a:lumOff val="10000"/>
                </a:schemeClr>
              </a:solidFill>
            </a:endParaRPr>
          </a:p>
        </p:txBody>
      </p:sp>
      <p:sp>
        <p:nvSpPr>
          <p:cNvPr id="9228" name="Line 12"/>
          <p:cNvSpPr>
            <a:spLocks noChangeShapeType="1"/>
          </p:cNvSpPr>
          <p:nvPr/>
        </p:nvSpPr>
        <p:spPr bwMode="auto">
          <a:xfrm>
            <a:off x="5602357" y="22860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4">
                  <a:lumMod val="90000"/>
                  <a:lumOff val="10000"/>
                </a:schemeClr>
              </a:solidFill>
            </a:endParaRPr>
          </a:p>
        </p:txBody>
      </p:sp>
      <p:sp>
        <p:nvSpPr>
          <p:cNvPr id="9229" name="Text Box 13"/>
          <p:cNvSpPr txBox="1">
            <a:spLocks noChangeArrowheads="1"/>
          </p:cNvSpPr>
          <p:nvPr/>
        </p:nvSpPr>
        <p:spPr bwMode="auto">
          <a:xfrm>
            <a:off x="3925957" y="2819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accent4">
                    <a:lumMod val="90000"/>
                    <a:lumOff val="10000"/>
                  </a:schemeClr>
                </a:solidFill>
              </a:rPr>
              <a:t>  10011111</a:t>
            </a:r>
          </a:p>
        </p:txBody>
      </p:sp>
      <p:sp>
        <p:nvSpPr>
          <p:cNvPr id="9230" name="Text Box 14"/>
          <p:cNvSpPr txBox="1">
            <a:spLocks noChangeArrowheads="1"/>
          </p:cNvSpPr>
          <p:nvPr/>
        </p:nvSpPr>
        <p:spPr bwMode="auto">
          <a:xfrm>
            <a:off x="3925957" y="3124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4">
                    <a:lumMod val="90000"/>
                    <a:lumOff val="10000"/>
                  </a:schemeClr>
                </a:solidFill>
              </a:rPr>
              <a:t>  00100110</a:t>
            </a:r>
          </a:p>
        </p:txBody>
      </p:sp>
      <p:sp>
        <p:nvSpPr>
          <p:cNvPr id="9231" name="Text Box 15"/>
          <p:cNvSpPr txBox="1">
            <a:spLocks noChangeArrowheads="1"/>
          </p:cNvSpPr>
          <p:nvPr/>
        </p:nvSpPr>
        <p:spPr bwMode="auto">
          <a:xfrm>
            <a:off x="3925957" y="3505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4">
                    <a:lumMod val="90000"/>
                    <a:lumOff val="10000"/>
                  </a:schemeClr>
                </a:solidFill>
              </a:rPr>
              <a:t>  01001000</a:t>
            </a:r>
          </a:p>
        </p:txBody>
      </p:sp>
      <p:sp>
        <p:nvSpPr>
          <p:cNvPr id="9232" name="Text Box 16"/>
          <p:cNvSpPr txBox="1">
            <a:spLocks noChangeArrowheads="1"/>
          </p:cNvSpPr>
          <p:nvPr/>
        </p:nvSpPr>
        <p:spPr bwMode="auto">
          <a:xfrm>
            <a:off x="1944757" y="1676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chemeClr val="accent4">
                    <a:lumMod val="90000"/>
                    <a:lumOff val="10000"/>
                  </a:schemeClr>
                </a:solidFill>
              </a:rPr>
              <a:t>逻辑地址</a:t>
            </a:r>
          </a:p>
        </p:txBody>
      </p:sp>
      <p:sp>
        <p:nvSpPr>
          <p:cNvPr id="9233" name="Text Box 17"/>
          <p:cNvSpPr txBox="1">
            <a:spLocks noChangeArrowheads="1"/>
          </p:cNvSpPr>
          <p:nvPr/>
        </p:nvSpPr>
        <p:spPr bwMode="auto">
          <a:xfrm>
            <a:off x="1639957" y="2286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chemeClr val="accent4">
                    <a:lumMod val="90000"/>
                    <a:lumOff val="10000"/>
                  </a:schemeClr>
                </a:solidFill>
              </a:rPr>
              <a:t>段地址 </a:t>
            </a:r>
            <a:r>
              <a:rPr lang="en-US" altLang="zh-CN" sz="2000" b="1" dirty="0">
                <a:solidFill>
                  <a:schemeClr val="accent4">
                    <a:lumMod val="90000"/>
                    <a:lumOff val="10000"/>
                  </a:schemeClr>
                </a:solidFill>
              </a:rPr>
              <a:t>: </a:t>
            </a:r>
            <a:r>
              <a:rPr lang="zh-CN" altLang="en-US" sz="2000" b="1" dirty="0">
                <a:solidFill>
                  <a:schemeClr val="accent4">
                    <a:lumMod val="90000"/>
                    <a:lumOff val="10000"/>
                  </a:schemeClr>
                </a:solidFill>
              </a:rPr>
              <a:t>偏移地址</a:t>
            </a:r>
          </a:p>
        </p:txBody>
      </p:sp>
      <p:sp>
        <p:nvSpPr>
          <p:cNvPr id="9234" name="Text Box 18"/>
          <p:cNvSpPr txBox="1">
            <a:spLocks noChangeArrowheads="1"/>
          </p:cNvSpPr>
          <p:nvPr/>
        </p:nvSpPr>
        <p:spPr bwMode="auto">
          <a:xfrm>
            <a:off x="1792357" y="2667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4">
                    <a:lumMod val="90000"/>
                    <a:lumOff val="10000"/>
                  </a:schemeClr>
                </a:solidFill>
              </a:rPr>
              <a:t> 1000 : 0000H</a:t>
            </a:r>
          </a:p>
        </p:txBody>
      </p:sp>
      <p:sp>
        <p:nvSpPr>
          <p:cNvPr id="9235" name="Text Box 19"/>
          <p:cNvSpPr txBox="1">
            <a:spLocks noChangeArrowheads="1"/>
          </p:cNvSpPr>
          <p:nvPr/>
        </p:nvSpPr>
        <p:spPr bwMode="auto">
          <a:xfrm>
            <a:off x="1792357"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accent4">
                    <a:lumMod val="90000"/>
                    <a:lumOff val="10000"/>
                  </a:schemeClr>
                </a:solidFill>
              </a:rPr>
              <a:t> 1000 : 0001H</a:t>
            </a:r>
          </a:p>
        </p:txBody>
      </p:sp>
      <p:sp>
        <p:nvSpPr>
          <p:cNvPr id="9236" name="Text Box 20"/>
          <p:cNvSpPr txBox="1">
            <a:spLocks noChangeArrowheads="1"/>
          </p:cNvSpPr>
          <p:nvPr/>
        </p:nvSpPr>
        <p:spPr bwMode="auto">
          <a:xfrm>
            <a:off x="1868557" y="3505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4">
                    <a:lumMod val="90000"/>
                    <a:lumOff val="10000"/>
                  </a:schemeClr>
                </a:solidFill>
              </a:rPr>
              <a:t>1000 : 0002H</a:t>
            </a:r>
          </a:p>
        </p:txBody>
      </p:sp>
      <p:sp>
        <p:nvSpPr>
          <p:cNvPr id="9237" name="Text Box 21"/>
          <p:cNvSpPr txBox="1">
            <a:spLocks noChangeArrowheads="1"/>
          </p:cNvSpPr>
          <p:nvPr/>
        </p:nvSpPr>
        <p:spPr bwMode="auto">
          <a:xfrm>
            <a:off x="1868557" y="3886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 : 0003H</a:t>
            </a:r>
          </a:p>
        </p:txBody>
      </p:sp>
      <p:sp>
        <p:nvSpPr>
          <p:cNvPr id="9238" name="Text Box 22"/>
          <p:cNvSpPr txBox="1">
            <a:spLocks noChangeArrowheads="1"/>
          </p:cNvSpPr>
          <p:nvPr/>
        </p:nvSpPr>
        <p:spPr bwMode="auto">
          <a:xfrm>
            <a:off x="1868557" y="4343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 : 0004H</a:t>
            </a:r>
          </a:p>
        </p:txBody>
      </p:sp>
      <p:sp>
        <p:nvSpPr>
          <p:cNvPr id="9239" name="Text Box 23"/>
          <p:cNvSpPr txBox="1">
            <a:spLocks noChangeArrowheads="1"/>
          </p:cNvSpPr>
          <p:nvPr/>
        </p:nvSpPr>
        <p:spPr bwMode="auto">
          <a:xfrm>
            <a:off x="1868557" y="4724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 : 0005H</a:t>
            </a:r>
          </a:p>
        </p:txBody>
      </p:sp>
      <p:sp>
        <p:nvSpPr>
          <p:cNvPr id="9240" name="Text Box 24"/>
          <p:cNvSpPr txBox="1">
            <a:spLocks noChangeArrowheads="1"/>
          </p:cNvSpPr>
          <p:nvPr/>
        </p:nvSpPr>
        <p:spPr bwMode="auto">
          <a:xfrm>
            <a:off x="5526157" y="185199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accent4">
                    <a:lumMod val="90000"/>
                    <a:lumOff val="10000"/>
                  </a:schemeClr>
                </a:solidFill>
              </a:rPr>
              <a:t>   </a:t>
            </a:r>
            <a:r>
              <a:rPr lang="zh-CN" altLang="en-US" b="1" dirty="0">
                <a:solidFill>
                  <a:schemeClr val="accent4">
                    <a:lumMod val="90000"/>
                    <a:lumOff val="10000"/>
                  </a:schemeClr>
                </a:solidFill>
              </a:rPr>
              <a:t>物理地址</a:t>
            </a:r>
          </a:p>
        </p:txBody>
      </p:sp>
      <p:sp>
        <p:nvSpPr>
          <p:cNvPr id="9241" name="Text Box 25"/>
          <p:cNvSpPr txBox="1">
            <a:spLocks noChangeArrowheads="1"/>
          </p:cNvSpPr>
          <p:nvPr/>
        </p:nvSpPr>
        <p:spPr bwMode="auto">
          <a:xfrm>
            <a:off x="5754757" y="2819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10000H</a:t>
            </a:r>
          </a:p>
        </p:txBody>
      </p:sp>
      <p:sp>
        <p:nvSpPr>
          <p:cNvPr id="9242" name="Text Box 26"/>
          <p:cNvSpPr txBox="1">
            <a:spLocks noChangeArrowheads="1"/>
          </p:cNvSpPr>
          <p:nvPr/>
        </p:nvSpPr>
        <p:spPr bwMode="auto">
          <a:xfrm>
            <a:off x="5754757" y="3200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10001H</a:t>
            </a:r>
          </a:p>
        </p:txBody>
      </p:sp>
      <p:sp>
        <p:nvSpPr>
          <p:cNvPr id="9243" name="Text Box 27"/>
          <p:cNvSpPr txBox="1">
            <a:spLocks noChangeArrowheads="1"/>
          </p:cNvSpPr>
          <p:nvPr/>
        </p:nvSpPr>
        <p:spPr bwMode="auto">
          <a:xfrm>
            <a:off x="5754757"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10002H</a:t>
            </a:r>
          </a:p>
        </p:txBody>
      </p:sp>
      <p:sp>
        <p:nvSpPr>
          <p:cNvPr id="9244" name="Text Box 28"/>
          <p:cNvSpPr txBox="1">
            <a:spLocks noChangeArrowheads="1"/>
          </p:cNvSpPr>
          <p:nvPr/>
        </p:nvSpPr>
        <p:spPr bwMode="auto">
          <a:xfrm>
            <a:off x="5754757" y="3962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10003H</a:t>
            </a:r>
          </a:p>
        </p:txBody>
      </p:sp>
      <p:sp>
        <p:nvSpPr>
          <p:cNvPr id="9245" name="Text Box 29"/>
          <p:cNvSpPr txBox="1">
            <a:spLocks noChangeArrowheads="1"/>
          </p:cNvSpPr>
          <p:nvPr/>
        </p:nvSpPr>
        <p:spPr bwMode="auto">
          <a:xfrm>
            <a:off x="5678557" y="4343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4">
                    <a:lumMod val="90000"/>
                    <a:lumOff val="10000"/>
                  </a:schemeClr>
                </a:solidFill>
              </a:rPr>
              <a:t> </a:t>
            </a:r>
            <a:r>
              <a:rPr lang="en-US" altLang="zh-CN" b="1">
                <a:solidFill>
                  <a:schemeClr val="accent4">
                    <a:lumMod val="90000"/>
                    <a:lumOff val="10000"/>
                  </a:schemeClr>
                </a:solidFill>
              </a:rPr>
              <a:t>10004H</a:t>
            </a:r>
          </a:p>
        </p:txBody>
      </p:sp>
      <p:sp>
        <p:nvSpPr>
          <p:cNvPr id="9246" name="Text Box 30"/>
          <p:cNvSpPr txBox="1">
            <a:spLocks noChangeArrowheads="1"/>
          </p:cNvSpPr>
          <p:nvPr/>
        </p:nvSpPr>
        <p:spPr bwMode="auto">
          <a:xfrm>
            <a:off x="5754757" y="4724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4">
                    <a:lumMod val="90000"/>
                    <a:lumOff val="10000"/>
                  </a:schemeClr>
                </a:solidFill>
              </a:rPr>
              <a:t>10005H</a:t>
            </a:r>
          </a:p>
        </p:txBody>
      </p:sp>
      <p:sp>
        <p:nvSpPr>
          <p:cNvPr id="9247" name="Text Box 31"/>
          <p:cNvSpPr txBox="1">
            <a:spLocks noChangeArrowheads="1"/>
          </p:cNvSpPr>
          <p:nvPr/>
        </p:nvSpPr>
        <p:spPr bwMode="auto">
          <a:xfrm>
            <a:off x="3925957" y="3962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accent4">
                    <a:lumMod val="90000"/>
                    <a:lumOff val="10000"/>
                  </a:schemeClr>
                </a:solidFill>
              </a:rPr>
              <a:t>  10000011</a:t>
            </a:r>
          </a:p>
        </p:txBody>
      </p:sp>
      <p:sp>
        <p:nvSpPr>
          <p:cNvPr id="9248" name="Text Box 32"/>
          <p:cNvSpPr txBox="1">
            <a:spLocks noChangeArrowheads="1"/>
          </p:cNvSpPr>
          <p:nvPr/>
        </p:nvSpPr>
        <p:spPr bwMode="auto">
          <a:xfrm>
            <a:off x="3925957" y="4343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4">
                    <a:lumMod val="90000"/>
                    <a:lumOff val="10000"/>
                  </a:schemeClr>
                </a:solidFill>
              </a:rPr>
              <a:t>  01011100</a:t>
            </a:r>
          </a:p>
        </p:txBody>
      </p:sp>
      <p:sp>
        <p:nvSpPr>
          <p:cNvPr id="9249" name="Text Box 33"/>
          <p:cNvSpPr txBox="1">
            <a:spLocks noChangeArrowheads="1"/>
          </p:cNvSpPr>
          <p:nvPr/>
        </p:nvSpPr>
        <p:spPr bwMode="auto">
          <a:xfrm>
            <a:off x="3925957" y="4724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4">
                    <a:lumMod val="90000"/>
                    <a:lumOff val="10000"/>
                  </a:schemeClr>
                </a:solidFill>
              </a:rPr>
              <a:t>  10100010</a:t>
            </a:r>
          </a:p>
        </p:txBody>
      </p:sp>
      <p:sp>
        <p:nvSpPr>
          <p:cNvPr id="9251" name="Text Box 35"/>
          <p:cNvSpPr txBox="1">
            <a:spLocks noChangeArrowheads="1"/>
          </p:cNvSpPr>
          <p:nvPr/>
        </p:nvSpPr>
        <p:spPr bwMode="auto">
          <a:xfrm>
            <a:off x="6096000" y="63246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accent4">
                    <a:lumMod val="90000"/>
                    <a:lumOff val="10000"/>
                  </a:schemeClr>
                </a:solidFill>
              </a:rPr>
              <a:t>访问两次内存</a:t>
            </a:r>
          </a:p>
        </p:txBody>
      </p:sp>
      <p:sp>
        <p:nvSpPr>
          <p:cNvPr id="36" name="矩形 35"/>
          <p:cNvSpPr/>
          <p:nvPr/>
        </p:nvSpPr>
        <p:spPr>
          <a:xfrm>
            <a:off x="1133968" y="406992"/>
            <a:ext cx="5976664" cy="461665"/>
          </a:xfrm>
          <a:prstGeom prst="rect">
            <a:avLst/>
          </a:prstGeom>
        </p:spPr>
        <p:txBody>
          <a:bodyPr wrap="square">
            <a:spAutoFit/>
          </a:bodyPr>
          <a:lstStyle/>
          <a:p>
            <a:r>
              <a:rPr lang="zh-CN" altLang="en-US" b="1" dirty="0">
                <a:solidFill>
                  <a:schemeClr val="accent4">
                    <a:lumMod val="90000"/>
                    <a:lumOff val="10000"/>
                  </a:schemeClr>
                </a:solidFill>
              </a:rPr>
              <a:t>存储器的逻辑地址与物理地址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13</a:t>
            </a:fld>
            <a:endParaRPr lang="en-US" altLang="zh-CN"/>
          </a:p>
        </p:txBody>
      </p:sp>
      <p:sp>
        <p:nvSpPr>
          <p:cNvPr id="3" name="矩形 2"/>
          <p:cNvSpPr/>
          <p:nvPr/>
        </p:nvSpPr>
        <p:spPr>
          <a:xfrm>
            <a:off x="1403648" y="404664"/>
            <a:ext cx="6624736" cy="523220"/>
          </a:xfrm>
          <a:prstGeom prst="rect">
            <a:avLst/>
          </a:prstGeom>
        </p:spPr>
        <p:txBody>
          <a:bodyPr wrap="square">
            <a:spAutoFit/>
          </a:bodyPr>
          <a:lstStyle/>
          <a:p>
            <a:r>
              <a:rPr lang="zh-CN" altLang="en-US" sz="2800" b="1" dirty="0">
                <a:latin typeface="黑体" pitchFamily="49" charset="-122"/>
                <a:ea typeface="黑体" pitchFamily="49" charset="-122"/>
              </a:rPr>
              <a:t>房间编号的比喻：物理地址与逻辑地址</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7632848" cy="394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62805" y="1232249"/>
            <a:ext cx="585137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tx2"/>
              </a:buClr>
              <a:buSzPct val="90000"/>
              <a:buFont typeface="Symbol" panose="05050102010706020507" pitchFamily="18" charset="2"/>
              <a:buNone/>
            </a:pPr>
            <a:r>
              <a:rPr lang="zh-CN" altLang="en-US" b="1" dirty="0" smtClean="0">
                <a:solidFill>
                  <a:schemeClr val="accent4">
                    <a:lumMod val="90000"/>
                    <a:lumOff val="10000"/>
                  </a:schemeClr>
                </a:solidFill>
              </a:rPr>
              <a:t>物理地址和逻辑地址之间的转换：</a:t>
            </a:r>
            <a:endParaRPr lang="en-US" altLang="zh-CN" b="1" dirty="0" smtClean="0">
              <a:solidFill>
                <a:schemeClr val="accent4">
                  <a:lumMod val="90000"/>
                  <a:lumOff val="10000"/>
                </a:schemeClr>
              </a:solidFill>
            </a:endParaRPr>
          </a:p>
          <a:p>
            <a:pPr marL="342900" indent="-342900" algn="just">
              <a:buClr>
                <a:schemeClr val="tx2"/>
              </a:buClr>
              <a:buSzPct val="90000"/>
              <a:buFont typeface="Symbol" panose="05050102010706020507" pitchFamily="18" charset="2"/>
              <a:buNone/>
            </a:pPr>
            <a:r>
              <a:rPr lang="zh-CN" altLang="en-US" b="1" dirty="0" smtClean="0">
                <a:solidFill>
                  <a:schemeClr val="accent4">
                    <a:lumMod val="90000"/>
                    <a:lumOff val="10000"/>
                  </a:schemeClr>
                </a:solidFill>
              </a:rPr>
              <a:t>物理</a:t>
            </a:r>
            <a:r>
              <a:rPr lang="zh-CN" altLang="en-US" b="1" dirty="0">
                <a:solidFill>
                  <a:schemeClr val="accent4">
                    <a:lumMod val="90000"/>
                    <a:lumOff val="10000"/>
                  </a:schemeClr>
                </a:solidFill>
              </a:rPr>
              <a:t>地址 </a:t>
            </a:r>
            <a:r>
              <a:rPr lang="en-US" altLang="zh-CN" b="1" dirty="0">
                <a:solidFill>
                  <a:schemeClr val="accent4">
                    <a:lumMod val="90000"/>
                    <a:lumOff val="10000"/>
                  </a:schemeClr>
                </a:solidFill>
              </a:rPr>
              <a:t>= </a:t>
            </a:r>
            <a:r>
              <a:rPr lang="zh-CN" altLang="en-US" b="1" dirty="0">
                <a:solidFill>
                  <a:schemeClr val="accent4">
                    <a:lumMod val="90000"/>
                    <a:lumOff val="10000"/>
                  </a:schemeClr>
                </a:solidFill>
              </a:rPr>
              <a:t>段地址</a:t>
            </a:r>
            <a:r>
              <a:rPr lang="en-US" altLang="zh-CN" b="1" dirty="0">
                <a:solidFill>
                  <a:schemeClr val="accent4">
                    <a:lumMod val="90000"/>
                    <a:lumOff val="10000"/>
                  </a:schemeClr>
                </a:solidFill>
                <a:sym typeface="Symbol" panose="05050102010706020507" pitchFamily="18" charset="2"/>
              </a:rPr>
              <a:t></a:t>
            </a:r>
            <a:r>
              <a:rPr lang="en-US" altLang="zh-CN" b="1" dirty="0">
                <a:solidFill>
                  <a:schemeClr val="accent4">
                    <a:lumMod val="90000"/>
                    <a:lumOff val="10000"/>
                  </a:schemeClr>
                </a:solidFill>
              </a:rPr>
              <a:t>16 </a:t>
            </a:r>
            <a:r>
              <a:rPr lang="zh-CN" altLang="en-US" b="1" dirty="0">
                <a:solidFill>
                  <a:schemeClr val="accent4">
                    <a:lumMod val="90000"/>
                    <a:lumOff val="10000"/>
                  </a:schemeClr>
                </a:solidFill>
              </a:rPr>
              <a:t> </a:t>
            </a:r>
            <a:r>
              <a:rPr lang="en-US" altLang="zh-CN" b="1" dirty="0">
                <a:solidFill>
                  <a:schemeClr val="accent4">
                    <a:lumMod val="90000"/>
                    <a:lumOff val="10000"/>
                  </a:schemeClr>
                </a:solidFill>
              </a:rPr>
              <a:t>+ </a:t>
            </a:r>
            <a:r>
              <a:rPr lang="zh-CN" altLang="en-US" b="1" dirty="0">
                <a:solidFill>
                  <a:schemeClr val="accent4">
                    <a:lumMod val="90000"/>
                    <a:lumOff val="10000"/>
                  </a:schemeClr>
                </a:solidFill>
              </a:rPr>
              <a:t>偏移地址</a:t>
            </a:r>
            <a:endParaRPr lang="zh-CN" altLang="zh-CN" b="1" dirty="0">
              <a:solidFill>
                <a:schemeClr val="accent4">
                  <a:lumMod val="90000"/>
                  <a:lumOff val="10000"/>
                </a:schemeClr>
              </a:solidFill>
              <a:sym typeface="Symbol" panose="05050102010706020507" pitchFamily="18" charset="2"/>
            </a:endParaRPr>
          </a:p>
        </p:txBody>
      </p:sp>
      <p:sp>
        <p:nvSpPr>
          <p:cNvPr id="13315" name="Text Box 3"/>
          <p:cNvSpPr txBox="1">
            <a:spLocks noChangeArrowheads="1"/>
          </p:cNvSpPr>
          <p:nvPr/>
        </p:nvSpPr>
        <p:spPr bwMode="auto">
          <a:xfrm>
            <a:off x="864269" y="2517516"/>
            <a:ext cx="201840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chemeClr val="accent4">
                    <a:lumMod val="90000"/>
                    <a:lumOff val="10000"/>
                  </a:schemeClr>
                </a:solidFill>
              </a:rPr>
              <a:t>      16 </a:t>
            </a:r>
            <a:r>
              <a:rPr lang="zh-CN" altLang="en-US" sz="2000" dirty="0" smtClean="0">
                <a:solidFill>
                  <a:schemeClr val="accent4">
                    <a:lumMod val="90000"/>
                    <a:lumOff val="10000"/>
                  </a:schemeClr>
                </a:solidFill>
              </a:rPr>
              <a:t>位段地址           </a:t>
            </a:r>
            <a:endParaRPr lang="zh-CN" altLang="en-US" sz="2000" dirty="0">
              <a:solidFill>
                <a:schemeClr val="accent4">
                  <a:lumMod val="90000"/>
                  <a:lumOff val="10000"/>
                </a:schemeClr>
              </a:solidFill>
            </a:endParaRPr>
          </a:p>
        </p:txBody>
      </p:sp>
      <p:sp>
        <p:nvSpPr>
          <p:cNvPr id="13316" name="Text Box 4"/>
          <p:cNvSpPr txBox="1">
            <a:spLocks noChangeArrowheads="1"/>
          </p:cNvSpPr>
          <p:nvPr/>
        </p:nvSpPr>
        <p:spPr bwMode="auto">
          <a:xfrm>
            <a:off x="1219869" y="3061840"/>
            <a:ext cx="2420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chemeClr val="accent4">
                    <a:lumMod val="90000"/>
                    <a:lumOff val="10000"/>
                  </a:schemeClr>
                </a:solidFill>
              </a:rPr>
              <a:t>      16 </a:t>
            </a:r>
            <a:r>
              <a:rPr lang="zh-CN" altLang="en-US" sz="2000" dirty="0">
                <a:solidFill>
                  <a:schemeClr val="accent4">
                    <a:lumMod val="90000"/>
                    <a:lumOff val="10000"/>
                  </a:schemeClr>
                </a:solidFill>
              </a:rPr>
              <a:t>位 偏 移 地 址</a:t>
            </a:r>
          </a:p>
        </p:txBody>
      </p:sp>
      <p:sp>
        <p:nvSpPr>
          <p:cNvPr id="13317" name="Text Box 5"/>
          <p:cNvSpPr txBox="1">
            <a:spLocks noChangeArrowheads="1"/>
          </p:cNvSpPr>
          <p:nvPr/>
        </p:nvSpPr>
        <p:spPr bwMode="auto">
          <a:xfrm>
            <a:off x="2580642" y="2533901"/>
            <a:ext cx="1656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rgbClr val="000000"/>
                </a:solidFill>
              </a:rPr>
              <a:t>     </a:t>
            </a:r>
            <a:r>
              <a:rPr lang="en-US" altLang="zh-CN" sz="2000" dirty="0" smtClean="0">
                <a:solidFill>
                  <a:schemeClr val="accent4">
                    <a:lumMod val="90000"/>
                    <a:lumOff val="10000"/>
                  </a:schemeClr>
                </a:solidFill>
              </a:rPr>
              <a:t>0000</a:t>
            </a:r>
            <a:endParaRPr lang="en-US" altLang="zh-CN" sz="2000" dirty="0">
              <a:solidFill>
                <a:schemeClr val="accent4">
                  <a:lumMod val="90000"/>
                  <a:lumOff val="10000"/>
                </a:schemeClr>
              </a:solidFill>
            </a:endParaRPr>
          </a:p>
        </p:txBody>
      </p:sp>
      <p:sp>
        <p:nvSpPr>
          <p:cNvPr id="13318" name="Line 6"/>
          <p:cNvSpPr>
            <a:spLocks noChangeShapeType="1"/>
          </p:cNvSpPr>
          <p:nvPr/>
        </p:nvSpPr>
        <p:spPr bwMode="auto">
          <a:xfrm>
            <a:off x="106434" y="3573016"/>
            <a:ext cx="464820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Text Box 7"/>
          <p:cNvSpPr txBox="1">
            <a:spLocks noChangeArrowheads="1"/>
          </p:cNvSpPr>
          <p:nvPr/>
        </p:nvSpPr>
        <p:spPr bwMode="auto">
          <a:xfrm>
            <a:off x="864269" y="3031677"/>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accent4">
                    <a:lumMod val="90000"/>
                    <a:lumOff val="10000"/>
                  </a:schemeClr>
                </a:solidFill>
              </a:rPr>
              <a:t>+</a:t>
            </a:r>
          </a:p>
        </p:txBody>
      </p:sp>
      <p:sp>
        <p:nvSpPr>
          <p:cNvPr id="13320" name="Text Box 8"/>
          <p:cNvSpPr txBox="1">
            <a:spLocks noChangeArrowheads="1"/>
          </p:cNvSpPr>
          <p:nvPr/>
        </p:nvSpPr>
        <p:spPr bwMode="auto">
          <a:xfrm>
            <a:off x="650428" y="3645024"/>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chemeClr val="accent4">
                    <a:lumMod val="90000"/>
                    <a:lumOff val="10000"/>
                  </a:schemeClr>
                </a:solidFill>
              </a:rPr>
              <a:t>        20 </a:t>
            </a:r>
            <a:r>
              <a:rPr lang="en-US" altLang="zh-CN" sz="2000" dirty="0" smtClean="0">
                <a:solidFill>
                  <a:schemeClr val="accent4">
                    <a:lumMod val="90000"/>
                    <a:lumOff val="10000"/>
                  </a:schemeClr>
                </a:solidFill>
              </a:rPr>
              <a:t>  </a:t>
            </a:r>
            <a:r>
              <a:rPr lang="zh-CN" altLang="en-US" sz="2000" dirty="0" smtClean="0">
                <a:solidFill>
                  <a:schemeClr val="accent4">
                    <a:lumMod val="90000"/>
                    <a:lumOff val="10000"/>
                  </a:schemeClr>
                </a:solidFill>
              </a:rPr>
              <a:t>位  物  理   地   址</a:t>
            </a:r>
            <a:endParaRPr lang="zh-CN" altLang="en-US" sz="2000" dirty="0">
              <a:solidFill>
                <a:schemeClr val="accent4">
                  <a:lumMod val="90000"/>
                  <a:lumOff val="10000"/>
                </a:schemeClr>
              </a:solidFill>
            </a:endParaRPr>
          </a:p>
        </p:txBody>
      </p:sp>
      <p:sp>
        <p:nvSpPr>
          <p:cNvPr id="13321" name="Text Box 9"/>
          <p:cNvSpPr txBox="1">
            <a:spLocks noChangeArrowheads="1"/>
          </p:cNvSpPr>
          <p:nvPr/>
        </p:nvSpPr>
        <p:spPr bwMode="auto">
          <a:xfrm>
            <a:off x="215676" y="4437112"/>
            <a:ext cx="533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solidFill>
                  <a:schemeClr val="accent4">
                    <a:lumMod val="90000"/>
                    <a:lumOff val="10000"/>
                  </a:schemeClr>
                </a:solidFill>
                <a:latin typeface="+mn-ea"/>
                <a:ea typeface="+mn-ea"/>
              </a:rPr>
              <a:t>段地址存放在段寄存器中</a:t>
            </a:r>
            <a:endParaRPr lang="en-US" altLang="zh-CN" dirty="0" smtClean="0">
              <a:solidFill>
                <a:schemeClr val="accent4">
                  <a:lumMod val="90000"/>
                  <a:lumOff val="10000"/>
                </a:schemeClr>
              </a:solidFill>
              <a:latin typeface="+mn-ea"/>
              <a:ea typeface="+mn-ea"/>
            </a:endParaRPr>
          </a:p>
          <a:p>
            <a:pPr eaLnBrk="1" hangingPunct="1">
              <a:spcBef>
                <a:spcPct val="50000"/>
              </a:spcBef>
            </a:pPr>
            <a:r>
              <a:rPr lang="zh-CN" altLang="en-US" dirty="0" smtClean="0">
                <a:solidFill>
                  <a:schemeClr val="accent4">
                    <a:lumMod val="90000"/>
                    <a:lumOff val="10000"/>
                  </a:schemeClr>
                </a:solidFill>
                <a:latin typeface="+mn-ea"/>
                <a:ea typeface="+mn-ea"/>
              </a:rPr>
              <a:t>例：若</a:t>
            </a:r>
            <a:r>
              <a:rPr lang="en-US" altLang="zh-CN" dirty="0" smtClean="0">
                <a:solidFill>
                  <a:schemeClr val="accent4">
                    <a:lumMod val="90000"/>
                    <a:lumOff val="10000"/>
                  </a:schemeClr>
                </a:solidFill>
                <a:latin typeface="+mn-ea"/>
                <a:ea typeface="+mn-ea"/>
              </a:rPr>
              <a:t>(</a:t>
            </a:r>
            <a:r>
              <a:rPr lang="en-US" altLang="zh-CN" dirty="0">
                <a:solidFill>
                  <a:schemeClr val="accent4">
                    <a:lumMod val="90000"/>
                    <a:lumOff val="10000"/>
                  </a:schemeClr>
                </a:solidFill>
                <a:latin typeface="+mn-ea"/>
                <a:ea typeface="+mn-ea"/>
              </a:rPr>
              <a:t>DS) = 2100H,  (BX) = 0500H</a:t>
            </a:r>
          </a:p>
          <a:p>
            <a:pPr eaLnBrk="1" hangingPunct="1">
              <a:spcBef>
                <a:spcPct val="50000"/>
              </a:spcBef>
            </a:pPr>
            <a:r>
              <a:rPr lang="en-US" altLang="zh-CN" dirty="0">
                <a:solidFill>
                  <a:schemeClr val="accent4">
                    <a:lumMod val="90000"/>
                    <a:lumOff val="10000"/>
                  </a:schemeClr>
                </a:solidFill>
                <a:latin typeface="+mn-ea"/>
                <a:ea typeface="+mn-ea"/>
              </a:rPr>
              <a:t>        (PA) = 21000H+0500H</a:t>
            </a:r>
          </a:p>
          <a:p>
            <a:pPr eaLnBrk="1" hangingPunct="1">
              <a:spcBef>
                <a:spcPct val="50000"/>
              </a:spcBef>
            </a:pPr>
            <a:r>
              <a:rPr lang="en-US" altLang="zh-CN" dirty="0">
                <a:solidFill>
                  <a:schemeClr val="accent4">
                    <a:lumMod val="90000"/>
                    <a:lumOff val="10000"/>
                  </a:schemeClr>
                </a:solidFill>
                <a:latin typeface="+mn-ea"/>
                <a:ea typeface="+mn-ea"/>
              </a:rPr>
              <a:t>                 = 21500H        </a:t>
            </a:r>
          </a:p>
        </p:txBody>
      </p:sp>
      <p:sp>
        <p:nvSpPr>
          <p:cNvPr id="11" name="矩形 10"/>
          <p:cNvSpPr/>
          <p:nvPr/>
        </p:nvSpPr>
        <p:spPr>
          <a:xfrm>
            <a:off x="1166422" y="332656"/>
            <a:ext cx="5976664" cy="584775"/>
          </a:xfrm>
          <a:prstGeom prst="rect">
            <a:avLst/>
          </a:prstGeom>
        </p:spPr>
        <p:txBody>
          <a:bodyPr wrap="square">
            <a:spAutoFit/>
          </a:bodyPr>
          <a:lstStyle/>
          <a:p>
            <a:r>
              <a:rPr lang="zh-CN" altLang="en-US" sz="3200" b="1" dirty="0">
                <a:latin typeface="黑体" pitchFamily="49" charset="-122"/>
                <a:ea typeface="黑体" pitchFamily="49" charset="-122"/>
              </a:rPr>
              <a:t>存储器的逻辑地址与物理地址</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986" y="2067270"/>
            <a:ext cx="4032448"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15</a:t>
            </a:fld>
            <a:endParaRPr lang="en-US" altLang="zh-CN"/>
          </a:p>
        </p:txBody>
      </p:sp>
      <p:sp>
        <p:nvSpPr>
          <p:cNvPr id="3" name="矩形 2"/>
          <p:cNvSpPr/>
          <p:nvPr/>
        </p:nvSpPr>
        <p:spPr>
          <a:xfrm>
            <a:off x="1679136" y="476671"/>
            <a:ext cx="2646878" cy="461665"/>
          </a:xfrm>
          <a:prstGeom prst="rect">
            <a:avLst/>
          </a:prstGeom>
        </p:spPr>
        <p:txBody>
          <a:bodyPr wrap="none">
            <a:spAutoFit/>
          </a:bodyPr>
          <a:lstStyle/>
          <a:p>
            <a:r>
              <a:rPr lang="zh-CN" altLang="en-US" b="1" dirty="0"/>
              <a:t>存储空间分段管理</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14250"/>
            <a:ext cx="8100391" cy="4139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16</a:t>
            </a:fld>
            <a:endParaRPr lang="en-US" altLang="zh-CN"/>
          </a:p>
        </p:txBody>
      </p:sp>
      <p:sp>
        <p:nvSpPr>
          <p:cNvPr id="3" name="矩形 2"/>
          <p:cNvSpPr/>
          <p:nvPr/>
        </p:nvSpPr>
        <p:spPr>
          <a:xfrm>
            <a:off x="1691680" y="476672"/>
            <a:ext cx="1415772" cy="461665"/>
          </a:xfrm>
          <a:prstGeom prst="rect">
            <a:avLst/>
          </a:prstGeom>
        </p:spPr>
        <p:txBody>
          <a:bodyPr wrap="none">
            <a:spAutoFit/>
          </a:bodyPr>
          <a:lstStyle/>
          <a:p>
            <a:r>
              <a:rPr lang="zh-CN" altLang="en-US" b="1" dirty="0"/>
              <a:t>段寄存器</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0" y="1292031"/>
            <a:ext cx="792088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49375" y="426243"/>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存储器的逻辑分段</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40768"/>
            <a:ext cx="56483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7040" y="5437957"/>
            <a:ext cx="2983734" cy="461665"/>
          </a:xfrm>
          <a:prstGeom prst="rect">
            <a:avLst/>
          </a:prstGeom>
          <a:noFill/>
        </p:spPr>
        <p:txBody>
          <a:bodyPr wrap="square" rtlCol="0">
            <a:spAutoFit/>
          </a:bodyPr>
          <a:lstStyle/>
          <a:p>
            <a:r>
              <a:rPr lang="zh-CN" altLang="en-US" b="1" dirty="0">
                <a:solidFill>
                  <a:schemeClr val="accent4">
                    <a:lumMod val="90000"/>
                    <a:lumOff val="10000"/>
                  </a:schemeClr>
                </a:solidFill>
              </a:rPr>
              <a:t>段</a:t>
            </a:r>
            <a:r>
              <a:rPr lang="zh-CN" altLang="en-US" b="1" dirty="0" smtClean="0">
                <a:solidFill>
                  <a:schemeClr val="accent4">
                    <a:lumMod val="90000"/>
                    <a:lumOff val="10000"/>
                  </a:schemeClr>
                </a:solidFill>
              </a:rPr>
              <a:t>分配方式之一</a:t>
            </a:r>
            <a:endParaRPr lang="zh-CN" altLang="en-US" b="1" dirty="0">
              <a:solidFill>
                <a:schemeClr val="accent4">
                  <a:lumMod val="90000"/>
                  <a:lumOff val="1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4" name="Text Box 26"/>
          <p:cNvSpPr txBox="1">
            <a:spLocks noChangeArrowheads="1"/>
          </p:cNvSpPr>
          <p:nvPr/>
        </p:nvSpPr>
        <p:spPr bwMode="auto">
          <a:xfrm>
            <a:off x="1115616" y="4797152"/>
            <a:ext cx="5715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200" b="1" dirty="0">
                <a:solidFill>
                  <a:schemeClr val="accent4">
                    <a:lumMod val="90000"/>
                    <a:lumOff val="10000"/>
                  </a:schemeClr>
                </a:solidFill>
                <a:sym typeface="Symbol" panose="05050102010706020507" pitchFamily="18" charset="2"/>
              </a:rPr>
              <a:t>优点</a:t>
            </a:r>
            <a:r>
              <a:rPr kumimoji="0" lang="en-US" altLang="zh-CN" sz="2200" b="1" dirty="0">
                <a:solidFill>
                  <a:schemeClr val="accent4">
                    <a:lumMod val="90000"/>
                    <a:lumOff val="10000"/>
                  </a:schemeClr>
                </a:solidFill>
                <a:sym typeface="Symbol" panose="05050102010706020507" pitchFamily="18" charset="2"/>
              </a:rPr>
              <a:t>: </a:t>
            </a:r>
            <a:r>
              <a:rPr kumimoji="0" lang="zh-CN" altLang="en-US" sz="2200" b="1" dirty="0">
                <a:solidFill>
                  <a:schemeClr val="accent4">
                    <a:lumMod val="90000"/>
                    <a:lumOff val="10000"/>
                  </a:schemeClr>
                </a:solidFill>
                <a:sym typeface="Symbol" panose="05050102010706020507" pitchFamily="18" charset="2"/>
              </a:rPr>
              <a:t>允许程序在存储器内重定位；</a:t>
            </a:r>
          </a:p>
          <a:p>
            <a:pPr eaLnBrk="1" hangingPunct="1">
              <a:spcBef>
                <a:spcPct val="50000"/>
              </a:spcBef>
            </a:pPr>
            <a:r>
              <a:rPr kumimoji="0" lang="zh-CN" altLang="en-US" sz="2200" b="1" dirty="0">
                <a:solidFill>
                  <a:schemeClr val="accent4">
                    <a:lumMod val="90000"/>
                    <a:lumOff val="10000"/>
                  </a:schemeClr>
                </a:solidFill>
                <a:sym typeface="Symbol" panose="05050102010706020507" pitchFamily="18" charset="2"/>
              </a:rPr>
              <a:t>          允许实模式程序在保护模式下运行；</a:t>
            </a:r>
          </a:p>
          <a:p>
            <a:pPr eaLnBrk="1" hangingPunct="1">
              <a:spcBef>
                <a:spcPct val="50000"/>
              </a:spcBef>
            </a:pPr>
            <a:r>
              <a:rPr kumimoji="0" lang="zh-CN" altLang="en-US" sz="2200" b="1" dirty="0">
                <a:solidFill>
                  <a:schemeClr val="accent4">
                    <a:lumMod val="90000"/>
                    <a:lumOff val="10000"/>
                  </a:schemeClr>
                </a:solidFill>
                <a:sym typeface="Symbol" panose="05050102010706020507" pitchFamily="18" charset="2"/>
              </a:rPr>
              <a:t>         有利于程序和数据的分离。</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078" y="1340768"/>
            <a:ext cx="593407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969989" y="3863328"/>
            <a:ext cx="2983734" cy="461665"/>
          </a:xfrm>
          <a:prstGeom prst="rect">
            <a:avLst/>
          </a:prstGeom>
          <a:noFill/>
        </p:spPr>
        <p:txBody>
          <a:bodyPr wrap="square" rtlCol="0">
            <a:spAutoFit/>
          </a:bodyPr>
          <a:lstStyle/>
          <a:p>
            <a:r>
              <a:rPr lang="zh-CN" altLang="en-US" b="1" dirty="0">
                <a:solidFill>
                  <a:schemeClr val="accent4">
                    <a:lumMod val="90000"/>
                    <a:lumOff val="10000"/>
                  </a:schemeClr>
                </a:solidFill>
              </a:rPr>
              <a:t>段</a:t>
            </a:r>
            <a:r>
              <a:rPr lang="zh-CN" altLang="en-US" b="1" dirty="0" smtClean="0">
                <a:solidFill>
                  <a:schemeClr val="accent4">
                    <a:lumMod val="90000"/>
                    <a:lumOff val="10000"/>
                  </a:schemeClr>
                </a:solidFill>
              </a:rPr>
              <a:t>分配方式之二</a:t>
            </a:r>
            <a:endParaRPr lang="zh-CN" altLang="en-US" b="1" dirty="0">
              <a:solidFill>
                <a:schemeClr val="accent4">
                  <a:lumMod val="90000"/>
                  <a:lumOff val="10000"/>
                </a:schemeClr>
              </a:solidFill>
            </a:endParaRPr>
          </a:p>
        </p:txBody>
      </p:sp>
      <p:sp>
        <p:nvSpPr>
          <p:cNvPr id="30" name="Rectangle 2"/>
          <p:cNvSpPr>
            <a:spLocks noChangeArrowheads="1"/>
          </p:cNvSpPr>
          <p:nvPr/>
        </p:nvSpPr>
        <p:spPr bwMode="auto">
          <a:xfrm>
            <a:off x="1349375" y="426243"/>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存储器的逻辑分段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1452307" y="404664"/>
            <a:ext cx="28103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accent4">
                    <a:lumMod val="90000"/>
                    <a:lumOff val="10000"/>
                  </a:schemeClr>
                </a:solidFill>
              </a:rPr>
              <a:t>保护模式下的</a:t>
            </a:r>
            <a:r>
              <a:rPr lang="en-US" altLang="zh-CN" b="1" dirty="0">
                <a:solidFill>
                  <a:schemeClr val="accent4">
                    <a:lumMod val="90000"/>
                    <a:lumOff val="10000"/>
                  </a:schemeClr>
                </a:solidFill>
              </a:rPr>
              <a:t>80x86</a:t>
            </a:r>
          </a:p>
        </p:txBody>
      </p:sp>
      <p:sp>
        <p:nvSpPr>
          <p:cNvPr id="17412" name="Rectangle 4"/>
          <p:cNvSpPr>
            <a:spLocks noChangeArrowheads="1"/>
          </p:cNvSpPr>
          <p:nvPr/>
        </p:nvSpPr>
        <p:spPr bwMode="auto">
          <a:xfrm>
            <a:off x="2209800" y="6062789"/>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zh-CN" altLang="en-US" sz="2000" b="1" dirty="0">
                <a:solidFill>
                  <a:schemeClr val="accent4">
                    <a:lumMod val="90000"/>
                    <a:lumOff val="10000"/>
                  </a:schemeClr>
                </a:solidFill>
                <a:ea typeface="楷体_GB2312" pitchFamily="49" charset="-122"/>
              </a:rPr>
              <a:t>保护模式下的存储器寻址</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980728"/>
            <a:ext cx="65722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Times New Roman" panose="02020603050405020304" pitchFamily="18" charset="0"/>
                <a:sym typeface="+mn-ea"/>
              </a:rPr>
              <a:t>80x86</a:t>
            </a:r>
            <a:r>
              <a:rPr lang="zh-CN" altLang="en-US" dirty="0">
                <a:solidFill>
                  <a:srgbClr val="000000"/>
                </a:solidFill>
                <a:latin typeface="Times New Roman" panose="02020603050405020304" pitchFamily="18" charset="0"/>
                <a:sym typeface="+mn-ea"/>
              </a:rPr>
              <a:t>的寄存器结构</a:t>
            </a:r>
            <a:endParaRPr lang="zh-CN" altLang="en-US" dirty="0"/>
          </a:p>
        </p:txBody>
      </p:sp>
      <p:grpSp>
        <p:nvGrpSpPr>
          <p:cNvPr id="15364" name="Group 4"/>
          <p:cNvGrpSpPr/>
          <p:nvPr/>
        </p:nvGrpSpPr>
        <p:grpSpPr>
          <a:xfrm>
            <a:off x="1057275" y="1168400"/>
            <a:ext cx="5486400" cy="4693018"/>
            <a:chOff x="1248" y="816"/>
            <a:chExt cx="3456" cy="2837"/>
          </a:xfrm>
        </p:grpSpPr>
        <p:grpSp>
          <p:nvGrpSpPr>
            <p:cNvPr id="15383" name="Group 6"/>
            <p:cNvGrpSpPr/>
            <p:nvPr/>
          </p:nvGrpSpPr>
          <p:grpSpPr>
            <a:xfrm>
              <a:off x="3264" y="941"/>
              <a:ext cx="1427" cy="2437"/>
              <a:chOff x="3312" y="1229"/>
              <a:chExt cx="1427" cy="2437"/>
            </a:xfrm>
          </p:grpSpPr>
          <p:grpSp>
            <p:nvGrpSpPr>
              <p:cNvPr id="15385" name="Group 7"/>
              <p:cNvGrpSpPr/>
              <p:nvPr/>
            </p:nvGrpSpPr>
            <p:grpSpPr>
              <a:xfrm>
                <a:off x="3312" y="1296"/>
                <a:ext cx="1392" cy="2304"/>
                <a:chOff x="3312" y="1296"/>
                <a:chExt cx="1392" cy="2304"/>
              </a:xfrm>
            </p:grpSpPr>
            <p:sp>
              <p:nvSpPr>
                <p:cNvPr id="15387" name="Rectangle 8"/>
                <p:cNvSpPr/>
                <p:nvPr/>
              </p:nvSpPr>
              <p:spPr>
                <a:xfrm>
                  <a:off x="3312" y="129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8" name="Rectangle 9"/>
                <p:cNvSpPr/>
                <p:nvPr/>
              </p:nvSpPr>
              <p:spPr>
                <a:xfrm>
                  <a:off x="3312" y="144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9" name="Rectangle 10"/>
                <p:cNvSpPr/>
                <p:nvPr/>
              </p:nvSpPr>
              <p:spPr>
                <a:xfrm>
                  <a:off x="3312" y="158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0" name="Rectangle 11"/>
                <p:cNvSpPr/>
                <p:nvPr/>
              </p:nvSpPr>
              <p:spPr>
                <a:xfrm>
                  <a:off x="3312" y="1728"/>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1" name="Rectangle 12"/>
                <p:cNvSpPr/>
                <p:nvPr/>
              </p:nvSpPr>
              <p:spPr>
                <a:xfrm>
                  <a:off x="3312" y="187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2" name="Rectangle 13"/>
                <p:cNvSpPr/>
                <p:nvPr/>
              </p:nvSpPr>
              <p:spPr>
                <a:xfrm>
                  <a:off x="3312" y="201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3" name="Rectangle 14"/>
                <p:cNvSpPr/>
                <p:nvPr/>
              </p:nvSpPr>
              <p:spPr>
                <a:xfrm>
                  <a:off x="3312" y="216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4" name="Rectangle 15"/>
                <p:cNvSpPr/>
                <p:nvPr/>
              </p:nvSpPr>
              <p:spPr>
                <a:xfrm>
                  <a:off x="3312" y="230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5" name="Rectangle 16"/>
                <p:cNvSpPr/>
                <p:nvPr/>
              </p:nvSpPr>
              <p:spPr>
                <a:xfrm>
                  <a:off x="3312" y="259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6" name="Rectangle 17"/>
                <p:cNvSpPr/>
                <p:nvPr/>
              </p:nvSpPr>
              <p:spPr>
                <a:xfrm>
                  <a:off x="3312" y="273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nvGrpSpPr>
                <p:cNvPr id="15397" name="Group 18"/>
                <p:cNvGrpSpPr/>
                <p:nvPr/>
              </p:nvGrpSpPr>
              <p:grpSpPr>
                <a:xfrm>
                  <a:off x="3312" y="3024"/>
                  <a:ext cx="1392" cy="576"/>
                  <a:chOff x="3888" y="3552"/>
                  <a:chExt cx="1392" cy="576"/>
                </a:xfrm>
              </p:grpSpPr>
              <p:sp>
                <p:nvSpPr>
                  <p:cNvPr id="15399" name="Rectangle 19"/>
                  <p:cNvSpPr/>
                  <p:nvPr/>
                </p:nvSpPr>
                <p:spPr>
                  <a:xfrm>
                    <a:off x="3888" y="355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0" name="Rectangle 20"/>
                  <p:cNvSpPr/>
                  <p:nvPr/>
                </p:nvSpPr>
                <p:spPr>
                  <a:xfrm>
                    <a:off x="3888" y="369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1" name="Rectangle 21"/>
                  <p:cNvSpPr/>
                  <p:nvPr/>
                </p:nvSpPr>
                <p:spPr>
                  <a:xfrm>
                    <a:off x="3888" y="384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2" name="Rectangle 22"/>
                  <p:cNvSpPr/>
                  <p:nvPr/>
                </p:nvSpPr>
                <p:spPr>
                  <a:xfrm>
                    <a:off x="3888" y="398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sp>
              <p:nvSpPr>
                <p:cNvPr id="15398" name="Line 23"/>
                <p:cNvSpPr/>
                <p:nvPr/>
              </p:nvSpPr>
              <p:spPr>
                <a:xfrm>
                  <a:off x="4032" y="1305"/>
                  <a:ext cx="0" cy="576"/>
                </a:xfrm>
                <a:prstGeom prst="line">
                  <a:avLst/>
                </a:prstGeom>
                <a:ln w="12700" cap="flat" cmpd="sng">
                  <a:solidFill>
                    <a:schemeClr val="tx1"/>
                  </a:solidFill>
                  <a:prstDash val="dash"/>
                  <a:headEnd type="none" w="sm" len="sm"/>
                  <a:tailEnd type="none" w="sm" len="sm"/>
                </a:ln>
              </p:spPr>
              <p:txBody>
                <a:bodyPr/>
                <a:lstStyle/>
                <a:p>
                  <a:endParaRPr lang="zh-CN" altLang="en-US"/>
                </a:p>
              </p:txBody>
            </p:sp>
          </p:grpSp>
          <p:sp>
            <p:nvSpPr>
              <p:cNvPr id="15386" name="Text Box 24"/>
              <p:cNvSpPr txBox="1"/>
              <p:nvPr/>
            </p:nvSpPr>
            <p:spPr>
              <a:xfrm>
                <a:off x="3359" y="1229"/>
                <a:ext cx="1380" cy="2437"/>
              </a:xfrm>
              <a:prstGeom prst="rect">
                <a:avLst/>
              </a:prstGeom>
              <a:noFill/>
              <a:ln w="12700">
                <a:noFill/>
              </a:ln>
            </p:spPr>
            <p:txBody>
              <a:bodyPr wrap="square">
                <a:spAutoFit/>
              </a:bodyPr>
              <a:lstStyle/>
              <a:p>
                <a:pPr>
                  <a:lnSpc>
                    <a:spcPct val="100000"/>
                  </a:lnSpc>
                  <a:spcBef>
                    <a:spcPts val="0"/>
                  </a:spcBef>
                  <a:spcAft>
                    <a:spcPts val="0"/>
                  </a:spcAft>
                </a:pPr>
                <a:r>
                  <a:rPr lang="en-US" altLang="zh-CN" sz="14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AH   AX   AL  </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BH   BX   BL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CH   CX   CL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DH   DX   DL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SP</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BP</a:t>
                </a:r>
                <a:br>
                  <a:rPr lang="en-US" altLang="zh-CN" sz="1600" b="1" dirty="0">
                    <a:solidFill>
                      <a:srgbClr val="000000"/>
                    </a:solidFill>
                    <a:latin typeface="Lucida Console" panose="020B0609040504020204" pitchFamily="49" charset="0"/>
                  </a:rPr>
                </a:br>
                <a:r>
                  <a:rPr lang="en-US" altLang="zh-CN" sz="1600" b="1" dirty="0">
                    <a:solidFill>
                      <a:srgbClr val="000000"/>
                    </a:solidFill>
                    <a:latin typeface="Lucida Console" panose="020B0609040504020204" pitchFamily="49" charset="0"/>
                  </a:rPr>
                  <a:t>       SI</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DI</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IP</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FLAGS</a:t>
                </a:r>
              </a:p>
              <a:p>
                <a:pPr>
                  <a:lnSpc>
                    <a:spcPct val="100000"/>
                  </a:lnSpc>
                  <a:spcBef>
                    <a:spcPts val="0"/>
                  </a:spcBef>
                  <a:spcAft>
                    <a:spcPts val="0"/>
                  </a:spcAft>
                </a:pPr>
                <a:endParaRPr lang="en-US" altLang="zh-CN" sz="1600" b="1" dirty="0">
                  <a:solidFill>
                    <a:srgbClr val="000000"/>
                  </a:solidFill>
                  <a:latin typeface="Lucida Console" panose="020B0609040504020204" pitchFamily="49" charset="0"/>
                </a:endParaRP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CS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SS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ES</a:t>
                </a:r>
              </a:p>
            </p:txBody>
          </p:sp>
        </p:grpSp>
        <p:grpSp>
          <p:nvGrpSpPr>
            <p:cNvPr id="15366" name="Group 26"/>
            <p:cNvGrpSpPr/>
            <p:nvPr/>
          </p:nvGrpSpPr>
          <p:grpSpPr>
            <a:xfrm>
              <a:off x="1248" y="960"/>
              <a:ext cx="3408" cy="2693"/>
              <a:chOff x="1296" y="1248"/>
              <a:chExt cx="3408" cy="2693"/>
            </a:xfrm>
          </p:grpSpPr>
          <p:grpSp>
            <p:nvGrpSpPr>
              <p:cNvPr id="15368" name="Group 27"/>
              <p:cNvGrpSpPr/>
              <p:nvPr/>
            </p:nvGrpSpPr>
            <p:grpSpPr>
              <a:xfrm>
                <a:off x="1920" y="1296"/>
                <a:ext cx="2784" cy="2611"/>
                <a:chOff x="1920" y="1296"/>
                <a:chExt cx="2784" cy="2611"/>
              </a:xfrm>
            </p:grpSpPr>
            <p:sp>
              <p:nvSpPr>
                <p:cNvPr id="15371" name="Rectangle 28"/>
                <p:cNvSpPr/>
                <p:nvPr/>
              </p:nvSpPr>
              <p:spPr>
                <a:xfrm>
                  <a:off x="1920" y="129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2" name="Rectangle 29"/>
                <p:cNvSpPr/>
                <p:nvPr/>
              </p:nvSpPr>
              <p:spPr>
                <a:xfrm>
                  <a:off x="1920" y="144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3" name="Rectangle 30"/>
                <p:cNvSpPr/>
                <p:nvPr/>
              </p:nvSpPr>
              <p:spPr>
                <a:xfrm>
                  <a:off x="1920" y="1584"/>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4" name="Rectangle 31"/>
                <p:cNvSpPr/>
                <p:nvPr/>
              </p:nvSpPr>
              <p:spPr>
                <a:xfrm>
                  <a:off x="1920" y="1728"/>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5" name="Rectangle 32"/>
                <p:cNvSpPr/>
                <p:nvPr/>
              </p:nvSpPr>
              <p:spPr>
                <a:xfrm>
                  <a:off x="1920" y="1872"/>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6" name="Rectangle 33"/>
                <p:cNvSpPr/>
                <p:nvPr/>
              </p:nvSpPr>
              <p:spPr>
                <a:xfrm>
                  <a:off x="1920" y="201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7" name="Rectangle 34"/>
                <p:cNvSpPr/>
                <p:nvPr/>
              </p:nvSpPr>
              <p:spPr>
                <a:xfrm>
                  <a:off x="1920" y="216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8" name="Rectangle 35"/>
                <p:cNvSpPr/>
                <p:nvPr/>
              </p:nvSpPr>
              <p:spPr>
                <a:xfrm>
                  <a:off x="1920" y="2304"/>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9" name="Rectangle 36"/>
                <p:cNvSpPr/>
                <p:nvPr/>
              </p:nvSpPr>
              <p:spPr>
                <a:xfrm>
                  <a:off x="1920" y="2592"/>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0" name="Rectangle 37"/>
                <p:cNvSpPr/>
                <p:nvPr/>
              </p:nvSpPr>
              <p:spPr>
                <a:xfrm>
                  <a:off x="1920" y="273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1" name="Rectangle 38"/>
                <p:cNvSpPr/>
                <p:nvPr/>
              </p:nvSpPr>
              <p:spPr>
                <a:xfrm>
                  <a:off x="3312" y="3763"/>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2" name="Rectangle 39"/>
                <p:cNvSpPr/>
                <p:nvPr/>
              </p:nvSpPr>
              <p:spPr>
                <a:xfrm>
                  <a:off x="3312" y="360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sp>
            <p:nvSpPr>
              <p:cNvPr id="15369" name="Text Box 40"/>
              <p:cNvSpPr txBox="1"/>
              <p:nvPr/>
            </p:nvSpPr>
            <p:spPr>
              <a:xfrm>
                <a:off x="1296" y="1248"/>
                <a:ext cx="768" cy="1628"/>
              </a:xfrm>
              <a:prstGeom prst="rect">
                <a:avLst/>
              </a:prstGeom>
              <a:noFill/>
              <a:ln w="12700">
                <a:noFill/>
              </a:ln>
            </p:spPr>
            <p:txBody>
              <a:bodyPr>
                <a:spAutoFit/>
              </a:bodyPr>
              <a:lstStyle/>
              <a:p>
                <a:pPr lvl="1" eaLnBrk="1" hangingPunct="1">
                  <a:lnSpc>
                    <a:spcPct val="110000"/>
                  </a:lnSpc>
                </a:pPr>
                <a:r>
                  <a:rPr lang="en-US" altLang="zh-CN" sz="1400" b="1" dirty="0">
                    <a:solidFill>
                      <a:srgbClr val="000000"/>
                    </a:solidFill>
                    <a:latin typeface="Lucida Console" panose="020B0609040504020204" pitchFamily="49" charset="0"/>
                  </a:rPr>
                  <a:t>EAX</a:t>
                </a:r>
              </a:p>
              <a:p>
                <a:pPr lvl="1" eaLnBrk="1" hangingPunct="1">
                  <a:lnSpc>
                    <a:spcPct val="110000"/>
                  </a:lnSpc>
                </a:pPr>
                <a:r>
                  <a:rPr lang="en-US" altLang="zh-CN" sz="1400" b="1" dirty="0">
                    <a:solidFill>
                      <a:srgbClr val="000000"/>
                    </a:solidFill>
                    <a:latin typeface="Lucida Console" panose="020B0609040504020204" pitchFamily="49" charset="0"/>
                  </a:rPr>
                  <a:t>EBX</a:t>
                </a:r>
              </a:p>
              <a:p>
                <a:pPr lvl="1" eaLnBrk="1" hangingPunct="1">
                  <a:lnSpc>
                    <a:spcPct val="110000"/>
                  </a:lnSpc>
                </a:pPr>
                <a:r>
                  <a:rPr lang="en-US" altLang="zh-CN" sz="1400" b="1" dirty="0">
                    <a:solidFill>
                      <a:srgbClr val="000000"/>
                    </a:solidFill>
                    <a:latin typeface="Lucida Console" panose="020B0609040504020204" pitchFamily="49" charset="0"/>
                  </a:rPr>
                  <a:t>ECX</a:t>
                </a:r>
              </a:p>
              <a:p>
                <a:pPr lvl="1" eaLnBrk="1" hangingPunct="1">
                  <a:lnSpc>
                    <a:spcPct val="110000"/>
                  </a:lnSpc>
                </a:pPr>
                <a:r>
                  <a:rPr lang="en-US" altLang="zh-CN" sz="1400" b="1" dirty="0">
                    <a:solidFill>
                      <a:srgbClr val="000000"/>
                    </a:solidFill>
                    <a:latin typeface="Lucida Console" panose="020B0609040504020204" pitchFamily="49" charset="0"/>
                  </a:rPr>
                  <a:t>EDX</a:t>
                </a:r>
              </a:p>
              <a:p>
                <a:pPr lvl="1" eaLnBrk="1" hangingPunct="1">
                  <a:lnSpc>
                    <a:spcPct val="110000"/>
                  </a:lnSpc>
                </a:pPr>
                <a:r>
                  <a:rPr lang="en-US" altLang="zh-CN" sz="1400" b="1" dirty="0">
                    <a:solidFill>
                      <a:srgbClr val="000000"/>
                    </a:solidFill>
                    <a:latin typeface="Lucida Console" panose="020B0609040504020204" pitchFamily="49" charset="0"/>
                  </a:rPr>
                  <a:t>ESP</a:t>
                </a:r>
              </a:p>
              <a:p>
                <a:pPr lvl="1" eaLnBrk="1" hangingPunct="1">
                  <a:lnSpc>
                    <a:spcPct val="110000"/>
                  </a:lnSpc>
                </a:pPr>
                <a:r>
                  <a:rPr lang="en-US" altLang="zh-CN" sz="1400" b="1" dirty="0">
                    <a:solidFill>
                      <a:srgbClr val="000000"/>
                    </a:solidFill>
                    <a:latin typeface="Lucida Console" panose="020B0609040504020204" pitchFamily="49" charset="0"/>
                  </a:rPr>
                  <a:t>EBP</a:t>
                </a:r>
              </a:p>
              <a:p>
                <a:pPr lvl="1" eaLnBrk="1" hangingPunct="1">
                  <a:lnSpc>
                    <a:spcPct val="110000"/>
                  </a:lnSpc>
                </a:pPr>
                <a:r>
                  <a:rPr lang="en-US" altLang="zh-CN" sz="1400" b="1" dirty="0">
                    <a:solidFill>
                      <a:srgbClr val="000000"/>
                    </a:solidFill>
                    <a:latin typeface="Lucida Console" panose="020B0609040504020204" pitchFamily="49" charset="0"/>
                  </a:rPr>
                  <a:t>ESI</a:t>
                </a:r>
              </a:p>
              <a:p>
                <a:pPr lvl="1" eaLnBrk="1" hangingPunct="1">
                  <a:lnSpc>
                    <a:spcPct val="110000"/>
                  </a:lnSpc>
                </a:pPr>
                <a:r>
                  <a:rPr lang="en-US" altLang="zh-CN" sz="1400" b="1" dirty="0">
                    <a:solidFill>
                      <a:srgbClr val="000000"/>
                    </a:solidFill>
                    <a:latin typeface="Lucida Console" panose="020B0609040504020204" pitchFamily="49" charset="0"/>
                  </a:rPr>
                  <a:t>EDI</a:t>
                </a:r>
              </a:p>
              <a:p>
                <a:pPr lvl="1" eaLnBrk="1" hangingPunct="1">
                  <a:lnSpc>
                    <a:spcPct val="110000"/>
                  </a:lnSpc>
                </a:pPr>
                <a:endParaRPr lang="en-US" altLang="zh-CN" sz="1400" b="1" dirty="0">
                  <a:solidFill>
                    <a:srgbClr val="000000"/>
                  </a:solidFill>
                  <a:latin typeface="Lucida Console" panose="020B0609040504020204" pitchFamily="49" charset="0"/>
                </a:endParaRPr>
              </a:p>
              <a:p>
                <a:pPr lvl="1" eaLnBrk="1" hangingPunct="1">
                  <a:lnSpc>
                    <a:spcPct val="110000"/>
                  </a:lnSpc>
                </a:pPr>
                <a:r>
                  <a:rPr lang="en-US" altLang="zh-CN" sz="1400" b="1" dirty="0">
                    <a:solidFill>
                      <a:srgbClr val="000000"/>
                    </a:solidFill>
                    <a:latin typeface="Lucida Console" panose="020B0609040504020204" pitchFamily="49" charset="0"/>
                  </a:rPr>
                  <a:t>EIP</a:t>
                </a:r>
              </a:p>
              <a:p>
                <a:pPr>
                  <a:lnSpc>
                    <a:spcPct val="110000"/>
                  </a:lnSpc>
                </a:pPr>
                <a:r>
                  <a:rPr lang="en-US" altLang="zh-CN" sz="1400" b="1" dirty="0">
                    <a:solidFill>
                      <a:srgbClr val="000000"/>
                    </a:solidFill>
                    <a:latin typeface="Lucida Console" panose="020B0609040504020204" pitchFamily="49" charset="0"/>
                  </a:rPr>
                  <a:t> EFLAGS</a:t>
                </a:r>
                <a:r>
                  <a:rPr lang="en-US" altLang="zh-CN" sz="1400" b="1" dirty="0">
                    <a:solidFill>
                      <a:srgbClr val="000000"/>
                    </a:solidFill>
                    <a:latin typeface="Times New Roman" panose="02020603050405020304" pitchFamily="18" charset="0"/>
                  </a:rPr>
                  <a:t> </a:t>
                </a:r>
              </a:p>
            </p:txBody>
          </p:sp>
          <p:sp>
            <p:nvSpPr>
              <p:cNvPr id="15370" name="Rectangle 41"/>
              <p:cNvSpPr/>
              <p:nvPr/>
            </p:nvSpPr>
            <p:spPr>
              <a:xfrm>
                <a:off x="3912" y="3600"/>
                <a:ext cx="288" cy="341"/>
              </a:xfrm>
              <a:prstGeom prst="rect">
                <a:avLst/>
              </a:prstGeom>
              <a:noFill/>
              <a:ln w="12700">
                <a:noFill/>
              </a:ln>
            </p:spPr>
            <p:txBody>
              <a:bodyPr>
                <a:spAutoFit/>
              </a:bodyPr>
              <a:lstStyle/>
              <a:p>
                <a:pPr>
                  <a:lnSpc>
                    <a:spcPct val="110000"/>
                  </a:lnSpc>
                </a:pPr>
                <a:r>
                  <a:rPr lang="en-US" altLang="zh-CN" sz="1400" b="1" dirty="0">
                    <a:solidFill>
                      <a:schemeClr val="bg1"/>
                    </a:solidFill>
                    <a:latin typeface="Lucida Console" panose="020B0609040504020204" pitchFamily="49" charset="0"/>
                  </a:rPr>
                  <a:t>FS</a:t>
                </a:r>
              </a:p>
              <a:p>
                <a:pPr>
                  <a:lnSpc>
                    <a:spcPct val="110000"/>
                  </a:lnSpc>
                </a:pPr>
                <a:r>
                  <a:rPr lang="en-US" altLang="zh-CN" sz="1400" b="1" dirty="0">
                    <a:solidFill>
                      <a:schemeClr val="bg1"/>
                    </a:solidFill>
                    <a:latin typeface="Lucida Console" panose="020B0609040504020204" pitchFamily="49" charset="0"/>
                  </a:rPr>
                  <a:t>GS</a:t>
                </a:r>
              </a:p>
            </p:txBody>
          </p:sp>
        </p:grpSp>
        <p:sp>
          <p:nvSpPr>
            <p:cNvPr id="15367" name="Text Box 42"/>
            <p:cNvSpPr txBox="1"/>
            <p:nvPr/>
          </p:nvSpPr>
          <p:spPr>
            <a:xfrm>
              <a:off x="1776" y="816"/>
              <a:ext cx="2928" cy="204"/>
            </a:xfrm>
            <a:prstGeom prst="rect">
              <a:avLst/>
            </a:prstGeom>
            <a:noFill/>
            <a:ln w="12700">
              <a:noFill/>
            </a:ln>
          </p:spPr>
          <p:txBody>
            <a:bodyPr>
              <a:spAutoFit/>
            </a:bodyPr>
            <a:lstStyle/>
            <a:p>
              <a:pPr>
                <a:spcBef>
                  <a:spcPct val="50000"/>
                </a:spcBef>
              </a:pPr>
              <a:r>
                <a:rPr lang="en-US" altLang="zh-CN" sz="1600" dirty="0">
                  <a:solidFill>
                    <a:srgbClr val="000000"/>
                  </a:solidFill>
                  <a:latin typeface="Times New Roman" panose="02020603050405020304" pitchFamily="18" charset="0"/>
                </a:rPr>
                <a:t> 31                                   16  15              8  7               0</a:t>
              </a:r>
            </a:p>
          </p:txBody>
        </p:sp>
      </p:grpSp>
      <p:graphicFrame>
        <p:nvGraphicFramePr>
          <p:cNvPr id="5" name="表格 4"/>
          <p:cNvGraphicFramePr/>
          <p:nvPr/>
        </p:nvGraphicFramePr>
        <p:xfrm>
          <a:off x="6510655" y="1207135"/>
          <a:ext cx="1132205" cy="222504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tblGrid>
              <a:tr h="274320">
                <a:tc>
                  <a:txBody>
                    <a:bodyPr/>
                    <a:lstStyle/>
                    <a:p>
                      <a:pPr algn="ctr">
                        <a:buNone/>
                      </a:pPr>
                      <a:r>
                        <a:rPr lang="zh-CN" altLang="en-US" sz="1200">
                          <a:solidFill>
                            <a:schemeClr val="tx1"/>
                          </a:solidFill>
                        </a:rPr>
                        <a:t>名称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43840">
                <a:tc>
                  <a:txBody>
                    <a:bodyPr/>
                    <a:lstStyle/>
                    <a:p>
                      <a:pPr algn="ctr">
                        <a:buNone/>
                      </a:pPr>
                      <a:r>
                        <a:rPr lang="zh-CN" altLang="en-US" sz="1000" b="1">
                          <a:sym typeface="+mn-ea"/>
                        </a:rPr>
                        <a:t>累加器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43840">
                <a:tc>
                  <a:txBody>
                    <a:bodyPr/>
                    <a:lstStyle/>
                    <a:p>
                      <a:pPr algn="ctr">
                        <a:buNone/>
                      </a:pPr>
                      <a:r>
                        <a:rPr lang="zh-CN" altLang="en-US" sz="1000" b="1">
                          <a:sym typeface="+mn-ea"/>
                        </a:rPr>
                        <a:t>基地址寄存器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43840">
                <a:tc>
                  <a:txBody>
                    <a:bodyPr/>
                    <a:lstStyle/>
                    <a:p>
                      <a:pPr algn="ctr">
                        <a:buNone/>
                      </a:pPr>
                      <a:r>
                        <a:rPr lang="zh-CN" altLang="en-US" sz="1000" b="1">
                          <a:sym typeface="+mn-ea"/>
                        </a:rPr>
                        <a:t>计数器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43840">
                <a:tc>
                  <a:txBody>
                    <a:bodyPr/>
                    <a:lstStyle/>
                    <a:p>
                      <a:pPr algn="ctr">
                        <a:buNone/>
                      </a:pPr>
                      <a:r>
                        <a:rPr lang="zh-CN" altLang="en-US" sz="1000" b="1">
                          <a:sym typeface="+mn-ea"/>
                        </a:rPr>
                        <a:t>数据寄存器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243840">
                <a:tc>
                  <a:txBody>
                    <a:bodyPr/>
                    <a:lstStyle/>
                    <a:p>
                      <a:pPr algn="ctr">
                        <a:buNone/>
                      </a:pPr>
                      <a:r>
                        <a:rPr lang="zh-CN" altLang="en-US" sz="1000" b="1">
                          <a:sym typeface="+mn-ea"/>
                        </a:rPr>
                        <a:t>堆栈指针</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243840">
                <a:tc>
                  <a:txBody>
                    <a:bodyPr/>
                    <a:lstStyle/>
                    <a:p>
                      <a:pPr algn="ctr">
                        <a:buNone/>
                      </a:pPr>
                      <a:r>
                        <a:rPr lang="zh-CN" altLang="en-US" sz="1000" b="1">
                          <a:sym typeface="+mn-ea"/>
                        </a:rPr>
                        <a:t>基址指针</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r h="243840">
                <a:tc>
                  <a:txBody>
                    <a:bodyPr/>
                    <a:lstStyle/>
                    <a:p>
                      <a:pPr algn="ctr">
                        <a:buClrTx/>
                        <a:buSzTx/>
                        <a:buFontTx/>
                        <a:buNone/>
                      </a:pPr>
                      <a:r>
                        <a:rPr lang="zh-CN" altLang="en-US" sz="1000" b="1"/>
                        <a:t>源变址寄存器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7"/>
                  </a:ext>
                </a:extLst>
              </a:tr>
              <a:tr h="230505">
                <a:tc>
                  <a:txBody>
                    <a:bodyPr/>
                    <a:lstStyle/>
                    <a:p>
                      <a:pPr algn="ctr">
                        <a:buClrTx/>
                        <a:buSzTx/>
                        <a:buFontTx/>
                        <a:buNone/>
                      </a:pPr>
                      <a:r>
                        <a:rPr lang="zh-CN" altLang="en-US" sz="1000" b="1" dirty="0"/>
                        <a:t>目的变址寄存器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8"/>
                  </a:ext>
                </a:extLst>
              </a:tr>
            </a:tbl>
          </a:graphicData>
        </a:graphic>
      </p:graphicFrame>
      <p:graphicFrame>
        <p:nvGraphicFramePr>
          <p:cNvPr id="6" name="表格 5"/>
          <p:cNvGraphicFramePr/>
          <p:nvPr/>
        </p:nvGraphicFramePr>
        <p:xfrm>
          <a:off x="6510655" y="3600000"/>
          <a:ext cx="1132840" cy="1706880"/>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20000"/>
                    </a:ext>
                  </a:extLst>
                </a:gridCol>
              </a:tblGrid>
              <a:tr h="205740">
                <a:tc>
                  <a:txBody>
                    <a:bodyPr/>
                    <a:lstStyle/>
                    <a:p>
                      <a:pPr algn="ctr">
                        <a:buNone/>
                      </a:pPr>
                      <a:r>
                        <a:rPr lang="zh-CN" altLang="en-US" sz="1000">
                          <a:solidFill>
                            <a:schemeClr val="tx1"/>
                          </a:solidFill>
                        </a:rPr>
                        <a:t>指令指针</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15265">
                <a:tc>
                  <a:txBody>
                    <a:bodyPr/>
                    <a:lstStyle/>
                    <a:p>
                      <a:pPr algn="ctr">
                        <a:buNone/>
                      </a:pPr>
                      <a:r>
                        <a:rPr lang="zh-CN" altLang="en-US" sz="1000" b="1">
                          <a:solidFill>
                            <a:schemeClr val="tx1"/>
                          </a:solidFill>
                        </a:rPr>
                        <a:t>标志</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177165">
                <a:tc>
                  <a:txBody>
                    <a:bodyPr/>
                    <a:lstStyle/>
                    <a:p>
                      <a:pPr algn="ctr">
                        <a:buNone/>
                      </a:pPr>
                      <a:endParaRPr lang="zh-CN" altLang="en-US" sz="1000"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190500">
                <a:tc>
                  <a:txBody>
                    <a:bodyPr/>
                    <a:lstStyle/>
                    <a:p>
                      <a:pPr algn="ctr">
                        <a:buNone/>
                      </a:pPr>
                      <a:r>
                        <a:rPr lang="zh-CN" altLang="en-US" sz="1000" b="1">
                          <a:solidFill>
                            <a:schemeClr val="tx1"/>
                          </a:solidFill>
                        </a:rPr>
                        <a:t>代码段寄存器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180975">
                <a:tc>
                  <a:txBody>
                    <a:bodyPr/>
                    <a:lstStyle/>
                    <a:p>
                      <a:pPr algn="ctr">
                        <a:buNone/>
                      </a:pPr>
                      <a:r>
                        <a:rPr lang="zh-CN" altLang="en-US" sz="1000" b="1">
                          <a:solidFill>
                            <a:schemeClr val="tx1"/>
                          </a:solidFill>
                        </a:rPr>
                        <a:t>数据段寄存器</a:t>
                      </a:r>
                      <a:endParaRPr lang="en-US" altLang="zh-CN" sz="1000"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142875">
                <a:tc>
                  <a:txBody>
                    <a:bodyPr/>
                    <a:lstStyle/>
                    <a:p>
                      <a:pPr algn="ctr">
                        <a:buNone/>
                      </a:pPr>
                      <a:r>
                        <a:rPr lang="zh-CN" altLang="en-US" sz="1000" b="1">
                          <a:solidFill>
                            <a:schemeClr val="tx1"/>
                          </a:solidFill>
                        </a:rPr>
                        <a:t>堆栈段寄存器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0">
                <a:tc>
                  <a:txBody>
                    <a:bodyPr/>
                    <a:lstStyle/>
                    <a:p>
                      <a:pPr algn="ctr">
                        <a:buNone/>
                      </a:pPr>
                      <a:r>
                        <a:rPr lang="zh-CN" altLang="en-US" sz="1000" b="1" dirty="0">
                          <a:solidFill>
                            <a:schemeClr val="tx1"/>
                          </a:solidFill>
                        </a:rPr>
                        <a:t>附加段寄存器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bl>
          </a:graphicData>
        </a:graphic>
      </p:graphicFrame>
      <p:sp>
        <p:nvSpPr>
          <p:cNvPr id="7" name="左大括号 6"/>
          <p:cNvSpPr/>
          <p:nvPr/>
        </p:nvSpPr>
        <p:spPr>
          <a:xfrm>
            <a:off x="3708000" y="4428000"/>
            <a:ext cx="503555" cy="1296000"/>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8" name="文本框 7"/>
          <p:cNvSpPr txBox="1"/>
          <p:nvPr/>
        </p:nvSpPr>
        <p:spPr>
          <a:xfrm>
            <a:off x="266700" y="2163445"/>
            <a:ext cx="876300" cy="583565"/>
          </a:xfrm>
          <a:prstGeom prst="rect">
            <a:avLst/>
          </a:prstGeom>
          <a:noFill/>
        </p:spPr>
        <p:txBody>
          <a:bodyPr wrap="square" rtlCol="0">
            <a:spAutoFit/>
          </a:bodyPr>
          <a:lstStyle/>
          <a:p>
            <a:pPr algn="ctr"/>
            <a:r>
              <a:rPr lang="zh-CN" altLang="en-US" sz="1600" b="1"/>
              <a:t>通用</a:t>
            </a:r>
          </a:p>
          <a:p>
            <a:pPr algn="ctr"/>
            <a:r>
              <a:rPr lang="zh-CN" altLang="en-US" sz="1600" b="1"/>
              <a:t>寄存器</a:t>
            </a:r>
          </a:p>
        </p:txBody>
      </p:sp>
      <p:sp>
        <p:nvSpPr>
          <p:cNvPr id="9" name="左大括号 8"/>
          <p:cNvSpPr/>
          <p:nvPr/>
        </p:nvSpPr>
        <p:spPr>
          <a:xfrm>
            <a:off x="971550" y="3573145"/>
            <a:ext cx="215900" cy="360045"/>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0" name="文本框 9"/>
          <p:cNvSpPr txBox="1"/>
          <p:nvPr/>
        </p:nvSpPr>
        <p:spPr>
          <a:xfrm>
            <a:off x="180975" y="3432175"/>
            <a:ext cx="876300" cy="583565"/>
          </a:xfrm>
          <a:prstGeom prst="rect">
            <a:avLst/>
          </a:prstGeom>
          <a:noFill/>
        </p:spPr>
        <p:txBody>
          <a:bodyPr wrap="square" rtlCol="0">
            <a:spAutoFit/>
          </a:bodyPr>
          <a:lstStyle/>
          <a:p>
            <a:pPr algn="ctr"/>
            <a:r>
              <a:rPr lang="zh-CN" altLang="en-US" sz="1600" b="1"/>
              <a:t>专用</a:t>
            </a:r>
          </a:p>
          <a:p>
            <a:pPr algn="ctr"/>
            <a:r>
              <a:rPr lang="zh-CN" altLang="en-US" sz="1600" b="1"/>
              <a:t>寄存器</a:t>
            </a:r>
          </a:p>
        </p:txBody>
      </p:sp>
      <p:sp>
        <p:nvSpPr>
          <p:cNvPr id="11" name="左大括号 10"/>
          <p:cNvSpPr/>
          <p:nvPr/>
        </p:nvSpPr>
        <p:spPr>
          <a:xfrm>
            <a:off x="1080000" y="1584000"/>
            <a:ext cx="503555" cy="1656000"/>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2" name="文本框 11"/>
          <p:cNvSpPr txBox="1"/>
          <p:nvPr/>
        </p:nvSpPr>
        <p:spPr>
          <a:xfrm>
            <a:off x="2917190" y="4784090"/>
            <a:ext cx="876300" cy="583565"/>
          </a:xfrm>
          <a:prstGeom prst="rect">
            <a:avLst/>
          </a:prstGeom>
          <a:noFill/>
        </p:spPr>
        <p:txBody>
          <a:bodyPr wrap="square" rtlCol="0">
            <a:spAutoFit/>
          </a:bodyPr>
          <a:lstStyle/>
          <a:p>
            <a:pPr algn="ctr"/>
            <a:r>
              <a:rPr lang="zh-CN" altLang="en-US" sz="1600" b="1"/>
              <a:t>段</a:t>
            </a:r>
          </a:p>
          <a:p>
            <a:pPr algn="ctr"/>
            <a:r>
              <a:rPr lang="zh-CN" altLang="en-US" sz="1600" b="1"/>
              <a:t>寄存器</a:t>
            </a:r>
          </a:p>
        </p:txBody>
      </p:sp>
      <p:sp>
        <p:nvSpPr>
          <p:cNvPr id="13" name="灯片编号占位符 12"/>
          <p:cNvSpPr>
            <a:spLocks noGrp="1"/>
          </p:cNvSpPr>
          <p:nvPr>
            <p:ph type="sldNum" sz="quarter" idx="10"/>
          </p:nvPr>
        </p:nvSpPr>
        <p:spPr/>
        <p:txBody>
          <a:bodyPr/>
          <a:lstStyle/>
          <a:p>
            <a:pPr>
              <a:defRPr/>
            </a:pPr>
            <a:fld id="{6A9BFF9C-1BD5-4E01-A2D9-531E0825C0E6}" type="slidenum">
              <a:rPr lang="en-US" altLang="zh-CN"/>
              <a:pPr>
                <a:defRPr/>
              </a:pPr>
              <a:t>2</a:t>
            </a:fld>
            <a:endParaRPr lang="en-US" altLang="zh-CN"/>
          </a:p>
        </p:txBody>
      </p:sp>
    </p:spTree>
    <p:extLst>
      <p:ext uri="{BB962C8B-B14F-4D97-AF65-F5344CB8AC3E}">
        <p14:creationId xmlns:p14="http://schemas.microsoft.com/office/powerpoint/2010/main" val="4139709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21"/>
          <p:cNvGrpSpPr/>
          <p:nvPr/>
        </p:nvGrpSpPr>
        <p:grpSpPr bwMode="auto">
          <a:xfrm>
            <a:off x="330627" y="1379196"/>
            <a:ext cx="7920880" cy="4568825"/>
            <a:chOff x="384" y="820"/>
            <a:chExt cx="5088" cy="2924"/>
          </a:xfrm>
        </p:grpSpPr>
        <p:sp>
          <p:nvSpPr>
            <p:cNvPr id="6150" name="Rectangle 6"/>
            <p:cNvSpPr>
              <a:spLocks noChangeArrowheads="1"/>
            </p:cNvSpPr>
            <p:nvPr/>
          </p:nvSpPr>
          <p:spPr bwMode="auto">
            <a:xfrm>
              <a:off x="384" y="820"/>
              <a:ext cx="2836" cy="2924"/>
            </a:xfrm>
            <a:prstGeom prst="rect">
              <a:avLst/>
            </a:prstGeom>
            <a:solidFill>
              <a:srgbClr val="FFFFFF"/>
            </a:solidFill>
            <a:ln w="38100" algn="ctr">
              <a:solidFill>
                <a:srgbClr val="000000"/>
              </a:solidFill>
              <a:miter lim="800000"/>
            </a:ln>
          </p:spPr>
          <p:txBody>
            <a:bodyPr/>
            <a:lstStyle/>
            <a:p>
              <a:pPr algn="ctr"/>
              <a:endParaRPr kumimoji="1" lang="zh-CN" altLang="en-US" sz="2400"/>
            </a:p>
          </p:txBody>
        </p:sp>
        <p:sp>
          <p:nvSpPr>
            <p:cNvPr id="6151" name="Text Box 7"/>
            <p:cNvSpPr>
              <a:spLocks noChangeArrowheads="1"/>
            </p:cNvSpPr>
            <p:nvPr/>
          </p:nvSpPr>
          <p:spPr bwMode="auto">
            <a:xfrm>
              <a:off x="1872" y="929"/>
              <a:ext cx="495" cy="140"/>
            </a:xfrm>
            <a:prstGeom prst="rect">
              <a:avLst/>
            </a:prstGeom>
            <a:solidFill>
              <a:srgbClr val="FFFF00"/>
            </a:solidFill>
            <a:ln w="12700" algn="ctr">
              <a:solidFill>
                <a:srgbClr val="000000"/>
              </a:solidFill>
              <a:miter lim="800000"/>
            </a:ln>
          </p:spPr>
          <p:txBody>
            <a:bodyPr lIns="72000" tIns="0" rIns="0" bIns="0"/>
            <a:lstStyle/>
            <a:p>
              <a:pPr algn="ctr"/>
              <a:r>
                <a:rPr kumimoji="1" lang="en-US" altLang="zh-CN" sz="1600">
                  <a:ea typeface="楷体_GB2312" pitchFamily="49" charset="-122"/>
                </a:rPr>
                <a:t>DS</a:t>
              </a:r>
            </a:p>
          </p:txBody>
        </p:sp>
        <p:sp>
          <p:nvSpPr>
            <p:cNvPr id="6152" name="Text Box 8"/>
            <p:cNvSpPr>
              <a:spLocks noChangeArrowheads="1"/>
            </p:cNvSpPr>
            <p:nvPr/>
          </p:nvSpPr>
          <p:spPr bwMode="auto">
            <a:xfrm>
              <a:off x="1872" y="1069"/>
              <a:ext cx="495" cy="140"/>
            </a:xfrm>
            <a:prstGeom prst="rect">
              <a:avLst/>
            </a:prstGeom>
            <a:solidFill>
              <a:srgbClr val="FFFF00"/>
            </a:solidFill>
            <a:ln w="12700" algn="ctr">
              <a:solidFill>
                <a:srgbClr val="000000"/>
              </a:solidFill>
              <a:miter lim="800000"/>
            </a:ln>
          </p:spPr>
          <p:txBody>
            <a:bodyPr lIns="72000" tIns="0" rIns="0" bIns="0"/>
            <a:lstStyle/>
            <a:p>
              <a:pPr algn="ctr"/>
              <a:r>
                <a:rPr kumimoji="1" lang="en-US" altLang="zh-CN" sz="1600">
                  <a:ea typeface="楷体_GB2312" pitchFamily="49" charset="-122"/>
                </a:rPr>
                <a:t>ES</a:t>
              </a:r>
            </a:p>
          </p:txBody>
        </p:sp>
        <p:sp>
          <p:nvSpPr>
            <p:cNvPr id="6153" name="Text Box 9"/>
            <p:cNvSpPr>
              <a:spLocks noChangeArrowheads="1"/>
            </p:cNvSpPr>
            <p:nvPr/>
          </p:nvSpPr>
          <p:spPr bwMode="auto">
            <a:xfrm>
              <a:off x="1872" y="1209"/>
              <a:ext cx="495" cy="139"/>
            </a:xfrm>
            <a:prstGeom prst="rect">
              <a:avLst/>
            </a:prstGeom>
            <a:solidFill>
              <a:srgbClr val="FFFF00"/>
            </a:solidFill>
            <a:ln w="12700" algn="ctr">
              <a:solidFill>
                <a:srgbClr val="000000"/>
              </a:solidFill>
              <a:miter lim="800000"/>
            </a:ln>
          </p:spPr>
          <p:txBody>
            <a:bodyPr lIns="72000" tIns="0" rIns="0" bIns="0"/>
            <a:lstStyle/>
            <a:p>
              <a:pPr algn="ctr"/>
              <a:r>
                <a:rPr kumimoji="1" lang="en-US" altLang="zh-CN" sz="1600">
                  <a:ea typeface="楷体_GB2312" pitchFamily="49" charset="-122"/>
                </a:rPr>
                <a:t>SS</a:t>
              </a:r>
              <a:endParaRPr kumimoji="1" lang="en-US" altLang="zh-CN" sz="2200">
                <a:ea typeface="楷体_GB2312" pitchFamily="49" charset="-122"/>
              </a:endParaRPr>
            </a:p>
          </p:txBody>
        </p:sp>
        <p:sp>
          <p:nvSpPr>
            <p:cNvPr id="6154" name="Text Box 10"/>
            <p:cNvSpPr>
              <a:spLocks noChangeArrowheads="1"/>
            </p:cNvSpPr>
            <p:nvPr/>
          </p:nvSpPr>
          <p:spPr bwMode="auto">
            <a:xfrm>
              <a:off x="1872" y="1348"/>
              <a:ext cx="495" cy="140"/>
            </a:xfrm>
            <a:prstGeom prst="rect">
              <a:avLst/>
            </a:prstGeom>
            <a:solidFill>
              <a:srgbClr val="FFFF00"/>
            </a:solidFill>
            <a:ln w="12700" algn="ctr">
              <a:solidFill>
                <a:srgbClr val="000000"/>
              </a:solidFill>
              <a:miter lim="800000"/>
            </a:ln>
          </p:spPr>
          <p:txBody>
            <a:bodyPr lIns="72000" tIns="0" rIns="0" bIns="0"/>
            <a:lstStyle/>
            <a:p>
              <a:pPr algn="ctr"/>
              <a:r>
                <a:rPr kumimoji="1" lang="en-US" altLang="zh-CN" sz="1600">
                  <a:ea typeface="楷体_GB2312" pitchFamily="49" charset="-122"/>
                </a:rPr>
                <a:t>CS</a:t>
              </a:r>
            </a:p>
          </p:txBody>
        </p:sp>
        <p:sp>
          <p:nvSpPr>
            <p:cNvPr id="6155" name="Text Box 11"/>
            <p:cNvSpPr>
              <a:spLocks noChangeArrowheads="1"/>
            </p:cNvSpPr>
            <p:nvPr/>
          </p:nvSpPr>
          <p:spPr bwMode="auto">
            <a:xfrm>
              <a:off x="1872" y="1633"/>
              <a:ext cx="496" cy="140"/>
            </a:xfrm>
            <a:prstGeom prst="rect">
              <a:avLst/>
            </a:prstGeom>
            <a:solidFill>
              <a:srgbClr val="FFCC00"/>
            </a:solidFill>
            <a:ln w="12700" algn="ctr">
              <a:solidFill>
                <a:srgbClr val="000000"/>
              </a:solidFill>
              <a:miter lim="800000"/>
            </a:ln>
          </p:spPr>
          <p:txBody>
            <a:bodyPr lIns="72000" tIns="0" rIns="0" bIns="0"/>
            <a:lstStyle/>
            <a:p>
              <a:pPr algn="ctr"/>
              <a:r>
                <a:rPr kumimoji="1" lang="en-US" altLang="zh-CN" sz="1600">
                  <a:ea typeface="楷体_GB2312" pitchFamily="49" charset="-122"/>
                </a:rPr>
                <a:t>IP</a:t>
              </a:r>
              <a:endParaRPr kumimoji="1" lang="en-US" altLang="zh-CN" sz="1600">
                <a:solidFill>
                  <a:srgbClr val="FF3300"/>
                </a:solidFill>
                <a:ea typeface="楷体_GB2312" pitchFamily="49" charset="-122"/>
              </a:endParaRPr>
            </a:p>
          </p:txBody>
        </p:sp>
        <p:sp>
          <p:nvSpPr>
            <p:cNvPr id="6156" name="AutoShape 12"/>
            <p:cNvSpPr>
              <a:spLocks noChangeArrowheads="1"/>
            </p:cNvSpPr>
            <p:nvPr/>
          </p:nvSpPr>
          <p:spPr bwMode="auto">
            <a:xfrm>
              <a:off x="1536" y="888"/>
              <a:ext cx="171" cy="2808"/>
            </a:xfrm>
            <a:prstGeom prst="upDownArrow">
              <a:avLst>
                <a:gd name="adj1" fmla="val 53074"/>
                <a:gd name="adj2" fmla="val 29193"/>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57" name="AutoShape 13"/>
            <p:cNvSpPr>
              <a:spLocks noChangeArrowheads="1"/>
            </p:cNvSpPr>
            <p:nvPr/>
          </p:nvSpPr>
          <p:spPr bwMode="auto">
            <a:xfrm>
              <a:off x="2376" y="975"/>
              <a:ext cx="202" cy="147"/>
            </a:xfrm>
            <a:prstGeom prst="rightArrow">
              <a:avLst>
                <a:gd name="adj1" fmla="val 50000"/>
                <a:gd name="adj2" fmla="val 34958"/>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58" name="AutoShape 14"/>
            <p:cNvSpPr>
              <a:spLocks noChangeArrowheads="1"/>
            </p:cNvSpPr>
            <p:nvPr/>
          </p:nvSpPr>
          <p:spPr bwMode="auto">
            <a:xfrm>
              <a:off x="2381" y="1629"/>
              <a:ext cx="202" cy="147"/>
            </a:xfrm>
            <a:prstGeom prst="rightArrow">
              <a:avLst>
                <a:gd name="adj1" fmla="val 50000"/>
                <a:gd name="adj2" fmla="val 34958"/>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59" name="AutoShape 15"/>
            <p:cNvSpPr>
              <a:spLocks noChangeArrowheads="1"/>
            </p:cNvSpPr>
            <p:nvPr/>
          </p:nvSpPr>
          <p:spPr bwMode="auto">
            <a:xfrm>
              <a:off x="1632" y="1629"/>
              <a:ext cx="253" cy="144"/>
            </a:xfrm>
            <a:prstGeom prst="rightArrow">
              <a:avLst>
                <a:gd name="adj1" fmla="val 50000"/>
                <a:gd name="adj2" fmla="val 44696"/>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60" name="AutoShape 16"/>
            <p:cNvSpPr>
              <a:spLocks noChangeArrowheads="1"/>
            </p:cNvSpPr>
            <p:nvPr/>
          </p:nvSpPr>
          <p:spPr bwMode="auto">
            <a:xfrm>
              <a:off x="1632" y="1828"/>
              <a:ext cx="958" cy="144"/>
            </a:xfrm>
            <a:prstGeom prst="rightArrow">
              <a:avLst>
                <a:gd name="adj1" fmla="val 62241"/>
                <a:gd name="adj2" fmla="val 43089"/>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61" name="AutoShape 17"/>
            <p:cNvSpPr>
              <a:spLocks noChangeArrowheads="1"/>
            </p:cNvSpPr>
            <p:nvPr/>
          </p:nvSpPr>
          <p:spPr bwMode="auto">
            <a:xfrm>
              <a:off x="1172" y="2256"/>
              <a:ext cx="451" cy="169"/>
            </a:xfrm>
            <a:prstGeom prst="leftArrow">
              <a:avLst>
                <a:gd name="adj1" fmla="val 62241"/>
                <a:gd name="adj2" fmla="val 45194"/>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62" name="Line 18"/>
            <p:cNvSpPr>
              <a:spLocks noChangeShapeType="1"/>
            </p:cNvSpPr>
            <p:nvPr/>
          </p:nvSpPr>
          <p:spPr bwMode="auto">
            <a:xfrm>
              <a:off x="787" y="2483"/>
              <a:ext cx="0"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6163" name="Line 19"/>
            <p:cNvSpPr>
              <a:spLocks noChangeShapeType="1"/>
            </p:cNvSpPr>
            <p:nvPr/>
          </p:nvSpPr>
          <p:spPr bwMode="auto">
            <a:xfrm>
              <a:off x="646" y="2792"/>
              <a:ext cx="144"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6164" name="AutoShape 20"/>
            <p:cNvSpPr>
              <a:spLocks noChangeArrowheads="1"/>
            </p:cNvSpPr>
            <p:nvPr/>
          </p:nvSpPr>
          <p:spPr bwMode="auto">
            <a:xfrm>
              <a:off x="1666" y="2017"/>
              <a:ext cx="434" cy="143"/>
            </a:xfrm>
            <a:prstGeom prst="leftRightArrow">
              <a:avLst>
                <a:gd name="adj1" fmla="val 62241"/>
                <a:gd name="adj2" fmla="val 34256"/>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65" name="Text Box 21"/>
            <p:cNvSpPr>
              <a:spLocks noChangeArrowheads="1"/>
            </p:cNvSpPr>
            <p:nvPr/>
          </p:nvSpPr>
          <p:spPr bwMode="auto">
            <a:xfrm>
              <a:off x="1968" y="2448"/>
              <a:ext cx="683" cy="145"/>
            </a:xfrm>
            <a:prstGeom prst="rect">
              <a:avLst/>
            </a:prstGeom>
            <a:solidFill>
              <a:srgbClr val="00FFFF"/>
            </a:solidFill>
            <a:ln w="12700" algn="ctr">
              <a:solidFill>
                <a:srgbClr val="000000"/>
              </a:solidFill>
              <a:miter lim="800000"/>
            </a:ln>
          </p:spPr>
          <p:txBody>
            <a:bodyPr lIns="72000" tIns="0" rIns="0" bIns="0"/>
            <a:lstStyle/>
            <a:p>
              <a:pPr algn="just"/>
              <a:endParaRPr kumimoji="1" lang="zh-CN" altLang="zh-CN" sz="1600">
                <a:ea typeface="楷体_GB2312" pitchFamily="49" charset="-122"/>
              </a:endParaRPr>
            </a:p>
          </p:txBody>
        </p:sp>
        <p:sp>
          <p:nvSpPr>
            <p:cNvPr id="6166" name="Text Box 22"/>
            <p:cNvSpPr>
              <a:spLocks noChangeArrowheads="1"/>
            </p:cNvSpPr>
            <p:nvPr/>
          </p:nvSpPr>
          <p:spPr bwMode="auto">
            <a:xfrm>
              <a:off x="1968" y="2584"/>
              <a:ext cx="683" cy="144"/>
            </a:xfrm>
            <a:prstGeom prst="rect">
              <a:avLst/>
            </a:prstGeom>
            <a:solidFill>
              <a:srgbClr val="00FFFF"/>
            </a:solidFill>
            <a:ln w="12700" algn="ctr">
              <a:solidFill>
                <a:srgbClr val="000000"/>
              </a:solidFill>
              <a:miter lim="800000"/>
            </a:ln>
          </p:spPr>
          <p:txBody>
            <a:bodyPr lIns="72000" tIns="0" rIns="0" bIns="0"/>
            <a:lstStyle/>
            <a:p>
              <a:pPr algn="just"/>
              <a:endParaRPr kumimoji="1" lang="zh-CN" altLang="zh-CN" sz="2200">
                <a:ea typeface="楷体_GB2312" pitchFamily="49" charset="-122"/>
              </a:endParaRPr>
            </a:p>
          </p:txBody>
        </p:sp>
        <p:sp>
          <p:nvSpPr>
            <p:cNvPr id="6167" name="Text Box 23"/>
            <p:cNvSpPr>
              <a:spLocks noChangeArrowheads="1"/>
            </p:cNvSpPr>
            <p:nvPr/>
          </p:nvSpPr>
          <p:spPr bwMode="auto">
            <a:xfrm>
              <a:off x="1968" y="2704"/>
              <a:ext cx="683" cy="145"/>
            </a:xfrm>
            <a:prstGeom prst="rect">
              <a:avLst/>
            </a:prstGeom>
            <a:solidFill>
              <a:srgbClr val="00FFFF"/>
            </a:solidFill>
            <a:ln w="12700" algn="ctr">
              <a:solidFill>
                <a:srgbClr val="000000"/>
              </a:solidFill>
              <a:miter lim="800000"/>
            </a:ln>
          </p:spPr>
          <p:txBody>
            <a:bodyPr lIns="72000" tIns="0" rIns="0" bIns="0"/>
            <a:lstStyle/>
            <a:p>
              <a:pPr algn="just"/>
              <a:endParaRPr kumimoji="1" lang="zh-CN" altLang="zh-CN" sz="2200">
                <a:ea typeface="楷体_GB2312" pitchFamily="49" charset="-122"/>
              </a:endParaRPr>
            </a:p>
          </p:txBody>
        </p:sp>
        <p:sp>
          <p:nvSpPr>
            <p:cNvPr id="6168" name="Text Box 24"/>
            <p:cNvSpPr>
              <a:spLocks noChangeArrowheads="1"/>
            </p:cNvSpPr>
            <p:nvPr/>
          </p:nvSpPr>
          <p:spPr bwMode="auto">
            <a:xfrm>
              <a:off x="1968" y="2849"/>
              <a:ext cx="683" cy="145"/>
            </a:xfrm>
            <a:prstGeom prst="rect">
              <a:avLst/>
            </a:prstGeom>
            <a:solidFill>
              <a:srgbClr val="00FFFF"/>
            </a:solidFill>
            <a:ln w="12700" algn="ctr">
              <a:solidFill>
                <a:srgbClr val="000000"/>
              </a:solidFill>
              <a:miter lim="800000"/>
            </a:ln>
          </p:spPr>
          <p:txBody>
            <a:bodyPr lIns="72000" tIns="0" rIns="0" bIns="0"/>
            <a:lstStyle/>
            <a:p>
              <a:pPr algn="just"/>
              <a:endParaRPr kumimoji="1" lang="zh-CN" altLang="zh-CN" sz="2200">
                <a:ea typeface="楷体_GB2312" pitchFamily="49" charset="-122"/>
              </a:endParaRPr>
            </a:p>
          </p:txBody>
        </p:sp>
        <p:sp>
          <p:nvSpPr>
            <p:cNvPr id="6169" name="Text Box 25"/>
            <p:cNvSpPr>
              <a:spLocks noChangeArrowheads="1"/>
            </p:cNvSpPr>
            <p:nvPr/>
          </p:nvSpPr>
          <p:spPr bwMode="auto">
            <a:xfrm>
              <a:off x="2105" y="2007"/>
              <a:ext cx="727" cy="201"/>
            </a:xfrm>
            <a:prstGeom prst="rect">
              <a:avLst/>
            </a:prstGeom>
            <a:noFill/>
            <a:ln w="12700" algn="ctr">
              <a:solidFill>
                <a:srgbClr val="000000"/>
              </a:solidFill>
              <a:miter lim="800000"/>
            </a:ln>
            <a:extLst>
              <a:ext uri="{909E8E84-426E-40DD-AFC4-6F175D3DCCD1}">
                <a14:hiddenFill xmlns:a14="http://schemas.microsoft.com/office/drawing/2010/main">
                  <a:solidFill>
                    <a:srgbClr val="FFFFFF"/>
                  </a:solidFill>
                </a14:hiddenFill>
              </a:ext>
            </a:extLst>
          </p:spPr>
          <p:txBody>
            <a:bodyPr lIns="72000" tIns="0" rIns="0" bIns="0"/>
            <a:lstStyle/>
            <a:p>
              <a:pPr algn="ctr"/>
              <a:r>
                <a:rPr kumimoji="1" lang="zh-CN" altLang="en-US" sz="1600">
                  <a:ea typeface="楷体_GB2312" pitchFamily="49" charset="-122"/>
                </a:rPr>
                <a:t>数据暂存器</a:t>
              </a:r>
            </a:p>
          </p:txBody>
        </p:sp>
        <p:sp>
          <p:nvSpPr>
            <p:cNvPr id="6170" name="AutoShape 26"/>
            <p:cNvSpPr>
              <a:spLocks noChangeArrowheads="1"/>
            </p:cNvSpPr>
            <p:nvPr/>
          </p:nvSpPr>
          <p:spPr bwMode="auto">
            <a:xfrm>
              <a:off x="2352" y="2208"/>
              <a:ext cx="164" cy="244"/>
            </a:xfrm>
            <a:prstGeom prst="downArrow">
              <a:avLst>
                <a:gd name="adj1" fmla="val 50000"/>
                <a:gd name="adj2" fmla="val 36382"/>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1" name="AutoShape 27"/>
            <p:cNvSpPr>
              <a:spLocks noChangeArrowheads="1"/>
            </p:cNvSpPr>
            <p:nvPr/>
          </p:nvSpPr>
          <p:spPr bwMode="auto">
            <a:xfrm>
              <a:off x="635" y="3173"/>
              <a:ext cx="958" cy="116"/>
            </a:xfrm>
            <a:prstGeom prst="rightArrow">
              <a:avLst>
                <a:gd name="adj1" fmla="val 56250"/>
                <a:gd name="adj2" fmla="val 65457"/>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2" name="Rectangle 28"/>
            <p:cNvSpPr>
              <a:spLocks noChangeArrowheads="1"/>
            </p:cNvSpPr>
            <p:nvPr/>
          </p:nvSpPr>
          <p:spPr bwMode="auto">
            <a:xfrm>
              <a:off x="646" y="3193"/>
              <a:ext cx="58" cy="33"/>
            </a:xfrm>
            <a:prstGeom prst="rect">
              <a:avLst/>
            </a:prstGeom>
            <a:solidFill>
              <a:srgbClr val="CCFFFF"/>
            </a:solidFill>
            <a:ln w="12700" algn="ctr">
              <a:solidFill>
                <a:srgbClr val="FFFFFF"/>
              </a:solidFill>
              <a:miter lim="800000"/>
            </a:ln>
          </p:spPr>
          <p:txBody>
            <a:bodyPr/>
            <a:lstStyle/>
            <a:p>
              <a:pPr algn="ctr"/>
              <a:endParaRPr kumimoji="1" lang="zh-CN" altLang="en-US" sz="2400"/>
            </a:p>
          </p:txBody>
        </p:sp>
        <p:sp>
          <p:nvSpPr>
            <p:cNvPr id="6173" name="Text Box 29"/>
            <p:cNvSpPr>
              <a:spLocks noChangeArrowheads="1"/>
            </p:cNvSpPr>
            <p:nvPr/>
          </p:nvSpPr>
          <p:spPr bwMode="auto">
            <a:xfrm>
              <a:off x="731" y="3308"/>
              <a:ext cx="687" cy="340"/>
            </a:xfrm>
            <a:prstGeom prst="rect">
              <a:avLst/>
            </a:prstGeom>
            <a:solidFill>
              <a:srgbClr val="FFFF99"/>
            </a:solidFill>
            <a:ln w="12700" algn="ctr">
              <a:solidFill>
                <a:srgbClr val="000000"/>
              </a:solidFill>
              <a:miter lim="800000"/>
            </a:ln>
          </p:spPr>
          <p:txBody>
            <a:bodyPr lIns="72000" tIns="0" rIns="0" bIns="0"/>
            <a:lstStyle/>
            <a:p>
              <a:pPr algn="ctr"/>
              <a:r>
                <a:rPr kumimoji="1" lang="en-US" altLang="zh-CN" sz="1600">
                  <a:ea typeface="楷体_GB2312" pitchFamily="49" charset="-122"/>
                </a:rPr>
                <a:t>PSW</a:t>
              </a:r>
              <a:r>
                <a:rPr kumimoji="1" lang="zh-CN" altLang="en-US" sz="1600">
                  <a:ea typeface="楷体_GB2312" pitchFamily="49" charset="-122"/>
                </a:rPr>
                <a:t>标志</a:t>
              </a:r>
            </a:p>
            <a:p>
              <a:pPr algn="ctr"/>
              <a:r>
                <a:rPr kumimoji="1" lang="zh-CN" altLang="en-US" sz="1600">
                  <a:ea typeface="楷体_GB2312" pitchFamily="49" charset="-122"/>
                </a:rPr>
                <a:t>寄存器</a:t>
              </a:r>
              <a:endParaRPr kumimoji="1" lang="zh-CN" altLang="en-US" sz="2600">
                <a:ea typeface="楷体_GB2312" pitchFamily="49" charset="-122"/>
              </a:endParaRPr>
            </a:p>
          </p:txBody>
        </p:sp>
        <p:sp>
          <p:nvSpPr>
            <p:cNvPr id="6174" name="AutoShape 30"/>
            <p:cNvSpPr>
              <a:spLocks noChangeArrowheads="1"/>
            </p:cNvSpPr>
            <p:nvPr/>
          </p:nvSpPr>
          <p:spPr bwMode="auto">
            <a:xfrm>
              <a:off x="505" y="3408"/>
              <a:ext cx="231" cy="149"/>
            </a:xfrm>
            <a:prstGeom prst="rightArrow">
              <a:avLst>
                <a:gd name="adj1" fmla="val 50000"/>
                <a:gd name="adj2" fmla="val 39433"/>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5" name="AutoShape 31"/>
            <p:cNvSpPr>
              <a:spLocks noChangeArrowheads="1"/>
            </p:cNvSpPr>
            <p:nvPr/>
          </p:nvSpPr>
          <p:spPr bwMode="auto">
            <a:xfrm>
              <a:off x="1413" y="3386"/>
              <a:ext cx="180" cy="116"/>
            </a:xfrm>
            <a:prstGeom prst="rightArrow">
              <a:avLst>
                <a:gd name="adj1" fmla="val 49796"/>
                <a:gd name="adj2" fmla="val 43168"/>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6" name="AutoShape 32"/>
            <p:cNvSpPr>
              <a:spLocks noChangeArrowheads="1"/>
            </p:cNvSpPr>
            <p:nvPr/>
          </p:nvSpPr>
          <p:spPr bwMode="auto">
            <a:xfrm>
              <a:off x="1172" y="2966"/>
              <a:ext cx="451" cy="170"/>
            </a:xfrm>
            <a:prstGeom prst="leftArrow">
              <a:avLst>
                <a:gd name="adj1" fmla="val 62241"/>
                <a:gd name="adj2" fmla="val 44928"/>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7" name="AutoShape 33"/>
            <p:cNvSpPr>
              <a:spLocks noChangeArrowheads="1"/>
            </p:cNvSpPr>
            <p:nvPr/>
          </p:nvSpPr>
          <p:spPr bwMode="auto">
            <a:xfrm>
              <a:off x="1663" y="3499"/>
              <a:ext cx="402" cy="149"/>
            </a:xfrm>
            <a:prstGeom prst="leftRightArrow">
              <a:avLst>
                <a:gd name="adj1" fmla="val 62241"/>
                <a:gd name="adj2" fmla="val 39071"/>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78" name="Text Box 34"/>
            <p:cNvSpPr>
              <a:spLocks noChangeArrowheads="1"/>
            </p:cNvSpPr>
            <p:nvPr/>
          </p:nvSpPr>
          <p:spPr bwMode="auto">
            <a:xfrm>
              <a:off x="2065" y="3479"/>
              <a:ext cx="1103" cy="169"/>
            </a:xfrm>
            <a:prstGeom prst="rect">
              <a:avLst/>
            </a:prstGeom>
            <a:noFill/>
            <a:ln w="12700" algn="ctr">
              <a:solidFill>
                <a:srgbClr val="000000"/>
              </a:solidFill>
              <a:miter lim="800000"/>
            </a:ln>
            <a:extLst>
              <a:ext uri="{909E8E84-426E-40DD-AFC4-6F175D3DCCD1}">
                <a14:hiddenFill xmlns:a14="http://schemas.microsoft.com/office/drawing/2010/main">
                  <a:solidFill>
                    <a:srgbClr val="FFFFFF"/>
                  </a:solidFill>
                </a14:hiddenFill>
              </a:ext>
            </a:extLst>
          </p:spPr>
          <p:txBody>
            <a:bodyPr lIns="72000" tIns="0" rIns="0" bIns="0"/>
            <a:lstStyle/>
            <a:p>
              <a:pPr algn="ctr"/>
              <a:r>
                <a:rPr kumimoji="1" lang="zh-CN" altLang="en-US" sz="1400" dirty="0">
                  <a:ea typeface="楷体_GB2312" pitchFamily="49" charset="-122"/>
                </a:rPr>
                <a:t>执行部件控制电路</a:t>
              </a:r>
            </a:p>
          </p:txBody>
        </p:sp>
        <p:sp>
          <p:nvSpPr>
            <p:cNvPr id="6179" name="Text Box 35"/>
            <p:cNvSpPr>
              <a:spLocks noChangeArrowheads="1"/>
            </p:cNvSpPr>
            <p:nvPr/>
          </p:nvSpPr>
          <p:spPr bwMode="auto">
            <a:xfrm>
              <a:off x="2064" y="3120"/>
              <a:ext cx="816" cy="192"/>
            </a:xfrm>
            <a:prstGeom prst="rect">
              <a:avLst/>
            </a:prstGeom>
            <a:noFill/>
            <a:ln w="12700" algn="ctr">
              <a:solidFill>
                <a:srgbClr val="000000"/>
              </a:solidFill>
              <a:miter lim="800000"/>
            </a:ln>
            <a:extLst>
              <a:ext uri="{909E8E84-426E-40DD-AFC4-6F175D3DCCD1}">
                <a14:hiddenFill xmlns:a14="http://schemas.microsoft.com/office/drawing/2010/main">
                  <a:solidFill>
                    <a:srgbClr val="FFFFFF"/>
                  </a:solidFill>
                </a14:hiddenFill>
              </a:ext>
            </a:extLst>
          </p:spPr>
          <p:txBody>
            <a:bodyPr lIns="72000" tIns="0" rIns="0" bIns="0"/>
            <a:lstStyle/>
            <a:p>
              <a:pPr algn="ctr"/>
              <a:r>
                <a:rPr kumimoji="1" lang="zh-CN" altLang="en-US" sz="1600" dirty="0">
                  <a:ea typeface="楷体_GB2312" pitchFamily="49" charset="-122"/>
                </a:rPr>
                <a:t>指令译码器</a:t>
              </a:r>
              <a:endParaRPr kumimoji="1" lang="zh-CN" altLang="en-US" sz="2600" dirty="0">
                <a:ea typeface="楷体_GB2312" pitchFamily="49" charset="-122"/>
              </a:endParaRPr>
            </a:p>
          </p:txBody>
        </p:sp>
        <p:sp>
          <p:nvSpPr>
            <p:cNvPr id="6180" name="AutoShape 36"/>
            <p:cNvSpPr>
              <a:spLocks noChangeArrowheads="1"/>
            </p:cNvSpPr>
            <p:nvPr/>
          </p:nvSpPr>
          <p:spPr bwMode="auto">
            <a:xfrm>
              <a:off x="2400" y="2976"/>
              <a:ext cx="122" cy="144"/>
            </a:xfrm>
            <a:prstGeom prst="downArrow">
              <a:avLst>
                <a:gd name="adj1" fmla="val 50000"/>
                <a:gd name="adj2" fmla="val 28863"/>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81" name="AutoShape 37"/>
            <p:cNvSpPr>
              <a:spLocks noChangeArrowheads="1"/>
            </p:cNvSpPr>
            <p:nvPr/>
          </p:nvSpPr>
          <p:spPr bwMode="auto">
            <a:xfrm>
              <a:off x="2385" y="3300"/>
              <a:ext cx="137" cy="179"/>
            </a:xfrm>
            <a:prstGeom prst="downArrow">
              <a:avLst>
                <a:gd name="adj1" fmla="val 50000"/>
                <a:gd name="adj2" fmla="val 31950"/>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82" name="Text Box 38"/>
            <p:cNvSpPr>
              <a:spLocks noChangeArrowheads="1"/>
            </p:cNvSpPr>
            <p:nvPr/>
          </p:nvSpPr>
          <p:spPr bwMode="auto">
            <a:xfrm>
              <a:off x="1129" y="1023"/>
              <a:ext cx="254" cy="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sz="1600">
                  <a:ea typeface="楷体_GB2312" pitchFamily="49" charset="-122"/>
                </a:rPr>
                <a:t>AX</a:t>
              </a:r>
            </a:p>
            <a:p>
              <a:pPr algn="ctr"/>
              <a:r>
                <a:rPr kumimoji="1" lang="en-US" altLang="zh-CN" sz="1600">
                  <a:ea typeface="楷体_GB2312" pitchFamily="49" charset="-122"/>
                </a:rPr>
                <a:t>BX</a:t>
              </a:r>
            </a:p>
            <a:p>
              <a:pPr algn="ctr"/>
              <a:r>
                <a:rPr kumimoji="1" lang="en-US" altLang="zh-CN" sz="1600">
                  <a:ea typeface="楷体_GB2312" pitchFamily="49" charset="-122"/>
                </a:rPr>
                <a:t>CX</a:t>
              </a:r>
            </a:p>
            <a:p>
              <a:pPr algn="ctr"/>
              <a:r>
                <a:rPr kumimoji="1" lang="en-US" altLang="zh-CN" sz="1600">
                  <a:ea typeface="楷体_GB2312" pitchFamily="49" charset="-122"/>
                </a:rPr>
                <a:t>DX</a:t>
              </a:r>
            </a:p>
          </p:txBody>
        </p:sp>
        <p:sp>
          <p:nvSpPr>
            <p:cNvPr id="6183" name="Text Box 39"/>
            <p:cNvSpPr>
              <a:spLocks noChangeArrowheads="1"/>
            </p:cNvSpPr>
            <p:nvPr/>
          </p:nvSpPr>
          <p:spPr bwMode="auto">
            <a:xfrm>
              <a:off x="480" y="1056"/>
              <a:ext cx="320"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AH</a:t>
              </a:r>
            </a:p>
          </p:txBody>
        </p:sp>
        <p:sp>
          <p:nvSpPr>
            <p:cNvPr id="6184" name="Text Box 40"/>
            <p:cNvSpPr>
              <a:spLocks noChangeArrowheads="1"/>
            </p:cNvSpPr>
            <p:nvPr/>
          </p:nvSpPr>
          <p:spPr bwMode="auto">
            <a:xfrm>
              <a:off x="480" y="1195"/>
              <a:ext cx="320"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BH</a:t>
              </a:r>
              <a:endParaRPr kumimoji="1" lang="en-US" altLang="zh-CN" sz="1800">
                <a:ea typeface="楷体_GB2312" pitchFamily="49" charset="-122"/>
              </a:endParaRPr>
            </a:p>
          </p:txBody>
        </p:sp>
        <p:sp>
          <p:nvSpPr>
            <p:cNvPr id="6185" name="Text Box 41"/>
            <p:cNvSpPr>
              <a:spLocks noChangeArrowheads="1"/>
            </p:cNvSpPr>
            <p:nvPr/>
          </p:nvSpPr>
          <p:spPr bwMode="auto">
            <a:xfrm>
              <a:off x="480" y="1334"/>
              <a:ext cx="320" cy="138"/>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CH</a:t>
              </a:r>
            </a:p>
          </p:txBody>
        </p:sp>
        <p:sp>
          <p:nvSpPr>
            <p:cNvPr id="6186" name="Text Box 42"/>
            <p:cNvSpPr>
              <a:spLocks noChangeArrowheads="1"/>
            </p:cNvSpPr>
            <p:nvPr/>
          </p:nvSpPr>
          <p:spPr bwMode="auto">
            <a:xfrm>
              <a:off x="480" y="1472"/>
              <a:ext cx="320"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DH</a:t>
              </a:r>
              <a:endParaRPr kumimoji="1" lang="en-US" altLang="zh-CN" sz="2200">
                <a:ea typeface="楷体_GB2312" pitchFamily="49" charset="-122"/>
              </a:endParaRPr>
            </a:p>
          </p:txBody>
        </p:sp>
        <p:sp>
          <p:nvSpPr>
            <p:cNvPr id="6187" name="Text Box 43"/>
            <p:cNvSpPr>
              <a:spLocks noChangeArrowheads="1"/>
            </p:cNvSpPr>
            <p:nvPr/>
          </p:nvSpPr>
          <p:spPr bwMode="auto">
            <a:xfrm>
              <a:off x="480" y="1611"/>
              <a:ext cx="639" cy="139"/>
            </a:xfrm>
            <a:prstGeom prst="rect">
              <a:avLst/>
            </a:prstGeom>
            <a:solidFill>
              <a:srgbClr val="CCFFCC"/>
            </a:solidFill>
            <a:ln w="12700" algn="ctr">
              <a:solidFill>
                <a:srgbClr val="000000"/>
              </a:solidFill>
              <a:miter lim="800000"/>
            </a:ln>
          </p:spPr>
          <p:txBody>
            <a:bodyPr lIns="0" tIns="0" rIns="0" bIns="0"/>
            <a:lstStyle/>
            <a:p>
              <a:pPr algn="ctr">
                <a:lnSpc>
                  <a:spcPct val="90000"/>
                </a:lnSpc>
              </a:pPr>
              <a:r>
                <a:rPr kumimoji="1" lang="en-US" altLang="zh-CN" sz="1600">
                  <a:ea typeface="楷体_GB2312" pitchFamily="49" charset="-122"/>
                </a:rPr>
                <a:t>SI</a:t>
              </a:r>
              <a:endParaRPr kumimoji="1" lang="en-US" altLang="zh-CN" sz="2200">
                <a:ea typeface="楷体_GB2312" pitchFamily="49" charset="-122"/>
              </a:endParaRPr>
            </a:p>
          </p:txBody>
        </p:sp>
        <p:sp>
          <p:nvSpPr>
            <p:cNvPr id="6188" name="Text Box 44"/>
            <p:cNvSpPr>
              <a:spLocks noChangeArrowheads="1"/>
            </p:cNvSpPr>
            <p:nvPr/>
          </p:nvSpPr>
          <p:spPr bwMode="auto">
            <a:xfrm>
              <a:off x="480" y="1750"/>
              <a:ext cx="639"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DI</a:t>
              </a:r>
            </a:p>
          </p:txBody>
        </p:sp>
        <p:sp>
          <p:nvSpPr>
            <p:cNvPr id="6189" name="Text Box 45"/>
            <p:cNvSpPr>
              <a:spLocks noChangeArrowheads="1"/>
            </p:cNvSpPr>
            <p:nvPr/>
          </p:nvSpPr>
          <p:spPr bwMode="auto">
            <a:xfrm>
              <a:off x="480" y="1889"/>
              <a:ext cx="639" cy="138"/>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BP</a:t>
              </a:r>
              <a:endParaRPr kumimoji="1" lang="en-US" altLang="zh-CN" sz="2200">
                <a:ea typeface="楷体_GB2312" pitchFamily="49" charset="-122"/>
              </a:endParaRPr>
            </a:p>
          </p:txBody>
        </p:sp>
        <p:sp>
          <p:nvSpPr>
            <p:cNvPr id="6190" name="Text Box 46"/>
            <p:cNvSpPr>
              <a:spLocks noChangeArrowheads="1"/>
            </p:cNvSpPr>
            <p:nvPr/>
          </p:nvSpPr>
          <p:spPr bwMode="auto">
            <a:xfrm>
              <a:off x="480" y="2027"/>
              <a:ext cx="639"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SP</a:t>
              </a:r>
              <a:endParaRPr kumimoji="1" lang="en-US" altLang="zh-CN" sz="2200">
                <a:ea typeface="楷体_GB2312" pitchFamily="49" charset="-122"/>
              </a:endParaRPr>
            </a:p>
          </p:txBody>
        </p:sp>
        <p:sp>
          <p:nvSpPr>
            <p:cNvPr id="6191" name="Text Box 47"/>
            <p:cNvSpPr>
              <a:spLocks noChangeArrowheads="1"/>
            </p:cNvSpPr>
            <p:nvPr/>
          </p:nvSpPr>
          <p:spPr bwMode="auto">
            <a:xfrm>
              <a:off x="801" y="1057"/>
              <a:ext cx="320"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AL</a:t>
              </a:r>
              <a:endParaRPr kumimoji="1" lang="en-US" altLang="zh-CN" sz="2600">
                <a:ea typeface="楷体_GB2312" pitchFamily="49" charset="-122"/>
              </a:endParaRPr>
            </a:p>
          </p:txBody>
        </p:sp>
        <p:sp>
          <p:nvSpPr>
            <p:cNvPr id="6192" name="Text Box 48"/>
            <p:cNvSpPr>
              <a:spLocks noChangeArrowheads="1"/>
            </p:cNvSpPr>
            <p:nvPr/>
          </p:nvSpPr>
          <p:spPr bwMode="auto">
            <a:xfrm>
              <a:off x="801" y="1196"/>
              <a:ext cx="320" cy="138"/>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BL</a:t>
              </a:r>
            </a:p>
          </p:txBody>
        </p:sp>
        <p:sp>
          <p:nvSpPr>
            <p:cNvPr id="6193" name="Text Box 49"/>
            <p:cNvSpPr>
              <a:spLocks noChangeArrowheads="1"/>
            </p:cNvSpPr>
            <p:nvPr/>
          </p:nvSpPr>
          <p:spPr bwMode="auto">
            <a:xfrm>
              <a:off x="801" y="1334"/>
              <a:ext cx="320" cy="139"/>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CL</a:t>
              </a:r>
              <a:endParaRPr kumimoji="1" lang="en-US" altLang="zh-CN" sz="2200">
                <a:ea typeface="楷体_GB2312" pitchFamily="49" charset="-122"/>
              </a:endParaRPr>
            </a:p>
          </p:txBody>
        </p:sp>
        <p:sp>
          <p:nvSpPr>
            <p:cNvPr id="6194" name="Text Box 50"/>
            <p:cNvSpPr>
              <a:spLocks noChangeArrowheads="1"/>
            </p:cNvSpPr>
            <p:nvPr/>
          </p:nvSpPr>
          <p:spPr bwMode="auto">
            <a:xfrm>
              <a:off x="801" y="1473"/>
              <a:ext cx="320" cy="138"/>
            </a:xfrm>
            <a:prstGeom prst="rect">
              <a:avLst/>
            </a:prstGeom>
            <a:solidFill>
              <a:srgbClr val="CCFFCC"/>
            </a:solidFill>
            <a:ln w="12700" algn="ctr">
              <a:solidFill>
                <a:srgbClr val="000000"/>
              </a:solidFill>
              <a:miter lim="800000"/>
            </a:ln>
          </p:spPr>
          <p:txBody>
            <a:bodyPr lIns="0" tIns="0" rIns="0" bIns="0"/>
            <a:lstStyle/>
            <a:p>
              <a:pPr algn="ctr"/>
              <a:r>
                <a:rPr kumimoji="1" lang="en-US" altLang="zh-CN" sz="1600">
                  <a:ea typeface="楷体_GB2312" pitchFamily="49" charset="-122"/>
                </a:rPr>
                <a:t>DL</a:t>
              </a:r>
              <a:endParaRPr kumimoji="1" lang="en-US" altLang="zh-CN" sz="1000">
                <a:ea typeface="楷体_GB2312" pitchFamily="49" charset="-122"/>
              </a:endParaRPr>
            </a:p>
          </p:txBody>
        </p:sp>
        <p:sp>
          <p:nvSpPr>
            <p:cNvPr id="6195" name="AutoShape 51"/>
            <p:cNvSpPr>
              <a:spLocks noChangeArrowheads="1"/>
            </p:cNvSpPr>
            <p:nvPr/>
          </p:nvSpPr>
          <p:spPr bwMode="auto">
            <a:xfrm>
              <a:off x="1104" y="1680"/>
              <a:ext cx="480" cy="144"/>
            </a:xfrm>
            <a:prstGeom prst="leftRightArrow">
              <a:avLst>
                <a:gd name="adj1" fmla="val 73000"/>
                <a:gd name="adj2" fmla="val 93133"/>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196" name="Text Box 52"/>
            <p:cNvSpPr>
              <a:spLocks noChangeArrowheads="1"/>
            </p:cNvSpPr>
            <p:nvPr/>
          </p:nvSpPr>
          <p:spPr bwMode="auto">
            <a:xfrm>
              <a:off x="480" y="888"/>
              <a:ext cx="60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寄存器组</a:t>
              </a:r>
            </a:p>
          </p:txBody>
        </p:sp>
        <p:sp>
          <p:nvSpPr>
            <p:cNvPr id="6197" name="Text Box 53"/>
            <p:cNvSpPr>
              <a:spLocks noChangeArrowheads="1"/>
            </p:cNvSpPr>
            <p:nvPr/>
          </p:nvSpPr>
          <p:spPr bwMode="auto">
            <a:xfrm>
              <a:off x="1813" y="2402"/>
              <a:ext cx="146" cy="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指</a:t>
              </a:r>
            </a:p>
            <a:p>
              <a:pPr algn="ctr"/>
              <a:r>
                <a:rPr kumimoji="1" lang="zh-CN" altLang="en-US" sz="1600">
                  <a:ea typeface="楷体_GB2312" pitchFamily="49" charset="-122"/>
                </a:rPr>
                <a:t>令</a:t>
              </a:r>
            </a:p>
            <a:p>
              <a:pPr algn="ctr"/>
              <a:r>
                <a:rPr kumimoji="1" lang="zh-CN" altLang="en-US" sz="1600">
                  <a:ea typeface="楷体_GB2312" pitchFamily="49" charset="-122"/>
                </a:rPr>
                <a:t>队</a:t>
              </a:r>
            </a:p>
            <a:p>
              <a:pPr algn="ctr"/>
              <a:r>
                <a:rPr kumimoji="1" lang="zh-CN" altLang="en-US" sz="1600">
                  <a:ea typeface="楷体_GB2312" pitchFamily="49" charset="-122"/>
                </a:rPr>
                <a:t>列</a:t>
              </a:r>
            </a:p>
          </p:txBody>
        </p:sp>
        <p:sp>
          <p:nvSpPr>
            <p:cNvPr id="6198" name="Text Box 54"/>
            <p:cNvSpPr>
              <a:spLocks noChangeArrowheads="1"/>
            </p:cNvSpPr>
            <p:nvPr/>
          </p:nvSpPr>
          <p:spPr bwMode="auto">
            <a:xfrm>
              <a:off x="2827" y="2384"/>
              <a:ext cx="310" cy="635"/>
            </a:xfrm>
            <a:prstGeom prst="rect">
              <a:avLst/>
            </a:prstGeom>
            <a:solidFill>
              <a:srgbClr val="CCFFFF"/>
            </a:solidFill>
            <a:ln w="12700" algn="ctr">
              <a:solidFill>
                <a:srgbClr val="000000"/>
              </a:solidFill>
              <a:miter lim="800000"/>
            </a:ln>
          </p:spPr>
          <p:txBody>
            <a:bodyPr lIns="0" tIns="0" rIns="0" bIns="0"/>
            <a:lstStyle/>
            <a:p>
              <a:pPr algn="ctr"/>
              <a:r>
                <a:rPr kumimoji="1" lang="zh-CN" altLang="en-US" sz="1600">
                  <a:ea typeface="楷体_GB2312" pitchFamily="49" charset="-122"/>
                </a:rPr>
                <a:t>总线</a:t>
              </a:r>
            </a:p>
            <a:p>
              <a:pPr algn="ctr"/>
              <a:r>
                <a:rPr kumimoji="1" lang="zh-CN" altLang="en-US" sz="1600">
                  <a:ea typeface="楷体_GB2312" pitchFamily="49" charset="-122"/>
                </a:rPr>
                <a:t>接口控制电路</a:t>
              </a:r>
              <a:endParaRPr kumimoji="1" lang="zh-CN" altLang="en-US" sz="1000">
                <a:ea typeface="楷体_GB2312" pitchFamily="49" charset="-122"/>
              </a:endParaRPr>
            </a:p>
          </p:txBody>
        </p:sp>
        <p:sp>
          <p:nvSpPr>
            <p:cNvPr id="6199" name="Line 55"/>
            <p:cNvSpPr>
              <a:spLocks noChangeShapeType="1"/>
            </p:cNvSpPr>
            <p:nvPr/>
          </p:nvSpPr>
          <p:spPr bwMode="auto">
            <a:xfrm>
              <a:off x="1130" y="2297"/>
              <a:ext cx="0" cy="178"/>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6200" name="AutoShape 56"/>
            <p:cNvSpPr/>
            <p:nvPr/>
          </p:nvSpPr>
          <p:spPr bwMode="auto">
            <a:xfrm rot="5400000">
              <a:off x="539" y="2569"/>
              <a:ext cx="772" cy="242"/>
            </a:xfrm>
            <a:custGeom>
              <a:avLst/>
              <a:gdLst>
                <a:gd name="T0" fmla="*/ 0 w 21600"/>
                <a:gd name="T1" fmla="*/ 0 h 21600"/>
                <a:gd name="T2" fmla="*/ 114 w 21600"/>
                <a:gd name="T3" fmla="*/ 242 h 21600"/>
                <a:gd name="T4" fmla="*/ 658 w 21600"/>
                <a:gd name="T5" fmla="*/ 242 h 21600"/>
                <a:gd name="T6" fmla="*/ 772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3182" y="21600"/>
                  </a:lnTo>
                  <a:lnTo>
                    <a:pt x="18418" y="21600"/>
                  </a:lnTo>
                  <a:lnTo>
                    <a:pt x="21600" y="0"/>
                  </a:lnTo>
                  <a:lnTo>
                    <a:pt x="0" y="0"/>
                  </a:lnTo>
                  <a:close/>
                </a:path>
              </a:pathLst>
            </a:custGeom>
            <a:solidFill>
              <a:srgbClr val="FF99CC"/>
            </a:solidFill>
            <a:ln>
              <a:noFill/>
            </a:ln>
            <a:effectLst/>
            <a:extLs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201" name="AutoShape 57"/>
            <p:cNvSpPr>
              <a:spLocks noChangeArrowheads="1"/>
            </p:cNvSpPr>
            <p:nvPr/>
          </p:nvSpPr>
          <p:spPr bwMode="auto">
            <a:xfrm rot="5400000">
              <a:off x="868" y="2866"/>
              <a:ext cx="365" cy="238"/>
            </a:xfrm>
            <a:prstGeom prst="parallelogram">
              <a:avLst>
                <a:gd name="adj" fmla="val 56701"/>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2" name="Text Box 58"/>
            <p:cNvSpPr>
              <a:spLocks noChangeArrowheads="1"/>
            </p:cNvSpPr>
            <p:nvPr/>
          </p:nvSpPr>
          <p:spPr bwMode="auto">
            <a:xfrm>
              <a:off x="853" y="2507"/>
              <a:ext cx="199"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运</a:t>
              </a:r>
            </a:p>
            <a:p>
              <a:pPr algn="ctr"/>
              <a:r>
                <a:rPr kumimoji="1" lang="zh-CN" altLang="en-US" sz="1600">
                  <a:ea typeface="楷体_GB2312" pitchFamily="49" charset="-122"/>
                </a:rPr>
                <a:t>算</a:t>
              </a:r>
            </a:p>
            <a:p>
              <a:pPr algn="ctr"/>
              <a:r>
                <a:rPr kumimoji="1" lang="zh-CN" altLang="en-US" sz="1600">
                  <a:ea typeface="楷体_GB2312" pitchFamily="49" charset="-122"/>
                </a:rPr>
                <a:t>器</a:t>
              </a:r>
            </a:p>
            <a:p>
              <a:pPr algn="just"/>
              <a:endParaRPr kumimoji="1" lang="en-US" altLang="zh-CN" sz="1600">
                <a:ea typeface="楷体_GB2312" pitchFamily="49" charset="-122"/>
              </a:endParaRPr>
            </a:p>
          </p:txBody>
        </p:sp>
        <p:sp>
          <p:nvSpPr>
            <p:cNvPr id="6203" name="AutoShape 59"/>
            <p:cNvSpPr>
              <a:spLocks noChangeArrowheads="1"/>
            </p:cNvSpPr>
            <p:nvPr/>
          </p:nvSpPr>
          <p:spPr bwMode="auto">
            <a:xfrm rot="-5400000">
              <a:off x="1002" y="2182"/>
              <a:ext cx="113" cy="223"/>
            </a:xfrm>
            <a:prstGeom prst="rtTriangle">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4" name="Rectangle 60"/>
            <p:cNvSpPr>
              <a:spLocks noChangeArrowheads="1"/>
            </p:cNvSpPr>
            <p:nvPr/>
          </p:nvSpPr>
          <p:spPr bwMode="auto">
            <a:xfrm>
              <a:off x="974" y="2346"/>
              <a:ext cx="200" cy="121"/>
            </a:xfrm>
            <a:prstGeom prst="rect">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5" name="AutoShape 61"/>
            <p:cNvSpPr>
              <a:spLocks noChangeArrowheads="1"/>
            </p:cNvSpPr>
            <p:nvPr/>
          </p:nvSpPr>
          <p:spPr bwMode="auto">
            <a:xfrm rot="5400000">
              <a:off x="1071" y="2419"/>
              <a:ext cx="47" cy="121"/>
            </a:xfrm>
            <a:prstGeom prst="rtTriangle">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6" name="AutoShape 62"/>
            <p:cNvSpPr/>
            <p:nvPr/>
          </p:nvSpPr>
          <p:spPr bwMode="auto">
            <a:xfrm rot="-5400000">
              <a:off x="2274" y="1305"/>
              <a:ext cx="1007" cy="240"/>
            </a:xfrm>
            <a:custGeom>
              <a:avLst/>
              <a:gdLst>
                <a:gd name="T0" fmla="*/ 0 w 21600"/>
                <a:gd name="T1" fmla="*/ 0 h 21600"/>
                <a:gd name="T2" fmla="*/ 94 w 21600"/>
                <a:gd name="T3" fmla="*/ 240 h 21600"/>
                <a:gd name="T4" fmla="*/ 913 w 21600"/>
                <a:gd name="T5" fmla="*/ 240 h 21600"/>
                <a:gd name="T6" fmla="*/ 1007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012" y="21600"/>
                  </a:lnTo>
                  <a:lnTo>
                    <a:pt x="19588" y="21600"/>
                  </a:lnTo>
                  <a:lnTo>
                    <a:pt x="21600" y="0"/>
                  </a:lnTo>
                  <a:lnTo>
                    <a:pt x="0" y="0"/>
                  </a:lnTo>
                  <a:close/>
                </a:path>
              </a:pathLst>
            </a:custGeom>
            <a:solidFill>
              <a:srgbClr val="FFCC99"/>
            </a:solidFill>
            <a:ln>
              <a:noFill/>
            </a:ln>
            <a:effectLst/>
            <a:extLs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207" name="AutoShape 63"/>
            <p:cNvSpPr>
              <a:spLocks noChangeArrowheads="1"/>
            </p:cNvSpPr>
            <p:nvPr/>
          </p:nvSpPr>
          <p:spPr bwMode="auto">
            <a:xfrm rot="5400000">
              <a:off x="2527" y="955"/>
              <a:ext cx="363" cy="239"/>
            </a:xfrm>
            <a:prstGeom prst="parallelogram">
              <a:avLst>
                <a:gd name="adj" fmla="val 36346"/>
              </a:avLst>
            </a:prstGeom>
            <a:solidFill>
              <a:srgbClr val="FFCC9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8" name="Rectangle 64"/>
            <p:cNvSpPr>
              <a:spLocks noChangeArrowheads="1"/>
            </p:cNvSpPr>
            <p:nvPr/>
          </p:nvSpPr>
          <p:spPr bwMode="auto">
            <a:xfrm>
              <a:off x="2598" y="1680"/>
              <a:ext cx="64" cy="237"/>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09" name="AutoShape 65"/>
            <p:cNvSpPr>
              <a:spLocks noChangeArrowheads="1"/>
            </p:cNvSpPr>
            <p:nvPr/>
          </p:nvSpPr>
          <p:spPr bwMode="auto">
            <a:xfrm rot="-5400000">
              <a:off x="2602" y="1604"/>
              <a:ext cx="89" cy="97"/>
            </a:xfrm>
            <a:prstGeom prst="rtTriangle">
              <a:avLst/>
            </a:prstGeom>
            <a:solidFill>
              <a:srgbClr val="FFCC9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0" name="Text Box 66"/>
            <p:cNvSpPr>
              <a:spLocks noChangeArrowheads="1"/>
            </p:cNvSpPr>
            <p:nvPr/>
          </p:nvSpPr>
          <p:spPr bwMode="auto">
            <a:xfrm>
              <a:off x="2662" y="1057"/>
              <a:ext cx="214" cy="7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lstStyle/>
            <a:p>
              <a:pPr algn="ctr"/>
              <a:r>
                <a:rPr kumimoji="1" lang="zh-CN" altLang="en-US" sz="1600">
                  <a:ea typeface="楷体_GB2312" pitchFamily="49" charset="-122"/>
                </a:rPr>
                <a:t>地址加法器</a:t>
              </a:r>
              <a:endParaRPr kumimoji="1" lang="zh-CN" altLang="en-US" sz="2600">
                <a:ea typeface="楷体_GB2312" pitchFamily="49" charset="-122"/>
              </a:endParaRPr>
            </a:p>
          </p:txBody>
        </p:sp>
        <p:sp>
          <p:nvSpPr>
            <p:cNvPr id="6211" name="Rectangle 67"/>
            <p:cNvSpPr>
              <a:spLocks noChangeArrowheads="1"/>
            </p:cNvSpPr>
            <p:nvPr/>
          </p:nvSpPr>
          <p:spPr bwMode="auto">
            <a:xfrm>
              <a:off x="480" y="2508"/>
              <a:ext cx="75" cy="1009"/>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2" name="Rectangle 68"/>
            <p:cNvSpPr>
              <a:spLocks noChangeArrowheads="1"/>
            </p:cNvSpPr>
            <p:nvPr/>
          </p:nvSpPr>
          <p:spPr bwMode="auto">
            <a:xfrm>
              <a:off x="499" y="2508"/>
              <a:ext cx="293" cy="7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3" name="Rectangle 69"/>
            <p:cNvSpPr>
              <a:spLocks noChangeArrowheads="1"/>
            </p:cNvSpPr>
            <p:nvPr/>
          </p:nvSpPr>
          <p:spPr bwMode="auto">
            <a:xfrm>
              <a:off x="632" y="2787"/>
              <a:ext cx="169" cy="7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4" name="Rectangle 70"/>
            <p:cNvSpPr>
              <a:spLocks noChangeArrowheads="1"/>
            </p:cNvSpPr>
            <p:nvPr/>
          </p:nvSpPr>
          <p:spPr bwMode="auto">
            <a:xfrm>
              <a:off x="637" y="2792"/>
              <a:ext cx="77" cy="469"/>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5" name="AutoShape 71"/>
            <p:cNvSpPr>
              <a:spLocks noChangeArrowheads="1"/>
            </p:cNvSpPr>
            <p:nvPr/>
          </p:nvSpPr>
          <p:spPr bwMode="auto">
            <a:xfrm>
              <a:off x="1632" y="1152"/>
              <a:ext cx="253" cy="144"/>
            </a:xfrm>
            <a:prstGeom prst="rightArrow">
              <a:avLst>
                <a:gd name="adj1" fmla="val 50000"/>
                <a:gd name="adj2" fmla="val 44696"/>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16" name="AutoShape 72"/>
            <p:cNvSpPr>
              <a:spLocks noChangeArrowheads="1"/>
            </p:cNvSpPr>
            <p:nvPr/>
          </p:nvSpPr>
          <p:spPr bwMode="auto">
            <a:xfrm rot="5400000">
              <a:off x="2537" y="1748"/>
              <a:ext cx="254" cy="144"/>
            </a:xfrm>
            <a:prstGeom prst="triangle">
              <a:avLst>
                <a:gd name="adj" fmla="val 79917"/>
              </a:avLst>
            </a:prstGeom>
            <a:solidFill>
              <a:srgbClr val="FFCC99"/>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6217" name="Rectangle 73"/>
            <p:cNvSpPr>
              <a:spLocks noChangeArrowheads="1"/>
            </p:cNvSpPr>
            <p:nvPr/>
          </p:nvSpPr>
          <p:spPr bwMode="auto">
            <a:xfrm>
              <a:off x="4310" y="1055"/>
              <a:ext cx="1162" cy="2497"/>
            </a:xfrm>
            <a:prstGeom prst="rect">
              <a:avLst/>
            </a:prstGeom>
            <a:solidFill>
              <a:srgbClr val="FFFFFF"/>
            </a:solidFill>
            <a:ln w="38100" algn="ctr">
              <a:solidFill>
                <a:srgbClr val="000000"/>
              </a:solidFill>
              <a:miter lim="800000"/>
            </a:ln>
          </p:spPr>
          <p:txBody>
            <a:bodyPr/>
            <a:lstStyle/>
            <a:p>
              <a:pPr algn="ctr"/>
              <a:endParaRPr kumimoji="1" lang="zh-CN" altLang="en-US" sz="2400"/>
            </a:p>
          </p:txBody>
        </p:sp>
        <p:sp>
          <p:nvSpPr>
            <p:cNvPr id="6218" name="Text Box 74"/>
            <p:cNvSpPr>
              <a:spLocks noChangeArrowheads="1"/>
            </p:cNvSpPr>
            <p:nvPr/>
          </p:nvSpPr>
          <p:spPr bwMode="auto">
            <a:xfrm>
              <a:off x="4848" y="1204"/>
              <a:ext cx="528" cy="2209"/>
            </a:xfrm>
            <a:prstGeom prst="rect">
              <a:avLst/>
            </a:prstGeom>
            <a:solidFill>
              <a:srgbClr val="CCFFFF"/>
            </a:solidFill>
            <a:ln w="12700" algn="ctr">
              <a:solidFill>
                <a:srgbClr val="000000"/>
              </a:solidFill>
              <a:miter lim="800000"/>
            </a:ln>
          </p:spPr>
          <p:txBody>
            <a:bodyPr/>
            <a:lstStyle/>
            <a:p>
              <a:pPr>
                <a:spcBef>
                  <a:spcPct val="30000"/>
                </a:spcBef>
              </a:pPr>
              <a:r>
                <a:rPr kumimoji="1" lang="zh-CN" altLang="en-US" sz="1600" dirty="0">
                  <a:ea typeface="楷体_GB2312" pitchFamily="49" charset="-122"/>
                </a:rPr>
                <a:t>、、、</a:t>
              </a:r>
              <a:endParaRPr kumimoji="1" lang="zh-CN" altLang="en-US" sz="1800" dirty="0">
                <a:ea typeface="楷体_GB2312" pitchFamily="49" charset="-122"/>
              </a:endParaRPr>
            </a:p>
            <a:p>
              <a:pPr>
                <a:spcBef>
                  <a:spcPct val="30000"/>
                </a:spcBef>
              </a:pPr>
              <a:r>
                <a:rPr kumimoji="1" lang="zh-CN" altLang="en-US" sz="1600" dirty="0">
                  <a:ea typeface="楷体_GB2312" pitchFamily="49" charset="-122"/>
                </a:rPr>
                <a:t>指令</a:t>
              </a:r>
              <a:r>
                <a:rPr kumimoji="1" lang="en-US" altLang="zh-CN" sz="1600" dirty="0">
                  <a:ea typeface="楷体_GB2312" pitchFamily="49" charset="-122"/>
                </a:rPr>
                <a:t>1</a:t>
              </a:r>
            </a:p>
            <a:p>
              <a:pPr>
                <a:spcBef>
                  <a:spcPct val="30000"/>
                </a:spcBef>
              </a:pPr>
              <a:r>
                <a:rPr kumimoji="1" lang="zh-CN" altLang="en-US" sz="1600" dirty="0">
                  <a:ea typeface="楷体_GB2312" pitchFamily="49" charset="-122"/>
                </a:rPr>
                <a:t>指令</a:t>
              </a:r>
              <a:r>
                <a:rPr kumimoji="1" lang="en-US" altLang="zh-CN" sz="1600" dirty="0">
                  <a:ea typeface="楷体_GB2312" pitchFamily="49" charset="-122"/>
                </a:rPr>
                <a:t>2</a:t>
              </a:r>
            </a:p>
            <a:p>
              <a:pPr>
                <a:spcBef>
                  <a:spcPct val="30000"/>
                </a:spcBef>
              </a:pPr>
              <a:r>
                <a:rPr kumimoji="1" lang="zh-CN" altLang="en-US" sz="1600" dirty="0">
                  <a:ea typeface="楷体_GB2312" pitchFamily="49" charset="-122"/>
                </a:rPr>
                <a:t>指令</a:t>
              </a:r>
              <a:r>
                <a:rPr kumimoji="1" lang="en-US" altLang="zh-CN" sz="1600" dirty="0">
                  <a:ea typeface="楷体_GB2312" pitchFamily="49" charset="-122"/>
                </a:rPr>
                <a:t>3</a:t>
              </a:r>
            </a:p>
            <a:p>
              <a:pPr>
                <a:spcBef>
                  <a:spcPct val="30000"/>
                </a:spcBef>
              </a:pPr>
              <a:r>
                <a:rPr kumimoji="1" lang="zh-CN" altLang="en-US" sz="1600" dirty="0">
                  <a:ea typeface="楷体_GB2312" pitchFamily="49" charset="-122"/>
                </a:rPr>
                <a:t>指令</a:t>
              </a:r>
              <a:r>
                <a:rPr kumimoji="1" lang="en-US" altLang="zh-CN" sz="1600" dirty="0">
                  <a:ea typeface="楷体_GB2312" pitchFamily="49" charset="-122"/>
                </a:rPr>
                <a:t>4</a:t>
              </a:r>
            </a:p>
            <a:p>
              <a:pPr>
                <a:spcBef>
                  <a:spcPct val="30000"/>
                </a:spcBef>
              </a:pPr>
              <a:r>
                <a:rPr kumimoji="1" lang="zh-CN" altLang="en-US" sz="1600" dirty="0">
                  <a:ea typeface="楷体_GB2312" pitchFamily="49" charset="-122"/>
                </a:rPr>
                <a:t>、、、</a:t>
              </a:r>
            </a:p>
            <a:p>
              <a:pPr>
                <a:spcBef>
                  <a:spcPct val="30000"/>
                </a:spcBef>
              </a:pPr>
              <a:r>
                <a:rPr kumimoji="1" lang="zh-CN" altLang="en-US" sz="1600" dirty="0">
                  <a:ea typeface="楷体_GB2312" pitchFamily="49" charset="-122"/>
                </a:rPr>
                <a:t>数据</a:t>
              </a:r>
              <a:r>
                <a:rPr kumimoji="1" lang="en-US" altLang="zh-CN" sz="1600" dirty="0">
                  <a:ea typeface="楷体_GB2312" pitchFamily="49" charset="-122"/>
                </a:rPr>
                <a:t>1</a:t>
              </a:r>
            </a:p>
            <a:p>
              <a:pPr>
                <a:spcBef>
                  <a:spcPct val="30000"/>
                </a:spcBef>
              </a:pPr>
              <a:r>
                <a:rPr kumimoji="1" lang="zh-CN" altLang="en-US" sz="1600" dirty="0">
                  <a:ea typeface="楷体_GB2312" pitchFamily="49" charset="-122"/>
                </a:rPr>
                <a:t>数据</a:t>
              </a:r>
              <a:r>
                <a:rPr kumimoji="1" lang="en-US" altLang="zh-CN" sz="1600" dirty="0">
                  <a:ea typeface="楷体_GB2312" pitchFamily="49" charset="-122"/>
                </a:rPr>
                <a:t>2</a:t>
              </a:r>
            </a:p>
            <a:p>
              <a:pPr>
                <a:spcBef>
                  <a:spcPct val="30000"/>
                </a:spcBef>
              </a:pPr>
              <a:r>
                <a:rPr kumimoji="1" lang="zh-CN" altLang="en-US" sz="1600" dirty="0">
                  <a:ea typeface="楷体_GB2312" pitchFamily="49" charset="-122"/>
                </a:rPr>
                <a:t>数据</a:t>
              </a:r>
              <a:r>
                <a:rPr kumimoji="1" lang="en-US" altLang="zh-CN" sz="1600" dirty="0">
                  <a:ea typeface="楷体_GB2312" pitchFamily="49" charset="-122"/>
                </a:rPr>
                <a:t>3</a:t>
              </a:r>
            </a:p>
            <a:p>
              <a:pPr>
                <a:spcBef>
                  <a:spcPct val="30000"/>
                </a:spcBef>
              </a:pPr>
              <a:r>
                <a:rPr kumimoji="1" lang="zh-CN" altLang="en-US" sz="1600" dirty="0">
                  <a:ea typeface="楷体_GB2312" pitchFamily="49" charset="-122"/>
                </a:rPr>
                <a:t>、、、</a:t>
              </a:r>
              <a:endParaRPr kumimoji="1" lang="zh-CN" altLang="en-US" sz="1800" dirty="0">
                <a:ea typeface="楷体_GB2312" pitchFamily="49" charset="-122"/>
              </a:endParaRPr>
            </a:p>
            <a:p>
              <a:pPr algn="just"/>
              <a:endParaRPr kumimoji="1" lang="en-US" altLang="zh-CN" sz="1800" dirty="0">
                <a:ea typeface="楷体_GB2312" pitchFamily="49" charset="-122"/>
              </a:endParaRPr>
            </a:p>
          </p:txBody>
        </p:sp>
        <p:sp>
          <p:nvSpPr>
            <p:cNvPr id="6219" name="Line 75"/>
            <p:cNvSpPr>
              <a:spLocks noChangeShapeType="1"/>
            </p:cNvSpPr>
            <p:nvPr/>
          </p:nvSpPr>
          <p:spPr bwMode="auto">
            <a:xfrm>
              <a:off x="4848" y="1397"/>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0" name="Line 76"/>
            <p:cNvSpPr>
              <a:spLocks noChangeShapeType="1"/>
            </p:cNvSpPr>
            <p:nvPr/>
          </p:nvSpPr>
          <p:spPr bwMode="auto">
            <a:xfrm>
              <a:off x="4848" y="1589"/>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1" name="Line 77"/>
            <p:cNvSpPr>
              <a:spLocks noChangeShapeType="1"/>
            </p:cNvSpPr>
            <p:nvPr/>
          </p:nvSpPr>
          <p:spPr bwMode="auto">
            <a:xfrm>
              <a:off x="4848" y="1781"/>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2" name="Line 78"/>
            <p:cNvSpPr>
              <a:spLocks noChangeShapeType="1"/>
            </p:cNvSpPr>
            <p:nvPr/>
          </p:nvSpPr>
          <p:spPr bwMode="auto">
            <a:xfrm>
              <a:off x="4848" y="2021"/>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3" name="Line 79"/>
            <p:cNvSpPr>
              <a:spLocks noChangeShapeType="1"/>
            </p:cNvSpPr>
            <p:nvPr/>
          </p:nvSpPr>
          <p:spPr bwMode="auto">
            <a:xfrm>
              <a:off x="4848" y="2213"/>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4" name="Line 80"/>
            <p:cNvSpPr>
              <a:spLocks noChangeShapeType="1"/>
            </p:cNvSpPr>
            <p:nvPr/>
          </p:nvSpPr>
          <p:spPr bwMode="auto">
            <a:xfrm>
              <a:off x="4848" y="2405"/>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5" name="Line 81"/>
            <p:cNvSpPr>
              <a:spLocks noChangeShapeType="1"/>
            </p:cNvSpPr>
            <p:nvPr/>
          </p:nvSpPr>
          <p:spPr bwMode="auto">
            <a:xfrm>
              <a:off x="4848" y="2597"/>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6" name="Line 82"/>
            <p:cNvSpPr>
              <a:spLocks noChangeShapeType="1"/>
            </p:cNvSpPr>
            <p:nvPr/>
          </p:nvSpPr>
          <p:spPr bwMode="auto">
            <a:xfrm>
              <a:off x="4848" y="2789"/>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7" name="Line 83"/>
            <p:cNvSpPr>
              <a:spLocks noChangeShapeType="1"/>
            </p:cNvSpPr>
            <p:nvPr/>
          </p:nvSpPr>
          <p:spPr bwMode="auto">
            <a:xfrm>
              <a:off x="4848" y="3029"/>
              <a:ext cx="528" cy="0"/>
            </a:xfrm>
            <a:prstGeom prst="line">
              <a:avLst/>
            </a:prstGeom>
            <a:noFill/>
            <a:ln w="12700" algn="ctr">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sz="2400"/>
            </a:p>
          </p:txBody>
        </p:sp>
        <p:sp>
          <p:nvSpPr>
            <p:cNvPr id="6228" name="AutoShape 84"/>
            <p:cNvSpPr>
              <a:spLocks noChangeArrowheads="1"/>
            </p:cNvSpPr>
            <p:nvPr/>
          </p:nvSpPr>
          <p:spPr bwMode="auto">
            <a:xfrm>
              <a:off x="2880" y="2017"/>
              <a:ext cx="1435" cy="143"/>
            </a:xfrm>
            <a:prstGeom prst="leftRightArrow">
              <a:avLst>
                <a:gd name="adj1" fmla="val 62241"/>
                <a:gd name="adj2" fmla="val 91337"/>
              </a:avLst>
            </a:prstGeom>
            <a:solidFill>
              <a:srgbClr val="99CC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29" name="AutoShape 85"/>
            <p:cNvSpPr>
              <a:spLocks noChangeArrowheads="1"/>
            </p:cNvSpPr>
            <p:nvPr/>
          </p:nvSpPr>
          <p:spPr bwMode="auto">
            <a:xfrm>
              <a:off x="2904" y="1308"/>
              <a:ext cx="1391" cy="244"/>
            </a:xfrm>
            <a:prstGeom prst="rightArrow">
              <a:avLst>
                <a:gd name="adj1" fmla="val 52028"/>
                <a:gd name="adj2" fmla="val 82292"/>
              </a:avLst>
            </a:prstGeom>
            <a:solidFill>
              <a:srgbClr val="FFCC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30" name="Text Box 86"/>
            <p:cNvSpPr>
              <a:spLocks noChangeArrowheads="1"/>
            </p:cNvSpPr>
            <p:nvPr/>
          </p:nvSpPr>
          <p:spPr bwMode="auto">
            <a:xfrm>
              <a:off x="3384" y="1195"/>
              <a:ext cx="76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地址总线</a:t>
              </a:r>
              <a:r>
                <a:rPr kumimoji="1" lang="en-US" altLang="zh-CN" sz="1600">
                  <a:ea typeface="楷体_GB2312" pitchFamily="49" charset="-122"/>
                </a:rPr>
                <a:t>AB</a:t>
              </a:r>
            </a:p>
          </p:txBody>
        </p:sp>
        <p:sp>
          <p:nvSpPr>
            <p:cNvPr id="6231" name="Text Box 87"/>
            <p:cNvSpPr>
              <a:spLocks noChangeArrowheads="1"/>
            </p:cNvSpPr>
            <p:nvPr/>
          </p:nvSpPr>
          <p:spPr bwMode="auto">
            <a:xfrm>
              <a:off x="3384" y="1860"/>
              <a:ext cx="77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数据总线</a:t>
              </a:r>
              <a:r>
                <a:rPr kumimoji="1" lang="en-US" altLang="zh-CN" sz="1800">
                  <a:ea typeface="楷体_GB2312" pitchFamily="49" charset="-122"/>
                </a:rPr>
                <a:t>DB</a:t>
              </a:r>
            </a:p>
          </p:txBody>
        </p:sp>
        <p:sp>
          <p:nvSpPr>
            <p:cNvPr id="6232" name="AutoShape 88"/>
            <p:cNvSpPr>
              <a:spLocks noChangeArrowheads="1"/>
            </p:cNvSpPr>
            <p:nvPr/>
          </p:nvSpPr>
          <p:spPr bwMode="auto">
            <a:xfrm>
              <a:off x="3137" y="2591"/>
              <a:ext cx="1163" cy="200"/>
            </a:xfrm>
            <a:prstGeom prst="leftRightArrow">
              <a:avLst>
                <a:gd name="adj1" fmla="val 55880"/>
                <a:gd name="adj2" fmla="val 108116"/>
              </a:avLst>
            </a:prstGeom>
            <a:solidFill>
              <a:srgbClr val="FF99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p>
          </p:txBody>
        </p:sp>
        <p:sp>
          <p:nvSpPr>
            <p:cNvPr id="6233" name="Text Box 89"/>
            <p:cNvSpPr>
              <a:spLocks noChangeArrowheads="1"/>
            </p:cNvSpPr>
            <p:nvPr/>
          </p:nvSpPr>
          <p:spPr bwMode="auto">
            <a:xfrm>
              <a:off x="3331" y="2456"/>
              <a:ext cx="83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1600">
                  <a:ea typeface="楷体_GB2312" pitchFamily="49" charset="-122"/>
                </a:rPr>
                <a:t>控制总线</a:t>
              </a:r>
              <a:r>
                <a:rPr kumimoji="1" lang="en-US" altLang="zh-CN" sz="1600">
                  <a:ea typeface="楷体_GB2312" pitchFamily="49" charset="-122"/>
                </a:rPr>
                <a:t>CB</a:t>
              </a:r>
              <a:endParaRPr kumimoji="1" lang="en-US" altLang="zh-CN" sz="2600">
                <a:ea typeface="楷体_GB2312" pitchFamily="49" charset="-122"/>
              </a:endParaRPr>
            </a:p>
          </p:txBody>
        </p:sp>
        <p:sp>
          <p:nvSpPr>
            <p:cNvPr id="6234" name="Text Box 90"/>
            <p:cNvSpPr>
              <a:spLocks noChangeArrowheads="1"/>
            </p:cNvSpPr>
            <p:nvPr/>
          </p:nvSpPr>
          <p:spPr bwMode="auto">
            <a:xfrm>
              <a:off x="4396" y="1266"/>
              <a:ext cx="252" cy="1977"/>
            </a:xfrm>
            <a:prstGeom prst="rect">
              <a:avLst/>
            </a:prstGeom>
            <a:noFill/>
            <a:ln w="12700" algn="ctr">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endParaRPr kumimoji="1" lang="en-US" altLang="zh-CN" sz="2200">
                <a:ea typeface="楷体_GB2312" pitchFamily="49" charset="-122"/>
              </a:endParaRPr>
            </a:p>
            <a:p>
              <a:pPr algn="ctr"/>
              <a:endParaRPr kumimoji="1" lang="en-US" altLang="zh-CN" sz="1600">
                <a:ea typeface="楷体_GB2312" pitchFamily="49" charset="-122"/>
              </a:endParaRPr>
            </a:p>
            <a:p>
              <a:pPr algn="ctr"/>
              <a:r>
                <a:rPr kumimoji="1" lang="zh-CN" altLang="en-US" sz="1600">
                  <a:ea typeface="楷体_GB2312" pitchFamily="49" charset="-122"/>
                </a:rPr>
                <a:t>地</a:t>
              </a:r>
            </a:p>
            <a:p>
              <a:pPr algn="ctr"/>
              <a:endParaRPr kumimoji="1" lang="zh-CN" altLang="en-US" sz="1600">
                <a:ea typeface="楷体_GB2312" pitchFamily="49" charset="-122"/>
              </a:endParaRPr>
            </a:p>
            <a:p>
              <a:pPr algn="ctr"/>
              <a:r>
                <a:rPr kumimoji="1" lang="zh-CN" altLang="en-US" sz="1600">
                  <a:ea typeface="楷体_GB2312" pitchFamily="49" charset="-122"/>
                </a:rPr>
                <a:t>址</a:t>
              </a:r>
            </a:p>
            <a:p>
              <a:pPr algn="ctr"/>
              <a:endParaRPr kumimoji="1" lang="zh-CN" altLang="en-US" sz="1600">
                <a:ea typeface="楷体_GB2312" pitchFamily="49" charset="-122"/>
              </a:endParaRPr>
            </a:p>
            <a:p>
              <a:pPr algn="ctr"/>
              <a:r>
                <a:rPr kumimoji="1" lang="zh-CN" altLang="en-US" sz="1600">
                  <a:ea typeface="楷体_GB2312" pitchFamily="49" charset="-122"/>
                </a:rPr>
                <a:t>译</a:t>
              </a:r>
            </a:p>
            <a:p>
              <a:pPr algn="ctr"/>
              <a:endParaRPr kumimoji="1" lang="zh-CN" altLang="en-US" sz="1600">
                <a:ea typeface="楷体_GB2312" pitchFamily="49" charset="-122"/>
              </a:endParaRPr>
            </a:p>
            <a:p>
              <a:pPr algn="ctr"/>
              <a:r>
                <a:rPr kumimoji="1" lang="zh-CN" altLang="en-US" sz="1600">
                  <a:ea typeface="楷体_GB2312" pitchFamily="49" charset="-122"/>
                </a:rPr>
                <a:t>码</a:t>
              </a:r>
            </a:p>
            <a:p>
              <a:pPr algn="ctr"/>
              <a:endParaRPr kumimoji="1" lang="zh-CN" altLang="en-US" sz="1600">
                <a:ea typeface="楷体_GB2312" pitchFamily="49" charset="-122"/>
              </a:endParaRPr>
            </a:p>
            <a:p>
              <a:pPr algn="ctr"/>
              <a:r>
                <a:rPr kumimoji="1" lang="zh-CN" altLang="en-US" sz="1600">
                  <a:ea typeface="楷体_GB2312" pitchFamily="49" charset="-122"/>
                </a:rPr>
                <a:t>器</a:t>
              </a:r>
              <a:endParaRPr kumimoji="1" lang="zh-CN" altLang="en-US" sz="1800">
                <a:ea typeface="楷体_GB2312" pitchFamily="49" charset="-122"/>
              </a:endParaRPr>
            </a:p>
          </p:txBody>
        </p:sp>
        <p:sp>
          <p:nvSpPr>
            <p:cNvPr id="6235" name="Line 91"/>
            <p:cNvSpPr>
              <a:spLocks noChangeShapeType="1"/>
            </p:cNvSpPr>
            <p:nvPr/>
          </p:nvSpPr>
          <p:spPr bwMode="auto">
            <a:xfrm>
              <a:off x="4652" y="2122"/>
              <a:ext cx="198"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36" name="Line 92"/>
            <p:cNvSpPr>
              <a:spLocks noChangeShapeType="1"/>
            </p:cNvSpPr>
            <p:nvPr/>
          </p:nvSpPr>
          <p:spPr bwMode="auto">
            <a:xfrm>
              <a:off x="4649" y="1575"/>
              <a:ext cx="197"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37" name="Line 93"/>
            <p:cNvSpPr>
              <a:spLocks noChangeShapeType="1"/>
            </p:cNvSpPr>
            <p:nvPr/>
          </p:nvSpPr>
          <p:spPr bwMode="auto">
            <a:xfrm>
              <a:off x="4649" y="1754"/>
              <a:ext cx="197"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38" name="Line 94"/>
            <p:cNvSpPr>
              <a:spLocks noChangeShapeType="1"/>
            </p:cNvSpPr>
            <p:nvPr/>
          </p:nvSpPr>
          <p:spPr bwMode="auto">
            <a:xfrm>
              <a:off x="4649" y="1938"/>
              <a:ext cx="197"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39" name="Line 95"/>
            <p:cNvSpPr>
              <a:spLocks noChangeShapeType="1"/>
            </p:cNvSpPr>
            <p:nvPr/>
          </p:nvSpPr>
          <p:spPr bwMode="auto">
            <a:xfrm>
              <a:off x="4649" y="2658"/>
              <a:ext cx="197"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40" name="Line 96"/>
            <p:cNvSpPr>
              <a:spLocks noChangeShapeType="1"/>
            </p:cNvSpPr>
            <p:nvPr/>
          </p:nvSpPr>
          <p:spPr bwMode="auto">
            <a:xfrm>
              <a:off x="4656" y="2848"/>
              <a:ext cx="198"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6241" name="Line 97"/>
            <p:cNvSpPr>
              <a:spLocks noChangeShapeType="1"/>
            </p:cNvSpPr>
            <p:nvPr/>
          </p:nvSpPr>
          <p:spPr bwMode="auto">
            <a:xfrm>
              <a:off x="4656" y="3021"/>
              <a:ext cx="198" cy="0"/>
            </a:xfrm>
            <a:prstGeom prst="line">
              <a:avLst/>
            </a:prstGeom>
            <a:noFill/>
            <a:ln w="12700" algn="ctr">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grpSp>
      <p:sp>
        <p:nvSpPr>
          <p:cNvPr id="6148" name="TextBox 96"/>
          <p:cNvSpPr>
            <a:spLocks noChangeArrowheads="1"/>
          </p:cNvSpPr>
          <p:nvPr/>
        </p:nvSpPr>
        <p:spPr bwMode="auto">
          <a:xfrm>
            <a:off x="2102071" y="6079509"/>
            <a:ext cx="8487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dirty="0"/>
              <a:t>CPU</a:t>
            </a:r>
          </a:p>
          <a:p>
            <a:pPr algn="ctr"/>
            <a:endParaRPr kumimoji="1" lang="en-US" altLang="zh-CN" sz="2400" dirty="0"/>
          </a:p>
        </p:txBody>
      </p:sp>
      <p:sp>
        <p:nvSpPr>
          <p:cNvPr id="6149" name="TextBox 97"/>
          <p:cNvSpPr>
            <a:spLocks noChangeArrowheads="1"/>
          </p:cNvSpPr>
          <p:nvPr/>
        </p:nvSpPr>
        <p:spPr bwMode="auto">
          <a:xfrm>
            <a:off x="6723158" y="5798018"/>
            <a:ext cx="123352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t>内存</a:t>
            </a:r>
          </a:p>
        </p:txBody>
      </p:sp>
    </p:spTree>
    <p:extLst>
      <p:ext uri="{BB962C8B-B14F-4D97-AF65-F5344CB8AC3E}">
        <p14:creationId xmlns:p14="http://schemas.microsoft.com/office/powerpoint/2010/main" val="3590950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5"/>
          <p:cNvSpPr txBox="1">
            <a:spLocks noGrp="1"/>
          </p:cNvSpPr>
          <p:nvPr>
            <p:ph type="sldNum" sz="quarter" idx="4294967295"/>
          </p:nvPr>
        </p:nvSpPr>
        <p:spPr>
          <a:xfrm>
            <a:off x="6424613" y="6243638"/>
            <a:ext cx="142875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21</a:t>
            </a:fld>
            <a:endParaRPr lang="zh-CN" altLang="en-US" sz="1400" dirty="0"/>
          </a:p>
        </p:txBody>
      </p:sp>
      <p:sp>
        <p:nvSpPr>
          <p:cNvPr id="14340" name="Rectangle 2"/>
          <p:cNvSpPr>
            <a:spLocks noGrp="1"/>
          </p:cNvSpPr>
          <p:nvPr>
            <p:ph type="title"/>
          </p:nvPr>
        </p:nvSpPr>
        <p:spPr/>
        <p:txBody>
          <a:bodyPr vert="horz" wrap="square" lIns="91440" tIns="45720" rIns="91440" bIns="45720" anchor="b"/>
          <a:lstStyle/>
          <a:p>
            <a:pPr eaLnBrk="1" hangingPunct="1"/>
            <a:r>
              <a:rPr lang="zh-CN" altLang="en-US" dirty="0">
                <a:latin typeface="隶书" panose="02010509060101010101" pitchFamily="49" charset="-122"/>
              </a:rPr>
              <a:t>寻址方式</a:t>
            </a:r>
          </a:p>
        </p:txBody>
      </p:sp>
      <p:sp>
        <p:nvSpPr>
          <p:cNvPr id="27651" name="Rectangle 3"/>
          <p:cNvSpPr>
            <a:spLocks noGrp="1"/>
          </p:cNvSpPr>
          <p:nvPr>
            <p:ph idx="1"/>
          </p:nvPr>
        </p:nvSpPr>
        <p:spPr>
          <a:xfrm>
            <a:off x="2671762" y="2420938"/>
            <a:ext cx="5284613" cy="2209800"/>
          </a:xfrm>
        </p:spPr>
        <p:txBody>
          <a:bodyPr vert="horz" wrap="square" lIns="91440" tIns="45720" rIns="91440" bIns="45720" anchor="t"/>
          <a:lstStyle/>
          <a:p>
            <a:pPr eaLnBrk="1" hangingPunct="1">
              <a:buNone/>
            </a:pPr>
            <a:r>
              <a:rPr lang="zh-CN" altLang="en-US" dirty="0">
                <a:ea typeface="隶书" panose="02010509060101010101" pitchFamily="49" charset="-122"/>
              </a:rPr>
              <a:t> </a:t>
            </a:r>
            <a:r>
              <a:rPr lang="zh-CN" altLang="en-US" dirty="0"/>
              <a:t>寻找操作数所在地址的方法</a:t>
            </a:r>
          </a:p>
          <a:p>
            <a:pPr eaLnBrk="1" hangingPunct="1">
              <a:buNone/>
            </a:pPr>
            <a:endParaRPr lang="zh-CN" altLang="en-US" dirty="0"/>
          </a:p>
          <a:p>
            <a:pPr eaLnBrk="1" hangingPunct="1">
              <a:buNone/>
            </a:pPr>
            <a:r>
              <a:rPr lang="zh-CN" altLang="en-US" dirty="0"/>
              <a:t> 寻找转移地址的方法</a:t>
            </a:r>
            <a:r>
              <a:rPr lang="zh-CN" altLang="en-US" dirty="0">
                <a:ea typeface="隶书" panose="02010509060101010101" pitchFamily="49" charset="-122"/>
              </a:rPr>
              <a:t>  </a:t>
            </a:r>
          </a:p>
          <a:p>
            <a:pPr eaLnBrk="1" hangingPunct="1">
              <a:buNone/>
            </a:pPr>
            <a:endParaRPr lang="zh-CN" altLang="en-US" dirty="0"/>
          </a:p>
        </p:txBody>
      </p:sp>
      <p:graphicFrame>
        <p:nvGraphicFramePr>
          <p:cNvPr id="14338" name="Object 4"/>
          <p:cNvGraphicFramePr>
            <a:graphicFrameLocks noChangeAspect="1"/>
          </p:cNvGraphicFramePr>
          <p:nvPr/>
        </p:nvGraphicFramePr>
        <p:xfrm>
          <a:off x="6462712" y="381001"/>
          <a:ext cx="1081088" cy="1103313"/>
        </p:xfrm>
        <a:graphic>
          <a:graphicData uri="http://schemas.openxmlformats.org/presentationml/2006/ole">
            <mc:AlternateContent xmlns:mc="http://schemas.openxmlformats.org/markup-compatibility/2006">
              <mc:Choice xmlns:v="urn:schemas-microsoft-com:vml" Requires="v">
                <p:oleObj spid="_x0000_s8199" r:id="rId4" imgW="4603115" imgH="3651885" progId="MS_ClipArt_Gallery.2">
                  <p:embed/>
                </p:oleObj>
              </mc:Choice>
              <mc:Fallback>
                <p:oleObj r:id="rId4" imgW="4603115" imgH="3651885" progId="MS_ClipArt_Gallery.2">
                  <p:embed/>
                  <p:pic>
                    <p:nvPicPr>
                      <p:cNvPr id="0" name=""/>
                      <p:cNvPicPr/>
                      <p:nvPr/>
                    </p:nvPicPr>
                    <p:blipFill>
                      <a:blip r:embed="rId5"/>
                      <a:stretch>
                        <a:fillRect/>
                      </a:stretch>
                    </p:blipFill>
                    <p:spPr>
                      <a:xfrm>
                        <a:off x="6462712" y="381001"/>
                        <a:ext cx="1081088" cy="1103313"/>
                      </a:xfrm>
                      <a:prstGeom prst="rect">
                        <a:avLst/>
                      </a:prstGeom>
                      <a:noFill/>
                      <a:ln w="38100">
                        <a:noFill/>
                        <a:miter/>
                      </a:ln>
                    </p:spPr>
                  </p:pic>
                </p:oleObj>
              </mc:Fallback>
            </mc:AlternateContent>
          </a:graphicData>
        </a:graphic>
      </p:graphicFrame>
      <p:sp>
        <p:nvSpPr>
          <p:cNvPr id="27655" name="AutoShape 7"/>
          <p:cNvSpPr/>
          <p:nvPr/>
        </p:nvSpPr>
        <p:spPr>
          <a:xfrm>
            <a:off x="2574131" y="2705100"/>
            <a:ext cx="171450" cy="1371600"/>
          </a:xfrm>
          <a:prstGeom prst="leftBrace">
            <a:avLst>
              <a:gd name="adj1" fmla="val 50000"/>
              <a:gd name="adj2" fmla="val 50000"/>
            </a:avLst>
          </a:prstGeom>
          <a:noFill/>
          <a:ln w="25400" cap="sq" cmpd="sng">
            <a:solidFill>
              <a:srgbClr val="FF6600"/>
            </a:solidFill>
            <a:prstDash val="solid"/>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27656" name="Text Box 8"/>
          <p:cNvSpPr txBox="1"/>
          <p:nvPr/>
        </p:nvSpPr>
        <p:spPr>
          <a:xfrm>
            <a:off x="2971800" y="5334001"/>
            <a:ext cx="1085850" cy="583565"/>
          </a:xfrm>
          <a:prstGeom prst="rect">
            <a:avLst/>
          </a:prstGeom>
          <a:noFill/>
          <a:ln w="12700">
            <a:noFill/>
          </a:ln>
        </p:spPr>
        <p:txBody>
          <a:bodyPr>
            <a:spAutoFit/>
          </a:bodyPr>
          <a:lstStyle/>
          <a:p>
            <a:pPr eaLnBrk="0" hangingPunct="0">
              <a:spcBef>
                <a:spcPct val="50000"/>
              </a:spcBef>
            </a:pPr>
            <a:r>
              <a:rPr lang="zh-CN" altLang="en-US" sz="3200" b="1" dirty="0">
                <a:latin typeface="Times New Roman" panose="02020603050405020304" pitchFamily="18" charset="0"/>
              </a:rPr>
              <a:t>本节</a:t>
            </a:r>
          </a:p>
        </p:txBody>
      </p:sp>
      <p:sp>
        <p:nvSpPr>
          <p:cNvPr id="27659" name="Arc 11"/>
          <p:cNvSpPr/>
          <p:nvPr/>
        </p:nvSpPr>
        <p:spPr>
          <a:xfrm flipV="1">
            <a:off x="3815953" y="3141663"/>
            <a:ext cx="2343150" cy="2590800"/>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sq" cmpd="sng">
            <a:solidFill>
              <a:srgbClr val="FF6600"/>
            </a:solidFill>
            <a:prstDash val="solid"/>
            <a:round/>
            <a:headEnd type="none" w="sm" len="sm"/>
            <a:tailEnd type="triangle" w="lg" len="lg"/>
          </a:ln>
        </p:spPr>
        <p:txBody>
          <a:bodyPr wrap="none" anchor="ctr"/>
          <a:lstStyle/>
          <a:p>
            <a:endParaRPr lang="zh-CN" altLang="en-US" sz="2400" dirty="0">
              <a:latin typeface="Tahoma" panose="020B0604030504040204" pitchFamily="34" charset="0"/>
            </a:endParaRPr>
          </a:p>
        </p:txBody>
      </p:sp>
    </p:spTree>
    <p:extLst>
      <p:ext uri="{BB962C8B-B14F-4D97-AF65-F5344CB8AC3E}">
        <p14:creationId xmlns:p14="http://schemas.microsoft.com/office/powerpoint/2010/main" val="66370758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wipe(left)">
                                      <p:cBhvr>
                                        <p:cTn id="12" dur="500"/>
                                        <p:tgtEl>
                                          <p:spTgt spid="27651">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655"/>
                                        </p:tgtEl>
                                        <p:attrNameLst>
                                          <p:attrName>style.visibility</p:attrName>
                                        </p:attrNameLst>
                                      </p:cBhvr>
                                      <p:to>
                                        <p:strVal val="visible"/>
                                      </p:to>
                                    </p:set>
                                    <p:animEffect transition="in" filter="wipe(up)">
                                      <p:cBhvr>
                                        <p:cTn id="16" dur="500"/>
                                        <p:tgtEl>
                                          <p:spTgt spid="2765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6"/>
                                        </p:tgtEl>
                                        <p:attrNameLst>
                                          <p:attrName>style.visibility</p:attrName>
                                        </p:attrNameLst>
                                      </p:cBhvr>
                                      <p:to>
                                        <p:strVal val="visible"/>
                                      </p:to>
                                    </p:set>
                                    <p:anim calcmode="lin" valueType="num">
                                      <p:cBhvr additive="base">
                                        <p:cTn id="21" dur="500" fill="hold"/>
                                        <p:tgtEl>
                                          <p:spTgt spid="27656"/>
                                        </p:tgtEl>
                                        <p:attrNameLst>
                                          <p:attrName>ppt_x</p:attrName>
                                        </p:attrNameLst>
                                      </p:cBhvr>
                                      <p:tavLst>
                                        <p:tav tm="0">
                                          <p:val>
                                            <p:strVal val="#ppt_x"/>
                                          </p:val>
                                        </p:tav>
                                        <p:tav tm="100000">
                                          <p:val>
                                            <p:strVal val="#ppt_x"/>
                                          </p:val>
                                        </p:tav>
                                      </p:tavLst>
                                    </p:anim>
                                    <p:anim calcmode="lin" valueType="num">
                                      <p:cBhvr additive="base">
                                        <p:cTn id="22" dur="500" fill="hold"/>
                                        <p:tgtEl>
                                          <p:spTgt spid="2765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27659"/>
                                        </p:tgtEl>
                                        <p:attrNameLst>
                                          <p:attrName>style.visibility</p:attrName>
                                        </p:attrNameLst>
                                      </p:cBhvr>
                                      <p:to>
                                        <p:strVal val="visible"/>
                                      </p:to>
                                    </p:set>
                                    <p:animEffect transition="in" filter="strips(upRight)">
                                      <p:cBhvr>
                                        <p:cTn id="26" dur="10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5" grpId="0" bldLvl="0" animBg="1"/>
      <p:bldP spid="27656" grpId="0"/>
      <p:bldP spid="2765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p:cNvSpPr>
          <p:nvPr>
            <p:ph type="sldNum" sz="quarter" idx="4294967295"/>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22</a:t>
            </a:fld>
            <a:endParaRPr lang="zh-CN" altLang="en-US" sz="1400" dirty="0"/>
          </a:p>
        </p:txBody>
      </p:sp>
      <p:sp>
        <p:nvSpPr>
          <p:cNvPr id="77827" name="Rectangle 2"/>
          <p:cNvSpPr>
            <a:spLocks noGrp="1"/>
          </p:cNvSpPr>
          <p:nvPr>
            <p:ph type="title"/>
          </p:nvPr>
        </p:nvSpPr>
        <p:spPr/>
        <p:txBody>
          <a:bodyPr vert="horz" wrap="square" lIns="91440" tIns="45720" rIns="91440" bIns="45720" anchor="b"/>
          <a:lstStyle/>
          <a:p>
            <a:pPr eaLnBrk="1" hangingPunct="1"/>
            <a:r>
              <a:rPr lang="zh-CN" altLang="en-US" dirty="0">
                <a:latin typeface="隶书" panose="02010509060101010101" pitchFamily="49" charset="-122"/>
              </a:rPr>
              <a:t>寻址方式</a:t>
            </a:r>
          </a:p>
        </p:txBody>
      </p:sp>
      <p:sp>
        <p:nvSpPr>
          <p:cNvPr id="322563" name="Rectangle 3"/>
          <p:cNvSpPr>
            <a:spLocks noGrp="1"/>
          </p:cNvSpPr>
          <p:nvPr>
            <p:ph idx="1"/>
          </p:nvPr>
        </p:nvSpPr>
        <p:spPr>
          <a:xfrm>
            <a:off x="323528" y="1471613"/>
            <a:ext cx="7776864" cy="4506912"/>
          </a:xfrm>
        </p:spPr>
        <p:txBody>
          <a:bodyPr vert="horz" wrap="square" lIns="91440" tIns="45720" rIns="91440" bIns="45720" anchor="t"/>
          <a:lstStyle/>
          <a:p>
            <a:pPr eaLnBrk="1" hangingPunct="1"/>
            <a:r>
              <a:rPr lang="zh-CN" altLang="en-US" dirty="0"/>
              <a:t>操作数可能的来源或存放处：</a:t>
            </a:r>
          </a:p>
          <a:p>
            <a:pPr lvl="1" eaLnBrk="1" hangingPunct="1"/>
            <a:r>
              <a:rPr lang="zh-CN" altLang="en-US" dirty="0"/>
              <a:t>由指令直接给出</a:t>
            </a:r>
          </a:p>
          <a:p>
            <a:pPr lvl="1" eaLnBrk="1" hangingPunct="1"/>
            <a:r>
              <a:rPr lang="zh-CN" altLang="en-US" dirty="0"/>
              <a:t>寄存器</a:t>
            </a:r>
          </a:p>
          <a:p>
            <a:pPr lvl="1" eaLnBrk="1" hangingPunct="1"/>
            <a:r>
              <a:rPr lang="zh-CN" altLang="en-US" dirty="0"/>
              <a:t>内存单元</a:t>
            </a:r>
          </a:p>
          <a:p>
            <a:pPr eaLnBrk="1" hangingPunct="1"/>
            <a:r>
              <a:rPr lang="zh-CN" altLang="en-US" dirty="0"/>
              <a:t>寻找操作数所在地址的方法可以有三种大类型</a:t>
            </a:r>
            <a:endParaRPr lang="en-US" altLang="zh-CN" dirty="0"/>
          </a:p>
          <a:p>
            <a:pPr lvl="1" eaLnBrk="1" hangingPunct="1"/>
            <a:r>
              <a:rPr lang="zh-CN" altLang="en-US" dirty="0"/>
              <a:t>指令直接给出的方式</a:t>
            </a:r>
          </a:p>
          <a:p>
            <a:pPr lvl="1" eaLnBrk="1" hangingPunct="1"/>
            <a:r>
              <a:rPr lang="zh-CN" altLang="en-US" dirty="0"/>
              <a:t>存放于寄存器中的寻址方式</a:t>
            </a:r>
          </a:p>
          <a:p>
            <a:pPr lvl="1" eaLnBrk="1" hangingPunct="1"/>
            <a:r>
              <a:rPr lang="zh-CN" altLang="en-US" dirty="0"/>
              <a:t>存放于存储器中的寻址方式</a:t>
            </a:r>
          </a:p>
        </p:txBody>
      </p:sp>
    </p:spTree>
    <p:extLst>
      <p:ext uri="{BB962C8B-B14F-4D97-AF65-F5344CB8AC3E}">
        <p14:creationId xmlns:p14="http://schemas.microsoft.com/office/powerpoint/2010/main" val="85916553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left)">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left)">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left)">
                                      <p:cBhvr>
                                        <p:cTn id="17" dur="500"/>
                                        <p:tgtEl>
                                          <p:spTgt spid="322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wipe(left)">
                                      <p:cBhvr>
                                        <p:cTn id="22" dur="500"/>
                                        <p:tgtEl>
                                          <p:spTgt spid="322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2563">
                                            <p:txEl>
                                              <p:pRg st="4" end="4"/>
                                            </p:txEl>
                                          </p:spTgt>
                                        </p:tgtEl>
                                        <p:attrNameLst>
                                          <p:attrName>style.visibility</p:attrName>
                                        </p:attrNameLst>
                                      </p:cBhvr>
                                      <p:to>
                                        <p:strVal val="visible"/>
                                      </p:to>
                                    </p:set>
                                    <p:animEffect transition="in" filter="wipe(left)">
                                      <p:cBhvr>
                                        <p:cTn id="27" dur="500"/>
                                        <p:tgtEl>
                                          <p:spTgt spid="322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2563">
                                            <p:txEl>
                                              <p:pRg st="5" end="5"/>
                                            </p:txEl>
                                          </p:spTgt>
                                        </p:tgtEl>
                                        <p:attrNameLst>
                                          <p:attrName>style.visibility</p:attrName>
                                        </p:attrNameLst>
                                      </p:cBhvr>
                                      <p:to>
                                        <p:strVal val="visible"/>
                                      </p:to>
                                    </p:set>
                                    <p:animEffect transition="in" filter="wipe(left)">
                                      <p:cBhvr>
                                        <p:cTn id="32" dur="500"/>
                                        <p:tgtEl>
                                          <p:spTgt spid="322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2563">
                                            <p:txEl>
                                              <p:pRg st="6" end="6"/>
                                            </p:txEl>
                                          </p:spTgt>
                                        </p:tgtEl>
                                        <p:attrNameLst>
                                          <p:attrName>style.visibility</p:attrName>
                                        </p:attrNameLst>
                                      </p:cBhvr>
                                      <p:to>
                                        <p:strVal val="visible"/>
                                      </p:to>
                                    </p:set>
                                    <p:animEffect transition="in" filter="wipe(left)">
                                      <p:cBhvr>
                                        <p:cTn id="37" dur="500"/>
                                        <p:tgtEl>
                                          <p:spTgt spid="322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2563">
                                            <p:txEl>
                                              <p:pRg st="7" end="7"/>
                                            </p:txEl>
                                          </p:spTgt>
                                        </p:tgtEl>
                                        <p:attrNameLst>
                                          <p:attrName>style.visibility</p:attrName>
                                        </p:attrNameLst>
                                      </p:cBhvr>
                                      <p:to>
                                        <p:strVal val="visible"/>
                                      </p:to>
                                    </p:set>
                                    <p:animEffect transition="in" filter="wipe(left)">
                                      <p:cBhvr>
                                        <p:cTn id="42" dur="500"/>
                                        <p:tgtEl>
                                          <p:spTgt spid="322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repeatCount="2000" fill="hold" nodeType="clickEffect">
                                  <p:stCondLst>
                                    <p:cond delay="0"/>
                                  </p:stCondLst>
                                  <p:childTnLst>
                                    <p:animClr clrSpc="rgb" dir="cw">
                                      <p:cBhvr override="childStyle">
                                        <p:cTn id="46" dur="500" fill="hold"/>
                                        <p:tgtEl>
                                          <p:spTgt spid="322563">
                                            <p:txEl>
                                              <p:pRg st="7" end="7"/>
                                            </p:txEl>
                                          </p:spTgt>
                                        </p:tgtEl>
                                        <p:attrNameLst>
                                          <p:attrName>style.color</p:attrName>
                                        </p:attrNameLst>
                                      </p:cBhvr>
                                      <p:to>
                                        <a:srgbClr val="FF0000"/>
                                      </p:to>
                                    </p:animClr>
                                  </p:childTnLst>
                                  <p:subTnLst>
                                    <p:animClr clrSpc="rgb" dir="cw">
                                      <p:cBhvr override="childStyle">
                                        <p:cTn dur="1" fill="hold" display="0" masterRel="nextClick" afterEffect="1"/>
                                        <p:tgtEl>
                                          <p:spTgt spid="322563">
                                            <p:txEl>
                                              <p:pRg st="7" end="7"/>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ym typeface="+mn-ea"/>
              </a:rPr>
              <a:t>80x86</a:t>
            </a:r>
            <a:r>
              <a:rPr kumimoji="1" lang="zh-CN" altLang="en-US" dirty="0">
                <a:sym typeface="+mn-ea"/>
              </a:rPr>
              <a:t>寻址方式</a:t>
            </a:r>
            <a:endParaRPr lang="zh-CN" altLang="en-US" dirty="0"/>
          </a:p>
        </p:txBody>
      </p:sp>
      <p:sp>
        <p:nvSpPr>
          <p:cNvPr id="3" name="内容占位符 2"/>
          <p:cNvSpPr>
            <a:spLocks noGrp="1"/>
          </p:cNvSpPr>
          <p:nvPr>
            <p:ph idx="1"/>
          </p:nvPr>
        </p:nvSpPr>
        <p:spPr/>
        <p:txBody>
          <a:bodyPr/>
          <a:lstStyle/>
          <a:p>
            <a:pPr>
              <a:lnSpc>
                <a:spcPct val="150000"/>
              </a:lnSpc>
              <a:spcBef>
                <a:spcPct val="50000"/>
              </a:spcBef>
            </a:pPr>
            <a:r>
              <a:rPr kumimoji="1" lang="zh-CN" altLang="en-US" sz="2400" dirty="0">
                <a:sym typeface="+mn-ea"/>
              </a:rPr>
              <a:t>指令中操作数字段实质上是指出操作数存放于何处。一般来说，</a:t>
            </a:r>
            <a:r>
              <a:rPr kumimoji="1" lang="zh-CN" altLang="en-US" sz="2400" dirty="0">
                <a:solidFill>
                  <a:schemeClr val="accent1"/>
                </a:solidFill>
                <a:effectLst>
                  <a:outerShdw blurRad="38100" dist="25400" dir="5400000" algn="ctr" rotWithShape="0">
                    <a:srgbClr val="6E747A">
                      <a:alpha val="43000"/>
                    </a:srgbClr>
                  </a:outerShdw>
                </a:effectLst>
                <a:sym typeface="+mn-ea"/>
              </a:rPr>
              <a:t>操作数可以跟随在指令操作码之后</a:t>
            </a:r>
            <a:r>
              <a:rPr kumimoji="1" lang="zh-CN" altLang="en-US" sz="2400" dirty="0">
                <a:sym typeface="+mn-ea"/>
              </a:rPr>
              <a:t>，称为</a:t>
            </a:r>
            <a:r>
              <a:rPr kumimoji="1" lang="zh-CN" altLang="en-US" sz="2400" dirty="0">
                <a:solidFill>
                  <a:srgbClr val="00B0F0"/>
                </a:solidFill>
                <a:sym typeface="+mn-ea"/>
              </a:rPr>
              <a:t>立即数</a:t>
            </a:r>
            <a:r>
              <a:rPr kumimoji="1" lang="zh-CN" altLang="en-US" sz="2400" dirty="0">
                <a:sym typeface="+mn-ea"/>
              </a:rPr>
              <a:t>；</a:t>
            </a:r>
            <a:r>
              <a:rPr kumimoji="1" lang="zh-CN" altLang="en-US" sz="2400" dirty="0">
                <a:solidFill>
                  <a:schemeClr val="accent1"/>
                </a:solidFill>
                <a:effectLst>
                  <a:outerShdw blurRad="38100" dist="25400" dir="5400000" algn="ctr" rotWithShape="0">
                    <a:srgbClr val="6E747A">
                      <a:alpha val="43000"/>
                    </a:srgbClr>
                  </a:outerShdw>
                </a:effectLst>
                <a:sym typeface="+mn-ea"/>
              </a:rPr>
              <a:t>操作数也可以存放在</a:t>
            </a:r>
            <a:r>
              <a:rPr kumimoji="1" lang="en-US" altLang="zh-CN" sz="2400" dirty="0">
                <a:solidFill>
                  <a:schemeClr val="accent1"/>
                </a:solidFill>
                <a:effectLst>
                  <a:outerShdw blurRad="38100" dist="25400" dir="5400000" algn="ctr" rotWithShape="0">
                    <a:srgbClr val="6E747A">
                      <a:alpha val="43000"/>
                    </a:srgbClr>
                  </a:outerShdw>
                </a:effectLst>
                <a:sym typeface="+mn-ea"/>
              </a:rPr>
              <a:t>CPU</a:t>
            </a:r>
            <a:r>
              <a:rPr kumimoji="1" lang="zh-CN" altLang="en-US" sz="2400" dirty="0">
                <a:solidFill>
                  <a:schemeClr val="accent1"/>
                </a:solidFill>
                <a:effectLst>
                  <a:outerShdw blurRad="38100" dist="25400" dir="5400000" algn="ctr" rotWithShape="0">
                    <a:srgbClr val="6E747A">
                      <a:alpha val="43000"/>
                    </a:srgbClr>
                  </a:outerShdw>
                </a:effectLst>
                <a:sym typeface="+mn-ea"/>
              </a:rPr>
              <a:t>内部的寄存器中</a:t>
            </a:r>
            <a:r>
              <a:rPr kumimoji="1" lang="zh-CN" altLang="en-US" sz="2400" dirty="0">
                <a:solidFill>
                  <a:srgbClr val="FFFFFF"/>
                </a:solidFill>
                <a:sym typeface="+mn-ea"/>
              </a:rPr>
              <a:t>，</a:t>
            </a:r>
            <a:r>
              <a:rPr kumimoji="1" lang="zh-CN" altLang="en-US" sz="2400" dirty="0">
                <a:sym typeface="+mn-ea"/>
              </a:rPr>
              <a:t>称为</a:t>
            </a:r>
            <a:r>
              <a:rPr kumimoji="1" lang="zh-CN" altLang="en-US" sz="2400" dirty="0">
                <a:solidFill>
                  <a:srgbClr val="00B0F0"/>
                </a:solidFill>
                <a:sym typeface="+mn-ea"/>
              </a:rPr>
              <a:t>寄存器操作数</a:t>
            </a:r>
            <a:r>
              <a:rPr kumimoji="1" lang="zh-CN" altLang="en-US" sz="2400" dirty="0">
                <a:sym typeface="+mn-ea"/>
              </a:rPr>
              <a:t>。</a:t>
            </a:r>
            <a:r>
              <a:rPr kumimoji="1" lang="zh-CN" altLang="en-US" sz="2400" dirty="0">
                <a:solidFill>
                  <a:schemeClr val="accent1"/>
                </a:solidFill>
                <a:effectLst>
                  <a:outerShdw blurRad="38100" dist="25400" dir="5400000" algn="ctr" rotWithShape="0">
                    <a:srgbClr val="6E747A">
                      <a:alpha val="43000"/>
                    </a:srgbClr>
                  </a:outerShdw>
                </a:effectLst>
                <a:sym typeface="+mn-ea"/>
              </a:rPr>
              <a:t>绝大多数的操作数存放在内存储器中</a:t>
            </a:r>
            <a:r>
              <a:rPr kumimoji="1" lang="zh-CN" altLang="en-US" sz="2400" dirty="0">
                <a:sym typeface="+mn-ea"/>
              </a:rPr>
              <a:t>称为</a:t>
            </a:r>
            <a:r>
              <a:rPr kumimoji="1" lang="zh-CN" altLang="en-US" sz="2400" dirty="0">
                <a:solidFill>
                  <a:srgbClr val="00B0F0"/>
                </a:solidFill>
                <a:sym typeface="+mn-ea"/>
              </a:rPr>
              <a:t>存储器操作数</a:t>
            </a:r>
            <a:r>
              <a:rPr kumimoji="1" lang="zh-CN" altLang="en-US" sz="2400" dirty="0">
                <a:sym typeface="+mn-ea"/>
              </a:rPr>
              <a:t>。指令指定操作数的位置，即给出地址信息，在执行时需要根据这个地址信息找到需要的操作数。这种</a:t>
            </a:r>
            <a:r>
              <a:rPr kumimoji="1" lang="zh-CN" altLang="en-US" sz="2400" dirty="0">
                <a:solidFill>
                  <a:schemeClr val="accent1"/>
                </a:solidFill>
                <a:effectLst>
                  <a:outerShdw blurRad="38100" dist="25400" dir="5400000" algn="ctr" rotWithShape="0">
                    <a:srgbClr val="6E747A">
                      <a:alpha val="43000"/>
                    </a:srgbClr>
                  </a:outerShdw>
                </a:effectLst>
                <a:sym typeface="+mn-ea"/>
              </a:rPr>
              <a:t>寻找操作数的过程</a:t>
            </a:r>
            <a:r>
              <a:rPr kumimoji="1" lang="zh-CN" altLang="en-US" sz="2400" dirty="0">
                <a:sym typeface="+mn-ea"/>
              </a:rPr>
              <a:t>称为</a:t>
            </a:r>
            <a:r>
              <a:rPr kumimoji="1" lang="zh-CN" altLang="en-US" sz="2400" dirty="0">
                <a:solidFill>
                  <a:srgbClr val="FF0000"/>
                </a:solidFill>
                <a:sym typeface="+mn-ea"/>
              </a:rPr>
              <a:t>寻址</a:t>
            </a:r>
            <a:r>
              <a:rPr kumimoji="1" lang="en-US" altLang="zh-CN" sz="2400" dirty="0">
                <a:solidFill>
                  <a:srgbClr val="FF0000"/>
                </a:solidFill>
                <a:sym typeface="+mn-ea"/>
              </a:rPr>
              <a:t>,</a:t>
            </a:r>
            <a:r>
              <a:rPr kumimoji="1" lang="zh-CN" altLang="en-US" sz="2400" dirty="0">
                <a:sym typeface="+mn-ea"/>
              </a:rPr>
              <a:t>而寻找操作数的方法称为</a:t>
            </a:r>
            <a:r>
              <a:rPr kumimoji="1" lang="zh-CN" altLang="en-US" sz="2400" dirty="0">
                <a:solidFill>
                  <a:srgbClr val="FF0000"/>
                </a:solidFill>
                <a:sym typeface="+mn-ea"/>
              </a:rPr>
              <a:t>寻址方式。</a:t>
            </a:r>
            <a:endParaRPr lang="zh-CN" altLang="en-US" sz="2400"/>
          </a:p>
        </p:txBody>
      </p:sp>
    </p:spTree>
    <p:extLst>
      <p:ext uri="{BB962C8B-B14F-4D97-AF65-F5344CB8AC3E}">
        <p14:creationId xmlns:p14="http://schemas.microsoft.com/office/powerpoint/2010/main" val="242713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ym typeface="+mn-ea"/>
              </a:rPr>
              <a:t>1   </a:t>
            </a:r>
            <a:r>
              <a:rPr kumimoji="1" lang="zh-CN" altLang="en-US" dirty="0">
                <a:sym typeface="+mn-ea"/>
              </a:rPr>
              <a:t>与数据有关的寻址方式</a:t>
            </a:r>
            <a:endParaRPr lang="zh-CN" altLang="en-US" dirty="0"/>
          </a:p>
        </p:txBody>
      </p:sp>
      <p:sp>
        <p:nvSpPr>
          <p:cNvPr id="3" name="内容占位符 2"/>
          <p:cNvSpPr>
            <a:spLocks noGrp="1"/>
          </p:cNvSpPr>
          <p:nvPr>
            <p:ph idx="1"/>
          </p:nvPr>
        </p:nvSpPr>
        <p:spPr>
          <a:xfrm>
            <a:off x="539552" y="1484784"/>
            <a:ext cx="7560840" cy="4284345"/>
          </a:xfrm>
        </p:spPr>
        <p:txBody>
          <a:bodyPr/>
          <a:lstStyle/>
          <a:p>
            <a:pPr>
              <a:spcBef>
                <a:spcPct val="50000"/>
              </a:spcBef>
              <a:buFont typeface="Wingdings" panose="05000000000000000000" pitchFamily="2" charset="2"/>
              <a:buNone/>
            </a:pPr>
            <a:r>
              <a:rPr kumimoji="1" lang="zh-CN" altLang="ru-RU" sz="2400" dirty="0" smtClean="0">
                <a:sym typeface="+mn-ea"/>
              </a:rPr>
              <a:t>寻址方式</a:t>
            </a:r>
            <a:r>
              <a:rPr kumimoji="1" lang="zh-CN" altLang="ru-RU" sz="2400" dirty="0">
                <a:sym typeface="+mn-ea"/>
              </a:rPr>
              <a:t>用来确定操作数地址从而找到操作数。</a:t>
            </a:r>
            <a:endParaRPr kumimoji="1" lang="zh-CN" altLang="ru-RU" sz="2400" dirty="0"/>
          </a:p>
          <a:p>
            <a:pPr>
              <a:spcBef>
                <a:spcPct val="50000"/>
              </a:spcBef>
              <a:buFont typeface="Wingdings" panose="05000000000000000000" pitchFamily="2" charset="2"/>
              <a:buChar char="v"/>
            </a:pPr>
            <a:r>
              <a:rPr kumimoji="1" lang="zh-CN" altLang="ru-RU" sz="2400" dirty="0">
                <a:sym typeface="+mn-ea"/>
              </a:rPr>
              <a:t> 如果处理的是</a:t>
            </a:r>
            <a:r>
              <a:rPr kumimoji="1" lang="ru-RU" altLang="zh-CN" sz="2400" dirty="0">
                <a:sym typeface="+mn-ea"/>
              </a:rPr>
              <a:t>32</a:t>
            </a:r>
            <a:r>
              <a:rPr kumimoji="1" lang="zh-CN" altLang="ru-RU" sz="2400" dirty="0">
                <a:sym typeface="+mn-ea"/>
              </a:rPr>
              <a:t>位数，适用于</a:t>
            </a:r>
            <a:r>
              <a:rPr kumimoji="1" lang="ru-RU" altLang="zh-CN" sz="2400" dirty="0">
                <a:sym typeface="+mn-ea"/>
              </a:rPr>
              <a:t>386</a:t>
            </a:r>
            <a:r>
              <a:rPr kumimoji="1" lang="zh-CN" altLang="ru-RU" sz="2400" dirty="0">
                <a:sym typeface="+mn-ea"/>
              </a:rPr>
              <a:t>及其后继机型。</a:t>
            </a:r>
            <a:endParaRPr kumimoji="1" lang="zh-CN" altLang="ru-RU" sz="2400" dirty="0"/>
          </a:p>
          <a:p>
            <a:pPr>
              <a:spcBef>
                <a:spcPct val="50000"/>
              </a:spcBef>
              <a:buFont typeface="Wingdings" panose="05000000000000000000" pitchFamily="2" charset="2"/>
              <a:buChar char="v"/>
            </a:pPr>
            <a:r>
              <a:rPr kumimoji="1" lang="zh-CN" altLang="ru-RU" sz="2400" dirty="0">
                <a:sym typeface="+mn-ea"/>
              </a:rPr>
              <a:t> </a:t>
            </a:r>
            <a:r>
              <a:rPr kumimoji="1" lang="zh-CN" altLang="ru-RU" sz="2400" dirty="0" smtClean="0">
                <a:sym typeface="+mn-ea"/>
              </a:rPr>
              <a:t>以</a:t>
            </a:r>
            <a:r>
              <a:rPr kumimoji="1" lang="ru-RU" altLang="zh-CN" sz="2400" dirty="0" smtClean="0">
                <a:sym typeface="+mn-ea"/>
              </a:rPr>
              <a:t>MOV </a:t>
            </a:r>
            <a:r>
              <a:rPr lang="en-US" altLang="zh-CN" sz="2400" dirty="0">
                <a:ea typeface="楷体_GB2312" pitchFamily="49" charset="-122"/>
                <a:sym typeface="+mn-ea"/>
              </a:rPr>
              <a:t>DST</a:t>
            </a:r>
            <a:r>
              <a:rPr kumimoji="1" lang="ru-RU" altLang="zh-CN" sz="2400" dirty="0" smtClean="0">
                <a:sym typeface="+mn-ea"/>
              </a:rPr>
              <a:t>, </a:t>
            </a:r>
            <a:r>
              <a:rPr lang="en-US" altLang="zh-CN" sz="2400" dirty="0" smtClean="0">
                <a:ea typeface="楷体_GB2312" pitchFamily="49" charset="-122"/>
                <a:sym typeface="+mn-ea"/>
              </a:rPr>
              <a:t>SRC </a:t>
            </a:r>
            <a:r>
              <a:rPr kumimoji="1" lang="zh-CN" altLang="ru-RU" sz="2400" dirty="0" smtClean="0">
                <a:sym typeface="+mn-ea"/>
              </a:rPr>
              <a:t>为</a:t>
            </a:r>
            <a:r>
              <a:rPr kumimoji="1" lang="zh-CN" altLang="ru-RU" sz="2400" dirty="0">
                <a:sym typeface="+mn-ea"/>
              </a:rPr>
              <a:t>例，这是传送指令，第</a:t>
            </a:r>
            <a:r>
              <a:rPr kumimoji="1" lang="ru-RU" altLang="zh-CN" sz="2400" dirty="0" smtClean="0">
                <a:sym typeface="+mn-ea"/>
              </a:rPr>
              <a:t>1</a:t>
            </a:r>
            <a:r>
              <a:rPr kumimoji="1" lang="zh-CN" altLang="en-US" sz="2400" dirty="0" smtClean="0">
                <a:sym typeface="+mn-ea"/>
              </a:rPr>
              <a:t>个</a:t>
            </a:r>
            <a:r>
              <a:rPr kumimoji="1" lang="zh-CN" altLang="ru-RU" sz="2400" dirty="0" smtClean="0">
                <a:sym typeface="+mn-ea"/>
              </a:rPr>
              <a:t>操作数</a:t>
            </a:r>
            <a:r>
              <a:rPr lang="en-US" altLang="zh-CN" sz="2400" dirty="0">
                <a:ea typeface="楷体_GB2312" pitchFamily="49" charset="-122"/>
                <a:sym typeface="+mn-ea"/>
              </a:rPr>
              <a:t>DST</a:t>
            </a:r>
            <a:r>
              <a:rPr kumimoji="1" lang="zh-CN" altLang="ru-RU" sz="2400" dirty="0" smtClean="0">
                <a:sym typeface="+mn-ea"/>
              </a:rPr>
              <a:t>为</a:t>
            </a:r>
            <a:r>
              <a:rPr kumimoji="1" lang="zh-CN" altLang="ru-RU" sz="2400" dirty="0">
                <a:sym typeface="+mn-ea"/>
              </a:rPr>
              <a:t>目的操作数，第</a:t>
            </a:r>
            <a:r>
              <a:rPr kumimoji="1" lang="ru-RU" altLang="zh-CN" sz="2400" dirty="0">
                <a:sym typeface="+mn-ea"/>
              </a:rPr>
              <a:t>2 </a:t>
            </a:r>
            <a:r>
              <a:rPr kumimoji="1" lang="zh-CN" altLang="en-US" sz="2400" dirty="0" smtClean="0">
                <a:sym typeface="+mn-ea"/>
              </a:rPr>
              <a:t>个</a:t>
            </a:r>
            <a:r>
              <a:rPr kumimoji="1" lang="zh-CN" altLang="ru-RU" sz="2400" dirty="0" smtClean="0">
                <a:sym typeface="+mn-ea"/>
              </a:rPr>
              <a:t>操作数</a:t>
            </a:r>
            <a:r>
              <a:rPr lang="en-US" altLang="zh-CN" sz="2400" dirty="0">
                <a:ea typeface="楷体_GB2312" pitchFamily="49" charset="-122"/>
                <a:sym typeface="+mn-ea"/>
              </a:rPr>
              <a:t>SRC</a:t>
            </a:r>
            <a:r>
              <a:rPr kumimoji="1" lang="zh-CN" altLang="ru-RU" sz="2400" dirty="0" smtClean="0">
                <a:sym typeface="+mn-ea"/>
              </a:rPr>
              <a:t>为</a:t>
            </a:r>
            <a:r>
              <a:rPr kumimoji="1" lang="zh-CN" altLang="ru-RU" sz="2400" dirty="0">
                <a:sym typeface="+mn-ea"/>
              </a:rPr>
              <a:t>源操作数，指令执行的结果是</a:t>
            </a:r>
            <a:r>
              <a:rPr kumimoji="1" lang="zh-CN" altLang="ru-RU" sz="2400" dirty="0" smtClean="0">
                <a:sym typeface="+mn-ea"/>
              </a:rPr>
              <a:t>把</a:t>
            </a:r>
            <a:r>
              <a:rPr lang="en-US" altLang="zh-CN" sz="2400" dirty="0">
                <a:ea typeface="楷体_GB2312" pitchFamily="49" charset="-122"/>
                <a:sym typeface="+mn-ea"/>
              </a:rPr>
              <a:t>SRC </a:t>
            </a:r>
            <a:r>
              <a:rPr kumimoji="1" lang="zh-CN" altLang="ru-RU" sz="2400" dirty="0" smtClean="0">
                <a:sym typeface="+mn-ea"/>
              </a:rPr>
              <a:t>送到</a:t>
            </a:r>
            <a:r>
              <a:rPr lang="en-US" altLang="zh-CN" sz="2400" dirty="0">
                <a:ea typeface="楷体_GB2312" pitchFamily="49" charset="-122"/>
                <a:sym typeface="+mn-ea"/>
              </a:rPr>
              <a:t>DST </a:t>
            </a:r>
            <a:r>
              <a:rPr kumimoji="1" lang="zh-CN" altLang="ru-RU" sz="2400" dirty="0" smtClean="0">
                <a:sym typeface="+mn-ea"/>
              </a:rPr>
              <a:t>。</a:t>
            </a:r>
          </a:p>
          <a:p>
            <a:pPr>
              <a:spcBef>
                <a:spcPct val="50000"/>
              </a:spcBef>
              <a:buFont typeface="Wingdings" panose="05000000000000000000" pitchFamily="2" charset="2"/>
              <a:buChar char="v"/>
            </a:pPr>
            <a:endParaRPr lang="zh-CN" altLang="en-US" sz="2400" dirty="0"/>
          </a:p>
          <a:p>
            <a:pPr>
              <a:spcBef>
                <a:spcPct val="50000"/>
              </a:spcBef>
              <a:buFont typeface="Wingdings" panose="05000000000000000000" pitchFamily="2" charset="2"/>
              <a:buChar char="v"/>
            </a:pPr>
            <a:r>
              <a:rPr lang="en-US" altLang="zh-CN" sz="2400" dirty="0"/>
              <a:t>MOV   </a:t>
            </a:r>
            <a:r>
              <a:rPr lang="zh-CN" altLang="en-US" sz="2400" dirty="0"/>
              <a:t>目标</a:t>
            </a:r>
            <a:r>
              <a:rPr lang="en-US" altLang="zh-CN" sz="2400" dirty="0"/>
              <a:t>DST</a:t>
            </a:r>
            <a:r>
              <a:rPr lang="zh-CN" altLang="en-US" sz="2400" dirty="0"/>
              <a:t>，源</a:t>
            </a:r>
            <a:r>
              <a:rPr lang="en-US" altLang="zh-CN" sz="2400" dirty="0"/>
              <a:t>SRC</a:t>
            </a:r>
          </a:p>
        </p:txBody>
      </p:sp>
    </p:spTree>
    <p:extLst>
      <p:ext uri="{BB962C8B-B14F-4D97-AF65-F5344CB8AC3E}">
        <p14:creationId xmlns:p14="http://schemas.microsoft.com/office/powerpoint/2010/main" val="343761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5"/>
          <p:cNvSpPr txBox="1">
            <a:spLocks noGrp="1"/>
          </p:cNvSpPr>
          <p:nvPr>
            <p:ph type="sldNum" sz="quarter" idx="4294967295"/>
          </p:nvPr>
        </p:nvSpPr>
        <p:spPr>
          <a:xfrm>
            <a:off x="7715250" y="6297267"/>
            <a:ext cx="142875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25</a:t>
            </a:fld>
            <a:endParaRPr lang="zh-CN" altLang="en-US" sz="1400" dirty="0"/>
          </a:p>
        </p:txBody>
      </p:sp>
      <p:sp>
        <p:nvSpPr>
          <p:cNvPr id="15364" name="Rectangle 2"/>
          <p:cNvSpPr>
            <a:spLocks noGrp="1"/>
          </p:cNvSpPr>
          <p:nvPr>
            <p:ph type="title"/>
          </p:nvPr>
        </p:nvSpPr>
        <p:spPr/>
        <p:txBody>
          <a:bodyPr vert="horz" wrap="square" lIns="91440" tIns="45720" rIns="91440" bIns="45720" anchor="b"/>
          <a:lstStyle/>
          <a:p>
            <a:pPr eaLnBrk="1" hangingPunct="1"/>
            <a:r>
              <a:rPr lang="zh-CN" altLang="en-US" dirty="0"/>
              <a:t>一、立即寻址</a:t>
            </a:r>
          </a:p>
        </p:txBody>
      </p:sp>
      <p:sp>
        <p:nvSpPr>
          <p:cNvPr id="28675" name="Rectangle 3"/>
          <p:cNvSpPr>
            <a:spLocks noGrp="1"/>
          </p:cNvSpPr>
          <p:nvPr>
            <p:ph idx="1"/>
          </p:nvPr>
        </p:nvSpPr>
        <p:spPr>
          <a:xfrm>
            <a:off x="131505" y="1460818"/>
            <a:ext cx="5829300" cy="3448249"/>
          </a:xfrm>
        </p:spPr>
        <p:txBody>
          <a:bodyPr vert="horz" wrap="square" lIns="91440" tIns="45720" rIns="91440" bIns="45720" anchor="t"/>
          <a:lstStyle/>
          <a:p>
            <a:pPr eaLnBrk="1" hangingPunct="1">
              <a:lnSpc>
                <a:spcPct val="120000"/>
              </a:lnSpc>
            </a:pPr>
            <a:r>
              <a:rPr lang="zh-CN" altLang="en-US" sz="2000" dirty="0"/>
              <a:t>指令中的源操作数是立即数，即源操作数是参加操作的数据本身</a:t>
            </a:r>
          </a:p>
          <a:p>
            <a:pPr eaLnBrk="1" hangingPunct="1">
              <a:lnSpc>
                <a:spcPct val="120000"/>
              </a:lnSpc>
            </a:pPr>
            <a:r>
              <a:rPr lang="zh-CN" altLang="en-US" sz="2000" dirty="0"/>
              <a:t>例：</a:t>
            </a:r>
            <a:r>
              <a:rPr lang="en-US" altLang="zh-CN" sz="2000" dirty="0"/>
              <a:t>MOV  </a:t>
            </a:r>
            <a:r>
              <a:rPr lang="en-US" altLang="zh-CN" sz="2000" dirty="0" smtClean="0"/>
              <a:t>AX，1200H</a:t>
            </a:r>
            <a:endParaRPr lang="en-US" altLang="zh-CN" sz="2000" dirty="0"/>
          </a:p>
        </p:txBody>
      </p:sp>
      <p:graphicFrame>
        <p:nvGraphicFramePr>
          <p:cNvPr id="15362" name="Object 5"/>
          <p:cNvGraphicFramePr>
            <a:graphicFrameLocks noChangeAspect="1"/>
          </p:cNvGraphicFramePr>
          <p:nvPr/>
        </p:nvGraphicFramePr>
        <p:xfrm>
          <a:off x="6405562" y="381001"/>
          <a:ext cx="1081088" cy="1103313"/>
        </p:xfrm>
        <a:graphic>
          <a:graphicData uri="http://schemas.openxmlformats.org/presentationml/2006/ole">
            <mc:AlternateContent xmlns:mc="http://schemas.openxmlformats.org/markup-compatibility/2006">
              <mc:Choice xmlns:v="urn:schemas-microsoft-com:vml" Requires="v">
                <p:oleObj spid="_x0000_s9223" r:id="rId4" imgW="4603115" imgH="3651885" progId="MS_ClipArt_Gallery.2">
                  <p:embed/>
                </p:oleObj>
              </mc:Choice>
              <mc:Fallback>
                <p:oleObj r:id="rId4" imgW="4603115" imgH="3651885" progId="MS_ClipArt_Gallery.2">
                  <p:embed/>
                  <p:pic>
                    <p:nvPicPr>
                      <p:cNvPr id="0" name=""/>
                      <p:cNvPicPr/>
                      <p:nvPr/>
                    </p:nvPicPr>
                    <p:blipFill>
                      <a:blip r:embed="rId5"/>
                      <a:stretch>
                        <a:fillRect/>
                      </a:stretch>
                    </p:blipFill>
                    <p:spPr>
                      <a:xfrm>
                        <a:off x="6405562" y="381001"/>
                        <a:ext cx="1081088" cy="1103313"/>
                      </a:xfrm>
                      <a:prstGeom prst="rect">
                        <a:avLst/>
                      </a:prstGeom>
                      <a:noFill/>
                      <a:ln w="38100">
                        <a:noFill/>
                        <a:miter/>
                      </a:ln>
                    </p:spPr>
                  </p:pic>
                </p:oleObj>
              </mc:Fallback>
            </mc:AlternateContent>
          </a:graphicData>
        </a:graphic>
      </p:graphicFrame>
      <p:grpSp>
        <p:nvGrpSpPr>
          <p:cNvPr id="2" name="组合 1"/>
          <p:cNvGrpSpPr/>
          <p:nvPr/>
        </p:nvGrpSpPr>
        <p:grpSpPr>
          <a:xfrm>
            <a:off x="3353279" y="2389188"/>
            <a:ext cx="4514850" cy="3502024"/>
            <a:chOff x="3995530" y="2743201"/>
            <a:chExt cx="4514850" cy="3502024"/>
          </a:xfrm>
        </p:grpSpPr>
        <p:sp>
          <p:nvSpPr>
            <p:cNvPr id="28678" name="Rectangle 6"/>
            <p:cNvSpPr/>
            <p:nvPr/>
          </p:nvSpPr>
          <p:spPr>
            <a:xfrm>
              <a:off x="6551802" y="3378200"/>
              <a:ext cx="1284684"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79" name="Rectangle 7"/>
            <p:cNvSpPr/>
            <p:nvPr/>
          </p:nvSpPr>
          <p:spPr>
            <a:xfrm>
              <a:off x="6551802" y="3759200"/>
              <a:ext cx="1284684"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80" name="Rectangle 8"/>
            <p:cNvSpPr/>
            <p:nvPr/>
          </p:nvSpPr>
          <p:spPr>
            <a:xfrm>
              <a:off x="6551802" y="4114800"/>
              <a:ext cx="1284684"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81" name="Rectangle 9"/>
            <p:cNvSpPr/>
            <p:nvPr/>
          </p:nvSpPr>
          <p:spPr>
            <a:xfrm>
              <a:off x="6551802" y="5130800"/>
              <a:ext cx="1284684"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82" name="Line 10"/>
            <p:cNvSpPr/>
            <p:nvPr/>
          </p:nvSpPr>
          <p:spPr>
            <a:xfrm>
              <a:off x="6551802" y="2825751"/>
              <a:ext cx="0" cy="3306763"/>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28683" name="Line 11"/>
            <p:cNvSpPr/>
            <p:nvPr/>
          </p:nvSpPr>
          <p:spPr>
            <a:xfrm>
              <a:off x="7835296" y="2844801"/>
              <a:ext cx="0" cy="3300413"/>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28684" name="Freeform 12"/>
            <p:cNvSpPr/>
            <p:nvPr/>
          </p:nvSpPr>
          <p:spPr>
            <a:xfrm>
              <a:off x="6549421" y="2743201"/>
              <a:ext cx="1264444" cy="377825"/>
            </a:xfrm>
            <a:custGeom>
              <a:avLst/>
              <a:gdLst>
                <a:gd name="txL" fmla="*/ 0 w 1062"/>
                <a:gd name="txT" fmla="*/ 0 h 238"/>
                <a:gd name="txR" fmla="*/ 1062 w 1062"/>
                <a:gd name="txB" fmla="*/ 238 h 238"/>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85" name="Freeform 13"/>
            <p:cNvSpPr/>
            <p:nvPr/>
          </p:nvSpPr>
          <p:spPr>
            <a:xfrm>
              <a:off x="6536324" y="5800725"/>
              <a:ext cx="1298972" cy="444500"/>
            </a:xfrm>
            <a:custGeom>
              <a:avLst/>
              <a:gdLst>
                <a:gd name="txL" fmla="*/ 0 w 1091"/>
                <a:gd name="txT" fmla="*/ 0 h 280"/>
                <a:gd name="txR" fmla="*/ 1091 w 1091"/>
                <a:gd name="txB" fmla="*/ 280 h 28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28686" name="Text Box 14"/>
            <p:cNvSpPr txBox="1"/>
            <p:nvPr/>
          </p:nvSpPr>
          <p:spPr>
            <a:xfrm>
              <a:off x="6967330" y="4114801"/>
              <a:ext cx="628650" cy="369332"/>
            </a:xfrm>
            <a:prstGeom prst="rect">
              <a:avLst/>
            </a:prstGeom>
            <a:noFill/>
            <a:ln w="12700">
              <a:noFill/>
            </a:ln>
          </p:spPr>
          <p:txBody>
            <a:bodyPr>
              <a:spAutoFit/>
            </a:bodyPr>
            <a:lstStyle/>
            <a:p>
              <a:pPr>
                <a:spcBef>
                  <a:spcPct val="50000"/>
                </a:spcBef>
              </a:pPr>
              <a:r>
                <a:rPr lang="en-US" altLang="zh-CN" sz="1800" b="1" dirty="0">
                  <a:solidFill>
                    <a:schemeClr val="bg1"/>
                  </a:solidFill>
                  <a:latin typeface="Times New Roman" panose="02020603050405020304" pitchFamily="18" charset="0"/>
                </a:rPr>
                <a:t>12H</a:t>
              </a:r>
            </a:p>
          </p:txBody>
        </p:sp>
        <p:sp>
          <p:nvSpPr>
            <p:cNvPr id="28687" name="Text Box 15"/>
            <p:cNvSpPr txBox="1"/>
            <p:nvPr/>
          </p:nvSpPr>
          <p:spPr>
            <a:xfrm>
              <a:off x="6967330" y="3733801"/>
              <a:ext cx="628650" cy="369332"/>
            </a:xfrm>
            <a:prstGeom prst="rect">
              <a:avLst/>
            </a:prstGeom>
            <a:noFill/>
            <a:ln w="12700">
              <a:noFill/>
            </a:ln>
          </p:spPr>
          <p:txBody>
            <a:bodyPr>
              <a:spAutoFit/>
            </a:bodyPr>
            <a:lstStyle/>
            <a:p>
              <a:pPr>
                <a:spcBef>
                  <a:spcPct val="50000"/>
                </a:spcBef>
              </a:pPr>
              <a:r>
                <a:rPr lang="en-US" altLang="zh-CN" sz="1800" b="1" dirty="0">
                  <a:solidFill>
                    <a:schemeClr val="bg1"/>
                  </a:solidFill>
                  <a:latin typeface="Times New Roman" panose="02020603050405020304" pitchFamily="18" charset="0"/>
                </a:rPr>
                <a:t>00H</a:t>
              </a:r>
            </a:p>
          </p:txBody>
        </p:sp>
        <p:sp>
          <p:nvSpPr>
            <p:cNvPr id="28690" name="Line 18"/>
            <p:cNvSpPr/>
            <p:nvPr/>
          </p:nvSpPr>
          <p:spPr>
            <a:xfrm flipH="1">
              <a:off x="6052930" y="4343400"/>
              <a:ext cx="571500" cy="0"/>
            </a:xfrm>
            <a:prstGeom prst="line">
              <a:avLst/>
            </a:prstGeom>
            <a:ln w="12700" cap="sq" cmpd="sng">
              <a:solidFill>
                <a:schemeClr val="tx1"/>
              </a:solidFill>
              <a:prstDash val="solid"/>
              <a:headEnd type="oval" w="lg" len="lg"/>
              <a:tailEnd type="none" w="lg" len="lg"/>
            </a:ln>
          </p:spPr>
          <p:txBody>
            <a:bodyPr/>
            <a:lstStyle/>
            <a:p>
              <a:endParaRPr lang="zh-CN" altLang="en-US"/>
            </a:p>
          </p:txBody>
        </p:sp>
        <p:sp>
          <p:nvSpPr>
            <p:cNvPr id="28691" name="Line 19"/>
            <p:cNvSpPr/>
            <p:nvPr/>
          </p:nvSpPr>
          <p:spPr>
            <a:xfrm>
              <a:off x="6052930" y="4343400"/>
              <a:ext cx="0" cy="137160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28694" name="Rectangle 22"/>
            <p:cNvSpPr/>
            <p:nvPr/>
          </p:nvSpPr>
          <p:spPr>
            <a:xfrm>
              <a:off x="3995530" y="4724400"/>
              <a:ext cx="1028700" cy="457200"/>
            </a:xfrm>
            <a:prstGeom prst="rect">
              <a:avLst/>
            </a:prstGeom>
            <a:solidFill>
              <a:srgbClr val="339966"/>
            </a:solidFill>
            <a:ln w="12700" cap="sq" cmpd="sng">
              <a:solidFill>
                <a:schemeClr val="tx1"/>
              </a:solidFill>
              <a:prstDash val="solid"/>
              <a:miter/>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28695" name="Line 23"/>
            <p:cNvSpPr/>
            <p:nvPr/>
          </p:nvSpPr>
          <p:spPr>
            <a:xfrm>
              <a:off x="4509880" y="4724400"/>
              <a:ext cx="0" cy="45720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28696" name="Line 24"/>
            <p:cNvSpPr/>
            <p:nvPr/>
          </p:nvSpPr>
          <p:spPr>
            <a:xfrm flipH="1">
              <a:off x="4738480" y="3962400"/>
              <a:ext cx="1885950" cy="0"/>
            </a:xfrm>
            <a:prstGeom prst="line">
              <a:avLst/>
            </a:prstGeom>
            <a:ln w="12700" cap="sq" cmpd="sng">
              <a:solidFill>
                <a:schemeClr val="tx1"/>
              </a:solidFill>
              <a:prstDash val="solid"/>
              <a:headEnd type="oval" w="lg" len="lg"/>
              <a:tailEnd type="none" w="lg" len="lg"/>
            </a:ln>
          </p:spPr>
          <p:txBody>
            <a:bodyPr/>
            <a:lstStyle/>
            <a:p>
              <a:endParaRPr lang="zh-CN" altLang="en-US"/>
            </a:p>
          </p:txBody>
        </p:sp>
        <p:sp>
          <p:nvSpPr>
            <p:cNvPr id="28699" name="Line 27"/>
            <p:cNvSpPr/>
            <p:nvPr/>
          </p:nvSpPr>
          <p:spPr>
            <a:xfrm>
              <a:off x="4738480" y="3962400"/>
              <a:ext cx="0" cy="762000"/>
            </a:xfrm>
            <a:prstGeom prst="line">
              <a:avLst/>
            </a:prstGeom>
            <a:ln w="12700" cap="sq" cmpd="sng">
              <a:solidFill>
                <a:schemeClr val="tx1"/>
              </a:solidFill>
              <a:prstDash val="solid"/>
              <a:headEnd type="none" w="sm" len="sm"/>
              <a:tailEnd type="triangle" w="lg" len="lg"/>
            </a:ln>
          </p:spPr>
          <p:txBody>
            <a:bodyPr/>
            <a:lstStyle/>
            <a:p>
              <a:endParaRPr lang="zh-CN" altLang="en-US"/>
            </a:p>
          </p:txBody>
        </p:sp>
        <p:sp>
          <p:nvSpPr>
            <p:cNvPr id="28700" name="Text Box 28"/>
            <p:cNvSpPr txBox="1"/>
            <p:nvPr/>
          </p:nvSpPr>
          <p:spPr>
            <a:xfrm>
              <a:off x="4006246" y="4724401"/>
              <a:ext cx="1143000" cy="369332"/>
            </a:xfrm>
            <a:prstGeom prst="rect">
              <a:avLst/>
            </a:prstGeom>
            <a:noFill/>
            <a:ln w="12700">
              <a:noFill/>
            </a:ln>
          </p:spPr>
          <p:txBody>
            <a:bodyPr>
              <a:spAutoFit/>
            </a:bodyPr>
            <a:lstStyle/>
            <a:p>
              <a:pPr eaLnBrk="0" hangingPunct="0">
                <a:spcBef>
                  <a:spcPct val="50000"/>
                </a:spcBef>
              </a:pPr>
              <a:r>
                <a:rPr lang="en-US" altLang="zh-CN" sz="1800" b="1" dirty="0">
                  <a:solidFill>
                    <a:schemeClr val="bg1"/>
                  </a:solidFill>
                  <a:latin typeface="Times New Roman" panose="02020603050405020304" pitchFamily="18" charset="0"/>
                </a:rPr>
                <a:t>AH    AL</a:t>
              </a:r>
            </a:p>
          </p:txBody>
        </p:sp>
        <p:sp>
          <p:nvSpPr>
            <p:cNvPr id="28701" name="Text Box 29"/>
            <p:cNvSpPr txBox="1"/>
            <p:nvPr/>
          </p:nvSpPr>
          <p:spPr>
            <a:xfrm>
              <a:off x="6910180" y="3352801"/>
              <a:ext cx="742950" cy="369332"/>
            </a:xfrm>
            <a:prstGeom prst="rect">
              <a:avLst/>
            </a:prstGeom>
            <a:noFill/>
            <a:ln w="12700">
              <a:noFill/>
            </a:ln>
          </p:spPr>
          <p:txBody>
            <a:bodyPr>
              <a:spAutoFit/>
            </a:bodyPr>
            <a:lstStyle/>
            <a:p>
              <a:pPr>
                <a:spcBef>
                  <a:spcPct val="50000"/>
                </a:spcBef>
              </a:pPr>
              <a:r>
                <a:rPr lang="en-US" altLang="zh-CN" sz="1800" b="1" dirty="0">
                  <a:solidFill>
                    <a:schemeClr val="bg1"/>
                  </a:solidFill>
                  <a:latin typeface="Times New Roman" panose="02020603050405020304" pitchFamily="18" charset="0"/>
                </a:rPr>
                <a:t>MOV</a:t>
              </a:r>
            </a:p>
          </p:txBody>
        </p:sp>
        <p:sp>
          <p:nvSpPr>
            <p:cNvPr id="28702" name="Line 30"/>
            <p:cNvSpPr/>
            <p:nvPr/>
          </p:nvSpPr>
          <p:spPr>
            <a:xfrm flipH="1">
              <a:off x="4224130" y="5715000"/>
              <a:ext cx="1828800" cy="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28703" name="Line 31"/>
            <p:cNvSpPr/>
            <p:nvPr/>
          </p:nvSpPr>
          <p:spPr>
            <a:xfrm flipV="1">
              <a:off x="4224130" y="5181600"/>
              <a:ext cx="0" cy="533400"/>
            </a:xfrm>
            <a:prstGeom prst="line">
              <a:avLst/>
            </a:prstGeom>
            <a:ln w="12700" cap="sq" cmpd="sng">
              <a:solidFill>
                <a:schemeClr val="tx1"/>
              </a:solidFill>
              <a:prstDash val="solid"/>
              <a:headEnd type="none" w="sm" len="sm"/>
              <a:tailEnd type="triangle" w="lg" len="lg"/>
            </a:ln>
          </p:spPr>
          <p:txBody>
            <a:bodyPr/>
            <a:lstStyle/>
            <a:p>
              <a:endParaRPr lang="zh-CN" altLang="en-US"/>
            </a:p>
          </p:txBody>
        </p:sp>
        <p:sp>
          <p:nvSpPr>
            <p:cNvPr id="28705" name="Text Box 33"/>
            <p:cNvSpPr txBox="1"/>
            <p:nvPr/>
          </p:nvSpPr>
          <p:spPr>
            <a:xfrm>
              <a:off x="8167480" y="3883025"/>
              <a:ext cx="342900" cy="1014730"/>
            </a:xfrm>
            <a:prstGeom prst="rect">
              <a:avLst/>
            </a:prstGeom>
            <a:noFill/>
            <a:ln w="12700">
              <a:noFill/>
            </a:ln>
          </p:spPr>
          <p:txBody>
            <a:bodyPr>
              <a:spAutoFit/>
            </a:bodyPr>
            <a:lstStyle/>
            <a:p>
              <a:pPr eaLnBrk="0" hangingPunct="0">
                <a:spcBef>
                  <a:spcPct val="50000"/>
                </a:spcBef>
              </a:pPr>
              <a:r>
                <a:rPr lang="zh-CN" altLang="en-US" sz="2000" b="1" dirty="0">
                  <a:latin typeface="Times New Roman" panose="02020603050405020304" pitchFamily="18" charset="0"/>
                </a:rPr>
                <a:t>代码段</a:t>
              </a:r>
            </a:p>
          </p:txBody>
        </p:sp>
        <p:sp>
          <p:nvSpPr>
            <p:cNvPr id="28706" name="AutoShape 34"/>
            <p:cNvSpPr/>
            <p:nvPr/>
          </p:nvSpPr>
          <p:spPr>
            <a:xfrm>
              <a:off x="7937690" y="3422650"/>
              <a:ext cx="172640" cy="2058988"/>
            </a:xfrm>
            <a:prstGeom prst="rightBrace">
              <a:avLst>
                <a:gd name="adj1" fmla="val 74540"/>
                <a:gd name="adj2" fmla="val 50000"/>
              </a:avLst>
            </a:prstGeom>
            <a:noFill/>
            <a:ln w="25400" cap="sq" cmpd="sng">
              <a:solidFill>
                <a:srgbClr val="FF6600"/>
              </a:solidFill>
              <a:prstDash val="solid"/>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28707" name="Text Box 35"/>
            <p:cNvSpPr txBox="1"/>
            <p:nvPr/>
          </p:nvSpPr>
          <p:spPr>
            <a:xfrm>
              <a:off x="7024480" y="4645026"/>
              <a:ext cx="457200" cy="830997"/>
            </a:xfrm>
            <a:prstGeom prst="rect">
              <a:avLst/>
            </a:prstGeom>
            <a:noFill/>
            <a:ln w="12700">
              <a:noFill/>
            </a:ln>
          </p:spPr>
          <p:txBody>
            <a:bodyPr>
              <a:spAutoFit/>
            </a:bodyPr>
            <a:lstStyle/>
            <a:p>
              <a:pPr>
                <a:spcBef>
                  <a:spcPct val="50000"/>
                </a:spcBef>
              </a:pPr>
              <a:r>
                <a:rPr lang="en-US" altLang="zh-CN" sz="2400" dirty="0">
                  <a:latin typeface="宋体" panose="02010600030101010101" pitchFamily="2" charset="-122"/>
                </a:rPr>
                <a:t>┇</a:t>
              </a:r>
              <a:r>
                <a:rPr lang="en-US" altLang="zh-CN" sz="2400" dirty="0">
                  <a:latin typeface="Times New Roman" panose="02020603050405020304" pitchFamily="18" charset="0"/>
                </a:rPr>
                <a:t> </a:t>
              </a:r>
            </a:p>
          </p:txBody>
        </p:sp>
      </p:grpSp>
      <p:sp>
        <p:nvSpPr>
          <p:cNvPr id="28708" name="Text Box 36"/>
          <p:cNvSpPr txBox="1"/>
          <p:nvPr/>
        </p:nvSpPr>
        <p:spPr>
          <a:xfrm>
            <a:off x="828021" y="6038851"/>
            <a:ext cx="4436269" cy="462307"/>
          </a:xfrm>
          <a:prstGeom prst="rect">
            <a:avLst/>
          </a:prstGeom>
          <a:noFill/>
          <a:ln w="22225">
            <a:noFill/>
          </a:ln>
        </p:spPr>
        <p:txBody>
          <a:bodyPr wrap="square" lIns="92075" tIns="46038" rIns="92075" bIns="46038">
            <a:spAutoFit/>
          </a:bodyPr>
          <a:lstStyle/>
          <a:p>
            <a:pPr>
              <a:spcBef>
                <a:spcPct val="50000"/>
              </a:spcBef>
            </a:pPr>
            <a:r>
              <a:rPr lang="zh-CN" altLang="en-US" b="1" dirty="0">
                <a:solidFill>
                  <a:srgbClr val="FF0000"/>
                </a:solidFill>
                <a:latin typeface="Tahoma" panose="020B0604030504040204" pitchFamily="34" charset="0"/>
                <a:ea typeface="黑体" panose="02010609060101010101" pitchFamily="49" charset="-122"/>
              </a:rPr>
              <a:t>立即寻址仅适合于源操作数</a:t>
            </a:r>
            <a:endParaRPr lang="zh-CN" altLang="en-US" b="1" dirty="0">
              <a:solidFill>
                <a:srgbClr val="FF0000"/>
              </a:solidFill>
              <a:latin typeface="Tahoma" panose="020B0604030504040204" pitchFamily="34" charset="0"/>
            </a:endParaRPr>
          </a:p>
        </p:txBody>
      </p:sp>
    </p:spTree>
    <p:extLst>
      <p:ext uri="{BB962C8B-B14F-4D97-AF65-F5344CB8AC3E}">
        <p14:creationId xmlns:p14="http://schemas.microsoft.com/office/powerpoint/2010/main" val="32543409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08"/>
                                        </p:tgtEl>
                                        <p:attrNameLst>
                                          <p:attrName>style.visibility</p:attrName>
                                        </p:attrNameLst>
                                      </p:cBhvr>
                                      <p:to>
                                        <p:strVal val="visible"/>
                                      </p:to>
                                    </p:set>
                                    <p:animEffect transition="in" filter="wipe(left)">
                                      <p:cBhvr>
                                        <p:cTn id="17" dur="500"/>
                                        <p:tgtEl>
                                          <p:spTgt spid="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70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txBox="1">
            <a:spLocks noGrp="1"/>
          </p:cNvSpPr>
          <p:nvPr>
            <p:ph type="sldNum" sz="quarter" idx="4294967295"/>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26</a:t>
            </a:fld>
            <a:endParaRPr lang="zh-CN" altLang="en-US" sz="1400" dirty="0"/>
          </a:p>
        </p:txBody>
      </p:sp>
      <p:sp>
        <p:nvSpPr>
          <p:cNvPr id="16388" name="Rectangle 2"/>
          <p:cNvSpPr>
            <a:spLocks noGrp="1"/>
          </p:cNvSpPr>
          <p:nvPr>
            <p:ph type="title"/>
          </p:nvPr>
        </p:nvSpPr>
        <p:spPr/>
        <p:txBody>
          <a:bodyPr vert="horz" wrap="square" lIns="91440" tIns="45720" rIns="91440" bIns="45720" anchor="b"/>
          <a:lstStyle/>
          <a:p>
            <a:pPr eaLnBrk="1" hangingPunct="1"/>
            <a:r>
              <a:rPr lang="zh-CN" altLang="en-US" dirty="0"/>
              <a:t>二、寄存器寻址</a:t>
            </a:r>
          </a:p>
        </p:txBody>
      </p:sp>
      <p:sp>
        <p:nvSpPr>
          <p:cNvPr id="323587" name="Rectangle 3"/>
          <p:cNvSpPr>
            <a:spLocks noGrp="1"/>
          </p:cNvSpPr>
          <p:nvPr>
            <p:ph idx="1"/>
          </p:nvPr>
        </p:nvSpPr>
        <p:spPr>
          <a:xfrm>
            <a:off x="189174" y="1268760"/>
            <a:ext cx="7848872" cy="4608512"/>
          </a:xfrm>
        </p:spPr>
        <p:txBody>
          <a:bodyPr vert="horz" wrap="square" lIns="91440" tIns="45720" rIns="91440" bIns="45720" anchor="t"/>
          <a:lstStyle/>
          <a:p>
            <a:pPr marL="0" indent="0" eaLnBrk="1" hangingPunct="1">
              <a:buNone/>
            </a:pPr>
            <a:r>
              <a:rPr lang="zh-CN" altLang="en-US" dirty="0"/>
              <a:t>参加操作的操作数在</a:t>
            </a:r>
            <a:r>
              <a:rPr lang="en-US" altLang="zh-CN" dirty="0"/>
              <a:t>CPU</a:t>
            </a:r>
            <a:r>
              <a:rPr lang="zh-CN" altLang="en-US" dirty="0"/>
              <a:t>的通用寄存器中。</a:t>
            </a:r>
          </a:p>
          <a:p>
            <a:pPr marL="0" indent="0" eaLnBrk="1" hangingPunct="1">
              <a:buNone/>
            </a:pPr>
            <a:endParaRPr lang="zh-CN" altLang="en-US" dirty="0"/>
          </a:p>
          <a:p>
            <a:pPr marL="0" indent="0" eaLnBrk="1" hangingPunct="1">
              <a:buNone/>
            </a:pPr>
            <a:r>
              <a:rPr lang="zh-CN" altLang="en-US" dirty="0" smtClean="0"/>
              <a:t>例：</a:t>
            </a:r>
            <a:r>
              <a:rPr lang="en-US" altLang="zh-CN" dirty="0" smtClean="0"/>
              <a:t>MOV  AX，BX</a:t>
            </a:r>
          </a:p>
          <a:p>
            <a:pPr marL="0" indent="0" eaLnBrk="1" hangingPunct="1">
              <a:buNone/>
            </a:pPr>
            <a:endParaRPr lang="en-US" altLang="zh-CN" dirty="0"/>
          </a:p>
          <a:p>
            <a:pPr marL="0" indent="0" eaLnBrk="1" hangingPunct="1">
              <a:buNone/>
            </a:pPr>
            <a:endParaRPr lang="en-US" altLang="zh-CN" dirty="0" smtClean="0"/>
          </a:p>
          <a:p>
            <a:pPr marL="0" indent="0" eaLnBrk="1" hangingPunct="1">
              <a:buNone/>
            </a:pPr>
            <a:r>
              <a:rPr lang="zh-CN" altLang="en-US" sz="2000" dirty="0" smtClean="0"/>
              <a:t>对于</a:t>
            </a:r>
            <a:r>
              <a:rPr lang="en-US" altLang="zh-CN" sz="2000" dirty="0"/>
              <a:t>16</a:t>
            </a:r>
            <a:r>
              <a:rPr lang="zh-CN" altLang="en-US" sz="2000" dirty="0"/>
              <a:t>位操作数，寄存器可以是</a:t>
            </a:r>
            <a:r>
              <a:rPr lang="en-US" altLang="zh-CN" sz="2000" dirty="0"/>
              <a:t>AX</a:t>
            </a:r>
            <a:r>
              <a:rPr lang="zh-CN" altLang="en-US" sz="2000" dirty="0"/>
              <a:t>，</a:t>
            </a:r>
            <a:r>
              <a:rPr lang="en-US" altLang="zh-CN" sz="2000" dirty="0"/>
              <a:t>BX</a:t>
            </a:r>
            <a:r>
              <a:rPr lang="zh-CN" altLang="en-US" sz="2000" dirty="0"/>
              <a:t>，</a:t>
            </a:r>
            <a:r>
              <a:rPr lang="en-US" altLang="zh-CN" sz="2000" dirty="0"/>
              <a:t>CX</a:t>
            </a:r>
            <a:r>
              <a:rPr lang="zh-CN" altLang="en-US" sz="2000" dirty="0"/>
              <a:t>，</a:t>
            </a:r>
            <a:r>
              <a:rPr lang="en-US" altLang="zh-CN" sz="2000" dirty="0"/>
              <a:t>DX</a:t>
            </a:r>
            <a:r>
              <a:rPr lang="zh-CN" altLang="en-US" sz="2000" dirty="0"/>
              <a:t>，</a:t>
            </a:r>
            <a:r>
              <a:rPr lang="en-US" altLang="zh-CN" sz="2000" dirty="0"/>
              <a:t>SI</a:t>
            </a:r>
            <a:r>
              <a:rPr lang="zh-CN" altLang="en-US" sz="2000" dirty="0"/>
              <a:t>，</a:t>
            </a:r>
            <a:r>
              <a:rPr lang="en-US" altLang="zh-CN" sz="2000" dirty="0"/>
              <a:t>DI</a:t>
            </a:r>
            <a:r>
              <a:rPr lang="zh-CN" altLang="en-US" sz="2000" dirty="0"/>
              <a:t>，</a:t>
            </a:r>
            <a:r>
              <a:rPr lang="en-US" altLang="zh-CN" sz="2000" dirty="0"/>
              <a:t>SP</a:t>
            </a:r>
            <a:r>
              <a:rPr lang="zh-CN" altLang="en-US" sz="2000" dirty="0"/>
              <a:t>，</a:t>
            </a:r>
            <a:r>
              <a:rPr lang="en-US" altLang="zh-CN" sz="2000" dirty="0"/>
              <a:t>BP</a:t>
            </a:r>
            <a:r>
              <a:rPr lang="zh-CN" altLang="en-US" sz="2000" dirty="0"/>
              <a:t>；</a:t>
            </a:r>
          </a:p>
          <a:p>
            <a:pPr marL="0" indent="0" eaLnBrk="1" hangingPunct="1">
              <a:buNone/>
            </a:pPr>
            <a:r>
              <a:rPr lang="zh-CN" altLang="en-US" sz="2000" dirty="0"/>
              <a:t> 对于</a:t>
            </a:r>
            <a:r>
              <a:rPr lang="en-US" altLang="zh-CN" sz="2000" dirty="0"/>
              <a:t>8</a:t>
            </a:r>
            <a:r>
              <a:rPr lang="zh-CN" altLang="en-US" sz="2000" dirty="0"/>
              <a:t>位操作数，寄存器可以是</a:t>
            </a:r>
            <a:r>
              <a:rPr lang="en-US" altLang="zh-CN" sz="2000" dirty="0"/>
              <a:t>AL</a:t>
            </a:r>
            <a:r>
              <a:rPr lang="zh-CN" altLang="en-US" sz="2000" dirty="0"/>
              <a:t>，</a:t>
            </a:r>
            <a:r>
              <a:rPr lang="en-US" altLang="zh-CN" sz="2000" dirty="0"/>
              <a:t>AH</a:t>
            </a:r>
            <a:r>
              <a:rPr lang="zh-CN" altLang="en-US" sz="2000" dirty="0"/>
              <a:t>，</a:t>
            </a:r>
            <a:r>
              <a:rPr lang="en-US" altLang="zh-CN" sz="2000" dirty="0"/>
              <a:t>BL</a:t>
            </a:r>
            <a:r>
              <a:rPr lang="zh-CN" altLang="en-US" sz="2000" dirty="0"/>
              <a:t>，</a:t>
            </a:r>
            <a:r>
              <a:rPr lang="en-US" altLang="zh-CN" sz="2000" dirty="0"/>
              <a:t>BH</a:t>
            </a:r>
            <a:r>
              <a:rPr lang="zh-CN" altLang="en-US" sz="2000" dirty="0"/>
              <a:t>，</a:t>
            </a:r>
            <a:r>
              <a:rPr lang="en-US" altLang="zh-CN" sz="2000" dirty="0"/>
              <a:t>CL</a:t>
            </a:r>
            <a:r>
              <a:rPr lang="zh-CN" altLang="en-US" sz="2000" dirty="0"/>
              <a:t>，</a:t>
            </a:r>
            <a:r>
              <a:rPr lang="en-US" altLang="zh-CN" sz="2000" dirty="0"/>
              <a:t>CH</a:t>
            </a:r>
            <a:r>
              <a:rPr lang="zh-CN" altLang="en-US" sz="2000" dirty="0"/>
              <a:t>，</a:t>
            </a:r>
            <a:r>
              <a:rPr lang="en-US" altLang="zh-CN" sz="2000" dirty="0"/>
              <a:t>DL</a:t>
            </a:r>
            <a:r>
              <a:rPr lang="zh-CN" altLang="en-US" sz="2000" dirty="0"/>
              <a:t>，</a:t>
            </a:r>
            <a:r>
              <a:rPr lang="en-US" altLang="zh-CN" sz="2000" dirty="0"/>
              <a:t>DH</a:t>
            </a:r>
            <a:r>
              <a:rPr lang="zh-CN" altLang="en-US" sz="2000" dirty="0"/>
              <a:t>；</a:t>
            </a:r>
          </a:p>
          <a:p>
            <a:pPr marL="0" indent="0" eaLnBrk="1" hangingPunct="1">
              <a:buNone/>
            </a:pPr>
            <a:r>
              <a:rPr lang="zh-CN" altLang="en-US" sz="2000" dirty="0"/>
              <a:t> 对于</a:t>
            </a:r>
            <a:r>
              <a:rPr lang="en-US" altLang="zh-CN" sz="2000" dirty="0"/>
              <a:t>32</a:t>
            </a:r>
            <a:r>
              <a:rPr lang="zh-CN" altLang="en-US" sz="2000" dirty="0"/>
              <a:t>位操作数，寄存器可以是</a:t>
            </a:r>
            <a:r>
              <a:rPr lang="en-US" altLang="zh-CN" sz="2000" dirty="0"/>
              <a:t>EAX</a:t>
            </a:r>
            <a:r>
              <a:rPr lang="zh-CN" altLang="en-US" sz="2000" dirty="0"/>
              <a:t>，</a:t>
            </a:r>
            <a:r>
              <a:rPr lang="en-US" altLang="zh-CN" sz="2000" dirty="0"/>
              <a:t>EBX</a:t>
            </a:r>
            <a:r>
              <a:rPr lang="zh-CN" altLang="en-US" sz="2000" dirty="0"/>
              <a:t>，</a:t>
            </a:r>
            <a:r>
              <a:rPr lang="en-US" altLang="zh-CN" sz="2000" dirty="0"/>
              <a:t>ECX</a:t>
            </a:r>
            <a:r>
              <a:rPr lang="zh-CN" altLang="en-US" sz="2000" dirty="0"/>
              <a:t>，</a:t>
            </a:r>
            <a:r>
              <a:rPr lang="en-US" altLang="zh-CN" sz="2000" dirty="0"/>
              <a:t>EDX</a:t>
            </a:r>
            <a:r>
              <a:rPr lang="zh-CN" altLang="en-US" sz="2000" dirty="0"/>
              <a:t>，</a:t>
            </a:r>
            <a:r>
              <a:rPr lang="en-US" altLang="zh-CN" sz="2000" dirty="0"/>
              <a:t>ESI</a:t>
            </a:r>
            <a:r>
              <a:rPr lang="zh-CN" altLang="en-US" sz="2000" dirty="0"/>
              <a:t>，</a:t>
            </a:r>
            <a:r>
              <a:rPr lang="en-US" altLang="zh-CN" sz="2000" dirty="0"/>
              <a:t>EDI</a:t>
            </a:r>
            <a:r>
              <a:rPr lang="zh-CN" altLang="en-US" sz="2000" dirty="0"/>
              <a:t>，</a:t>
            </a:r>
            <a:r>
              <a:rPr lang="en-US" altLang="zh-CN" sz="2000" dirty="0"/>
              <a:t>ESP</a:t>
            </a:r>
            <a:r>
              <a:rPr lang="zh-CN" altLang="en-US" sz="2000" dirty="0"/>
              <a:t>，</a:t>
            </a:r>
            <a:r>
              <a:rPr lang="en-US" altLang="zh-CN" sz="2000" dirty="0"/>
              <a:t>EBP</a:t>
            </a:r>
            <a:r>
              <a:rPr lang="zh-CN" altLang="en-US" sz="2000" dirty="0"/>
              <a:t>；</a:t>
            </a:r>
          </a:p>
          <a:p>
            <a:pPr marL="0" indent="0" eaLnBrk="1" hangingPunct="1">
              <a:buNone/>
            </a:pPr>
            <a:endParaRPr lang="en-US" altLang="zh-CN" dirty="0" smtClean="0"/>
          </a:p>
          <a:p>
            <a:pPr marL="0" indent="0" eaLnBrk="1" hangingPunct="1">
              <a:buNone/>
            </a:pPr>
            <a:endParaRPr lang="en-US" altLang="zh-CN" dirty="0"/>
          </a:p>
        </p:txBody>
      </p:sp>
      <p:sp>
        <p:nvSpPr>
          <p:cNvPr id="323588" name="Rectangle 4"/>
          <p:cNvSpPr/>
          <p:nvPr/>
        </p:nvSpPr>
        <p:spPr>
          <a:xfrm>
            <a:off x="4072434" y="2097733"/>
            <a:ext cx="1314450" cy="608012"/>
          </a:xfrm>
          <a:prstGeom prst="rect">
            <a:avLst/>
          </a:prstGeom>
          <a:solidFill>
            <a:srgbClr val="339966"/>
          </a:solidFill>
          <a:ln w="25400" cap="sq" cmpd="sng">
            <a:solidFill>
              <a:srgbClr val="339966"/>
            </a:solidFill>
            <a:prstDash val="solid"/>
            <a:miter/>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323589" name="Rectangle 5"/>
          <p:cNvSpPr/>
          <p:nvPr/>
        </p:nvSpPr>
        <p:spPr>
          <a:xfrm>
            <a:off x="5959574" y="2099321"/>
            <a:ext cx="1314450" cy="608013"/>
          </a:xfrm>
          <a:prstGeom prst="rect">
            <a:avLst/>
          </a:prstGeom>
          <a:solidFill>
            <a:srgbClr val="339966"/>
          </a:solidFill>
          <a:ln w="25400" cap="sq" cmpd="sng">
            <a:solidFill>
              <a:srgbClr val="339966"/>
            </a:solidFill>
            <a:prstDash val="solid"/>
            <a:miter/>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323590" name="Text Box 6"/>
          <p:cNvSpPr txBox="1"/>
          <p:nvPr/>
        </p:nvSpPr>
        <p:spPr>
          <a:xfrm>
            <a:off x="4359374" y="2175521"/>
            <a:ext cx="800100" cy="400110"/>
          </a:xfrm>
          <a:prstGeom prst="rect">
            <a:avLst/>
          </a:prstGeom>
          <a:noFill/>
          <a:ln w="25400">
            <a:noFill/>
          </a:ln>
        </p:spPr>
        <p:txBody>
          <a:bodyPr>
            <a:spAutoFit/>
          </a:bodyPr>
          <a:lstStyle/>
          <a:p>
            <a:pPr eaLnBrk="0" hangingPunct="0">
              <a:spcBef>
                <a:spcPct val="50000"/>
              </a:spcBef>
            </a:pPr>
            <a:r>
              <a:rPr lang="en-US" altLang="zh-CN" sz="2000" b="1" dirty="0">
                <a:solidFill>
                  <a:schemeClr val="bg1"/>
                </a:solidFill>
                <a:latin typeface="Times New Roman" panose="02020603050405020304" pitchFamily="18" charset="0"/>
              </a:rPr>
              <a:t>   AX</a:t>
            </a:r>
          </a:p>
        </p:txBody>
      </p:sp>
      <p:sp>
        <p:nvSpPr>
          <p:cNvPr id="323591" name="Text Box 7"/>
          <p:cNvSpPr txBox="1"/>
          <p:nvPr/>
        </p:nvSpPr>
        <p:spPr>
          <a:xfrm>
            <a:off x="6188174" y="2175521"/>
            <a:ext cx="800100" cy="400110"/>
          </a:xfrm>
          <a:prstGeom prst="rect">
            <a:avLst/>
          </a:prstGeom>
          <a:noFill/>
          <a:ln w="25400">
            <a:noFill/>
          </a:ln>
        </p:spPr>
        <p:txBody>
          <a:bodyPr>
            <a:spAutoFit/>
          </a:bodyPr>
          <a:lstStyle/>
          <a:p>
            <a:pPr eaLnBrk="0" hangingPunct="0">
              <a:spcBef>
                <a:spcPct val="50000"/>
              </a:spcBef>
            </a:pPr>
            <a:r>
              <a:rPr lang="en-US" altLang="zh-CN" sz="2000" b="1" dirty="0">
                <a:solidFill>
                  <a:schemeClr val="bg1"/>
                </a:solidFill>
                <a:latin typeface="Times New Roman" panose="02020603050405020304" pitchFamily="18" charset="0"/>
              </a:rPr>
              <a:t>   BX</a:t>
            </a:r>
          </a:p>
        </p:txBody>
      </p:sp>
      <p:sp>
        <p:nvSpPr>
          <p:cNvPr id="323592" name="Line 8"/>
          <p:cNvSpPr/>
          <p:nvPr/>
        </p:nvSpPr>
        <p:spPr>
          <a:xfrm>
            <a:off x="6588224" y="2708920"/>
            <a:ext cx="0" cy="609600"/>
          </a:xfrm>
          <a:prstGeom prst="line">
            <a:avLst/>
          </a:prstGeom>
          <a:ln w="25400" cap="sq" cmpd="sng">
            <a:solidFill>
              <a:srgbClr val="FF6600"/>
            </a:solidFill>
            <a:prstDash val="solid"/>
            <a:headEnd type="none" w="sm" len="sm"/>
            <a:tailEnd type="none" w="lg" len="lg"/>
          </a:ln>
        </p:spPr>
        <p:txBody>
          <a:bodyPr/>
          <a:lstStyle/>
          <a:p>
            <a:endParaRPr lang="zh-CN" altLang="en-US"/>
          </a:p>
        </p:txBody>
      </p:sp>
      <p:sp>
        <p:nvSpPr>
          <p:cNvPr id="323593" name="Line 9"/>
          <p:cNvSpPr/>
          <p:nvPr/>
        </p:nvSpPr>
        <p:spPr>
          <a:xfrm flipH="1">
            <a:off x="4759424" y="3318520"/>
            <a:ext cx="1828800" cy="0"/>
          </a:xfrm>
          <a:prstGeom prst="line">
            <a:avLst/>
          </a:prstGeom>
          <a:ln w="25400" cap="sq" cmpd="sng">
            <a:solidFill>
              <a:srgbClr val="FF6600"/>
            </a:solidFill>
            <a:prstDash val="solid"/>
            <a:headEnd type="none" w="sm" len="sm"/>
            <a:tailEnd type="none" w="lg" len="lg"/>
          </a:ln>
        </p:spPr>
        <p:txBody>
          <a:bodyPr/>
          <a:lstStyle/>
          <a:p>
            <a:endParaRPr lang="zh-CN" altLang="en-US"/>
          </a:p>
        </p:txBody>
      </p:sp>
      <p:sp>
        <p:nvSpPr>
          <p:cNvPr id="323594" name="Line 10"/>
          <p:cNvSpPr/>
          <p:nvPr/>
        </p:nvSpPr>
        <p:spPr>
          <a:xfrm flipV="1">
            <a:off x="4759424" y="2708920"/>
            <a:ext cx="0" cy="609600"/>
          </a:xfrm>
          <a:prstGeom prst="line">
            <a:avLst/>
          </a:prstGeom>
          <a:ln w="25400" cap="sq" cmpd="sng">
            <a:solidFill>
              <a:srgbClr val="FF6600"/>
            </a:solidFill>
            <a:prstDash val="solid"/>
            <a:headEnd type="none" w="sm" len="sm"/>
            <a:tailEnd type="triangle" w="lg" len="lg"/>
          </a:ln>
        </p:spPr>
        <p:txBody>
          <a:bodyPr/>
          <a:lstStyle/>
          <a:p>
            <a:endParaRPr lang="zh-CN" altLang="en-US"/>
          </a:p>
        </p:txBody>
      </p:sp>
      <p:graphicFrame>
        <p:nvGraphicFramePr>
          <p:cNvPr id="16386" name="Object 11"/>
          <p:cNvGraphicFramePr>
            <a:graphicFrameLocks noChangeAspect="1"/>
          </p:cNvGraphicFramePr>
          <p:nvPr/>
        </p:nvGraphicFramePr>
        <p:xfrm>
          <a:off x="6462713" y="188913"/>
          <a:ext cx="1182291" cy="1295400"/>
        </p:xfrm>
        <a:graphic>
          <a:graphicData uri="http://schemas.openxmlformats.org/presentationml/2006/ole">
            <mc:AlternateContent xmlns:mc="http://schemas.openxmlformats.org/markup-compatibility/2006">
              <mc:Choice xmlns:v="urn:schemas-microsoft-com:vml" Requires="v">
                <p:oleObj spid="_x0000_s10247" r:id="rId4" imgW="4603115" imgH="3651885" progId="MS_ClipArt_Gallery.2">
                  <p:embed/>
                </p:oleObj>
              </mc:Choice>
              <mc:Fallback>
                <p:oleObj r:id="rId4" imgW="4603115" imgH="3651885" progId="MS_ClipArt_Gallery.2">
                  <p:embed/>
                  <p:pic>
                    <p:nvPicPr>
                      <p:cNvPr id="0" name=""/>
                      <p:cNvPicPr/>
                      <p:nvPr/>
                    </p:nvPicPr>
                    <p:blipFill>
                      <a:blip r:embed="rId5"/>
                      <a:stretch>
                        <a:fillRect/>
                      </a:stretch>
                    </p:blipFill>
                    <p:spPr>
                      <a:xfrm>
                        <a:off x="6462713" y="188913"/>
                        <a:ext cx="1182291" cy="12954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51524937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pRg st="2" end="2"/>
                                            </p:txEl>
                                          </p:spTgt>
                                        </p:tgtEl>
                                        <p:attrNameLst>
                                          <p:attrName>style.visibility</p:attrName>
                                        </p:attrNameLst>
                                      </p:cBhvr>
                                      <p:to>
                                        <p:strVal val="visible"/>
                                      </p:to>
                                    </p:set>
                                    <p:animEffect transition="in" filter="wipe(left)">
                                      <p:cBhvr>
                                        <p:cTn id="12" dur="500"/>
                                        <p:tgtEl>
                                          <p:spTgt spid="3235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animEffect transition="in" filter="wipe(left)">
                                      <p:cBhvr>
                                        <p:cTn id="17" dur="500"/>
                                        <p:tgtEl>
                                          <p:spTgt spid="3235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pRg st="6" end="6"/>
                                            </p:txEl>
                                          </p:spTgt>
                                        </p:tgtEl>
                                        <p:attrNameLst>
                                          <p:attrName>style.visibility</p:attrName>
                                        </p:attrNameLst>
                                      </p:cBhvr>
                                      <p:to>
                                        <p:strVal val="visible"/>
                                      </p:to>
                                    </p:set>
                                    <p:animEffect transition="in" filter="wipe(left)">
                                      <p:cBhvr>
                                        <p:cTn id="22" dur="500"/>
                                        <p:tgtEl>
                                          <p:spTgt spid="3235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pRg st="7" end="7"/>
                                            </p:txEl>
                                          </p:spTgt>
                                        </p:tgtEl>
                                        <p:attrNameLst>
                                          <p:attrName>style.visibility</p:attrName>
                                        </p:attrNameLst>
                                      </p:cBhvr>
                                      <p:to>
                                        <p:strVal val="visible"/>
                                      </p:to>
                                    </p:set>
                                    <p:animEffect transition="in" filter="wipe(left)">
                                      <p:cBhvr>
                                        <p:cTn id="27" dur="500"/>
                                        <p:tgtEl>
                                          <p:spTgt spid="32358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3588"/>
                                        </p:tgtEl>
                                        <p:attrNameLst>
                                          <p:attrName>style.visibility</p:attrName>
                                        </p:attrNameLst>
                                      </p:cBhvr>
                                      <p:to>
                                        <p:strVal val="visible"/>
                                      </p:to>
                                    </p:set>
                                    <p:anim calcmode="lin" valueType="num">
                                      <p:cBhvr additive="base">
                                        <p:cTn id="32" dur="500" fill="hold"/>
                                        <p:tgtEl>
                                          <p:spTgt spid="323588"/>
                                        </p:tgtEl>
                                        <p:attrNameLst>
                                          <p:attrName>ppt_x</p:attrName>
                                        </p:attrNameLst>
                                      </p:cBhvr>
                                      <p:tavLst>
                                        <p:tav tm="0">
                                          <p:val>
                                            <p:strVal val="#ppt_x"/>
                                          </p:val>
                                        </p:tav>
                                        <p:tav tm="100000">
                                          <p:val>
                                            <p:strVal val="#ppt_x"/>
                                          </p:val>
                                        </p:tav>
                                      </p:tavLst>
                                    </p:anim>
                                    <p:anim calcmode="lin" valueType="num">
                                      <p:cBhvr additive="base">
                                        <p:cTn id="33" dur="500" fill="hold"/>
                                        <p:tgtEl>
                                          <p:spTgt spid="32358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3589"/>
                                        </p:tgtEl>
                                        <p:attrNameLst>
                                          <p:attrName>style.visibility</p:attrName>
                                        </p:attrNameLst>
                                      </p:cBhvr>
                                      <p:to>
                                        <p:strVal val="visible"/>
                                      </p:to>
                                    </p:set>
                                    <p:anim calcmode="lin" valueType="num">
                                      <p:cBhvr additive="base">
                                        <p:cTn id="36" dur="500" fill="hold"/>
                                        <p:tgtEl>
                                          <p:spTgt spid="323589"/>
                                        </p:tgtEl>
                                        <p:attrNameLst>
                                          <p:attrName>ppt_x</p:attrName>
                                        </p:attrNameLst>
                                      </p:cBhvr>
                                      <p:tavLst>
                                        <p:tav tm="0">
                                          <p:val>
                                            <p:strVal val="#ppt_x"/>
                                          </p:val>
                                        </p:tav>
                                        <p:tav tm="100000">
                                          <p:val>
                                            <p:strVal val="#ppt_x"/>
                                          </p:val>
                                        </p:tav>
                                      </p:tavLst>
                                    </p:anim>
                                    <p:anim calcmode="lin" valueType="num">
                                      <p:cBhvr additive="base">
                                        <p:cTn id="37" dur="500" fill="hold"/>
                                        <p:tgtEl>
                                          <p:spTgt spid="32358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23590"/>
                                        </p:tgtEl>
                                        <p:attrNameLst>
                                          <p:attrName>style.visibility</p:attrName>
                                        </p:attrNameLst>
                                      </p:cBhvr>
                                      <p:to>
                                        <p:strVal val="visible"/>
                                      </p:to>
                                    </p:set>
                                    <p:anim calcmode="lin" valueType="num">
                                      <p:cBhvr additive="base">
                                        <p:cTn id="40" dur="500" fill="hold"/>
                                        <p:tgtEl>
                                          <p:spTgt spid="323590"/>
                                        </p:tgtEl>
                                        <p:attrNameLst>
                                          <p:attrName>ppt_x</p:attrName>
                                        </p:attrNameLst>
                                      </p:cBhvr>
                                      <p:tavLst>
                                        <p:tav tm="0">
                                          <p:val>
                                            <p:strVal val="#ppt_x"/>
                                          </p:val>
                                        </p:tav>
                                        <p:tav tm="100000">
                                          <p:val>
                                            <p:strVal val="#ppt_x"/>
                                          </p:val>
                                        </p:tav>
                                      </p:tavLst>
                                    </p:anim>
                                    <p:anim calcmode="lin" valueType="num">
                                      <p:cBhvr additive="base">
                                        <p:cTn id="41" dur="500" fill="hold"/>
                                        <p:tgtEl>
                                          <p:spTgt spid="32359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23591"/>
                                        </p:tgtEl>
                                        <p:attrNameLst>
                                          <p:attrName>style.visibility</p:attrName>
                                        </p:attrNameLst>
                                      </p:cBhvr>
                                      <p:to>
                                        <p:strVal val="visible"/>
                                      </p:to>
                                    </p:set>
                                    <p:anim calcmode="lin" valueType="num">
                                      <p:cBhvr additive="base">
                                        <p:cTn id="44" dur="500" fill="hold"/>
                                        <p:tgtEl>
                                          <p:spTgt spid="323591"/>
                                        </p:tgtEl>
                                        <p:attrNameLst>
                                          <p:attrName>ppt_x</p:attrName>
                                        </p:attrNameLst>
                                      </p:cBhvr>
                                      <p:tavLst>
                                        <p:tav tm="0">
                                          <p:val>
                                            <p:strVal val="#ppt_x"/>
                                          </p:val>
                                        </p:tav>
                                        <p:tav tm="100000">
                                          <p:val>
                                            <p:strVal val="#ppt_x"/>
                                          </p:val>
                                        </p:tav>
                                      </p:tavLst>
                                    </p:anim>
                                    <p:anim calcmode="lin" valueType="num">
                                      <p:cBhvr additive="base">
                                        <p:cTn id="45" dur="500" fill="hold"/>
                                        <p:tgtEl>
                                          <p:spTgt spid="323591"/>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323592"/>
                                        </p:tgtEl>
                                        <p:attrNameLst>
                                          <p:attrName>style.visibility</p:attrName>
                                        </p:attrNameLst>
                                      </p:cBhvr>
                                      <p:to>
                                        <p:strVal val="visible"/>
                                      </p:to>
                                    </p:set>
                                    <p:animEffect transition="in" filter="wipe(up)">
                                      <p:cBhvr>
                                        <p:cTn id="49" dur="500"/>
                                        <p:tgtEl>
                                          <p:spTgt spid="323592"/>
                                        </p:tgtEl>
                                      </p:cBhvr>
                                    </p:animEffect>
                                  </p:childTnLst>
                                </p:cTn>
                              </p:par>
                            </p:childTnLst>
                          </p:cTn>
                        </p:par>
                        <p:par>
                          <p:cTn id="50" fill="hold">
                            <p:stCondLst>
                              <p:cond delay="1000"/>
                            </p:stCondLst>
                            <p:childTnLst>
                              <p:par>
                                <p:cTn id="51" presetID="22" presetClass="entr" presetSubtype="2" fill="hold" nodeType="afterEffect">
                                  <p:stCondLst>
                                    <p:cond delay="0"/>
                                  </p:stCondLst>
                                  <p:childTnLst>
                                    <p:set>
                                      <p:cBhvr>
                                        <p:cTn id="52" dur="1" fill="hold">
                                          <p:stCondLst>
                                            <p:cond delay="0"/>
                                          </p:stCondLst>
                                        </p:cTn>
                                        <p:tgtEl>
                                          <p:spTgt spid="323593"/>
                                        </p:tgtEl>
                                        <p:attrNameLst>
                                          <p:attrName>style.visibility</p:attrName>
                                        </p:attrNameLst>
                                      </p:cBhvr>
                                      <p:to>
                                        <p:strVal val="visible"/>
                                      </p:to>
                                    </p:set>
                                    <p:animEffect transition="in" filter="wipe(right)">
                                      <p:cBhvr>
                                        <p:cTn id="53" dur="500"/>
                                        <p:tgtEl>
                                          <p:spTgt spid="323593"/>
                                        </p:tgtEl>
                                      </p:cBhvr>
                                    </p:animEffect>
                                  </p:childTnLst>
                                </p:cTn>
                              </p:par>
                            </p:childTnLst>
                          </p:cTn>
                        </p:par>
                        <p:par>
                          <p:cTn id="54" fill="hold">
                            <p:stCondLst>
                              <p:cond delay="1500"/>
                            </p:stCondLst>
                            <p:childTnLst>
                              <p:par>
                                <p:cTn id="55" presetID="22" presetClass="entr" presetSubtype="4" fill="hold" nodeType="afterEffect">
                                  <p:stCondLst>
                                    <p:cond delay="0"/>
                                  </p:stCondLst>
                                  <p:childTnLst>
                                    <p:set>
                                      <p:cBhvr>
                                        <p:cTn id="56" dur="1" fill="hold">
                                          <p:stCondLst>
                                            <p:cond delay="0"/>
                                          </p:stCondLst>
                                        </p:cTn>
                                        <p:tgtEl>
                                          <p:spTgt spid="323594"/>
                                        </p:tgtEl>
                                        <p:attrNameLst>
                                          <p:attrName>style.visibility</p:attrName>
                                        </p:attrNameLst>
                                      </p:cBhvr>
                                      <p:to>
                                        <p:strVal val="visible"/>
                                      </p:to>
                                    </p:set>
                                    <p:animEffect transition="in" filter="wipe(down)">
                                      <p:cBhvr>
                                        <p:cTn id="57" dur="500"/>
                                        <p:tgtEl>
                                          <p:spTgt spid="32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588" grpId="0" bldLvl="0" animBg="1"/>
      <p:bldP spid="323589" grpId="0" bldLvl="0" animBg="1"/>
      <p:bldP spid="323590" grpId="0"/>
      <p:bldP spid="3235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 name="Rectangle 60"/>
          <p:cNvSpPr>
            <a:spLocks noChangeArrowheads="1"/>
          </p:cNvSpPr>
          <p:nvPr/>
        </p:nvSpPr>
        <p:spPr bwMode="auto">
          <a:xfrm>
            <a:off x="179512" y="1268760"/>
            <a:ext cx="8136904" cy="51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40000"/>
              </a:spcBef>
              <a:buSzPct val="100000"/>
            </a:pPr>
            <a:r>
              <a:rPr kumimoji="1" lang="ru-RU" altLang="zh-CN" sz="2400" dirty="0" smtClean="0">
                <a:solidFill>
                  <a:srgbClr val="000000"/>
                </a:solidFill>
                <a:ea typeface="楷体_GB2312" pitchFamily="49" charset="-122"/>
              </a:rPr>
              <a:t> </a:t>
            </a:r>
            <a:r>
              <a:rPr kumimoji="1" lang="zh-CN" altLang="ru-RU" sz="2400" b="1" dirty="0" smtClean="0">
                <a:solidFill>
                  <a:srgbClr val="000000"/>
                </a:solidFill>
                <a:ea typeface="楷体_GB2312" pitchFamily="49" charset="-122"/>
              </a:rPr>
              <a:t>有效地址由</a:t>
            </a:r>
            <a:r>
              <a:rPr kumimoji="1" lang="zh-CN" altLang="ru-RU" sz="2400" b="1" dirty="0" smtClean="0">
                <a:solidFill>
                  <a:srgbClr val="FF0000"/>
                </a:solidFill>
                <a:ea typeface="楷体_GB2312" pitchFamily="49" charset="-122"/>
              </a:rPr>
              <a:t>四种</a:t>
            </a:r>
            <a:r>
              <a:rPr kumimoji="1" lang="zh-CN" altLang="ru-RU" sz="2400" b="1" dirty="0" smtClean="0">
                <a:solidFill>
                  <a:srgbClr val="000000"/>
                </a:solidFill>
                <a:ea typeface="楷体_GB2312" pitchFamily="49" charset="-122"/>
              </a:rPr>
              <a:t>成分组成：</a:t>
            </a:r>
          </a:p>
          <a:p>
            <a:pPr>
              <a:spcBef>
                <a:spcPct val="40000"/>
              </a:spcBef>
              <a:buSzPct val="100000"/>
            </a:pPr>
            <a:r>
              <a:rPr kumimoji="1" lang="ru-RU" altLang="zh-CN" sz="2400" b="1" dirty="0" smtClean="0">
                <a:solidFill>
                  <a:srgbClr val="000000"/>
                </a:solidFill>
                <a:ea typeface="楷体_GB2312" pitchFamily="49" charset="-122"/>
              </a:rPr>
              <a:t>(1</a:t>
            </a:r>
            <a:r>
              <a:rPr kumimoji="1" lang="ru-RU" altLang="zh-CN" sz="2400" b="1" dirty="0" smtClean="0">
                <a:solidFill>
                  <a:srgbClr val="FF0000"/>
                </a:solidFill>
                <a:ea typeface="楷体_GB2312" pitchFamily="49" charset="-122"/>
              </a:rPr>
              <a:t>) </a:t>
            </a:r>
            <a:r>
              <a:rPr kumimoji="1" lang="zh-CN" altLang="ru-RU" sz="2400" b="1" u="sng" dirty="0" smtClean="0">
                <a:solidFill>
                  <a:srgbClr val="FF0000"/>
                </a:solidFill>
                <a:ea typeface="楷体_GB2312" pitchFamily="49" charset="-122"/>
              </a:rPr>
              <a:t>位移量</a:t>
            </a:r>
            <a:r>
              <a:rPr kumimoji="1" lang="zh-CN" altLang="ru-RU" sz="2400" b="1" dirty="0" smtClean="0">
                <a:solidFill>
                  <a:srgbClr val="000000"/>
                </a:solidFill>
                <a:ea typeface="楷体_GB2312" pitchFamily="49" charset="-122"/>
              </a:rPr>
              <a:t>是存放在指令中的一个</a:t>
            </a:r>
            <a:r>
              <a:rPr kumimoji="1" lang="ru-RU" altLang="zh-CN" sz="2400" b="1" dirty="0" smtClean="0">
                <a:solidFill>
                  <a:srgbClr val="000000"/>
                </a:solidFill>
                <a:ea typeface="楷体_GB2312" pitchFamily="49" charset="-122"/>
              </a:rPr>
              <a:t>8</a:t>
            </a:r>
            <a:r>
              <a:rPr kumimoji="1" lang="zh-CN" altLang="ru-RU" sz="2400" b="1" dirty="0" smtClean="0">
                <a:solidFill>
                  <a:srgbClr val="000000"/>
                </a:solidFill>
                <a:ea typeface="楷体_GB2312" pitchFamily="49" charset="-122"/>
              </a:rPr>
              <a:t>位、</a:t>
            </a:r>
            <a:r>
              <a:rPr kumimoji="1" lang="ru-RU" altLang="zh-CN" sz="2400" b="1" dirty="0" smtClean="0">
                <a:solidFill>
                  <a:srgbClr val="000000"/>
                </a:solidFill>
                <a:ea typeface="楷体_GB2312" pitchFamily="49" charset="-122"/>
              </a:rPr>
              <a:t>16</a:t>
            </a:r>
            <a:r>
              <a:rPr kumimoji="1" lang="zh-CN" altLang="ru-RU" sz="2400" b="1" dirty="0" smtClean="0">
                <a:solidFill>
                  <a:srgbClr val="000000"/>
                </a:solidFill>
                <a:ea typeface="楷体_GB2312" pitchFamily="49" charset="-122"/>
              </a:rPr>
              <a:t>位或</a:t>
            </a:r>
            <a:r>
              <a:rPr kumimoji="1" lang="ru-RU" altLang="zh-CN" sz="2400" b="1" dirty="0" smtClean="0">
                <a:solidFill>
                  <a:srgbClr val="000000"/>
                </a:solidFill>
                <a:ea typeface="楷体_GB2312" pitchFamily="49" charset="-122"/>
              </a:rPr>
              <a:t>32</a:t>
            </a:r>
            <a:r>
              <a:rPr kumimoji="1" lang="zh-CN" altLang="ru-RU" sz="2400" b="1" dirty="0" smtClean="0">
                <a:solidFill>
                  <a:srgbClr val="000000"/>
                </a:solidFill>
                <a:ea typeface="楷体_GB2312" pitchFamily="49" charset="-122"/>
              </a:rPr>
              <a:t>位数，它不是立即数，而是一个地址。</a:t>
            </a:r>
          </a:p>
          <a:p>
            <a:pPr>
              <a:spcBef>
                <a:spcPct val="40000"/>
              </a:spcBef>
              <a:buSzPct val="100000"/>
            </a:pPr>
            <a:r>
              <a:rPr kumimoji="1" lang="ru-RU" altLang="zh-CN" sz="2400" b="1" dirty="0" smtClean="0">
                <a:solidFill>
                  <a:srgbClr val="000000"/>
                </a:solidFill>
                <a:ea typeface="楷体_GB2312" pitchFamily="49" charset="-122"/>
              </a:rPr>
              <a:t>(2) </a:t>
            </a:r>
            <a:r>
              <a:rPr kumimoji="1" lang="zh-CN" altLang="ru-RU" sz="2400" b="1" u="sng" dirty="0" smtClean="0">
                <a:solidFill>
                  <a:srgbClr val="FF0000"/>
                </a:solidFill>
                <a:ea typeface="楷体_GB2312" pitchFamily="49" charset="-122"/>
              </a:rPr>
              <a:t>基址</a:t>
            </a:r>
            <a:r>
              <a:rPr kumimoji="1" lang="zh-CN" altLang="ru-RU" sz="2400" b="1" dirty="0" smtClean="0">
                <a:solidFill>
                  <a:srgbClr val="000000"/>
                </a:solidFill>
                <a:ea typeface="楷体_GB2312" pitchFamily="49" charset="-122"/>
              </a:rPr>
              <a:t>是存放在基址寄存器</a:t>
            </a:r>
            <a:r>
              <a:rPr kumimoji="1" lang="ru-RU" altLang="zh-CN" sz="2400" b="1" dirty="0" smtClean="0">
                <a:solidFill>
                  <a:srgbClr val="000000"/>
                </a:solidFill>
                <a:ea typeface="楷体_GB2312" pitchFamily="49" charset="-122"/>
              </a:rPr>
              <a:t>(BX</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BP)</a:t>
            </a:r>
            <a:r>
              <a:rPr kumimoji="1" lang="zh-CN" altLang="ru-RU" sz="2400" b="1" dirty="0" smtClean="0">
                <a:solidFill>
                  <a:srgbClr val="000000"/>
                </a:solidFill>
                <a:ea typeface="楷体_GB2312" pitchFamily="49" charset="-122"/>
              </a:rPr>
              <a:t>中的内容。它是有效地址中的基址部分，通常用来指向数据段中数组或字符串的首地址。</a:t>
            </a:r>
          </a:p>
          <a:p>
            <a:pPr>
              <a:spcBef>
                <a:spcPct val="40000"/>
              </a:spcBef>
              <a:buSzPct val="100000"/>
            </a:pPr>
            <a:r>
              <a:rPr kumimoji="1" lang="ru-RU" altLang="zh-CN" sz="2400" b="1" dirty="0" smtClean="0">
                <a:solidFill>
                  <a:srgbClr val="000000"/>
                </a:solidFill>
                <a:ea typeface="楷体_GB2312" pitchFamily="49" charset="-122"/>
              </a:rPr>
              <a:t>(3) </a:t>
            </a:r>
            <a:r>
              <a:rPr kumimoji="1" lang="zh-CN" altLang="ru-RU" sz="2400" b="1" u="sng" dirty="0" smtClean="0">
                <a:solidFill>
                  <a:srgbClr val="FF0000"/>
                </a:solidFill>
                <a:ea typeface="楷体_GB2312" pitchFamily="49" charset="-122"/>
              </a:rPr>
              <a:t>变址</a:t>
            </a:r>
            <a:r>
              <a:rPr kumimoji="1" lang="zh-CN" altLang="ru-RU" sz="2400" b="1" dirty="0" smtClean="0">
                <a:solidFill>
                  <a:srgbClr val="000000"/>
                </a:solidFill>
                <a:ea typeface="楷体_GB2312" pitchFamily="49" charset="-122"/>
              </a:rPr>
              <a:t>是存放在变址寄存器</a:t>
            </a:r>
            <a:r>
              <a:rPr kumimoji="1" lang="ru-RU" altLang="zh-CN" sz="2400" b="1" dirty="0" smtClean="0">
                <a:solidFill>
                  <a:srgbClr val="000000"/>
                </a:solidFill>
                <a:ea typeface="楷体_GB2312" pitchFamily="49" charset="-122"/>
              </a:rPr>
              <a:t>(SI</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DI)</a:t>
            </a:r>
            <a:r>
              <a:rPr kumimoji="1" lang="zh-CN" altLang="ru-RU" sz="2400" b="1" dirty="0" smtClean="0">
                <a:solidFill>
                  <a:srgbClr val="000000"/>
                </a:solidFill>
                <a:ea typeface="楷体_GB2312" pitchFamily="49" charset="-122"/>
              </a:rPr>
              <a:t>中的内容。它通常用来访问数组中的某个元素或字符串中的某个字符。</a:t>
            </a:r>
          </a:p>
          <a:p>
            <a:pPr>
              <a:spcBef>
                <a:spcPct val="40000"/>
              </a:spcBef>
              <a:buSzPct val="100000"/>
            </a:pPr>
            <a:r>
              <a:rPr kumimoji="1" lang="ru-RU" altLang="zh-CN" sz="2400" b="1" dirty="0" smtClean="0">
                <a:solidFill>
                  <a:srgbClr val="000000"/>
                </a:solidFill>
                <a:ea typeface="楷体_GB2312" pitchFamily="49" charset="-122"/>
              </a:rPr>
              <a:t>(4) </a:t>
            </a:r>
            <a:r>
              <a:rPr kumimoji="1" lang="zh-CN" altLang="ru-RU" sz="2400" b="1" u="sng" dirty="0" smtClean="0">
                <a:solidFill>
                  <a:srgbClr val="FF0000"/>
                </a:solidFill>
                <a:ea typeface="楷体_GB2312" pitchFamily="49" charset="-122"/>
              </a:rPr>
              <a:t>比例因子</a:t>
            </a:r>
            <a:r>
              <a:rPr kumimoji="1" lang="zh-CN" altLang="ru-RU" sz="2400" b="1" dirty="0" smtClean="0">
                <a:solidFill>
                  <a:srgbClr val="000000"/>
                </a:solidFill>
                <a:ea typeface="楷体_GB2312" pitchFamily="49" charset="-122"/>
              </a:rPr>
              <a:t>是</a:t>
            </a:r>
            <a:r>
              <a:rPr kumimoji="1" lang="ru-RU" altLang="zh-CN" sz="2400" b="1" dirty="0" smtClean="0">
                <a:solidFill>
                  <a:srgbClr val="000000"/>
                </a:solidFill>
                <a:ea typeface="楷体_GB2312" pitchFamily="49" charset="-122"/>
              </a:rPr>
              <a:t>386</a:t>
            </a:r>
            <a:r>
              <a:rPr kumimoji="1" lang="zh-CN" altLang="ru-RU" sz="2400" b="1" dirty="0" smtClean="0">
                <a:solidFill>
                  <a:srgbClr val="000000"/>
                </a:solidFill>
                <a:ea typeface="楷体_GB2312" pitchFamily="49" charset="-122"/>
              </a:rPr>
              <a:t>及其后继机型新增加的寻址方式中的一个术语，其值可为</a:t>
            </a:r>
            <a:r>
              <a:rPr kumimoji="1" lang="ru-RU" altLang="zh-CN" sz="2400" b="1" dirty="0" smtClean="0">
                <a:solidFill>
                  <a:srgbClr val="000000"/>
                </a:solidFill>
                <a:ea typeface="楷体_GB2312" pitchFamily="49" charset="-122"/>
              </a:rPr>
              <a:t>1</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2</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4</a:t>
            </a:r>
            <a:r>
              <a:rPr kumimoji="1" lang="zh-CN" altLang="ru-RU" sz="2400" b="1" dirty="0" smtClean="0">
                <a:solidFill>
                  <a:srgbClr val="000000"/>
                </a:solidFill>
                <a:ea typeface="楷体_GB2312" pitchFamily="49" charset="-122"/>
              </a:rPr>
              <a:t>或</a:t>
            </a:r>
            <a:r>
              <a:rPr kumimoji="1" lang="ru-RU" altLang="zh-CN" sz="2400" b="1" dirty="0" smtClean="0">
                <a:solidFill>
                  <a:srgbClr val="000000"/>
                </a:solidFill>
                <a:ea typeface="楷体_GB2312" pitchFamily="49" charset="-122"/>
              </a:rPr>
              <a:t>8</a:t>
            </a:r>
            <a:r>
              <a:rPr kumimoji="1" lang="zh-CN" altLang="ru-RU" sz="2400" b="1" dirty="0" smtClean="0">
                <a:solidFill>
                  <a:srgbClr val="000000"/>
                </a:solidFill>
                <a:ea typeface="楷体_GB2312" pitchFamily="49" charset="-122"/>
              </a:rPr>
              <a:t>。可用变址寄存器的内容乘以比例因子来取得变址值 ，这类寻址方式对访问元素长度为</a:t>
            </a:r>
            <a:r>
              <a:rPr kumimoji="1" lang="ru-RU" altLang="zh-CN" sz="2400" b="1" dirty="0" smtClean="0">
                <a:solidFill>
                  <a:srgbClr val="000000"/>
                </a:solidFill>
                <a:ea typeface="楷体_GB2312" pitchFamily="49" charset="-122"/>
              </a:rPr>
              <a:t>2</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4</a:t>
            </a:r>
            <a:r>
              <a:rPr kumimoji="1" lang="zh-CN" altLang="ru-RU" sz="2400" b="1" dirty="0" smtClean="0">
                <a:solidFill>
                  <a:srgbClr val="000000"/>
                </a:solidFill>
                <a:ea typeface="楷体_GB2312" pitchFamily="49" charset="-122"/>
              </a:rPr>
              <a:t>，</a:t>
            </a:r>
            <a:r>
              <a:rPr kumimoji="1" lang="ru-RU" altLang="zh-CN" sz="2400" b="1" dirty="0" smtClean="0">
                <a:solidFill>
                  <a:srgbClr val="000000"/>
                </a:solidFill>
                <a:ea typeface="楷体_GB2312" pitchFamily="49" charset="-122"/>
              </a:rPr>
              <a:t>8</a:t>
            </a:r>
            <a:r>
              <a:rPr kumimoji="1" lang="zh-CN" altLang="ru-RU" sz="2400" b="1" dirty="0" smtClean="0">
                <a:solidFill>
                  <a:srgbClr val="000000"/>
                </a:solidFill>
                <a:ea typeface="楷体_GB2312" pitchFamily="49" charset="-122"/>
              </a:rPr>
              <a:t>字节的数组特别有用。</a:t>
            </a:r>
          </a:p>
        </p:txBody>
      </p:sp>
    </p:spTree>
    <p:extLst>
      <p:ext uri="{BB962C8B-B14F-4D97-AF65-F5344CB8AC3E}">
        <p14:creationId xmlns:p14="http://schemas.microsoft.com/office/powerpoint/2010/main" val="240729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 name="Rectangle 64"/>
          <p:cNvSpPr>
            <a:spLocks noChangeArrowheads="1"/>
          </p:cNvSpPr>
          <p:nvPr/>
        </p:nvSpPr>
        <p:spPr bwMode="auto">
          <a:xfrm>
            <a:off x="251520" y="1234441"/>
            <a:ext cx="763284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SzPct val="100000"/>
              <a:buFont typeface="Wingdings" panose="05000000000000000000" charset="0"/>
              <a:buChar char="n"/>
            </a:pPr>
            <a:r>
              <a:rPr kumimoji="1" lang="ru-RU" altLang="zh-CN" sz="2400" dirty="0" smtClean="0">
                <a:solidFill>
                  <a:srgbClr val="000000"/>
                </a:solidFill>
                <a:ea typeface="楷体_GB2312" pitchFamily="49" charset="-122"/>
              </a:rPr>
              <a:t> </a:t>
            </a:r>
            <a:r>
              <a:rPr kumimoji="1" lang="zh-CN" altLang="ru-RU" sz="2400" b="1" dirty="0" smtClean="0">
                <a:solidFill>
                  <a:srgbClr val="000000"/>
                </a:solidFill>
                <a:ea typeface="楷体_GB2312" pitchFamily="49" charset="-122"/>
              </a:rPr>
              <a:t>有效地址的计算可以下式表示：</a:t>
            </a:r>
          </a:p>
          <a:p>
            <a:pPr marL="342900" indent="-342900">
              <a:spcBef>
                <a:spcPct val="50000"/>
              </a:spcBef>
              <a:buSzPct val="100000"/>
              <a:buFont typeface="Wingdings" panose="05000000000000000000" charset="0"/>
              <a:buChar char="n"/>
            </a:pPr>
            <a:r>
              <a:rPr kumimoji="1" lang="ru-RU" altLang="zh-CN" sz="2400" b="1" dirty="0" smtClean="0">
                <a:solidFill>
                  <a:srgbClr val="000000"/>
                </a:solidFill>
                <a:ea typeface="楷体_GB2312" pitchFamily="49" charset="-122"/>
              </a:rPr>
              <a:t>EA=</a:t>
            </a:r>
            <a:r>
              <a:rPr kumimoji="1" lang="zh-CN" altLang="ru-RU" sz="2400" b="1" dirty="0" smtClean="0">
                <a:solidFill>
                  <a:srgbClr val="000000"/>
                </a:solidFill>
                <a:ea typeface="楷体_GB2312" pitchFamily="49" charset="-122"/>
              </a:rPr>
              <a:t>基址</a:t>
            </a:r>
            <a:r>
              <a:rPr kumimoji="1" lang="ru-RU" altLang="zh-CN" sz="2400" b="1" dirty="0" smtClean="0">
                <a:solidFill>
                  <a:srgbClr val="000000"/>
                </a:solidFill>
                <a:ea typeface="楷体_GB2312" pitchFamily="49" charset="-122"/>
              </a:rPr>
              <a:t>+(</a:t>
            </a:r>
            <a:r>
              <a:rPr kumimoji="1" lang="zh-CN" altLang="ru-RU" sz="2400" b="1" dirty="0" smtClean="0">
                <a:solidFill>
                  <a:srgbClr val="000000"/>
                </a:solidFill>
                <a:ea typeface="楷体_GB2312" pitchFamily="49" charset="-122"/>
              </a:rPr>
              <a:t>变址</a:t>
            </a:r>
            <a:r>
              <a:rPr kumimoji="1" lang="ru-RU" altLang="zh-CN" sz="2400" b="1" dirty="0" smtClean="0">
                <a:solidFill>
                  <a:srgbClr val="000000"/>
                </a:solidFill>
                <a:ea typeface="楷体_GB2312" pitchFamily="49" charset="-122"/>
              </a:rPr>
              <a:t>×</a:t>
            </a:r>
            <a:r>
              <a:rPr kumimoji="1" lang="zh-CN" altLang="ru-RU" sz="2400" b="1" dirty="0" smtClean="0">
                <a:solidFill>
                  <a:srgbClr val="000000"/>
                </a:solidFill>
                <a:ea typeface="楷体_GB2312" pitchFamily="49" charset="-122"/>
              </a:rPr>
              <a:t>比例因子</a:t>
            </a:r>
            <a:r>
              <a:rPr kumimoji="1" lang="ru-RU" altLang="zh-CN" sz="2400" b="1" dirty="0" smtClean="0">
                <a:solidFill>
                  <a:srgbClr val="000000"/>
                </a:solidFill>
                <a:ea typeface="楷体_GB2312" pitchFamily="49" charset="-122"/>
              </a:rPr>
              <a:t>)+</a:t>
            </a:r>
            <a:r>
              <a:rPr kumimoji="1" lang="zh-CN" altLang="ru-RU" sz="2400" b="1" dirty="0" smtClean="0">
                <a:solidFill>
                  <a:srgbClr val="000000"/>
                </a:solidFill>
                <a:ea typeface="楷体_GB2312" pitchFamily="49" charset="-122"/>
              </a:rPr>
              <a:t>位移量          </a:t>
            </a:r>
            <a:endParaRPr kumimoji="1" lang="ru-RU" altLang="zh-CN" sz="2400" b="1" dirty="0" smtClean="0">
              <a:solidFill>
                <a:srgbClr val="000000"/>
              </a:solidFill>
              <a:ea typeface="楷体_GB2312" pitchFamily="49" charset="-122"/>
            </a:endParaRPr>
          </a:p>
          <a:p>
            <a:pPr marL="342900" indent="-342900">
              <a:spcBef>
                <a:spcPct val="50000"/>
              </a:spcBef>
              <a:buSzPct val="100000"/>
              <a:buFont typeface="Wingdings" panose="05000000000000000000" charset="0"/>
              <a:buChar char="n"/>
            </a:pPr>
            <a:r>
              <a:rPr kumimoji="1" lang="ru-RU" altLang="zh-CN" sz="2400" b="1" dirty="0" smtClean="0">
                <a:solidFill>
                  <a:srgbClr val="000000"/>
                </a:solidFill>
                <a:ea typeface="楷体_GB2312" pitchFamily="49" charset="-122"/>
              </a:rPr>
              <a:t> </a:t>
            </a:r>
            <a:r>
              <a:rPr kumimoji="1" lang="zh-CN" altLang="ru-RU" sz="2400" b="1" dirty="0" smtClean="0">
                <a:solidFill>
                  <a:srgbClr val="000000"/>
                </a:solidFill>
                <a:ea typeface="楷体_GB2312" pitchFamily="49" charset="-122"/>
              </a:rPr>
              <a:t>上述四个成分中，除比例因子是固定值外，其他三个成分都可正可负，以保证指针移动的灵活性。</a:t>
            </a:r>
          </a:p>
          <a:p>
            <a:pPr marL="342900" indent="-342900">
              <a:spcBef>
                <a:spcPct val="50000"/>
              </a:spcBef>
              <a:buSzPct val="100000"/>
              <a:buFont typeface="Wingdings" panose="05000000000000000000" charset="0"/>
              <a:buChar char="n"/>
            </a:pPr>
            <a:r>
              <a:rPr kumimoji="1" lang="zh-CN" altLang="ru-RU" sz="2400" b="1" dirty="0" smtClean="0">
                <a:solidFill>
                  <a:srgbClr val="000000"/>
                </a:solidFill>
                <a:ea typeface="楷体_GB2312" pitchFamily="49" charset="-122"/>
              </a:rPr>
              <a:t> </a:t>
            </a:r>
            <a:r>
              <a:rPr kumimoji="1" lang="ru-RU" altLang="zh-CN" sz="2400" b="1" dirty="0" smtClean="0">
                <a:solidFill>
                  <a:srgbClr val="000000"/>
                </a:solidFill>
                <a:ea typeface="楷体_GB2312" pitchFamily="49" charset="-122"/>
              </a:rPr>
              <a:t>8086/80286</a:t>
            </a:r>
            <a:r>
              <a:rPr kumimoji="1" lang="zh-CN" altLang="ru-RU" sz="2400" b="1" dirty="0" smtClean="0">
                <a:solidFill>
                  <a:srgbClr val="000000"/>
                </a:solidFill>
                <a:ea typeface="楷体_GB2312" pitchFamily="49" charset="-122"/>
              </a:rPr>
              <a:t>只能使用</a:t>
            </a:r>
            <a:r>
              <a:rPr kumimoji="1" lang="ru-RU" altLang="zh-CN" sz="2400" b="1" dirty="0" smtClean="0">
                <a:solidFill>
                  <a:srgbClr val="000000"/>
                </a:solidFill>
                <a:ea typeface="楷体_GB2312" pitchFamily="49" charset="-122"/>
              </a:rPr>
              <a:t>16</a:t>
            </a:r>
            <a:r>
              <a:rPr kumimoji="1" lang="zh-CN" altLang="ru-RU" sz="2400" b="1" dirty="0" smtClean="0">
                <a:solidFill>
                  <a:srgbClr val="000000"/>
                </a:solidFill>
                <a:ea typeface="楷体_GB2312" pitchFamily="49" charset="-122"/>
              </a:rPr>
              <a:t>位寻址，</a:t>
            </a:r>
            <a:r>
              <a:rPr kumimoji="1" lang="ru-RU" altLang="zh-CN" sz="2400" b="1" dirty="0" smtClean="0">
                <a:solidFill>
                  <a:srgbClr val="000000"/>
                </a:solidFill>
                <a:ea typeface="楷体_GB2312" pitchFamily="49" charset="-122"/>
              </a:rPr>
              <a:t>80386</a:t>
            </a:r>
            <a:r>
              <a:rPr kumimoji="1" lang="zh-CN" altLang="ru-RU" sz="2400" b="1" dirty="0" smtClean="0">
                <a:solidFill>
                  <a:srgbClr val="000000"/>
                </a:solidFill>
                <a:ea typeface="楷体_GB2312" pitchFamily="49" charset="-122"/>
              </a:rPr>
              <a:t>及其后继机型可用</a:t>
            </a:r>
            <a:r>
              <a:rPr kumimoji="1" lang="ru-RU" altLang="zh-CN" sz="2400" b="1" dirty="0" smtClean="0">
                <a:solidFill>
                  <a:srgbClr val="000000"/>
                </a:solidFill>
                <a:ea typeface="楷体_GB2312" pitchFamily="49" charset="-122"/>
              </a:rPr>
              <a:t>32</a:t>
            </a:r>
            <a:r>
              <a:rPr kumimoji="1" lang="zh-CN" altLang="ru-RU" sz="2400" b="1" dirty="0" smtClean="0">
                <a:solidFill>
                  <a:srgbClr val="000000"/>
                </a:solidFill>
                <a:ea typeface="楷体_GB2312" pitchFamily="49" charset="-122"/>
              </a:rPr>
              <a:t>位寻址。</a:t>
            </a:r>
          </a:p>
          <a:p>
            <a:pPr marL="342900" indent="-342900">
              <a:spcBef>
                <a:spcPct val="50000"/>
              </a:spcBef>
              <a:buSzPct val="100000"/>
              <a:buFont typeface="Wingdings" panose="05000000000000000000" charset="0"/>
              <a:buChar char="n"/>
            </a:pPr>
            <a:r>
              <a:rPr kumimoji="1" lang="zh-CN" altLang="ru-RU" sz="2400" b="1" dirty="0" smtClean="0">
                <a:solidFill>
                  <a:srgbClr val="000000"/>
                </a:solidFill>
                <a:ea typeface="楷体_GB2312" pitchFamily="49" charset="-122"/>
              </a:rPr>
              <a:t> 四种成分可以任意组合使用，在各种不同组合下其中每一种成分均可空缺，但比例因子只能与变址寄存器同时使用，这样可以得到</a:t>
            </a:r>
            <a:r>
              <a:rPr kumimoji="1" lang="ru-RU" altLang="zh-CN" sz="2400" b="1" dirty="0" smtClean="0">
                <a:solidFill>
                  <a:srgbClr val="000000"/>
                </a:solidFill>
                <a:ea typeface="楷体_GB2312" pitchFamily="49" charset="-122"/>
              </a:rPr>
              <a:t>8</a:t>
            </a:r>
            <a:r>
              <a:rPr kumimoji="1" lang="zh-CN" altLang="ru-RU" sz="2400" b="1" dirty="0" smtClean="0">
                <a:solidFill>
                  <a:srgbClr val="000000"/>
                </a:solidFill>
                <a:ea typeface="楷体_GB2312" pitchFamily="49" charset="-122"/>
              </a:rPr>
              <a:t>种不同组合的寻址方式。使用比例因子的三种组合只能用于</a:t>
            </a:r>
            <a:r>
              <a:rPr kumimoji="1" lang="ru-RU" altLang="zh-CN" sz="2400" b="1" dirty="0" smtClean="0">
                <a:solidFill>
                  <a:srgbClr val="000000"/>
                </a:solidFill>
                <a:ea typeface="楷体_GB2312" pitchFamily="49" charset="-122"/>
              </a:rPr>
              <a:t>80386</a:t>
            </a:r>
            <a:r>
              <a:rPr kumimoji="1" lang="zh-CN" altLang="ru-RU" sz="2400" b="1" dirty="0" smtClean="0">
                <a:solidFill>
                  <a:srgbClr val="000000"/>
                </a:solidFill>
                <a:ea typeface="楷体_GB2312" pitchFamily="49" charset="-122"/>
              </a:rPr>
              <a:t>及其后继机型。</a:t>
            </a:r>
          </a:p>
        </p:txBody>
      </p:sp>
    </p:spTree>
    <p:extLst>
      <p:ext uri="{BB962C8B-B14F-4D97-AF65-F5344CB8AC3E}">
        <p14:creationId xmlns:p14="http://schemas.microsoft.com/office/powerpoint/2010/main" val="1289036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29</a:t>
            </a:fld>
            <a:endParaRPr lang="zh-CN" altLang="en-US" sz="1400" dirty="0"/>
          </a:p>
        </p:txBody>
      </p:sp>
      <p:sp>
        <p:nvSpPr>
          <p:cNvPr id="17412" name="Rectangle 2"/>
          <p:cNvSpPr>
            <a:spLocks noGrp="1"/>
          </p:cNvSpPr>
          <p:nvPr>
            <p:ph type="title"/>
          </p:nvPr>
        </p:nvSpPr>
        <p:spPr>
          <a:xfrm>
            <a:off x="1242132" y="332656"/>
            <a:ext cx="5844540" cy="669290"/>
          </a:xfrm>
        </p:spPr>
        <p:txBody>
          <a:bodyPr vert="horz" wrap="square" lIns="91440" tIns="45720" rIns="91440" bIns="45720" anchor="b"/>
          <a:lstStyle/>
          <a:p>
            <a:pPr eaLnBrk="1" hangingPunct="1"/>
            <a:r>
              <a:rPr lang="zh-CN" altLang="en-US" dirty="0"/>
              <a:t>三、直接寻址</a:t>
            </a:r>
          </a:p>
        </p:txBody>
      </p:sp>
      <p:sp>
        <p:nvSpPr>
          <p:cNvPr id="93187" name="Rectangle 3"/>
          <p:cNvSpPr>
            <a:spLocks noGrp="1"/>
          </p:cNvSpPr>
          <p:nvPr>
            <p:ph type="body" sz="half" idx="1"/>
          </p:nvPr>
        </p:nvSpPr>
        <p:spPr>
          <a:xfrm>
            <a:off x="467544" y="1265556"/>
            <a:ext cx="7488832" cy="2028825"/>
          </a:xfrm>
        </p:spPr>
        <p:txBody>
          <a:bodyPr vert="horz" wrap="square" lIns="91440" tIns="45720" rIns="91440" bIns="45720" anchor="t"/>
          <a:lstStyle/>
          <a:p>
            <a:pPr eaLnBrk="1" hangingPunct="1">
              <a:spcBef>
                <a:spcPct val="30000"/>
              </a:spcBef>
              <a:spcAft>
                <a:spcPct val="10000"/>
              </a:spcAft>
              <a:buClr>
                <a:schemeClr val="folHlink"/>
              </a:buClr>
              <a:buSzPct val="60000"/>
              <a:buFont typeface="Wingdings" panose="05000000000000000000" pitchFamily="2" charset="2"/>
            </a:pPr>
            <a:r>
              <a:rPr lang="zh-CN" altLang="en-US" dirty="0"/>
              <a:t>指令中直接给出操作数的偏移地址</a:t>
            </a:r>
          </a:p>
          <a:p>
            <a:pPr lvl="1" eaLnBrk="1" hangingPunct="1">
              <a:spcBef>
                <a:spcPct val="5000"/>
              </a:spcBef>
              <a:spcAft>
                <a:spcPct val="10000"/>
              </a:spcAft>
            </a:pPr>
            <a:r>
              <a:rPr lang="zh-CN" altLang="en-US" dirty="0"/>
              <a:t>默认在数据段</a:t>
            </a:r>
          </a:p>
          <a:p>
            <a:pPr eaLnBrk="1" hangingPunct="1">
              <a:spcBef>
                <a:spcPct val="30000"/>
              </a:spcBef>
              <a:spcAft>
                <a:spcPct val="10000"/>
              </a:spcAft>
              <a:buClr>
                <a:schemeClr val="folHlink"/>
              </a:buClr>
              <a:buSzPct val="60000"/>
              <a:buFont typeface="Wingdings" panose="05000000000000000000" pitchFamily="2" charset="2"/>
            </a:pPr>
            <a:r>
              <a:rPr lang="zh-CN" altLang="en-US" sz="2400" dirty="0"/>
              <a:t>例：</a:t>
            </a:r>
            <a:r>
              <a:rPr lang="en-US" altLang="zh-CN" sz="2400" dirty="0"/>
              <a:t>MOV  AX，[1200H]</a:t>
            </a:r>
            <a:endParaRPr lang="zh-CN" altLang="en-US" sz="2400" dirty="0"/>
          </a:p>
        </p:txBody>
      </p:sp>
      <p:grpSp>
        <p:nvGrpSpPr>
          <p:cNvPr id="28" name="Group 2064"/>
          <p:cNvGrpSpPr/>
          <p:nvPr/>
        </p:nvGrpSpPr>
        <p:grpSpPr bwMode="auto">
          <a:xfrm>
            <a:off x="1357313" y="2870062"/>
            <a:ext cx="3882390" cy="1309826"/>
            <a:chOff x="1776" y="2426"/>
            <a:chExt cx="3504" cy="886"/>
          </a:xfrm>
        </p:grpSpPr>
        <p:grpSp>
          <p:nvGrpSpPr>
            <p:cNvPr id="29" name="Group 2053"/>
            <p:cNvGrpSpPr/>
            <p:nvPr/>
          </p:nvGrpSpPr>
          <p:grpSpPr bwMode="auto">
            <a:xfrm>
              <a:off x="1776" y="2640"/>
              <a:ext cx="1008" cy="672"/>
              <a:chOff x="3072" y="2928"/>
              <a:chExt cx="1008" cy="672"/>
            </a:xfrm>
          </p:grpSpPr>
          <p:sp>
            <p:nvSpPr>
              <p:cNvPr id="37" name="Rectangle 2054"/>
              <p:cNvSpPr>
                <a:spLocks noChangeArrowheads="1"/>
              </p:cNvSpPr>
              <p:nvPr/>
            </p:nvSpPr>
            <p:spPr bwMode="auto">
              <a:xfrm>
                <a:off x="3072" y="3264"/>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en-US" altLang="zh-CN" sz="2000" b="1" i="0" u="none" strike="noStrike" kern="1200" cap="none" spc="0" normalizeH="0" baseline="0" noProof="0">
                    <a:ln>
                      <a:noFill/>
                    </a:ln>
                    <a:effectLst/>
                    <a:uLnTx/>
                    <a:uFillTx/>
                    <a:latin typeface="Tahoma" panose="020B0604030504040204" pitchFamily="34" charset="0"/>
                    <a:ea typeface="宋体" panose="02010600030101010101" pitchFamily="2" charset="-122"/>
                  </a:rPr>
                  <a:t>EA</a:t>
                </a:r>
              </a:p>
            </p:txBody>
          </p:sp>
          <p:sp>
            <p:nvSpPr>
              <p:cNvPr id="38" name="Rectangle 2055"/>
              <p:cNvSpPr>
                <a:spLocks noChangeArrowheads="1"/>
              </p:cNvSpPr>
              <p:nvPr/>
            </p:nvSpPr>
            <p:spPr bwMode="auto">
              <a:xfrm>
                <a:off x="3072" y="2928"/>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2000" b="1" i="0" u="none" strike="noStrike" kern="1200" cap="none" spc="0" normalizeH="0" baseline="0" noProof="0">
                    <a:ln>
                      <a:noFill/>
                    </a:ln>
                    <a:effectLst/>
                    <a:uLnTx/>
                    <a:uFillTx/>
                    <a:latin typeface="Tahoma" panose="020B0604030504040204" pitchFamily="34" charset="0"/>
                    <a:ea typeface="宋体" panose="02010600030101010101" pitchFamily="2" charset="-122"/>
                  </a:rPr>
                  <a:t>指令</a:t>
                </a:r>
              </a:p>
            </p:txBody>
          </p:sp>
        </p:grpSp>
        <p:sp>
          <p:nvSpPr>
            <p:cNvPr id="30" name="Rectangle 2056"/>
            <p:cNvSpPr>
              <a:spLocks noChangeArrowheads="1"/>
            </p:cNvSpPr>
            <p:nvPr/>
          </p:nvSpPr>
          <p:spPr bwMode="auto">
            <a:xfrm>
              <a:off x="4272" y="2976"/>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2000" b="1" i="0" u="none" strike="noStrike" kern="1200" cap="none" spc="0" normalizeH="0" baseline="0" noProof="0">
                  <a:ln>
                    <a:noFill/>
                  </a:ln>
                  <a:effectLst/>
                  <a:uLnTx/>
                  <a:uFillTx/>
                  <a:latin typeface="Tahoma" panose="020B0604030504040204" pitchFamily="34" charset="0"/>
                  <a:ea typeface="宋体" panose="02010600030101010101" pitchFamily="2" charset="-122"/>
                </a:rPr>
                <a:t>操作数</a:t>
              </a:r>
            </a:p>
          </p:txBody>
        </p:sp>
        <p:sp>
          <p:nvSpPr>
            <p:cNvPr id="31" name="Rectangle 2057"/>
            <p:cNvSpPr>
              <a:spLocks noChangeArrowheads="1"/>
            </p:cNvSpPr>
            <p:nvPr/>
          </p:nvSpPr>
          <p:spPr bwMode="auto">
            <a:xfrm>
              <a:off x="4272" y="2640"/>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2000" b="1" i="0" u="none" strike="noStrike" kern="1200" cap="none" spc="0" normalizeH="0" baseline="0" noProof="0">
                  <a:ln>
                    <a:noFill/>
                  </a:ln>
                  <a:effectLst/>
                  <a:uLnTx/>
                  <a:uFillTx/>
                  <a:latin typeface="Tahoma" panose="020B0604030504040204" pitchFamily="34" charset="0"/>
                  <a:ea typeface="宋体" panose="02010600030101010101" pitchFamily="2" charset="-122"/>
                </a:rPr>
                <a:t>存储器</a:t>
              </a:r>
            </a:p>
          </p:txBody>
        </p:sp>
        <p:sp>
          <p:nvSpPr>
            <p:cNvPr id="32" name="Line 2058"/>
            <p:cNvSpPr>
              <a:spLocks noChangeShapeType="1"/>
            </p:cNvSpPr>
            <p:nvPr/>
          </p:nvSpPr>
          <p:spPr bwMode="auto">
            <a:xfrm>
              <a:off x="2784" y="3168"/>
              <a:ext cx="576"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3" name="Oval 2059"/>
            <p:cNvSpPr>
              <a:spLocks noChangeArrowheads="1"/>
            </p:cNvSpPr>
            <p:nvPr/>
          </p:nvSpPr>
          <p:spPr bwMode="auto">
            <a:xfrm>
              <a:off x="3360" y="3072"/>
              <a:ext cx="192" cy="192"/>
            </a:xfrm>
            <a:prstGeom prst="ellipse">
              <a:avLst/>
            </a:prstGeom>
            <a:noFill/>
            <a:ln w="28575">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2000">
                  <a:solidFill>
                    <a:srgbClr val="003366"/>
                  </a:solidFill>
                  <a:latin typeface="Tahoma" panose="020B0604030504040204" pitchFamily="34" charset="0"/>
                </a:rPr>
                <a:t>＋</a:t>
              </a:r>
            </a:p>
          </p:txBody>
        </p:sp>
        <p:sp>
          <p:nvSpPr>
            <p:cNvPr id="34" name="Rectangle 2060"/>
            <p:cNvSpPr>
              <a:spLocks noChangeArrowheads="1"/>
            </p:cNvSpPr>
            <p:nvPr/>
          </p:nvSpPr>
          <p:spPr bwMode="auto">
            <a:xfrm>
              <a:off x="2976" y="2426"/>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2000" b="1" i="0" u="none" strike="noStrike" kern="1200" cap="none" spc="0" normalizeH="0" baseline="0" noProof="0" dirty="0">
                  <a:ln>
                    <a:noFill/>
                  </a:ln>
                  <a:effectLst/>
                  <a:uLnTx/>
                  <a:uFillTx/>
                  <a:latin typeface="Tahoma" panose="020B0604030504040204" pitchFamily="34" charset="0"/>
                  <a:ea typeface="宋体" panose="02010600030101010101" pitchFamily="2" charset="-122"/>
                </a:rPr>
                <a:t>段基地址</a:t>
              </a:r>
            </a:p>
          </p:txBody>
        </p:sp>
        <p:sp>
          <p:nvSpPr>
            <p:cNvPr id="35" name="Line 2061"/>
            <p:cNvSpPr>
              <a:spLocks noChangeShapeType="1"/>
            </p:cNvSpPr>
            <p:nvPr/>
          </p:nvSpPr>
          <p:spPr bwMode="auto">
            <a:xfrm>
              <a:off x="3456" y="2736"/>
              <a:ext cx="0" cy="336"/>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6" name="Line 2062"/>
            <p:cNvSpPr>
              <a:spLocks noChangeShapeType="1"/>
            </p:cNvSpPr>
            <p:nvPr/>
          </p:nvSpPr>
          <p:spPr bwMode="auto">
            <a:xfrm>
              <a:off x="3552" y="3168"/>
              <a:ext cx="720"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grpSp>
      <p:sp>
        <p:nvSpPr>
          <p:cNvPr id="2" name="椭圆 1"/>
          <p:cNvSpPr/>
          <p:nvPr/>
        </p:nvSpPr>
        <p:spPr>
          <a:xfrm>
            <a:off x="2872668" y="2121549"/>
            <a:ext cx="1123267" cy="649188"/>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3" name="Line 16"/>
          <p:cNvSpPr/>
          <p:nvPr/>
        </p:nvSpPr>
        <p:spPr>
          <a:xfrm flipH="1">
            <a:off x="2267743" y="2688590"/>
            <a:ext cx="1437005" cy="1136492"/>
          </a:xfrm>
          <a:prstGeom prst="line">
            <a:avLst/>
          </a:prstGeom>
          <a:ln w="22225" cap="sq" cmpd="sng">
            <a:solidFill>
              <a:srgbClr val="FF6600"/>
            </a:solidFill>
            <a:prstDash val="solid"/>
            <a:headEnd type="none" w="sm" len="sm"/>
            <a:tailEnd type="triangle" w="lg" len="lg"/>
          </a:ln>
        </p:spPr>
        <p:txBody>
          <a:bodyPr/>
          <a:lstStyle/>
          <a:p>
            <a:endParaRPr lang="zh-CN" altLang="en-US"/>
          </a:p>
        </p:txBody>
      </p:sp>
      <p:grpSp>
        <p:nvGrpSpPr>
          <p:cNvPr id="45" name="组合 44"/>
          <p:cNvGrpSpPr/>
          <p:nvPr/>
        </p:nvGrpSpPr>
        <p:grpSpPr>
          <a:xfrm>
            <a:off x="4364058" y="2659063"/>
            <a:ext cx="4489450" cy="4010025"/>
            <a:chOff x="4070350" y="2659063"/>
            <a:chExt cx="6418263" cy="4010025"/>
          </a:xfrm>
        </p:grpSpPr>
        <p:sp>
          <p:nvSpPr>
            <p:cNvPr id="46" name="Rectangle 4"/>
            <p:cNvSpPr/>
            <p:nvPr/>
          </p:nvSpPr>
          <p:spPr>
            <a:xfrm>
              <a:off x="7720013" y="3294063"/>
              <a:ext cx="1712912"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47" name="Rectangle 5"/>
            <p:cNvSpPr/>
            <p:nvPr/>
          </p:nvSpPr>
          <p:spPr>
            <a:xfrm>
              <a:off x="7720013" y="3675063"/>
              <a:ext cx="1712912"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48" name="Rectangle 6"/>
            <p:cNvSpPr/>
            <p:nvPr/>
          </p:nvSpPr>
          <p:spPr>
            <a:xfrm>
              <a:off x="7720013" y="4665663"/>
              <a:ext cx="1712912"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49" name="Rectangle 7"/>
            <p:cNvSpPr/>
            <p:nvPr/>
          </p:nvSpPr>
          <p:spPr>
            <a:xfrm>
              <a:off x="7720013" y="5046663"/>
              <a:ext cx="1712912"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50" name="Line 8"/>
            <p:cNvSpPr/>
            <p:nvPr/>
          </p:nvSpPr>
          <p:spPr>
            <a:xfrm>
              <a:off x="7720013" y="2741613"/>
              <a:ext cx="0" cy="330676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51" name="Line 9"/>
            <p:cNvSpPr/>
            <p:nvPr/>
          </p:nvSpPr>
          <p:spPr>
            <a:xfrm>
              <a:off x="9431338" y="2760663"/>
              <a:ext cx="0" cy="330041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52" name="Freeform 10"/>
            <p:cNvSpPr/>
            <p:nvPr/>
          </p:nvSpPr>
          <p:spPr>
            <a:xfrm>
              <a:off x="7716838" y="2659063"/>
              <a:ext cx="1685925" cy="377825"/>
            </a:xfrm>
            <a:custGeom>
              <a:avLst/>
              <a:gdLst>
                <a:gd name="txL" fmla="*/ 0 w 1062"/>
                <a:gd name="txT" fmla="*/ 0 h 238"/>
                <a:gd name="txR" fmla="*/ 1062 w 1062"/>
                <a:gd name="txB" fmla="*/ 238 h 238"/>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53" name="Freeform 11"/>
            <p:cNvSpPr/>
            <p:nvPr/>
          </p:nvSpPr>
          <p:spPr>
            <a:xfrm>
              <a:off x="7699375" y="5716588"/>
              <a:ext cx="1731963" cy="444500"/>
            </a:xfrm>
            <a:custGeom>
              <a:avLst/>
              <a:gdLst>
                <a:gd name="txL" fmla="*/ 0 w 1091"/>
                <a:gd name="txT" fmla="*/ 0 h 280"/>
                <a:gd name="txR" fmla="*/ 1091 w 1091"/>
                <a:gd name="txB" fmla="*/ 280 h 28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54" name="Text Box 12"/>
            <p:cNvSpPr txBox="1"/>
            <p:nvPr/>
          </p:nvSpPr>
          <p:spPr>
            <a:xfrm>
              <a:off x="8197850" y="4665663"/>
              <a:ext cx="838201" cy="338554"/>
            </a:xfrm>
            <a:prstGeom prst="rect">
              <a:avLst/>
            </a:prstGeom>
            <a:noFill/>
            <a:ln w="12700">
              <a:noFill/>
            </a:ln>
          </p:spPr>
          <p:txBody>
            <a:bodyPr>
              <a:spAutoFit/>
            </a:bodyPr>
            <a:lstStyle/>
            <a:p>
              <a:pPr>
                <a:spcBef>
                  <a:spcPct val="50000"/>
                </a:spcBef>
              </a:pPr>
              <a:r>
                <a:rPr lang="zh-CN" altLang="en-US" sz="1600" b="1" dirty="0">
                  <a:solidFill>
                    <a:schemeClr val="bg1"/>
                  </a:solidFill>
                  <a:latin typeface="Times New Roman" panose="02020603050405020304" pitchFamily="18" charset="0"/>
                </a:rPr>
                <a:t>22</a:t>
              </a:r>
              <a:r>
                <a:rPr lang="en-US" altLang="zh-CN" sz="1600" b="1" dirty="0">
                  <a:solidFill>
                    <a:schemeClr val="bg1"/>
                  </a:solidFill>
                  <a:latin typeface="Times New Roman" panose="02020603050405020304" pitchFamily="18" charset="0"/>
                </a:rPr>
                <a:t>H</a:t>
              </a:r>
            </a:p>
          </p:txBody>
        </p:sp>
        <p:sp>
          <p:nvSpPr>
            <p:cNvPr id="55" name="Text Box 13"/>
            <p:cNvSpPr txBox="1"/>
            <p:nvPr/>
          </p:nvSpPr>
          <p:spPr>
            <a:xfrm>
              <a:off x="8197850" y="5046663"/>
              <a:ext cx="838201" cy="338554"/>
            </a:xfrm>
            <a:prstGeom prst="rect">
              <a:avLst/>
            </a:prstGeom>
            <a:noFill/>
            <a:ln w="12700">
              <a:noFill/>
            </a:ln>
          </p:spPr>
          <p:txBody>
            <a:bodyPr>
              <a:spAutoFit/>
            </a:bodyPr>
            <a:lstStyle/>
            <a:p>
              <a:pPr>
                <a:spcBef>
                  <a:spcPct val="50000"/>
                </a:spcBef>
              </a:pPr>
              <a:r>
                <a:rPr lang="zh-CN" altLang="en-US" sz="1600" b="1" dirty="0">
                  <a:solidFill>
                    <a:schemeClr val="bg1"/>
                  </a:solidFill>
                  <a:latin typeface="Times New Roman" panose="02020603050405020304" pitchFamily="18" charset="0"/>
                </a:rPr>
                <a:t>11</a:t>
              </a:r>
              <a:r>
                <a:rPr lang="en-US" altLang="zh-CN" sz="1600" b="1" dirty="0">
                  <a:solidFill>
                    <a:schemeClr val="bg1"/>
                  </a:solidFill>
                  <a:latin typeface="Times New Roman" panose="02020603050405020304" pitchFamily="18" charset="0"/>
                </a:rPr>
                <a:t>H</a:t>
              </a:r>
            </a:p>
          </p:txBody>
        </p:sp>
        <p:sp>
          <p:nvSpPr>
            <p:cNvPr id="56" name="Text Box 14"/>
            <p:cNvSpPr txBox="1"/>
            <p:nvPr/>
          </p:nvSpPr>
          <p:spPr>
            <a:xfrm>
              <a:off x="6600825" y="4518025"/>
              <a:ext cx="1270000" cy="369332"/>
            </a:xfrm>
            <a:prstGeom prst="rect">
              <a:avLst/>
            </a:prstGeom>
            <a:noFill/>
            <a:ln w="12700">
              <a:noFill/>
            </a:ln>
          </p:spPr>
          <p:txBody>
            <a:bodyPr wrap="square">
              <a:spAutoFit/>
            </a:bodyPr>
            <a:lstStyle/>
            <a:p>
              <a:pPr>
                <a:spcBef>
                  <a:spcPct val="50000"/>
                </a:spcBef>
              </a:pPr>
              <a:r>
                <a:rPr lang="zh-CN" altLang="en-US" sz="1800" dirty="0">
                  <a:solidFill>
                    <a:srgbClr val="FF0000"/>
                  </a:solidFill>
                  <a:latin typeface="Times New Roman" panose="02020603050405020304" pitchFamily="18" charset="0"/>
                </a:rPr>
                <a:t>1200</a:t>
              </a:r>
              <a:r>
                <a:rPr lang="en-US" altLang="zh-CN" sz="1800" dirty="0">
                  <a:solidFill>
                    <a:srgbClr val="FF0000"/>
                  </a:solidFill>
                  <a:latin typeface="Times New Roman" panose="02020603050405020304" pitchFamily="18" charset="0"/>
                </a:rPr>
                <a:t>H</a:t>
              </a:r>
            </a:p>
          </p:txBody>
        </p:sp>
        <p:sp>
          <p:nvSpPr>
            <p:cNvPr id="57" name="Text Box 15"/>
            <p:cNvSpPr txBox="1"/>
            <p:nvPr/>
          </p:nvSpPr>
          <p:spPr>
            <a:xfrm>
              <a:off x="4070350" y="4230688"/>
              <a:ext cx="1295400" cy="707886"/>
            </a:xfrm>
            <a:prstGeom prst="rect">
              <a:avLst/>
            </a:prstGeom>
            <a:noFill/>
            <a:ln w="12700">
              <a:noFill/>
            </a:ln>
          </p:spPr>
          <p:txBody>
            <a:bodyPr>
              <a:spAutoFit/>
            </a:bodyPr>
            <a:lstStyle/>
            <a:p>
              <a:pPr eaLnBrk="0" hangingPunct="0">
                <a:spcBef>
                  <a:spcPct val="50000"/>
                </a:spcBef>
              </a:pPr>
              <a:r>
                <a:rPr lang="zh-CN" altLang="en-US" sz="2000" b="1" dirty="0">
                  <a:latin typeface="Times New Roman" panose="02020603050405020304" pitchFamily="18" charset="0"/>
                </a:rPr>
                <a:t>偏移地址</a:t>
              </a:r>
            </a:p>
          </p:txBody>
        </p:sp>
        <p:sp>
          <p:nvSpPr>
            <p:cNvPr id="58" name="Line 16"/>
            <p:cNvSpPr/>
            <p:nvPr/>
          </p:nvSpPr>
          <p:spPr>
            <a:xfrm>
              <a:off x="5305425" y="4484688"/>
              <a:ext cx="1295400" cy="228600"/>
            </a:xfrm>
            <a:prstGeom prst="line">
              <a:avLst/>
            </a:prstGeom>
            <a:ln w="22225" cap="sq" cmpd="sng">
              <a:solidFill>
                <a:srgbClr val="FF6600"/>
              </a:solidFill>
              <a:prstDash val="solid"/>
              <a:headEnd type="none" w="sm" len="sm"/>
              <a:tailEnd type="triangle" w="lg" len="lg"/>
            </a:ln>
          </p:spPr>
          <p:txBody>
            <a:bodyPr/>
            <a:lstStyle/>
            <a:p>
              <a:endParaRPr lang="zh-CN" altLang="en-US"/>
            </a:p>
          </p:txBody>
        </p:sp>
        <p:sp>
          <p:nvSpPr>
            <p:cNvPr id="59" name="Text Box 26"/>
            <p:cNvSpPr txBox="1"/>
            <p:nvPr/>
          </p:nvSpPr>
          <p:spPr>
            <a:xfrm>
              <a:off x="8274050" y="4179888"/>
              <a:ext cx="609600" cy="830997"/>
            </a:xfrm>
            <a:prstGeom prst="rect">
              <a:avLst/>
            </a:prstGeom>
            <a:noFill/>
            <a:ln w="12700">
              <a:noFill/>
            </a:ln>
          </p:spPr>
          <p:txBody>
            <a:bodyPr>
              <a:spAutoFit/>
            </a:bodyPr>
            <a:lstStyle/>
            <a:p>
              <a:pPr>
                <a:spcBef>
                  <a:spcPct val="50000"/>
                </a:spcBef>
              </a:pPr>
              <a:r>
                <a:rPr lang="en-US" altLang="zh-CN" sz="2400" dirty="0">
                  <a:latin typeface="宋体" panose="02010600030101010101" pitchFamily="2" charset="-122"/>
                </a:rPr>
                <a:t>┇</a:t>
              </a:r>
              <a:r>
                <a:rPr lang="en-US" altLang="zh-CN" sz="2400" dirty="0">
                  <a:latin typeface="Times New Roman" panose="02020603050405020304" pitchFamily="18" charset="0"/>
                </a:rPr>
                <a:t> </a:t>
              </a:r>
            </a:p>
          </p:txBody>
        </p:sp>
        <p:sp>
          <p:nvSpPr>
            <p:cNvPr id="60" name="Text Box 30"/>
            <p:cNvSpPr txBox="1"/>
            <p:nvPr/>
          </p:nvSpPr>
          <p:spPr>
            <a:xfrm>
              <a:off x="9955213" y="3844925"/>
              <a:ext cx="533400" cy="1198880"/>
            </a:xfrm>
            <a:prstGeom prst="rect">
              <a:avLst/>
            </a:prstGeom>
            <a:noFill/>
            <a:ln w="12700">
              <a:noFill/>
            </a:ln>
          </p:spPr>
          <p:txBody>
            <a:bodyPr>
              <a:spAutoFit/>
            </a:bodyPr>
            <a:lstStyle/>
            <a:p>
              <a:pPr eaLnBrk="0" hangingPunct="0">
                <a:spcBef>
                  <a:spcPct val="50000"/>
                </a:spcBef>
              </a:pPr>
              <a:r>
                <a:rPr lang="zh-CN" altLang="en-US" sz="2400" b="1" dirty="0">
                  <a:solidFill>
                    <a:srgbClr val="FF0000"/>
                  </a:solidFill>
                  <a:latin typeface="Times New Roman" panose="02020603050405020304" pitchFamily="18" charset="0"/>
                </a:rPr>
                <a:t>数据段</a:t>
              </a:r>
            </a:p>
          </p:txBody>
        </p:sp>
        <p:sp>
          <p:nvSpPr>
            <p:cNvPr id="61" name="AutoShape 31"/>
            <p:cNvSpPr/>
            <p:nvPr/>
          </p:nvSpPr>
          <p:spPr>
            <a:xfrm>
              <a:off x="9569450" y="3421063"/>
              <a:ext cx="304800" cy="2133600"/>
            </a:xfrm>
            <a:prstGeom prst="rightBrace">
              <a:avLst>
                <a:gd name="adj1" fmla="val 58333"/>
                <a:gd name="adj2" fmla="val 50000"/>
              </a:avLst>
            </a:prstGeom>
            <a:noFill/>
            <a:ln w="25400" cap="sq" cmpd="sng">
              <a:solidFill>
                <a:srgbClr val="FF6600"/>
              </a:solidFill>
              <a:prstDash val="solid"/>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62" name="Line 34"/>
            <p:cNvSpPr/>
            <p:nvPr/>
          </p:nvSpPr>
          <p:spPr>
            <a:xfrm flipH="1">
              <a:off x="7108825" y="5297488"/>
              <a:ext cx="762000" cy="0"/>
            </a:xfrm>
            <a:prstGeom prst="line">
              <a:avLst/>
            </a:prstGeom>
            <a:ln w="12700" cap="sq" cmpd="sng">
              <a:solidFill>
                <a:schemeClr val="tx1"/>
              </a:solidFill>
              <a:prstDash val="solid"/>
              <a:headEnd type="oval" w="lg" len="lg"/>
              <a:tailEnd type="none" w="lg" len="lg"/>
            </a:ln>
          </p:spPr>
          <p:txBody>
            <a:bodyPr/>
            <a:lstStyle/>
            <a:p>
              <a:endParaRPr lang="zh-CN" altLang="en-US"/>
            </a:p>
          </p:txBody>
        </p:sp>
        <p:sp>
          <p:nvSpPr>
            <p:cNvPr id="63" name="Line 35"/>
            <p:cNvSpPr/>
            <p:nvPr/>
          </p:nvSpPr>
          <p:spPr>
            <a:xfrm>
              <a:off x="7108825" y="5297488"/>
              <a:ext cx="0" cy="137160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64" name="Rectangle 36"/>
            <p:cNvSpPr/>
            <p:nvPr/>
          </p:nvSpPr>
          <p:spPr>
            <a:xfrm>
              <a:off x="4365625" y="5678488"/>
              <a:ext cx="1371600" cy="457200"/>
            </a:xfrm>
            <a:prstGeom prst="rect">
              <a:avLst/>
            </a:prstGeom>
            <a:solidFill>
              <a:srgbClr val="339966"/>
            </a:solidFill>
            <a:ln w="12700" cap="sq" cmpd="sng">
              <a:solidFill>
                <a:schemeClr val="tx1"/>
              </a:solidFill>
              <a:prstDash val="solid"/>
              <a:miter/>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65" name="Line 37"/>
            <p:cNvSpPr/>
            <p:nvPr/>
          </p:nvSpPr>
          <p:spPr>
            <a:xfrm>
              <a:off x="5051425" y="5678488"/>
              <a:ext cx="0" cy="45720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66" name="Line 38"/>
            <p:cNvSpPr/>
            <p:nvPr/>
          </p:nvSpPr>
          <p:spPr>
            <a:xfrm flipH="1">
              <a:off x="5356225" y="4916488"/>
              <a:ext cx="2514600" cy="0"/>
            </a:xfrm>
            <a:prstGeom prst="line">
              <a:avLst/>
            </a:prstGeom>
            <a:ln w="12700" cap="sq" cmpd="sng">
              <a:solidFill>
                <a:schemeClr val="tx1"/>
              </a:solidFill>
              <a:prstDash val="solid"/>
              <a:headEnd type="oval" w="lg" len="lg"/>
              <a:tailEnd type="none" w="lg" len="lg"/>
            </a:ln>
          </p:spPr>
          <p:txBody>
            <a:bodyPr/>
            <a:lstStyle/>
            <a:p>
              <a:endParaRPr lang="zh-CN" altLang="en-US"/>
            </a:p>
          </p:txBody>
        </p:sp>
        <p:sp>
          <p:nvSpPr>
            <p:cNvPr id="67" name="Line 39"/>
            <p:cNvSpPr/>
            <p:nvPr/>
          </p:nvSpPr>
          <p:spPr>
            <a:xfrm>
              <a:off x="5356225" y="4916488"/>
              <a:ext cx="0" cy="762000"/>
            </a:xfrm>
            <a:prstGeom prst="line">
              <a:avLst/>
            </a:prstGeom>
            <a:ln w="12700" cap="sq" cmpd="sng">
              <a:solidFill>
                <a:schemeClr val="tx1"/>
              </a:solidFill>
              <a:prstDash val="solid"/>
              <a:headEnd type="none" w="sm" len="sm"/>
              <a:tailEnd type="triangle" w="lg" len="lg"/>
            </a:ln>
          </p:spPr>
          <p:txBody>
            <a:bodyPr/>
            <a:lstStyle/>
            <a:p>
              <a:endParaRPr lang="zh-CN" altLang="en-US"/>
            </a:p>
          </p:txBody>
        </p:sp>
        <p:sp>
          <p:nvSpPr>
            <p:cNvPr id="68" name="Text Box 40"/>
            <p:cNvSpPr txBox="1"/>
            <p:nvPr/>
          </p:nvSpPr>
          <p:spPr>
            <a:xfrm>
              <a:off x="4379913" y="5678488"/>
              <a:ext cx="1524000" cy="707886"/>
            </a:xfrm>
            <a:prstGeom prst="rect">
              <a:avLst/>
            </a:prstGeom>
            <a:noFill/>
            <a:ln w="12700">
              <a:noFill/>
            </a:ln>
          </p:spPr>
          <p:txBody>
            <a:bodyPr>
              <a:spAutoFit/>
            </a:bodyPr>
            <a:lstStyle/>
            <a:p>
              <a:pPr eaLnBrk="0" hangingPunct="0">
                <a:spcBef>
                  <a:spcPct val="50000"/>
                </a:spcBef>
              </a:pPr>
              <a:r>
                <a:rPr lang="en-US" altLang="zh-CN" sz="2000" b="1" dirty="0">
                  <a:solidFill>
                    <a:schemeClr val="bg1"/>
                  </a:solidFill>
                  <a:latin typeface="Times New Roman" panose="02020603050405020304" pitchFamily="18" charset="0"/>
                </a:rPr>
                <a:t>AH    AL</a:t>
              </a:r>
            </a:p>
          </p:txBody>
        </p:sp>
        <p:sp>
          <p:nvSpPr>
            <p:cNvPr id="69" name="Line 41"/>
            <p:cNvSpPr/>
            <p:nvPr/>
          </p:nvSpPr>
          <p:spPr>
            <a:xfrm flipH="1">
              <a:off x="4670425" y="6669088"/>
              <a:ext cx="2438400" cy="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70" name="Line 42"/>
            <p:cNvSpPr/>
            <p:nvPr/>
          </p:nvSpPr>
          <p:spPr>
            <a:xfrm flipV="1">
              <a:off x="4670425" y="6135688"/>
              <a:ext cx="0" cy="533400"/>
            </a:xfrm>
            <a:prstGeom prst="line">
              <a:avLst/>
            </a:prstGeom>
            <a:ln w="12700" cap="sq" cmpd="sng">
              <a:solidFill>
                <a:schemeClr val="tx1"/>
              </a:solidFill>
              <a:prstDash val="solid"/>
              <a:headEnd type="none" w="sm" len="sm"/>
              <a:tailEnd type="triangle" w="lg" len="lg"/>
            </a:ln>
          </p:spPr>
          <p:txBody>
            <a:bodyPr/>
            <a:lstStyle/>
            <a:p>
              <a:endParaRPr lang="zh-CN" altLang="en-US"/>
            </a:p>
          </p:txBody>
        </p:sp>
      </p:grpSp>
    </p:spTree>
    <p:extLst>
      <p:ext uri="{BB962C8B-B14F-4D97-AF65-F5344CB8AC3E}">
        <p14:creationId xmlns:p14="http://schemas.microsoft.com/office/powerpoint/2010/main" val="2860150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wipe(left)">
                                      <p:cBhvr>
                                        <p:cTn id="7" dur="500"/>
                                        <p:tgtEl>
                                          <p:spTgt spid="93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wipe(left)">
                                      <p:cBhvr>
                                        <p:cTn id="12" dur="500"/>
                                        <p:tgtEl>
                                          <p:spTgt spid="9318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3187">
                                            <p:txEl>
                                              <p:pRg st="1" end="1"/>
                                            </p:txEl>
                                          </p:spTgt>
                                        </p:tgtEl>
                                        <p:attrNameLst>
                                          <p:attrName>style.visibility</p:attrName>
                                        </p:attrNameLst>
                                      </p:cBhvr>
                                      <p:to>
                                        <p:strVal val="visible"/>
                                      </p:to>
                                    </p:set>
                                    <p:animEffect transition="in" filter="wipe(left)">
                                      <p:cBhvr>
                                        <p:cTn id="15" dur="500"/>
                                        <p:tgtEl>
                                          <p:spTgt spid="931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187">
                                            <p:txEl>
                                              <p:pRg st="2" end="2"/>
                                            </p:txEl>
                                          </p:spTgt>
                                        </p:tgtEl>
                                        <p:attrNameLst>
                                          <p:attrName>style.visibility</p:attrName>
                                        </p:attrNameLst>
                                      </p:cBhvr>
                                      <p:to>
                                        <p:strVal val="visible"/>
                                      </p:to>
                                    </p:set>
                                    <p:animEffect transition="in" filter="wipe(left)">
                                      <p:cBhvr>
                                        <p:cTn id="20" dur="500"/>
                                        <p:tgtEl>
                                          <p:spTgt spid="93187">
                                            <p:txEl>
                                              <p:pRg st="2" end="2"/>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332656"/>
            <a:ext cx="6705600" cy="563563"/>
          </a:xfrm>
        </p:spPr>
        <p:txBody>
          <a:bodyPr/>
          <a:lstStyle/>
          <a:p>
            <a:r>
              <a:rPr lang="zh-CN" altLang="en-US" dirty="0" smtClean="0">
                <a:solidFill>
                  <a:srgbClr val="FF0000"/>
                </a:solidFill>
              </a:rPr>
              <a:t>存储器</a:t>
            </a:r>
            <a:endParaRPr lang="zh-CN" altLang="en-US" dirty="0">
              <a:solidFill>
                <a:srgbClr val="FF0000"/>
              </a:solidFill>
            </a:endParaRPr>
          </a:p>
        </p:txBody>
      </p:sp>
      <p:sp>
        <p:nvSpPr>
          <p:cNvPr id="7" name="文本框 6"/>
          <p:cNvSpPr txBox="1"/>
          <p:nvPr/>
        </p:nvSpPr>
        <p:spPr>
          <a:xfrm>
            <a:off x="1223606" y="1257046"/>
            <a:ext cx="5966460" cy="460375"/>
          </a:xfrm>
          <a:prstGeom prst="rect">
            <a:avLst/>
          </a:prstGeom>
          <a:noFill/>
        </p:spPr>
        <p:txBody>
          <a:bodyPr wrap="square" rtlCol="0">
            <a:spAutoFit/>
          </a:bodyPr>
          <a:lstStyle/>
          <a:p>
            <a:r>
              <a:rPr lang="zh-CN" altLang="en-US" b="1" dirty="0"/>
              <a:t>寄存器与存储器的比较</a:t>
            </a:r>
          </a:p>
        </p:txBody>
      </p:sp>
      <p:sp>
        <p:nvSpPr>
          <p:cNvPr id="8" name="灯片编号占位符 7"/>
          <p:cNvSpPr>
            <a:spLocks noGrp="1"/>
          </p:cNvSpPr>
          <p:nvPr>
            <p:ph type="sldNum" sz="quarter" idx="10"/>
          </p:nvPr>
        </p:nvSpPr>
        <p:spPr/>
        <p:txBody>
          <a:bodyPr/>
          <a:lstStyle/>
          <a:p>
            <a:pPr>
              <a:defRPr/>
            </a:pPr>
            <a:fld id="{6A9BFF9C-1BD5-4E01-A2D9-531E0825C0E6}" type="slidenum">
              <a:rPr lang="en-US" altLang="zh-CN"/>
              <a:pPr>
                <a:defRPr/>
              </a:pPr>
              <a:t>3</a:t>
            </a:fld>
            <a:endParaRPr lang="en-US" altLang="zh-CN"/>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36" y="1916832"/>
            <a:ext cx="71882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3" y="2780928"/>
            <a:ext cx="6662737"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43608" y="2145448"/>
            <a:ext cx="2304256" cy="461665"/>
          </a:xfrm>
          <a:prstGeom prst="rect">
            <a:avLst/>
          </a:prstGeom>
          <a:noFill/>
        </p:spPr>
        <p:txBody>
          <a:bodyPr wrap="square" rtlCol="0">
            <a:spAutoFit/>
          </a:bodyPr>
          <a:lstStyle/>
          <a:p>
            <a:r>
              <a:rPr lang="zh-CN" altLang="en-US" b="1" dirty="0" smtClean="0"/>
              <a:t>寄存器</a:t>
            </a:r>
            <a:endParaRPr lang="zh-CN" altLang="en-US" b="1" dirty="0"/>
          </a:p>
        </p:txBody>
      </p:sp>
      <p:sp>
        <p:nvSpPr>
          <p:cNvPr id="20" name="TextBox 19"/>
          <p:cNvSpPr txBox="1"/>
          <p:nvPr/>
        </p:nvSpPr>
        <p:spPr>
          <a:xfrm>
            <a:off x="4572000" y="2132856"/>
            <a:ext cx="2304256" cy="461665"/>
          </a:xfrm>
          <a:prstGeom prst="rect">
            <a:avLst/>
          </a:prstGeom>
          <a:noFill/>
        </p:spPr>
        <p:txBody>
          <a:bodyPr wrap="square" rtlCol="0">
            <a:spAutoFit/>
          </a:bodyPr>
          <a:lstStyle/>
          <a:p>
            <a:r>
              <a:rPr lang="zh-CN" altLang="en-US" b="1" dirty="0" smtClean="0"/>
              <a:t>存 储 器 </a:t>
            </a: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5"/>
          <p:cNvSpPr txBox="1">
            <a:spLocks noGrp="1"/>
          </p:cNvSpPr>
          <p:nvPr>
            <p:ph type="sldNum" sz="quarter" idx="4294967295"/>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30</a:t>
            </a:fld>
            <a:endParaRPr lang="zh-CN" altLang="en-US" sz="1400" dirty="0"/>
          </a:p>
        </p:txBody>
      </p:sp>
      <p:sp>
        <p:nvSpPr>
          <p:cNvPr id="18436" name="Rectangle 2"/>
          <p:cNvSpPr>
            <a:spLocks noGrp="1"/>
          </p:cNvSpPr>
          <p:nvPr>
            <p:ph type="title"/>
          </p:nvPr>
        </p:nvSpPr>
        <p:spPr/>
        <p:txBody>
          <a:bodyPr vert="horz" wrap="square" lIns="91440" tIns="45720" rIns="91440" bIns="45720" anchor="b"/>
          <a:lstStyle/>
          <a:p>
            <a:pPr eaLnBrk="1" hangingPunct="1"/>
            <a:r>
              <a:rPr lang="zh-CN" altLang="en-US" dirty="0"/>
              <a:t>三、直接寻址</a:t>
            </a:r>
          </a:p>
        </p:txBody>
      </p:sp>
      <p:sp>
        <p:nvSpPr>
          <p:cNvPr id="94211" name="Rectangle 3"/>
          <p:cNvSpPr>
            <a:spLocks noGrp="1"/>
          </p:cNvSpPr>
          <p:nvPr>
            <p:ph idx="1"/>
          </p:nvPr>
        </p:nvSpPr>
        <p:spPr>
          <a:xfrm>
            <a:off x="395536" y="1484784"/>
            <a:ext cx="7776864" cy="3938588"/>
          </a:xfrm>
        </p:spPr>
        <p:txBody>
          <a:bodyPr vert="horz" wrap="square" lIns="91440" tIns="45720" rIns="91440" bIns="45720" anchor="t"/>
          <a:lstStyle/>
          <a:p>
            <a:pPr eaLnBrk="1" hangingPunct="1">
              <a:lnSpc>
                <a:spcPct val="115000"/>
              </a:lnSpc>
              <a:spcAft>
                <a:spcPct val="15000"/>
              </a:spcAft>
            </a:pPr>
            <a:r>
              <a:rPr lang="zh-CN" altLang="en-US" dirty="0"/>
              <a:t>直接寻址方式下，操作数的段地址默认为数据段，但允许段重设，即由指令定义段。</a:t>
            </a:r>
          </a:p>
          <a:p>
            <a:pPr eaLnBrk="1" hangingPunct="1"/>
            <a:endParaRPr lang="zh-CN" altLang="en-US" dirty="0"/>
          </a:p>
          <a:p>
            <a:pPr eaLnBrk="1" hangingPunct="1"/>
            <a:r>
              <a:rPr lang="zh-CN" altLang="en-US" dirty="0"/>
              <a:t>例：</a:t>
            </a:r>
            <a:r>
              <a:rPr lang="en-US" altLang="zh-CN" dirty="0"/>
              <a:t>MOV  AX，ES：[1200H]</a:t>
            </a:r>
          </a:p>
          <a:p>
            <a:pPr eaLnBrk="1" hangingPunct="1"/>
            <a:r>
              <a:rPr lang="zh-CN" altLang="en-US" dirty="0"/>
              <a:t>数据段、代码段、堆栈段、附加段</a:t>
            </a:r>
            <a:endParaRPr lang="en-US" altLang="zh-CN" dirty="0"/>
          </a:p>
          <a:p>
            <a:pPr eaLnBrk="1" hangingPunct="1"/>
            <a:r>
              <a:rPr lang="zh-CN" altLang="en-US" dirty="0"/>
              <a:t>相对应的段寄存器为</a:t>
            </a:r>
            <a:r>
              <a:rPr lang="en-US" altLang="zh-CN" dirty="0"/>
              <a:t>DS</a:t>
            </a:r>
            <a:r>
              <a:rPr lang="zh-CN" altLang="en-US" dirty="0"/>
              <a:t>、</a:t>
            </a:r>
            <a:r>
              <a:rPr lang="en-US" altLang="zh-CN" dirty="0"/>
              <a:t>CS</a:t>
            </a:r>
            <a:r>
              <a:rPr lang="zh-CN" altLang="en-US" dirty="0"/>
              <a:t>、</a:t>
            </a:r>
            <a:r>
              <a:rPr lang="en-US" altLang="zh-CN" dirty="0"/>
              <a:t>SS</a:t>
            </a:r>
            <a:r>
              <a:rPr lang="zh-CN" altLang="en-US" dirty="0"/>
              <a:t>、（</a:t>
            </a:r>
            <a:r>
              <a:rPr lang="en-US" altLang="zh-CN" dirty="0"/>
              <a:t>ES</a:t>
            </a:r>
          </a:p>
          <a:p>
            <a:pPr eaLnBrk="1" hangingPunct="1">
              <a:buNone/>
            </a:pPr>
            <a:r>
              <a:rPr lang="zh-CN" altLang="en-US" dirty="0"/>
              <a:t>、</a:t>
            </a:r>
            <a:r>
              <a:rPr lang="en-US" altLang="zh-CN" dirty="0"/>
              <a:t>FS</a:t>
            </a:r>
            <a:r>
              <a:rPr lang="zh-CN" altLang="en-US" dirty="0"/>
              <a:t>、</a:t>
            </a:r>
            <a:r>
              <a:rPr lang="en-US" altLang="zh-CN" dirty="0"/>
              <a:t>GS</a:t>
            </a:r>
            <a:r>
              <a:rPr lang="zh-CN" altLang="en-US" dirty="0"/>
              <a:t>）</a:t>
            </a:r>
            <a:endParaRPr lang="en-US" altLang="zh-CN" dirty="0"/>
          </a:p>
        </p:txBody>
      </p:sp>
    </p:spTree>
    <p:extLst>
      <p:ext uri="{BB962C8B-B14F-4D97-AF65-F5344CB8AC3E}">
        <p14:creationId xmlns:p14="http://schemas.microsoft.com/office/powerpoint/2010/main" val="393081278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2" dur="500"/>
                                        <p:tgtEl>
                                          <p:spTgt spid="94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17" dur="500"/>
                                        <p:tgtEl>
                                          <p:spTgt spid="94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22" dur="500"/>
                                        <p:tgtEl>
                                          <p:spTgt spid="942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blinds(horizontal)">
                                      <p:cBhvr>
                                        <p:cTn id="27" dur="500"/>
                                        <p:tgtEl>
                                          <p:spTgt spid="94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5"/>
          <p:cNvSpPr txBox="1">
            <a:spLocks noGrp="1"/>
          </p:cNvSpPr>
          <p:nvPr>
            <p:ph type="sldNum" sz="quarter" idx="4294967295"/>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pPr lvl="0" algn="r" eaLnBrk="1" hangingPunct="1"/>
              <a:t>31</a:t>
            </a:fld>
            <a:endParaRPr lang="zh-CN" altLang="en-US" sz="1400" dirty="0"/>
          </a:p>
        </p:txBody>
      </p:sp>
      <p:sp>
        <p:nvSpPr>
          <p:cNvPr id="95235" name="Rectangle 3"/>
          <p:cNvSpPr>
            <a:spLocks noGrp="1"/>
          </p:cNvSpPr>
          <p:nvPr>
            <p:ph idx="1"/>
          </p:nvPr>
        </p:nvSpPr>
        <p:spPr>
          <a:xfrm>
            <a:off x="107504" y="1216921"/>
            <a:ext cx="6781830" cy="4522773"/>
          </a:xfrm>
        </p:spPr>
        <p:txBody>
          <a:bodyPr vert="horz" wrap="square" lIns="91440" tIns="45720" rIns="91440" bIns="45720" anchor="t"/>
          <a:lstStyle/>
          <a:p>
            <a:pPr marL="0" indent="0" eaLnBrk="1" hangingPunct="1">
              <a:lnSpc>
                <a:spcPct val="115000"/>
              </a:lnSpc>
              <a:buNone/>
            </a:pPr>
            <a:r>
              <a:rPr lang="zh-CN" altLang="en-US" sz="2000" dirty="0">
                <a:sym typeface="+mn-ea"/>
              </a:rPr>
              <a:t>参与操作的操作数存放在内存中，其偏移地址为指令中的寄存器的内容。</a:t>
            </a:r>
            <a:endParaRPr lang="zh-CN" altLang="en-US" sz="2000" dirty="0"/>
          </a:p>
          <a:p>
            <a:pPr marL="0" indent="0" eaLnBrk="1" hangingPunct="1">
              <a:lnSpc>
                <a:spcPct val="115000"/>
              </a:lnSpc>
              <a:buNone/>
            </a:pPr>
            <a:r>
              <a:rPr lang="zh-CN" altLang="en-US" sz="2000" dirty="0"/>
              <a:t>例：设</a:t>
            </a:r>
            <a:r>
              <a:rPr lang="en-US" altLang="zh-CN" sz="2000" dirty="0" smtClean="0"/>
              <a:t>BX=1200H</a:t>
            </a:r>
            <a:r>
              <a:rPr lang="zh-CN" altLang="en-US" sz="2000" dirty="0" smtClean="0"/>
              <a:t>，</a:t>
            </a:r>
            <a:r>
              <a:rPr lang="en-US" altLang="zh-CN" sz="2000" dirty="0" smtClean="0"/>
              <a:t>MOV  </a:t>
            </a:r>
            <a:r>
              <a:rPr lang="en-US" altLang="zh-CN" sz="2000" dirty="0"/>
              <a:t>AX，[BX</a:t>
            </a:r>
            <a:r>
              <a:rPr lang="en-US" altLang="zh-CN" sz="2000" dirty="0" smtClean="0"/>
              <a:t>]</a:t>
            </a:r>
          </a:p>
          <a:p>
            <a:pPr marL="0" indent="0">
              <a:spcBef>
                <a:spcPts val="1200"/>
              </a:spcBef>
              <a:buSzPct val="100000"/>
              <a:buNone/>
            </a:pPr>
            <a:r>
              <a:rPr kumimoji="1" lang="ru-RU" altLang="zh-CN" sz="2000" dirty="0" smtClean="0">
                <a:solidFill>
                  <a:srgbClr val="000000"/>
                </a:solidFill>
                <a:ea typeface="楷体_GB2312" pitchFamily="49" charset="-122"/>
                <a:sym typeface="+mn-ea"/>
              </a:rPr>
              <a:t>16</a:t>
            </a:r>
            <a:r>
              <a:rPr kumimoji="1" lang="zh-CN" altLang="ru-RU" sz="2000" dirty="0">
                <a:solidFill>
                  <a:srgbClr val="000000"/>
                </a:solidFill>
                <a:ea typeface="楷体_GB2312" pitchFamily="49" charset="-122"/>
                <a:sym typeface="+mn-ea"/>
              </a:rPr>
              <a:t>位寻址时可用的寄存器是</a:t>
            </a:r>
            <a:r>
              <a:rPr kumimoji="1" lang="ru-RU" altLang="zh-CN" sz="2000" dirty="0">
                <a:solidFill>
                  <a:srgbClr val="000000"/>
                </a:solidFill>
                <a:ea typeface="楷体_GB2312" pitchFamily="49" charset="-122"/>
                <a:sym typeface="+mn-ea"/>
              </a:rPr>
              <a:t>BX</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BP</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SI</a:t>
            </a:r>
            <a:r>
              <a:rPr kumimoji="1" lang="zh-CN" altLang="ru-RU" sz="2000" dirty="0">
                <a:solidFill>
                  <a:srgbClr val="000000"/>
                </a:solidFill>
                <a:ea typeface="楷体_GB2312" pitchFamily="49" charset="-122"/>
                <a:sym typeface="+mn-ea"/>
              </a:rPr>
              <a:t>和</a:t>
            </a:r>
            <a:r>
              <a:rPr kumimoji="1" lang="ru-RU" altLang="zh-CN" sz="2000" dirty="0">
                <a:solidFill>
                  <a:srgbClr val="000000"/>
                </a:solidFill>
                <a:ea typeface="楷体_GB2312" pitchFamily="49" charset="-122"/>
                <a:sym typeface="+mn-ea"/>
              </a:rPr>
              <a:t>DI</a:t>
            </a:r>
            <a:r>
              <a:rPr kumimoji="1" lang="zh-CN" altLang="ru-RU" sz="2000" dirty="0">
                <a:solidFill>
                  <a:srgbClr val="000000"/>
                </a:solidFill>
                <a:ea typeface="楷体_GB2312" pitchFamily="49" charset="-122"/>
                <a:sym typeface="+mn-ea"/>
              </a:rPr>
              <a:t>；</a:t>
            </a:r>
            <a:endParaRPr kumimoji="1" lang="zh-CN" altLang="ru-RU" sz="2000" dirty="0">
              <a:solidFill>
                <a:srgbClr val="000000"/>
              </a:solidFill>
              <a:ea typeface="楷体_GB2312" pitchFamily="49" charset="-122"/>
            </a:endParaRPr>
          </a:p>
          <a:p>
            <a:pPr marL="0" indent="0">
              <a:spcBef>
                <a:spcPts val="1200"/>
              </a:spcBef>
              <a:buSzPct val="100000"/>
              <a:buNone/>
            </a:pPr>
            <a:r>
              <a:rPr kumimoji="1" lang="ru-RU" altLang="zh-CN" sz="2000" dirty="0">
                <a:solidFill>
                  <a:srgbClr val="000000"/>
                </a:solidFill>
                <a:ea typeface="楷体_GB2312" pitchFamily="49" charset="-122"/>
                <a:sym typeface="+mn-ea"/>
              </a:rPr>
              <a:t>32</a:t>
            </a:r>
            <a:r>
              <a:rPr kumimoji="1" lang="zh-CN" altLang="ru-RU" sz="2000" dirty="0">
                <a:solidFill>
                  <a:srgbClr val="000000"/>
                </a:solidFill>
                <a:ea typeface="楷体_GB2312" pitchFamily="49" charset="-122"/>
                <a:sym typeface="+mn-ea"/>
              </a:rPr>
              <a:t>位寻址时可用的寄存器是</a:t>
            </a:r>
            <a:r>
              <a:rPr kumimoji="1" lang="ru-RU" altLang="zh-CN" sz="2000" dirty="0">
                <a:solidFill>
                  <a:srgbClr val="000000"/>
                </a:solidFill>
                <a:ea typeface="楷体_GB2312" pitchFamily="49" charset="-122"/>
                <a:sym typeface="+mn-ea"/>
              </a:rPr>
              <a:t>EAX</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EBX</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ECX</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EDX</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ESP</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EBP</a:t>
            </a:r>
            <a:r>
              <a:rPr kumimoji="1" lang="zh-CN" altLang="ru-RU" sz="2000" dirty="0">
                <a:solidFill>
                  <a:srgbClr val="000000"/>
                </a:solidFill>
                <a:ea typeface="楷体_GB2312" pitchFamily="49" charset="-122"/>
                <a:sym typeface="+mn-ea"/>
              </a:rPr>
              <a:t>，</a:t>
            </a:r>
            <a:r>
              <a:rPr kumimoji="1" lang="ru-RU" altLang="zh-CN" sz="2000" dirty="0">
                <a:solidFill>
                  <a:srgbClr val="000000"/>
                </a:solidFill>
                <a:ea typeface="楷体_GB2312" pitchFamily="49" charset="-122"/>
                <a:sym typeface="+mn-ea"/>
              </a:rPr>
              <a:t>ESI</a:t>
            </a:r>
            <a:r>
              <a:rPr kumimoji="1" lang="zh-CN" altLang="ru-RU" sz="2000" dirty="0">
                <a:solidFill>
                  <a:srgbClr val="000000"/>
                </a:solidFill>
                <a:ea typeface="楷体_GB2312" pitchFamily="49" charset="-122"/>
                <a:sym typeface="+mn-ea"/>
              </a:rPr>
              <a:t>和</a:t>
            </a:r>
            <a:r>
              <a:rPr kumimoji="1" lang="ru-RU" altLang="zh-CN" sz="2000" dirty="0">
                <a:solidFill>
                  <a:srgbClr val="000000"/>
                </a:solidFill>
                <a:ea typeface="楷体_GB2312" pitchFamily="49" charset="-122"/>
                <a:sym typeface="+mn-ea"/>
              </a:rPr>
              <a:t>EDI</a:t>
            </a:r>
            <a:r>
              <a:rPr kumimoji="1" lang="zh-CN" altLang="ru-RU" sz="2000" dirty="0">
                <a:solidFill>
                  <a:srgbClr val="000000"/>
                </a:solidFill>
                <a:ea typeface="楷体_GB2312" pitchFamily="49" charset="-122"/>
                <a:sym typeface="+mn-ea"/>
              </a:rPr>
              <a:t>。</a:t>
            </a:r>
            <a:endParaRPr kumimoji="1" lang="zh-CN" altLang="ru-RU" sz="2000" dirty="0">
              <a:solidFill>
                <a:srgbClr val="000000"/>
              </a:solidFill>
              <a:ea typeface="楷体_GB2312" pitchFamily="49" charset="-122"/>
            </a:endParaRPr>
          </a:p>
          <a:p>
            <a:pPr marL="0" indent="0" eaLnBrk="1" hangingPunct="1">
              <a:spcBef>
                <a:spcPct val="40000"/>
              </a:spcBef>
              <a:buNone/>
            </a:pPr>
            <a:r>
              <a:rPr lang="zh-CN" altLang="en-US" sz="2000" dirty="0"/>
              <a:t>操作数的段地址（数据处于哪个段）取决于选择哪一个间址</a:t>
            </a:r>
            <a:r>
              <a:rPr lang="zh-CN" altLang="en-US" sz="2000" dirty="0" smtClean="0"/>
              <a:t>寄存器</a:t>
            </a:r>
            <a:endParaRPr lang="en-US" altLang="zh-CN" sz="2000" dirty="0" smtClean="0"/>
          </a:p>
          <a:p>
            <a:pPr eaLnBrk="1" hangingPunct="1">
              <a:spcBef>
                <a:spcPct val="40000"/>
              </a:spcBef>
              <a:buNone/>
            </a:pPr>
            <a:r>
              <a:rPr lang="zh-CN" altLang="en-US" sz="2000" dirty="0"/>
              <a:t> </a:t>
            </a:r>
            <a:r>
              <a:rPr lang="en-US" altLang="zh-CN" sz="2000" dirty="0"/>
              <a:t>BX，SI，DI</a:t>
            </a:r>
            <a:endParaRPr lang="zh-CN" altLang="en-US" sz="2000" dirty="0"/>
          </a:p>
          <a:p>
            <a:pPr eaLnBrk="1" hangingPunct="1">
              <a:spcBef>
                <a:spcPct val="40000"/>
              </a:spcBef>
              <a:buNone/>
            </a:pPr>
            <a:r>
              <a:rPr lang="en-US" altLang="zh-CN" sz="2000" dirty="0"/>
              <a:t> </a:t>
            </a:r>
            <a:r>
              <a:rPr lang="en-US" altLang="zh-CN" sz="2000" dirty="0" smtClean="0"/>
              <a:t>BP</a:t>
            </a:r>
            <a:endParaRPr lang="zh-CN" altLang="en-US" sz="2000" dirty="0"/>
          </a:p>
        </p:txBody>
      </p:sp>
      <p:grpSp>
        <p:nvGrpSpPr>
          <p:cNvPr id="2" name="组合 1"/>
          <p:cNvGrpSpPr/>
          <p:nvPr/>
        </p:nvGrpSpPr>
        <p:grpSpPr>
          <a:xfrm>
            <a:off x="4355976" y="2611534"/>
            <a:ext cx="4676428" cy="3962399"/>
            <a:chOff x="2699792" y="2205039"/>
            <a:chExt cx="5058321" cy="3962399"/>
          </a:xfrm>
        </p:grpSpPr>
        <p:sp>
          <p:nvSpPr>
            <p:cNvPr id="95236" name="Rectangle 4"/>
            <p:cNvSpPr/>
            <p:nvPr/>
          </p:nvSpPr>
          <p:spPr>
            <a:xfrm>
              <a:off x="5738813" y="3071813"/>
              <a:ext cx="1284685"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37" name="Rectangle 5"/>
            <p:cNvSpPr/>
            <p:nvPr/>
          </p:nvSpPr>
          <p:spPr>
            <a:xfrm>
              <a:off x="5738813" y="3452813"/>
              <a:ext cx="1284685"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38" name="Rectangle 6"/>
            <p:cNvSpPr/>
            <p:nvPr/>
          </p:nvSpPr>
          <p:spPr>
            <a:xfrm>
              <a:off x="5738813" y="4443413"/>
              <a:ext cx="1284685"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39" name="Rectangle 7"/>
            <p:cNvSpPr/>
            <p:nvPr/>
          </p:nvSpPr>
          <p:spPr>
            <a:xfrm>
              <a:off x="5738813" y="4824413"/>
              <a:ext cx="1284685" cy="381000"/>
            </a:xfrm>
            <a:prstGeom prst="rect">
              <a:avLst/>
            </a:prstGeom>
            <a:solidFill>
              <a:srgbClr val="339966"/>
            </a:solidFill>
            <a:ln w="12700" cap="sq" cmpd="sng">
              <a:solidFill>
                <a:schemeClr val="tx1"/>
              </a:solidFill>
              <a:prstDash val="solid"/>
              <a:miter/>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40" name="Line 8"/>
            <p:cNvSpPr/>
            <p:nvPr/>
          </p:nvSpPr>
          <p:spPr>
            <a:xfrm>
              <a:off x="5738813" y="2332038"/>
              <a:ext cx="0" cy="373221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95241" name="Line 9"/>
            <p:cNvSpPr/>
            <p:nvPr/>
          </p:nvSpPr>
          <p:spPr>
            <a:xfrm>
              <a:off x="7022306" y="2319338"/>
              <a:ext cx="0" cy="373221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95242" name="Freeform 10"/>
            <p:cNvSpPr/>
            <p:nvPr/>
          </p:nvSpPr>
          <p:spPr>
            <a:xfrm>
              <a:off x="5736432" y="2205039"/>
              <a:ext cx="1264444" cy="377825"/>
            </a:xfrm>
            <a:custGeom>
              <a:avLst/>
              <a:gdLst>
                <a:gd name="txL" fmla="*/ 0 w 1062"/>
                <a:gd name="txT" fmla="*/ 0 h 238"/>
                <a:gd name="txR" fmla="*/ 1062 w 1062"/>
                <a:gd name="txB" fmla="*/ 238 h 238"/>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43" name="Freeform 11"/>
            <p:cNvSpPr/>
            <p:nvPr/>
          </p:nvSpPr>
          <p:spPr>
            <a:xfrm>
              <a:off x="5723335" y="5722938"/>
              <a:ext cx="1298972" cy="444500"/>
            </a:xfrm>
            <a:custGeom>
              <a:avLst/>
              <a:gdLst>
                <a:gd name="txL" fmla="*/ 0 w 1091"/>
                <a:gd name="txT" fmla="*/ 0 h 280"/>
                <a:gd name="txR" fmla="*/ 1091 w 1091"/>
                <a:gd name="txB" fmla="*/ 280 h 280"/>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round/>
              <a:headEnd type="none" w="sm" len="sm"/>
              <a:tailEnd type="none" w="sm" len="sm"/>
            </a:ln>
          </p:spPr>
          <p:txBody>
            <a:bodyPr wrap="none" anchor="ctr"/>
            <a:lstStyle/>
            <a:p>
              <a:endParaRPr lang="zh-CN" altLang="en-US" sz="2400" dirty="0">
                <a:latin typeface="Tahoma" panose="020B0604030504040204" pitchFamily="34" charset="0"/>
              </a:endParaRPr>
            </a:p>
          </p:txBody>
        </p:sp>
        <p:sp>
          <p:nvSpPr>
            <p:cNvPr id="95244" name="Text Box 12"/>
            <p:cNvSpPr txBox="1"/>
            <p:nvPr/>
          </p:nvSpPr>
          <p:spPr>
            <a:xfrm>
              <a:off x="5971106" y="4443414"/>
              <a:ext cx="754735" cy="369332"/>
            </a:xfrm>
            <a:prstGeom prst="rect">
              <a:avLst/>
            </a:prstGeom>
            <a:noFill/>
            <a:ln w="12700">
              <a:noFill/>
            </a:ln>
          </p:spPr>
          <p:txBody>
            <a:bodyPr wrap="square">
              <a:spAutoFit/>
            </a:bodyPr>
            <a:lstStyle/>
            <a:p>
              <a:pPr>
                <a:spcBef>
                  <a:spcPct val="50000"/>
                </a:spcBef>
              </a:pPr>
              <a:r>
                <a:rPr lang="zh-CN" altLang="en-US" sz="1800" b="1" dirty="0">
                  <a:solidFill>
                    <a:schemeClr val="bg1"/>
                  </a:solidFill>
                  <a:latin typeface="Times New Roman" panose="02020603050405020304" pitchFamily="18" charset="0"/>
                </a:rPr>
                <a:t>22</a:t>
              </a:r>
              <a:r>
                <a:rPr lang="en-US" altLang="zh-CN" sz="1800" b="1" dirty="0">
                  <a:solidFill>
                    <a:schemeClr val="bg1"/>
                  </a:solidFill>
                  <a:latin typeface="Times New Roman" panose="02020603050405020304" pitchFamily="18" charset="0"/>
                </a:rPr>
                <a:t>H</a:t>
              </a:r>
            </a:p>
          </p:txBody>
        </p:sp>
        <p:sp>
          <p:nvSpPr>
            <p:cNvPr id="95245" name="Text Box 13"/>
            <p:cNvSpPr txBox="1"/>
            <p:nvPr/>
          </p:nvSpPr>
          <p:spPr>
            <a:xfrm>
              <a:off x="5971106" y="4824414"/>
              <a:ext cx="754735" cy="369332"/>
            </a:xfrm>
            <a:prstGeom prst="rect">
              <a:avLst/>
            </a:prstGeom>
            <a:noFill/>
            <a:ln w="12700">
              <a:noFill/>
            </a:ln>
          </p:spPr>
          <p:txBody>
            <a:bodyPr wrap="square">
              <a:spAutoFit/>
            </a:bodyPr>
            <a:lstStyle/>
            <a:p>
              <a:pPr>
                <a:spcBef>
                  <a:spcPct val="50000"/>
                </a:spcBef>
              </a:pPr>
              <a:r>
                <a:rPr lang="zh-CN" altLang="en-US" sz="1800" b="1" dirty="0">
                  <a:solidFill>
                    <a:schemeClr val="bg1"/>
                  </a:solidFill>
                  <a:latin typeface="Times New Roman" panose="02020603050405020304" pitchFamily="18" charset="0"/>
                </a:rPr>
                <a:t>11</a:t>
              </a:r>
              <a:r>
                <a:rPr lang="en-US" altLang="zh-CN" sz="1800" b="1" dirty="0">
                  <a:solidFill>
                    <a:schemeClr val="bg1"/>
                  </a:solidFill>
                  <a:latin typeface="Times New Roman" panose="02020603050405020304" pitchFamily="18" charset="0"/>
                </a:rPr>
                <a:t>H</a:t>
              </a:r>
            </a:p>
          </p:txBody>
        </p:sp>
        <p:sp>
          <p:nvSpPr>
            <p:cNvPr id="95246" name="Text Box 14"/>
            <p:cNvSpPr txBox="1"/>
            <p:nvPr/>
          </p:nvSpPr>
          <p:spPr>
            <a:xfrm>
              <a:off x="4647002" y="4443414"/>
              <a:ext cx="1050138" cy="338554"/>
            </a:xfrm>
            <a:prstGeom prst="rect">
              <a:avLst/>
            </a:prstGeom>
            <a:noFill/>
            <a:ln w="12700">
              <a:noFill/>
            </a:ln>
          </p:spPr>
          <p:txBody>
            <a:bodyPr wrap="square">
              <a:spAutoFit/>
            </a:bodyPr>
            <a:lstStyle/>
            <a:p>
              <a:pPr>
                <a:spcBef>
                  <a:spcPct val="50000"/>
                </a:spcBef>
              </a:pPr>
              <a:r>
                <a:rPr lang="zh-CN" altLang="en-US" sz="1600" dirty="0">
                  <a:solidFill>
                    <a:srgbClr val="FF0000"/>
                  </a:solidFill>
                  <a:latin typeface="Times New Roman" panose="02020603050405020304" pitchFamily="18" charset="0"/>
                </a:rPr>
                <a:t>1200</a:t>
              </a:r>
              <a:r>
                <a:rPr lang="en-US" altLang="zh-CN" sz="1600" dirty="0">
                  <a:solidFill>
                    <a:srgbClr val="FF0000"/>
                  </a:solidFill>
                  <a:latin typeface="Times New Roman" panose="02020603050405020304" pitchFamily="18" charset="0"/>
                </a:rPr>
                <a:t>H</a:t>
              </a:r>
            </a:p>
          </p:txBody>
        </p:sp>
        <p:sp>
          <p:nvSpPr>
            <p:cNvPr id="95247" name="Text Box 15"/>
            <p:cNvSpPr txBox="1"/>
            <p:nvPr/>
          </p:nvSpPr>
          <p:spPr>
            <a:xfrm>
              <a:off x="2699792" y="4017963"/>
              <a:ext cx="1286421" cy="369332"/>
            </a:xfrm>
            <a:prstGeom prst="rect">
              <a:avLst/>
            </a:prstGeom>
            <a:noFill/>
            <a:ln w="12700">
              <a:noFill/>
            </a:ln>
          </p:spPr>
          <p:txBody>
            <a:bodyPr wrap="square">
              <a:spAutoFit/>
            </a:bodyPr>
            <a:lstStyle/>
            <a:p>
              <a:pPr eaLnBrk="0" hangingPunct="0">
                <a:spcBef>
                  <a:spcPct val="50000"/>
                </a:spcBef>
              </a:pPr>
              <a:r>
                <a:rPr lang="zh-CN" altLang="en-US" sz="1800" b="1" dirty="0">
                  <a:latin typeface="Times New Roman" panose="02020603050405020304" pitchFamily="18" charset="0"/>
                </a:rPr>
                <a:t>偏移地址</a:t>
              </a:r>
            </a:p>
          </p:txBody>
        </p:sp>
        <p:sp>
          <p:nvSpPr>
            <p:cNvPr id="95248" name="Line 16"/>
            <p:cNvSpPr/>
            <p:nvPr/>
          </p:nvSpPr>
          <p:spPr>
            <a:xfrm>
              <a:off x="3868341" y="4262438"/>
              <a:ext cx="971550" cy="228600"/>
            </a:xfrm>
            <a:prstGeom prst="line">
              <a:avLst/>
            </a:prstGeom>
            <a:ln w="22225" cap="sq" cmpd="sng">
              <a:solidFill>
                <a:srgbClr val="FF6600"/>
              </a:solidFill>
              <a:prstDash val="solid"/>
              <a:headEnd type="none" w="sm" len="sm"/>
              <a:tailEnd type="triangle" w="lg" len="lg"/>
            </a:ln>
          </p:spPr>
          <p:txBody>
            <a:bodyPr/>
            <a:lstStyle/>
            <a:p>
              <a:endParaRPr lang="zh-CN" altLang="en-US"/>
            </a:p>
          </p:txBody>
        </p:sp>
        <p:sp>
          <p:nvSpPr>
            <p:cNvPr id="95250" name="Rectangle 18"/>
            <p:cNvSpPr/>
            <p:nvPr/>
          </p:nvSpPr>
          <p:spPr>
            <a:xfrm>
              <a:off x="3182541" y="5176838"/>
              <a:ext cx="1028700" cy="457200"/>
            </a:xfrm>
            <a:prstGeom prst="rect">
              <a:avLst/>
            </a:prstGeom>
            <a:solidFill>
              <a:srgbClr val="339966"/>
            </a:solidFill>
            <a:ln w="12700" cap="sq" cmpd="sng">
              <a:solidFill>
                <a:schemeClr val="tx1"/>
              </a:solidFill>
              <a:prstDash val="solid"/>
              <a:miter/>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95251" name="Line 19"/>
            <p:cNvSpPr/>
            <p:nvPr/>
          </p:nvSpPr>
          <p:spPr>
            <a:xfrm>
              <a:off x="3696891" y="5176838"/>
              <a:ext cx="0" cy="457200"/>
            </a:xfrm>
            <a:prstGeom prst="line">
              <a:avLst/>
            </a:prstGeom>
            <a:ln w="12700" cap="sq" cmpd="sng">
              <a:solidFill>
                <a:schemeClr val="tx1"/>
              </a:solidFill>
              <a:prstDash val="solid"/>
              <a:headEnd type="none" w="sm" len="sm"/>
              <a:tailEnd type="none" w="lg" len="lg"/>
            </a:ln>
          </p:spPr>
          <p:txBody>
            <a:bodyPr/>
            <a:lstStyle/>
            <a:p>
              <a:endParaRPr lang="zh-CN" altLang="en-US"/>
            </a:p>
          </p:txBody>
        </p:sp>
        <p:sp>
          <p:nvSpPr>
            <p:cNvPr id="95254" name="Text Box 22"/>
            <p:cNvSpPr txBox="1"/>
            <p:nvPr/>
          </p:nvSpPr>
          <p:spPr>
            <a:xfrm>
              <a:off x="3182541" y="4719639"/>
              <a:ext cx="1143000" cy="369332"/>
            </a:xfrm>
            <a:prstGeom prst="rect">
              <a:avLst/>
            </a:prstGeom>
            <a:noFill/>
            <a:ln w="12700">
              <a:noFill/>
            </a:ln>
          </p:spPr>
          <p:txBody>
            <a:bodyPr>
              <a:spAutoFit/>
            </a:bodyPr>
            <a:lstStyle/>
            <a:p>
              <a:pPr eaLnBrk="0" hangingPunct="0">
                <a:spcBef>
                  <a:spcPct val="50000"/>
                </a:spcBef>
              </a:pPr>
              <a:r>
                <a:rPr lang="en-US" altLang="zh-CN" sz="1800" dirty="0">
                  <a:latin typeface="Times New Roman" panose="02020603050405020304" pitchFamily="18" charset="0"/>
                </a:rPr>
                <a:t>AH    AL</a:t>
              </a:r>
            </a:p>
          </p:txBody>
        </p:sp>
        <p:sp>
          <p:nvSpPr>
            <p:cNvPr id="95255" name="Line 23"/>
            <p:cNvSpPr/>
            <p:nvPr/>
          </p:nvSpPr>
          <p:spPr>
            <a:xfrm flipH="1">
              <a:off x="3411141" y="5938838"/>
              <a:ext cx="1828800" cy="0"/>
            </a:xfrm>
            <a:prstGeom prst="line">
              <a:avLst/>
            </a:prstGeom>
            <a:ln w="19050" cap="sq" cmpd="sng">
              <a:solidFill>
                <a:schemeClr val="tx1"/>
              </a:solidFill>
              <a:prstDash val="solid"/>
              <a:headEnd type="none" w="sm" len="sm"/>
              <a:tailEnd type="none" w="lg" len="lg"/>
            </a:ln>
          </p:spPr>
          <p:txBody>
            <a:bodyPr/>
            <a:lstStyle/>
            <a:p>
              <a:endParaRPr lang="zh-CN" altLang="en-US"/>
            </a:p>
          </p:txBody>
        </p:sp>
        <p:sp>
          <p:nvSpPr>
            <p:cNvPr id="95256" name="Line 24"/>
            <p:cNvSpPr/>
            <p:nvPr/>
          </p:nvSpPr>
          <p:spPr>
            <a:xfrm flipV="1">
              <a:off x="3411141" y="5634038"/>
              <a:ext cx="0" cy="304800"/>
            </a:xfrm>
            <a:prstGeom prst="line">
              <a:avLst/>
            </a:prstGeom>
            <a:ln w="19050" cap="sq" cmpd="sng">
              <a:solidFill>
                <a:schemeClr val="tx1"/>
              </a:solidFill>
              <a:prstDash val="solid"/>
              <a:headEnd type="none" w="sm" len="sm"/>
              <a:tailEnd type="triangle" w="lg" len="lg"/>
            </a:ln>
          </p:spPr>
          <p:txBody>
            <a:bodyPr/>
            <a:lstStyle/>
            <a:p>
              <a:endParaRPr lang="zh-CN" altLang="en-US"/>
            </a:p>
          </p:txBody>
        </p:sp>
        <p:sp>
          <p:nvSpPr>
            <p:cNvPr id="95257" name="Text Box 25"/>
            <p:cNvSpPr txBox="1"/>
            <p:nvPr/>
          </p:nvSpPr>
          <p:spPr>
            <a:xfrm>
              <a:off x="6154341" y="3957639"/>
              <a:ext cx="457200" cy="369332"/>
            </a:xfrm>
            <a:prstGeom prst="rect">
              <a:avLst/>
            </a:prstGeom>
            <a:noFill/>
            <a:ln w="12700">
              <a:noFill/>
            </a:ln>
          </p:spPr>
          <p:txBody>
            <a:bodyPr>
              <a:spAutoFit/>
            </a:bodyPr>
            <a:lstStyle/>
            <a:p>
              <a:pPr>
                <a:spcBef>
                  <a:spcPct val="50000"/>
                </a:spcBef>
              </a:pPr>
              <a:r>
                <a:rPr lang="en-US" altLang="zh-CN" sz="1800" dirty="0">
                  <a:latin typeface="宋体" panose="02010600030101010101" pitchFamily="2" charset="-122"/>
                </a:rPr>
                <a:t>┇</a:t>
              </a:r>
              <a:r>
                <a:rPr lang="en-US" altLang="zh-CN" sz="1800" dirty="0"/>
                <a:t> </a:t>
              </a:r>
            </a:p>
          </p:txBody>
        </p:sp>
        <p:sp>
          <p:nvSpPr>
            <p:cNvPr id="95258" name="Text Box 26"/>
            <p:cNvSpPr txBox="1"/>
            <p:nvPr/>
          </p:nvSpPr>
          <p:spPr>
            <a:xfrm>
              <a:off x="3156347" y="5172076"/>
              <a:ext cx="1143000" cy="369332"/>
            </a:xfrm>
            <a:prstGeom prst="rect">
              <a:avLst/>
            </a:prstGeom>
            <a:noFill/>
            <a:ln w="12700">
              <a:noFill/>
            </a:ln>
          </p:spPr>
          <p:txBody>
            <a:bodyPr>
              <a:spAutoFit/>
            </a:bodyPr>
            <a:lstStyle/>
            <a:p>
              <a:pPr eaLnBrk="0" hangingPunct="0">
                <a:spcBef>
                  <a:spcPct val="50000"/>
                </a:spcBef>
              </a:pPr>
              <a:r>
                <a:rPr lang="en-US" altLang="zh-CN" sz="1800" b="1" dirty="0">
                  <a:solidFill>
                    <a:schemeClr val="bg1"/>
                  </a:solidFill>
                  <a:latin typeface="Times New Roman" panose="02020603050405020304" pitchFamily="18" charset="0"/>
                </a:rPr>
                <a:t>  11    22</a:t>
              </a:r>
            </a:p>
          </p:txBody>
        </p:sp>
        <p:sp>
          <p:nvSpPr>
            <p:cNvPr id="95259" name="Line 27"/>
            <p:cNvSpPr/>
            <p:nvPr/>
          </p:nvSpPr>
          <p:spPr>
            <a:xfrm>
              <a:off x="4782741" y="4719638"/>
              <a:ext cx="0" cy="685800"/>
            </a:xfrm>
            <a:prstGeom prst="line">
              <a:avLst/>
            </a:prstGeom>
            <a:ln w="19050" cap="sq" cmpd="sng">
              <a:solidFill>
                <a:schemeClr val="tx1"/>
              </a:solidFill>
              <a:prstDash val="solid"/>
              <a:headEnd type="none" w="sm" len="sm"/>
              <a:tailEnd type="none" w="lg" len="lg"/>
            </a:ln>
          </p:spPr>
          <p:txBody>
            <a:bodyPr/>
            <a:lstStyle/>
            <a:p>
              <a:endParaRPr lang="zh-CN" altLang="en-US"/>
            </a:p>
          </p:txBody>
        </p:sp>
        <p:sp>
          <p:nvSpPr>
            <p:cNvPr id="95260" name="Line 28"/>
            <p:cNvSpPr/>
            <p:nvPr/>
          </p:nvSpPr>
          <p:spPr>
            <a:xfrm flipH="1">
              <a:off x="4211241" y="5405438"/>
              <a:ext cx="571500" cy="0"/>
            </a:xfrm>
            <a:prstGeom prst="line">
              <a:avLst/>
            </a:prstGeom>
            <a:ln w="19050" cap="sq" cmpd="sng">
              <a:solidFill>
                <a:schemeClr val="tx1"/>
              </a:solidFill>
              <a:prstDash val="solid"/>
              <a:headEnd type="none" w="sm" len="sm"/>
              <a:tailEnd type="triangle" w="lg" len="lg"/>
            </a:ln>
          </p:spPr>
          <p:txBody>
            <a:bodyPr/>
            <a:lstStyle/>
            <a:p>
              <a:endParaRPr lang="zh-CN" altLang="en-US"/>
            </a:p>
          </p:txBody>
        </p:sp>
        <p:sp>
          <p:nvSpPr>
            <p:cNvPr id="95261" name="Text Box 29"/>
            <p:cNvSpPr txBox="1"/>
            <p:nvPr/>
          </p:nvSpPr>
          <p:spPr>
            <a:xfrm>
              <a:off x="7415213" y="4475163"/>
              <a:ext cx="342900" cy="1014730"/>
            </a:xfrm>
            <a:prstGeom prst="rect">
              <a:avLst/>
            </a:prstGeom>
            <a:noFill/>
            <a:ln w="12700">
              <a:noFill/>
            </a:ln>
          </p:spPr>
          <p:txBody>
            <a:bodyPr>
              <a:spAutoFit/>
            </a:bodyPr>
            <a:lstStyle/>
            <a:p>
              <a:pPr eaLnBrk="0" hangingPunct="0">
                <a:spcBef>
                  <a:spcPct val="50000"/>
                </a:spcBef>
              </a:pPr>
              <a:r>
                <a:rPr lang="zh-CN" altLang="en-US" sz="2000" b="1" dirty="0">
                  <a:solidFill>
                    <a:schemeClr val="tx2"/>
                  </a:solidFill>
                  <a:latin typeface="Times New Roman" panose="02020603050405020304" pitchFamily="18" charset="0"/>
                </a:rPr>
                <a:t>数据段</a:t>
              </a:r>
            </a:p>
          </p:txBody>
        </p:sp>
        <p:sp>
          <p:nvSpPr>
            <p:cNvPr id="95262" name="AutoShape 30"/>
            <p:cNvSpPr/>
            <p:nvPr/>
          </p:nvSpPr>
          <p:spPr>
            <a:xfrm>
              <a:off x="7125891" y="4262438"/>
              <a:ext cx="228600" cy="1447800"/>
            </a:xfrm>
            <a:prstGeom prst="rightBrace">
              <a:avLst>
                <a:gd name="adj1" fmla="val 39583"/>
                <a:gd name="adj2" fmla="val 50000"/>
              </a:avLst>
            </a:prstGeom>
            <a:noFill/>
            <a:ln w="25400" cap="sq" cmpd="sng">
              <a:solidFill>
                <a:srgbClr val="FF6600"/>
              </a:solidFill>
              <a:prstDash val="solid"/>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95263" name="Text Box 31"/>
            <p:cNvSpPr txBox="1"/>
            <p:nvPr/>
          </p:nvSpPr>
          <p:spPr>
            <a:xfrm>
              <a:off x="7415213" y="2738438"/>
              <a:ext cx="342900" cy="1014730"/>
            </a:xfrm>
            <a:prstGeom prst="rect">
              <a:avLst/>
            </a:prstGeom>
            <a:noFill/>
            <a:ln w="12700">
              <a:noFill/>
            </a:ln>
          </p:spPr>
          <p:txBody>
            <a:bodyPr>
              <a:spAutoFit/>
            </a:bodyPr>
            <a:lstStyle/>
            <a:p>
              <a:pPr eaLnBrk="0" hangingPunct="0">
                <a:spcBef>
                  <a:spcPct val="50000"/>
                </a:spcBef>
              </a:pPr>
              <a:r>
                <a:rPr lang="zh-CN" altLang="en-US" sz="2000" b="1" dirty="0">
                  <a:latin typeface="Times New Roman" panose="02020603050405020304" pitchFamily="18" charset="0"/>
                </a:rPr>
                <a:t>代码段</a:t>
              </a:r>
            </a:p>
          </p:txBody>
        </p:sp>
        <p:sp>
          <p:nvSpPr>
            <p:cNvPr id="95264" name="AutoShape 32"/>
            <p:cNvSpPr/>
            <p:nvPr/>
          </p:nvSpPr>
          <p:spPr>
            <a:xfrm>
              <a:off x="7129463" y="2738438"/>
              <a:ext cx="228600" cy="1143000"/>
            </a:xfrm>
            <a:prstGeom prst="rightBrace">
              <a:avLst>
                <a:gd name="adj1" fmla="val 31250"/>
                <a:gd name="adj2" fmla="val 50000"/>
              </a:avLst>
            </a:prstGeom>
            <a:noFill/>
            <a:ln w="25400" cap="sq" cmpd="sng">
              <a:solidFill>
                <a:srgbClr val="FF6600"/>
              </a:solidFill>
              <a:prstDash val="solid"/>
              <a:headEnd type="none" w="sm" len="sm"/>
              <a:tailEnd type="none" w="lg" len="lg"/>
            </a:ln>
          </p:spPr>
          <p:txBody>
            <a:bodyPr wrap="none" anchor="ctr"/>
            <a:lstStyle/>
            <a:p>
              <a:endParaRPr lang="zh-CN" altLang="en-US" sz="2400" dirty="0">
                <a:latin typeface="Tahoma" panose="020B0604030504040204" pitchFamily="34" charset="0"/>
              </a:endParaRPr>
            </a:p>
          </p:txBody>
        </p:sp>
        <p:sp>
          <p:nvSpPr>
            <p:cNvPr id="95265" name="Text Box 33"/>
            <p:cNvSpPr txBox="1"/>
            <p:nvPr/>
          </p:nvSpPr>
          <p:spPr>
            <a:xfrm>
              <a:off x="5971106" y="3103563"/>
              <a:ext cx="758308" cy="307777"/>
            </a:xfrm>
            <a:prstGeom prst="rect">
              <a:avLst/>
            </a:prstGeom>
            <a:noFill/>
            <a:ln w="12700">
              <a:noFill/>
            </a:ln>
          </p:spPr>
          <p:txBody>
            <a:bodyPr wrap="square">
              <a:spAutoFit/>
            </a:bodyPr>
            <a:lstStyle/>
            <a:p>
              <a:pPr>
                <a:spcBef>
                  <a:spcPct val="50000"/>
                </a:spcBef>
              </a:pPr>
              <a:r>
                <a:rPr lang="en-US" altLang="zh-CN" sz="1400" b="1" dirty="0">
                  <a:solidFill>
                    <a:schemeClr val="bg1"/>
                  </a:solidFill>
                  <a:latin typeface="Times New Roman" panose="02020603050405020304" pitchFamily="18" charset="0"/>
                </a:rPr>
                <a:t>MOV</a:t>
              </a:r>
            </a:p>
          </p:txBody>
        </p:sp>
        <p:sp>
          <p:nvSpPr>
            <p:cNvPr id="95267" name="Line 35"/>
            <p:cNvSpPr/>
            <p:nvPr/>
          </p:nvSpPr>
          <p:spPr>
            <a:xfrm>
              <a:off x="4791075" y="4713288"/>
              <a:ext cx="1026319" cy="0"/>
            </a:xfrm>
            <a:prstGeom prst="line">
              <a:avLst/>
            </a:prstGeom>
            <a:ln w="19050" cap="flat" cmpd="sng">
              <a:solidFill>
                <a:schemeClr val="tx1"/>
              </a:solidFill>
              <a:prstDash val="solid"/>
              <a:headEnd type="none" w="med" len="med"/>
              <a:tailEnd type="oval" w="med" len="med"/>
            </a:ln>
          </p:spPr>
          <p:txBody>
            <a:bodyPr/>
            <a:lstStyle/>
            <a:p>
              <a:endParaRPr lang="zh-CN" altLang="en-US"/>
            </a:p>
          </p:txBody>
        </p:sp>
        <p:sp>
          <p:nvSpPr>
            <p:cNvPr id="95268" name="Line 36"/>
            <p:cNvSpPr/>
            <p:nvPr/>
          </p:nvSpPr>
          <p:spPr>
            <a:xfrm>
              <a:off x="5244703" y="5016500"/>
              <a:ext cx="594122" cy="0"/>
            </a:xfrm>
            <a:prstGeom prst="line">
              <a:avLst/>
            </a:prstGeom>
            <a:ln w="19050" cap="flat" cmpd="sng">
              <a:solidFill>
                <a:schemeClr val="tx1"/>
              </a:solidFill>
              <a:prstDash val="solid"/>
              <a:headEnd type="none" w="med" len="med"/>
              <a:tailEnd type="oval" w="med" len="med"/>
            </a:ln>
          </p:spPr>
          <p:txBody>
            <a:bodyPr/>
            <a:lstStyle/>
            <a:p>
              <a:endParaRPr lang="zh-CN" altLang="en-US"/>
            </a:p>
          </p:txBody>
        </p:sp>
        <p:sp>
          <p:nvSpPr>
            <p:cNvPr id="95269" name="Line 37"/>
            <p:cNvSpPr/>
            <p:nvPr/>
          </p:nvSpPr>
          <p:spPr>
            <a:xfrm>
              <a:off x="5244704" y="5030788"/>
              <a:ext cx="0" cy="90011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6" name="Text Box 14"/>
            <p:cNvSpPr txBox="1"/>
            <p:nvPr/>
          </p:nvSpPr>
          <p:spPr>
            <a:xfrm>
              <a:off x="4647002" y="4838284"/>
              <a:ext cx="1076333" cy="338554"/>
            </a:xfrm>
            <a:prstGeom prst="rect">
              <a:avLst/>
            </a:prstGeom>
            <a:noFill/>
            <a:ln w="12700">
              <a:noFill/>
            </a:ln>
          </p:spPr>
          <p:txBody>
            <a:bodyPr wrap="square">
              <a:spAutoFit/>
            </a:bodyPr>
            <a:lstStyle/>
            <a:p>
              <a:pPr>
                <a:spcBef>
                  <a:spcPct val="50000"/>
                </a:spcBef>
              </a:pPr>
              <a:r>
                <a:rPr lang="zh-CN" altLang="en-US" sz="1600" dirty="0">
                  <a:solidFill>
                    <a:srgbClr val="FF0000"/>
                  </a:solidFill>
                  <a:latin typeface="Times New Roman" panose="02020603050405020304" pitchFamily="18" charset="0"/>
                </a:rPr>
                <a:t>120</a:t>
              </a:r>
              <a:r>
                <a:rPr lang="en-US" altLang="zh-CN" sz="1600" dirty="0">
                  <a:solidFill>
                    <a:srgbClr val="FF0000"/>
                  </a:solidFill>
                  <a:latin typeface="Times New Roman" panose="02020603050405020304" pitchFamily="18" charset="0"/>
                </a:rPr>
                <a:t>1H</a:t>
              </a:r>
            </a:p>
          </p:txBody>
        </p:sp>
      </p:grpSp>
      <p:sp>
        <p:nvSpPr>
          <p:cNvPr id="79875" name="Rectangle 2"/>
          <p:cNvSpPr>
            <a:spLocks noGrp="1"/>
          </p:cNvSpPr>
          <p:nvPr>
            <p:ph type="title"/>
          </p:nvPr>
        </p:nvSpPr>
        <p:spPr/>
        <p:txBody>
          <a:bodyPr vert="horz" wrap="square" lIns="91440" tIns="45720" rIns="91440" bIns="45720" anchor="b"/>
          <a:lstStyle/>
          <a:p>
            <a:pPr eaLnBrk="1" hangingPunct="1"/>
            <a:r>
              <a:rPr lang="zh-CN" altLang="en-US" dirty="0"/>
              <a:t>四、寄存器间接寻址</a:t>
            </a:r>
          </a:p>
        </p:txBody>
      </p:sp>
      <p:grpSp>
        <p:nvGrpSpPr>
          <p:cNvPr id="39" name="组合 38"/>
          <p:cNvGrpSpPr/>
          <p:nvPr/>
        </p:nvGrpSpPr>
        <p:grpSpPr>
          <a:xfrm>
            <a:off x="1220739" y="4372162"/>
            <a:ext cx="3394495" cy="838179"/>
            <a:chOff x="2908355" y="3876696"/>
            <a:chExt cx="3394495" cy="838179"/>
          </a:xfrm>
        </p:grpSpPr>
        <p:sp>
          <p:nvSpPr>
            <p:cNvPr id="40" name="Line 5"/>
            <p:cNvSpPr/>
            <p:nvPr/>
          </p:nvSpPr>
          <p:spPr>
            <a:xfrm>
              <a:off x="3365555" y="4077072"/>
              <a:ext cx="457200" cy="0"/>
            </a:xfrm>
            <a:prstGeom prst="line">
              <a:avLst/>
            </a:prstGeom>
            <a:ln w="25400" cap="sq" cmpd="sng">
              <a:solidFill>
                <a:srgbClr val="FF6600"/>
              </a:solidFill>
              <a:prstDash val="solid"/>
              <a:headEnd type="none" w="sm" len="sm"/>
              <a:tailEnd type="triangle" w="lg" len="lg"/>
            </a:ln>
          </p:spPr>
          <p:txBody>
            <a:bodyPr/>
            <a:lstStyle/>
            <a:p>
              <a:endParaRPr lang="zh-CN" altLang="en-US"/>
            </a:p>
          </p:txBody>
        </p:sp>
        <p:sp>
          <p:nvSpPr>
            <p:cNvPr id="41" name="Line 6"/>
            <p:cNvSpPr/>
            <p:nvPr/>
          </p:nvSpPr>
          <p:spPr>
            <a:xfrm>
              <a:off x="2908355" y="4509120"/>
              <a:ext cx="914400" cy="0"/>
            </a:xfrm>
            <a:prstGeom prst="line">
              <a:avLst/>
            </a:prstGeom>
            <a:ln w="25400" cap="sq" cmpd="sng">
              <a:solidFill>
                <a:srgbClr val="FF6600"/>
              </a:solidFill>
              <a:prstDash val="solid"/>
              <a:headEnd type="none" w="sm" len="sm"/>
              <a:tailEnd type="triangle" w="lg" len="lg"/>
            </a:ln>
          </p:spPr>
          <p:txBody>
            <a:bodyPr/>
            <a:lstStyle/>
            <a:p>
              <a:endParaRPr lang="zh-CN" altLang="en-US"/>
            </a:p>
          </p:txBody>
        </p:sp>
        <p:sp>
          <p:nvSpPr>
            <p:cNvPr id="42" name="Text Box 8"/>
            <p:cNvSpPr txBox="1"/>
            <p:nvPr/>
          </p:nvSpPr>
          <p:spPr>
            <a:xfrm>
              <a:off x="3923928" y="3876696"/>
              <a:ext cx="2268140" cy="400752"/>
            </a:xfrm>
            <a:prstGeom prst="rect">
              <a:avLst/>
            </a:prstGeom>
            <a:noFill/>
            <a:ln w="19050">
              <a:noFill/>
            </a:ln>
          </p:spPr>
          <p:txBody>
            <a:bodyPr lIns="92075" tIns="46038" rIns="92075" bIns="46038">
              <a:spAutoFit/>
            </a:bodyPr>
            <a:lstStyle/>
            <a:p>
              <a:pPr>
                <a:spcBef>
                  <a:spcPct val="50000"/>
                </a:spcBef>
              </a:pPr>
              <a:r>
                <a:rPr lang="zh-CN" altLang="en-US" sz="2000" b="1" dirty="0">
                  <a:solidFill>
                    <a:schemeClr val="tx2"/>
                  </a:solidFill>
                  <a:latin typeface="Tahoma" panose="020B0604030504040204" pitchFamily="34" charset="0"/>
                </a:rPr>
                <a:t>默认在数据段</a:t>
              </a:r>
            </a:p>
          </p:txBody>
        </p:sp>
        <p:sp>
          <p:nvSpPr>
            <p:cNvPr id="43" name="Text Box 9"/>
            <p:cNvSpPr txBox="1"/>
            <p:nvPr/>
          </p:nvSpPr>
          <p:spPr>
            <a:xfrm>
              <a:off x="3926362" y="4314123"/>
              <a:ext cx="2376488" cy="400752"/>
            </a:xfrm>
            <a:prstGeom prst="rect">
              <a:avLst/>
            </a:prstGeom>
            <a:noFill/>
            <a:ln w="19050">
              <a:noFill/>
            </a:ln>
          </p:spPr>
          <p:txBody>
            <a:bodyPr lIns="92075" tIns="46038" rIns="92075" bIns="46038">
              <a:spAutoFit/>
            </a:bodyPr>
            <a:lstStyle/>
            <a:p>
              <a:pPr>
                <a:spcBef>
                  <a:spcPct val="50000"/>
                </a:spcBef>
              </a:pPr>
              <a:r>
                <a:rPr lang="zh-CN" altLang="en-US" sz="2000" b="1" dirty="0">
                  <a:solidFill>
                    <a:schemeClr val="tx2"/>
                  </a:solidFill>
                  <a:latin typeface="Tahoma" panose="020B0604030504040204" pitchFamily="34" charset="0"/>
                </a:rPr>
                <a:t>默认在堆栈段</a:t>
              </a:r>
            </a:p>
          </p:txBody>
        </p:sp>
      </p:grpSp>
    </p:spTree>
    <p:extLst>
      <p:ext uri="{BB962C8B-B14F-4D97-AF65-F5344CB8AC3E}">
        <p14:creationId xmlns:p14="http://schemas.microsoft.com/office/powerpoint/2010/main" val="172788062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235">
                                            <p:txEl>
                                              <p:charRg st="15" end="35"/>
                                            </p:txEl>
                                          </p:spTgt>
                                        </p:tgtEl>
                                        <p:attrNameLst>
                                          <p:attrName>style.visibility</p:attrName>
                                        </p:attrNameLst>
                                      </p:cBhvr>
                                      <p:to>
                                        <p:strVal val="visible"/>
                                      </p:to>
                                    </p:set>
                                    <p:animEffect transition="in" filter="wipe(left)">
                                      <p:cBhvr>
                                        <p:cTn id="7" dur="500"/>
                                        <p:tgtEl>
                                          <p:spTgt spid="95235">
                                            <p:txEl>
                                              <p:charRg st="15"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81000"/>
            <a:ext cx="7200800" cy="563880"/>
          </a:xfrm>
        </p:spPr>
        <p:txBody>
          <a:bodyPr/>
          <a:lstStyle/>
          <a:p>
            <a:r>
              <a:rPr kumimoji="1" lang="ru-RU" altLang="zh-CN" sz="2800" dirty="0" smtClean="0">
                <a:solidFill>
                  <a:srgbClr val="000000"/>
                </a:solidFill>
                <a:ea typeface="楷体_GB2312" pitchFamily="49" charset="-122"/>
                <a:sym typeface="+mn-ea"/>
              </a:rPr>
              <a:t>5</a:t>
            </a:r>
            <a:r>
              <a:rPr kumimoji="1" lang="zh-CN" altLang="ru-RU" sz="2800" dirty="0" smtClean="0">
                <a:solidFill>
                  <a:srgbClr val="000000"/>
                </a:solidFill>
                <a:ea typeface="楷体_GB2312" pitchFamily="49" charset="-122"/>
                <a:sym typeface="+mn-ea"/>
              </a:rPr>
              <a:t>、寄存器相对寻址方式</a:t>
            </a:r>
            <a:r>
              <a:rPr kumimoji="1" lang="ru-RU" altLang="zh-CN" sz="2800" dirty="0" smtClean="0">
                <a:solidFill>
                  <a:srgbClr val="000000"/>
                </a:solidFill>
                <a:ea typeface="楷体_GB2312" pitchFamily="49" charset="-122"/>
                <a:sym typeface="+mn-ea"/>
              </a:rPr>
              <a:t>(</a:t>
            </a:r>
            <a:r>
              <a:rPr kumimoji="1" lang="zh-CN" altLang="ru-RU" sz="2800" dirty="0" smtClean="0">
                <a:solidFill>
                  <a:srgbClr val="000000"/>
                </a:solidFill>
                <a:ea typeface="楷体_GB2312" pitchFamily="49" charset="-122"/>
                <a:sym typeface="+mn-ea"/>
              </a:rPr>
              <a:t>直接变址寻址方式</a:t>
            </a:r>
            <a:r>
              <a:rPr kumimoji="1" lang="ru-RU" altLang="zh-CN" sz="2800" dirty="0" smtClean="0">
                <a:solidFill>
                  <a:srgbClr val="000000"/>
                </a:solidFill>
                <a:ea typeface="楷体_GB2312" pitchFamily="49" charset="-122"/>
                <a:sym typeface="+mn-ea"/>
              </a:rPr>
              <a:t>)</a:t>
            </a:r>
            <a:endParaRPr lang="zh-CN" altLang="en-US" sz="2800" dirty="0"/>
          </a:p>
        </p:txBody>
      </p:sp>
      <p:sp>
        <p:nvSpPr>
          <p:cNvPr id="3" name="内容占位符 2"/>
          <p:cNvSpPr>
            <a:spLocks noGrp="1"/>
          </p:cNvSpPr>
          <p:nvPr>
            <p:ph idx="1"/>
          </p:nvPr>
        </p:nvSpPr>
        <p:spPr>
          <a:xfrm>
            <a:off x="145028" y="1052736"/>
            <a:ext cx="8042618" cy="5805264"/>
          </a:xfrm>
        </p:spPr>
        <p:txBody>
          <a:bodyPr/>
          <a:lstStyle/>
          <a:p>
            <a:r>
              <a:rPr kumimoji="1" lang="zh-CN" altLang="ru-RU" sz="2000" dirty="0" smtClean="0">
                <a:solidFill>
                  <a:srgbClr val="000000"/>
                </a:solidFill>
                <a:ea typeface="楷体_GB2312" pitchFamily="49" charset="-122"/>
                <a:sym typeface="+mn-ea"/>
              </a:rPr>
              <a:t>操作数的有效地址为基址寄存器或变址寄存器的内容和指令中指定的位移量之和，有效地址由两种成分组成。</a:t>
            </a: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pPr marL="0" indent="0">
              <a:lnSpc>
                <a:spcPct val="150000"/>
              </a:lnSpc>
              <a:spcBef>
                <a:spcPct val="30000"/>
              </a:spcBef>
              <a:buSzPct val="100000"/>
              <a:buNone/>
            </a:pPr>
            <a:endParaRPr kumimoji="1" lang="en-US" altLang="zh-CN" sz="2000" dirty="0" smtClean="0">
              <a:solidFill>
                <a:srgbClr val="000000"/>
              </a:solidFill>
              <a:ea typeface="楷体_GB2312" pitchFamily="49" charset="-122"/>
              <a:sym typeface="+mn-ea"/>
            </a:endParaRPr>
          </a:p>
          <a:p>
            <a:pPr marL="0" indent="0">
              <a:lnSpc>
                <a:spcPct val="150000"/>
              </a:lnSpc>
              <a:spcBef>
                <a:spcPct val="30000"/>
              </a:spcBef>
              <a:buSzPct val="100000"/>
              <a:buNone/>
            </a:pPr>
            <a:r>
              <a:rPr kumimoji="1" lang="zh-CN" altLang="ru-RU" sz="2000" dirty="0" smtClean="0">
                <a:solidFill>
                  <a:srgbClr val="000000"/>
                </a:solidFill>
                <a:ea typeface="楷体_GB2312" pitchFamily="49" charset="-122"/>
                <a:sym typeface="+mn-ea"/>
              </a:rPr>
              <a:t>例  MOV AX，COUNT[SI]</a:t>
            </a:r>
            <a:r>
              <a:rPr kumimoji="1" lang="ru-RU" altLang="zh-CN" sz="2000" dirty="0" smtClean="0">
                <a:solidFill>
                  <a:srgbClr val="00B0F0"/>
                </a:solidFill>
                <a:ea typeface="楷体_GB2312" pitchFamily="49" charset="-122"/>
                <a:sym typeface="+mn-ea"/>
              </a:rPr>
              <a:t>(</a:t>
            </a:r>
            <a:r>
              <a:rPr kumimoji="1" lang="zh-CN" altLang="ru-RU" sz="2000" dirty="0" smtClean="0">
                <a:solidFill>
                  <a:srgbClr val="00B0F0"/>
                </a:solidFill>
                <a:ea typeface="楷体_GB2312" pitchFamily="49" charset="-122"/>
                <a:sym typeface="+mn-ea"/>
              </a:rPr>
              <a:t>也可表示为</a:t>
            </a:r>
            <a:r>
              <a:rPr kumimoji="1" lang="ru-RU" altLang="zh-CN" sz="2000" dirty="0" smtClean="0">
                <a:solidFill>
                  <a:srgbClr val="00B0F0"/>
                </a:solidFill>
                <a:ea typeface="楷体_GB2312" pitchFamily="49" charset="-122"/>
                <a:sym typeface="+mn-ea"/>
              </a:rPr>
              <a:t>MOV  AX</a:t>
            </a:r>
            <a:r>
              <a:rPr kumimoji="1" lang="zh-CN" altLang="ru-RU" sz="2000" dirty="0" smtClean="0">
                <a:solidFill>
                  <a:srgbClr val="00B0F0"/>
                </a:solidFill>
                <a:ea typeface="楷体_GB2312" pitchFamily="49" charset="-122"/>
                <a:sym typeface="+mn-ea"/>
              </a:rPr>
              <a:t>，</a:t>
            </a:r>
            <a:r>
              <a:rPr kumimoji="1" lang="ru-RU" altLang="zh-CN" sz="2000" dirty="0" smtClean="0">
                <a:solidFill>
                  <a:srgbClr val="00B0F0"/>
                </a:solidFill>
                <a:ea typeface="楷体_GB2312" pitchFamily="49" charset="-122"/>
                <a:sym typeface="+mn-ea"/>
              </a:rPr>
              <a:t>[COUNT+SI])</a:t>
            </a:r>
            <a:endParaRPr kumimoji="1" lang="ru-RU" altLang="zh-CN" sz="2000" b="1" dirty="0" smtClean="0">
              <a:solidFill>
                <a:srgbClr val="00B0F0"/>
              </a:solidFill>
              <a:ea typeface="楷体_GB2312" pitchFamily="49" charset="-122"/>
            </a:endParaRPr>
          </a:p>
          <a:p>
            <a:pPr marL="0" indent="0">
              <a:spcBef>
                <a:spcPct val="30000"/>
              </a:spcBef>
              <a:buSzPct val="100000"/>
              <a:buNone/>
            </a:pPr>
            <a:r>
              <a:rPr kumimoji="1" lang="zh-CN" altLang="ru-RU" sz="2000" dirty="0" smtClean="0">
                <a:solidFill>
                  <a:srgbClr val="000000"/>
                </a:solidFill>
                <a:ea typeface="楷体_GB2312" pitchFamily="49" charset="-122"/>
                <a:sym typeface="+mn-ea"/>
              </a:rPr>
              <a:t>其中</a:t>
            </a:r>
            <a:r>
              <a:rPr kumimoji="1" lang="ru-RU" altLang="zh-CN" sz="2000" dirty="0" smtClean="0">
                <a:solidFill>
                  <a:srgbClr val="000000"/>
                </a:solidFill>
                <a:ea typeface="楷体_GB2312" pitchFamily="49" charset="-122"/>
                <a:sym typeface="+mn-ea"/>
              </a:rPr>
              <a:t>COUNT</a:t>
            </a:r>
            <a:r>
              <a:rPr kumimoji="1" lang="zh-CN" altLang="ru-RU" sz="2000" dirty="0" smtClean="0">
                <a:solidFill>
                  <a:srgbClr val="000000"/>
                </a:solidFill>
                <a:ea typeface="楷体_GB2312" pitchFamily="49" charset="-122"/>
                <a:sym typeface="+mn-ea"/>
              </a:rPr>
              <a:t>为</a:t>
            </a:r>
            <a:r>
              <a:rPr kumimoji="1" lang="ru-RU" altLang="zh-CN" sz="2000" dirty="0" smtClean="0">
                <a:solidFill>
                  <a:srgbClr val="000000"/>
                </a:solidFill>
                <a:ea typeface="楷体_GB2312" pitchFamily="49" charset="-122"/>
                <a:sym typeface="+mn-ea"/>
              </a:rPr>
              <a:t>16</a:t>
            </a:r>
            <a:r>
              <a:rPr kumimoji="1" lang="zh-CN" altLang="ru-RU" sz="2000" dirty="0" smtClean="0">
                <a:solidFill>
                  <a:srgbClr val="000000"/>
                </a:solidFill>
                <a:ea typeface="楷体_GB2312" pitchFamily="49" charset="-122"/>
                <a:sym typeface="+mn-ea"/>
              </a:rPr>
              <a:t>位位移量。</a:t>
            </a:r>
            <a:endParaRPr kumimoji="1" lang="zh-CN" altLang="ru-RU" sz="2000" b="1" dirty="0" smtClean="0">
              <a:solidFill>
                <a:srgbClr val="000000"/>
              </a:solidFill>
              <a:ea typeface="楷体_GB2312" pitchFamily="49" charset="-122"/>
            </a:endParaRPr>
          </a:p>
          <a:p>
            <a:pPr marL="0" indent="0">
              <a:spcBef>
                <a:spcPct val="30000"/>
              </a:spcBef>
              <a:buSzPct val="100000"/>
              <a:buNone/>
            </a:pPr>
            <a:r>
              <a:rPr kumimoji="1" lang="zh-CN" altLang="ru-RU" sz="2000" dirty="0" smtClean="0">
                <a:solidFill>
                  <a:srgbClr val="000000"/>
                </a:solidFill>
                <a:ea typeface="楷体_GB2312" pitchFamily="49" charset="-122"/>
                <a:sym typeface="+mn-ea"/>
              </a:rPr>
              <a:t>如果</a:t>
            </a:r>
            <a:r>
              <a:rPr kumimoji="1" lang="ru-RU" altLang="zh-CN" sz="2000" dirty="0" smtClean="0">
                <a:solidFill>
                  <a:srgbClr val="000000"/>
                </a:solidFill>
                <a:ea typeface="楷体_GB2312" pitchFamily="49" charset="-122"/>
                <a:sym typeface="+mn-ea"/>
              </a:rPr>
              <a:t>(DS)=3000H</a:t>
            </a:r>
            <a:r>
              <a:rPr kumimoji="1" lang="zh-CN" altLang="ru-RU" sz="2000" dirty="0" smtClean="0">
                <a:solidFill>
                  <a:srgbClr val="000000"/>
                </a:solidFill>
                <a:ea typeface="楷体_GB2312" pitchFamily="49" charset="-122"/>
                <a:sym typeface="+mn-ea"/>
              </a:rPr>
              <a:t>。</a:t>
            </a:r>
            <a:r>
              <a:rPr kumimoji="1" lang="ru-RU" altLang="zh-CN" sz="2000" dirty="0" smtClean="0">
                <a:solidFill>
                  <a:srgbClr val="000000"/>
                </a:solidFill>
                <a:ea typeface="楷体_GB2312" pitchFamily="49" charset="-122"/>
                <a:sym typeface="+mn-ea"/>
              </a:rPr>
              <a:t>(SI)=2000H</a:t>
            </a:r>
            <a:r>
              <a:rPr kumimoji="1" lang="zh-CN" altLang="ru-RU" sz="2000" dirty="0" smtClean="0">
                <a:solidFill>
                  <a:srgbClr val="000000"/>
                </a:solidFill>
                <a:ea typeface="楷体_GB2312" pitchFamily="49" charset="-122"/>
                <a:sym typeface="+mn-ea"/>
              </a:rPr>
              <a:t>，</a:t>
            </a:r>
            <a:r>
              <a:rPr kumimoji="1" lang="ru-RU" altLang="zh-CN" sz="2000" dirty="0" smtClean="0">
                <a:solidFill>
                  <a:srgbClr val="000000"/>
                </a:solidFill>
                <a:ea typeface="楷体_GB2312" pitchFamily="49" charset="-122"/>
                <a:sym typeface="+mn-ea"/>
              </a:rPr>
              <a:t>COUNT=3000H</a:t>
            </a:r>
            <a:endParaRPr kumimoji="1" lang="ru-RU" altLang="zh-CN" sz="2000" b="1" dirty="0" smtClean="0">
              <a:solidFill>
                <a:srgbClr val="000000"/>
              </a:solidFill>
              <a:ea typeface="楷体_GB2312" pitchFamily="49" charset="-122"/>
            </a:endParaRPr>
          </a:p>
          <a:p>
            <a:pPr marL="0" indent="0">
              <a:spcBef>
                <a:spcPct val="30000"/>
              </a:spcBef>
              <a:buSzPct val="100000"/>
              <a:buNone/>
            </a:pPr>
            <a:r>
              <a:rPr kumimoji="1" lang="zh-CN" altLang="ru-RU" sz="2000" dirty="0" smtClean="0">
                <a:solidFill>
                  <a:srgbClr val="000000"/>
                </a:solidFill>
                <a:ea typeface="楷体_GB2312" pitchFamily="49" charset="-122"/>
                <a:sym typeface="+mn-ea"/>
              </a:rPr>
              <a:t>则物理地址</a:t>
            </a:r>
            <a:r>
              <a:rPr kumimoji="1" lang="ru-RU" altLang="zh-CN" sz="2000" dirty="0" smtClean="0">
                <a:solidFill>
                  <a:srgbClr val="000000"/>
                </a:solidFill>
                <a:ea typeface="楷体_GB2312" pitchFamily="49" charset="-122"/>
                <a:sym typeface="+mn-ea"/>
              </a:rPr>
              <a:t>=30000+2000+3000=35000H</a:t>
            </a:r>
            <a:endParaRPr kumimoji="1" lang="ru-RU" altLang="zh-CN" sz="2000" b="1" dirty="0" smtClean="0">
              <a:solidFill>
                <a:srgbClr val="000000"/>
              </a:solidFill>
              <a:ea typeface="楷体_GB2312" pitchFamily="49" charset="-122"/>
            </a:endParaRPr>
          </a:p>
          <a:p>
            <a:pPr marL="0" indent="0">
              <a:lnSpc>
                <a:spcPct val="150000"/>
              </a:lnSpc>
              <a:spcBef>
                <a:spcPct val="30000"/>
              </a:spcBef>
              <a:buSzPct val="100000"/>
              <a:buNone/>
            </a:pPr>
            <a:r>
              <a:rPr kumimoji="1" lang="zh-CN" altLang="ru-RU" sz="2000" dirty="0" smtClean="0">
                <a:solidFill>
                  <a:srgbClr val="000000"/>
                </a:solidFill>
                <a:ea typeface="楷体_GB2312" pitchFamily="49" charset="-122"/>
                <a:sym typeface="+mn-ea"/>
              </a:rPr>
              <a:t>这种寻址方式可用于表格处理，表格的首地址可设置为位移量，利用修改基址或变址寄存器的内容来取得表格中的值。 </a:t>
            </a:r>
            <a:endParaRPr lang="zh-CN" altLang="en-US" sz="2000" dirty="0"/>
          </a:p>
        </p:txBody>
      </p:sp>
      <p:grpSp>
        <p:nvGrpSpPr>
          <p:cNvPr id="5" name="Group 1052"/>
          <p:cNvGrpSpPr/>
          <p:nvPr/>
        </p:nvGrpSpPr>
        <p:grpSpPr bwMode="auto">
          <a:xfrm>
            <a:off x="2195735" y="2030094"/>
            <a:ext cx="5148993" cy="1686937"/>
            <a:chOff x="1872" y="2496"/>
            <a:chExt cx="3888" cy="1680"/>
          </a:xfrm>
        </p:grpSpPr>
        <p:sp>
          <p:nvSpPr>
            <p:cNvPr id="6" name="Rectangle 1029"/>
            <p:cNvSpPr>
              <a:spLocks noChangeArrowheads="1"/>
            </p:cNvSpPr>
            <p:nvPr/>
          </p:nvSpPr>
          <p:spPr bwMode="auto">
            <a:xfrm>
              <a:off x="2544" y="3840"/>
              <a:ext cx="624"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地址</a:t>
              </a:r>
            </a:p>
          </p:txBody>
        </p:sp>
        <p:sp>
          <p:nvSpPr>
            <p:cNvPr id="7" name="Rectangle 1030"/>
            <p:cNvSpPr>
              <a:spLocks noChangeArrowheads="1"/>
            </p:cNvSpPr>
            <p:nvPr/>
          </p:nvSpPr>
          <p:spPr bwMode="auto">
            <a:xfrm>
              <a:off x="2352" y="3552"/>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寄存器</a:t>
              </a:r>
            </a:p>
          </p:txBody>
        </p:sp>
        <p:sp>
          <p:nvSpPr>
            <p:cNvPr id="8" name="Rectangle 1031"/>
            <p:cNvSpPr>
              <a:spLocks noChangeArrowheads="1"/>
            </p:cNvSpPr>
            <p:nvPr/>
          </p:nvSpPr>
          <p:spPr bwMode="auto">
            <a:xfrm>
              <a:off x="4896" y="3312"/>
              <a:ext cx="672"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操作数</a:t>
              </a:r>
            </a:p>
          </p:txBody>
        </p:sp>
        <p:sp>
          <p:nvSpPr>
            <p:cNvPr id="9" name="Rectangle 1032"/>
            <p:cNvSpPr>
              <a:spLocks noChangeArrowheads="1"/>
            </p:cNvSpPr>
            <p:nvPr/>
          </p:nvSpPr>
          <p:spPr bwMode="auto">
            <a:xfrm>
              <a:off x="4752" y="2976"/>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存储器</a:t>
              </a:r>
            </a:p>
          </p:txBody>
        </p:sp>
        <p:sp>
          <p:nvSpPr>
            <p:cNvPr id="10" name="Line 1033"/>
            <p:cNvSpPr>
              <a:spLocks noChangeShapeType="1"/>
            </p:cNvSpPr>
            <p:nvPr/>
          </p:nvSpPr>
          <p:spPr bwMode="auto">
            <a:xfrm>
              <a:off x="4128" y="3504"/>
              <a:ext cx="192"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1" name="Oval 1034"/>
            <p:cNvSpPr>
              <a:spLocks noChangeArrowheads="1"/>
            </p:cNvSpPr>
            <p:nvPr/>
          </p:nvSpPr>
          <p:spPr bwMode="auto">
            <a:xfrm>
              <a:off x="4320" y="3408"/>
              <a:ext cx="192" cy="192"/>
            </a:xfrm>
            <a:prstGeom prst="ellipse">
              <a:avLst/>
            </a:prstGeom>
            <a:noFill/>
            <a:ln w="28575">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400">
                  <a:solidFill>
                    <a:srgbClr val="003366"/>
                  </a:solidFill>
                  <a:latin typeface="Tahoma" panose="020B0604030504040204" pitchFamily="34" charset="0"/>
                </a:rPr>
                <a:t>＋</a:t>
              </a:r>
            </a:p>
          </p:txBody>
        </p:sp>
        <p:sp>
          <p:nvSpPr>
            <p:cNvPr id="12" name="Rectangle 1035"/>
            <p:cNvSpPr>
              <a:spLocks noChangeArrowheads="1"/>
            </p:cNvSpPr>
            <p:nvPr/>
          </p:nvSpPr>
          <p:spPr bwMode="auto">
            <a:xfrm>
              <a:off x="3936" y="2688"/>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段基地址</a:t>
              </a:r>
            </a:p>
          </p:txBody>
        </p:sp>
        <p:sp>
          <p:nvSpPr>
            <p:cNvPr id="13" name="Line 1036"/>
            <p:cNvSpPr>
              <a:spLocks noChangeShapeType="1"/>
            </p:cNvSpPr>
            <p:nvPr/>
          </p:nvSpPr>
          <p:spPr bwMode="auto">
            <a:xfrm>
              <a:off x="4416" y="3072"/>
              <a:ext cx="0" cy="336"/>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4" name="Line 1037"/>
            <p:cNvSpPr>
              <a:spLocks noChangeShapeType="1"/>
            </p:cNvSpPr>
            <p:nvPr/>
          </p:nvSpPr>
          <p:spPr bwMode="auto">
            <a:xfrm>
              <a:off x="4560" y="3504"/>
              <a:ext cx="336"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grpSp>
          <p:nvGrpSpPr>
            <p:cNvPr id="15" name="Group 1038"/>
            <p:cNvGrpSpPr/>
            <p:nvPr/>
          </p:nvGrpSpPr>
          <p:grpSpPr bwMode="auto">
            <a:xfrm>
              <a:off x="1872" y="2496"/>
              <a:ext cx="1776" cy="672"/>
              <a:chOff x="1776" y="3120"/>
              <a:chExt cx="1008" cy="672"/>
            </a:xfrm>
          </p:grpSpPr>
          <p:sp>
            <p:nvSpPr>
              <p:cNvPr id="25" name="Rectangle 1039"/>
              <p:cNvSpPr>
                <a:spLocks noChangeArrowheads="1"/>
              </p:cNvSpPr>
              <p:nvPr/>
            </p:nvSpPr>
            <p:spPr bwMode="auto">
              <a:xfrm>
                <a:off x="1776" y="3456"/>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基址或变址寄存器  位移量</a:t>
                </a:r>
              </a:p>
            </p:txBody>
          </p:sp>
          <p:sp>
            <p:nvSpPr>
              <p:cNvPr id="26" name="Rectangle 1040"/>
              <p:cNvSpPr>
                <a:spLocks noChangeArrowheads="1"/>
              </p:cNvSpPr>
              <p:nvPr/>
            </p:nvSpPr>
            <p:spPr bwMode="auto">
              <a:xfrm>
                <a:off x="1776" y="3120"/>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400" b="1" i="0" u="none" strike="noStrike" kern="1200" cap="none" spc="0" normalizeH="0" baseline="0" noProof="0">
                    <a:ln>
                      <a:noFill/>
                    </a:ln>
                    <a:effectLst/>
                    <a:uLnTx/>
                    <a:uFillTx/>
                    <a:latin typeface="Tahoma" panose="020B0604030504040204" pitchFamily="34" charset="0"/>
                    <a:ea typeface="宋体" panose="02010600030101010101" pitchFamily="2" charset="-122"/>
                  </a:rPr>
                  <a:t>指令</a:t>
                </a:r>
              </a:p>
            </p:txBody>
          </p:sp>
        </p:grpSp>
        <p:sp>
          <p:nvSpPr>
            <p:cNvPr id="16" name="Line 1041"/>
            <p:cNvSpPr>
              <a:spLocks noChangeShapeType="1"/>
            </p:cNvSpPr>
            <p:nvPr/>
          </p:nvSpPr>
          <p:spPr bwMode="auto">
            <a:xfrm>
              <a:off x="2208" y="4032"/>
              <a:ext cx="336"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Oval 1043"/>
            <p:cNvSpPr>
              <a:spLocks noChangeArrowheads="1"/>
            </p:cNvSpPr>
            <p:nvPr/>
          </p:nvSpPr>
          <p:spPr bwMode="auto">
            <a:xfrm>
              <a:off x="3936" y="3408"/>
              <a:ext cx="192" cy="192"/>
            </a:xfrm>
            <a:prstGeom prst="ellipse">
              <a:avLst/>
            </a:prstGeom>
            <a:noFill/>
            <a:ln w="28575">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400">
                  <a:solidFill>
                    <a:srgbClr val="003366"/>
                  </a:solidFill>
                  <a:latin typeface="Tahoma" panose="020B0604030504040204" pitchFamily="34" charset="0"/>
                </a:rPr>
                <a:t>＋</a:t>
              </a:r>
            </a:p>
          </p:txBody>
        </p:sp>
        <p:sp>
          <p:nvSpPr>
            <p:cNvPr id="18" name="Line 1044"/>
            <p:cNvSpPr>
              <a:spLocks noChangeShapeType="1"/>
            </p:cNvSpPr>
            <p:nvPr/>
          </p:nvSpPr>
          <p:spPr bwMode="auto">
            <a:xfrm>
              <a:off x="3120" y="2832"/>
              <a:ext cx="0" cy="336"/>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9" name="Line 1045"/>
            <p:cNvSpPr>
              <a:spLocks noChangeShapeType="1"/>
            </p:cNvSpPr>
            <p:nvPr/>
          </p:nvSpPr>
          <p:spPr bwMode="auto">
            <a:xfrm>
              <a:off x="2208" y="3168"/>
              <a:ext cx="0" cy="864"/>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0" name="Line 1046"/>
            <p:cNvSpPr>
              <a:spLocks noChangeShapeType="1"/>
            </p:cNvSpPr>
            <p:nvPr/>
          </p:nvSpPr>
          <p:spPr bwMode="auto">
            <a:xfrm>
              <a:off x="3168" y="4032"/>
              <a:ext cx="864" cy="0"/>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1" name="Line 1047"/>
            <p:cNvSpPr>
              <a:spLocks noChangeShapeType="1"/>
            </p:cNvSpPr>
            <p:nvPr/>
          </p:nvSpPr>
          <p:spPr bwMode="auto">
            <a:xfrm flipV="1">
              <a:off x="4032" y="3600"/>
              <a:ext cx="0" cy="432"/>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2" name="Line 1048"/>
            <p:cNvSpPr>
              <a:spLocks noChangeShapeType="1"/>
            </p:cNvSpPr>
            <p:nvPr/>
          </p:nvSpPr>
          <p:spPr bwMode="auto">
            <a:xfrm>
              <a:off x="3648" y="2976"/>
              <a:ext cx="384" cy="0"/>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3" name="Line 1049"/>
            <p:cNvSpPr>
              <a:spLocks noChangeShapeType="1"/>
            </p:cNvSpPr>
            <p:nvPr/>
          </p:nvSpPr>
          <p:spPr bwMode="auto">
            <a:xfrm>
              <a:off x="4032" y="2976"/>
              <a:ext cx="0" cy="432"/>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4" name="Text Box 1051"/>
            <p:cNvSpPr txBox="1">
              <a:spLocks noChangeArrowheads="1"/>
            </p:cNvSpPr>
            <p:nvPr/>
          </p:nvSpPr>
          <p:spPr bwMode="auto">
            <a:xfrm>
              <a:off x="3744" y="3216"/>
              <a:ext cx="38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buClrTx/>
                <a:buSzTx/>
                <a:buFontTx/>
                <a:buNone/>
                <a:defRPr/>
              </a:pPr>
              <a:r>
                <a:rPr kumimoji="1" lang="en-US" altLang="zh-CN" sz="1400" b="1" i="0" u="none" strike="noStrike" kern="1200" cap="none" spc="0" normalizeH="0" baseline="0" noProof="0">
                  <a:ln>
                    <a:noFill/>
                  </a:ln>
                  <a:effectLst/>
                  <a:uLnTx/>
                  <a:uFillTx/>
                  <a:latin typeface="Times New Roman" panose="02020603050405020304" pitchFamily="18" charset="0"/>
                  <a:ea typeface="宋体" panose="02010600030101010101" pitchFamily="2" charset="-122"/>
                </a:rPr>
                <a:t>EA</a:t>
              </a:r>
            </a:p>
          </p:txBody>
        </p:sp>
      </p:grpSp>
    </p:spTree>
    <p:extLst>
      <p:ext uri="{BB962C8B-B14F-4D97-AF65-F5344CB8AC3E}">
        <p14:creationId xmlns:p14="http://schemas.microsoft.com/office/powerpoint/2010/main" val="267455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ru-RU" altLang="zh-CN" dirty="0" smtClean="0">
                <a:solidFill>
                  <a:srgbClr val="000000"/>
                </a:solidFill>
                <a:ea typeface="楷体_GB2312" pitchFamily="49" charset="-122"/>
                <a:sym typeface="+mn-ea"/>
              </a:rPr>
              <a:t>  6</a:t>
            </a:r>
            <a:r>
              <a:rPr kumimoji="1" lang="zh-CN" altLang="en-US" dirty="0" smtClean="0">
                <a:solidFill>
                  <a:srgbClr val="000000"/>
                </a:solidFill>
                <a:ea typeface="楷体_GB2312" pitchFamily="49" charset="-122"/>
                <a:sym typeface="+mn-ea"/>
              </a:rPr>
              <a:t>、</a:t>
            </a:r>
            <a:r>
              <a:rPr kumimoji="1" lang="zh-CN" altLang="ru-RU" dirty="0" smtClean="0">
                <a:solidFill>
                  <a:srgbClr val="000000"/>
                </a:solidFill>
                <a:ea typeface="楷体_GB2312" pitchFamily="49" charset="-122"/>
                <a:sym typeface="+mn-ea"/>
              </a:rPr>
              <a:t>基址变址寻址方式</a:t>
            </a:r>
            <a:endParaRPr lang="zh-CN" altLang="en-US"/>
          </a:p>
        </p:txBody>
      </p:sp>
      <p:sp>
        <p:nvSpPr>
          <p:cNvPr id="3" name="内容占位符 2"/>
          <p:cNvSpPr>
            <a:spLocks noGrp="1"/>
          </p:cNvSpPr>
          <p:nvPr>
            <p:ph idx="1"/>
          </p:nvPr>
        </p:nvSpPr>
        <p:spPr/>
        <p:txBody>
          <a:bodyPr/>
          <a:lstStyle/>
          <a:p>
            <a:r>
              <a:rPr kumimoji="1" lang="zh-CN" altLang="ru-RU" sz="2000" dirty="0" smtClean="0">
                <a:solidFill>
                  <a:srgbClr val="000000"/>
                </a:solidFill>
                <a:ea typeface="楷体_GB2312" pitchFamily="49" charset="-122"/>
                <a:sym typeface="+mn-ea"/>
              </a:rPr>
              <a:t>操作数的有效地址是一个基址寄存器和一个变址寄存器的内容之和，所以有效地址由两种成分组成。</a:t>
            </a:r>
            <a:endParaRPr kumimoji="1" lang="zh-CN" altLang="ru-RU" sz="2000" b="1" dirty="0" smtClean="0">
              <a:solidFill>
                <a:srgbClr val="000000"/>
              </a:solidFill>
              <a:ea typeface="楷体_GB2312" pitchFamily="49" charset="-122"/>
            </a:endParaRPr>
          </a:p>
          <a:p>
            <a:endParaRPr lang="zh-CN" altLang="en-US" sz="2000" dirty="0"/>
          </a:p>
        </p:txBody>
      </p:sp>
      <p:grpSp>
        <p:nvGrpSpPr>
          <p:cNvPr id="5" name="Group 35"/>
          <p:cNvGrpSpPr/>
          <p:nvPr/>
        </p:nvGrpSpPr>
        <p:grpSpPr bwMode="auto">
          <a:xfrm>
            <a:off x="1331640" y="1898651"/>
            <a:ext cx="5973083" cy="1609725"/>
            <a:chOff x="1200" y="2448"/>
            <a:chExt cx="4560" cy="1680"/>
          </a:xfrm>
        </p:grpSpPr>
        <p:sp>
          <p:nvSpPr>
            <p:cNvPr id="6" name="Rectangle 8"/>
            <p:cNvSpPr>
              <a:spLocks noChangeArrowheads="1"/>
            </p:cNvSpPr>
            <p:nvPr/>
          </p:nvSpPr>
          <p:spPr bwMode="auto">
            <a:xfrm>
              <a:off x="5088" y="3264"/>
              <a:ext cx="672" cy="336"/>
            </a:xfrm>
            <a:prstGeom prst="rect">
              <a:avLst/>
            </a:prstGeom>
            <a:noFill/>
            <a:ln w="38100">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操作数</a:t>
              </a:r>
            </a:p>
          </p:txBody>
        </p:sp>
        <p:sp>
          <p:nvSpPr>
            <p:cNvPr id="7" name="Rectangle 9"/>
            <p:cNvSpPr>
              <a:spLocks noChangeArrowheads="1"/>
            </p:cNvSpPr>
            <p:nvPr/>
          </p:nvSpPr>
          <p:spPr bwMode="auto">
            <a:xfrm>
              <a:off x="4752" y="2928"/>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en-US" altLang="zh-CN"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    </a:t>
              </a: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存储器</a:t>
              </a:r>
            </a:p>
          </p:txBody>
        </p:sp>
        <p:sp>
          <p:nvSpPr>
            <p:cNvPr id="8" name="Line 10"/>
            <p:cNvSpPr>
              <a:spLocks noChangeShapeType="1"/>
            </p:cNvSpPr>
            <p:nvPr/>
          </p:nvSpPr>
          <p:spPr bwMode="auto">
            <a:xfrm>
              <a:off x="4320" y="3456"/>
              <a:ext cx="192" cy="0"/>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9" name="Oval 11"/>
            <p:cNvSpPr>
              <a:spLocks noChangeArrowheads="1"/>
            </p:cNvSpPr>
            <p:nvPr/>
          </p:nvSpPr>
          <p:spPr bwMode="auto">
            <a:xfrm>
              <a:off x="4512" y="3360"/>
              <a:ext cx="192" cy="192"/>
            </a:xfrm>
            <a:prstGeom prst="ellipse">
              <a:avLst/>
            </a:prstGeom>
            <a:noFill/>
            <a:ln w="38100">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200">
                  <a:solidFill>
                    <a:srgbClr val="003366"/>
                  </a:solidFill>
                  <a:latin typeface="Tahoma" panose="020B0604030504040204" pitchFamily="34" charset="0"/>
                </a:rPr>
                <a:t>＋</a:t>
              </a:r>
            </a:p>
          </p:txBody>
        </p:sp>
        <p:sp>
          <p:nvSpPr>
            <p:cNvPr id="10" name="Rectangle 12"/>
            <p:cNvSpPr>
              <a:spLocks noChangeArrowheads="1"/>
            </p:cNvSpPr>
            <p:nvPr/>
          </p:nvSpPr>
          <p:spPr bwMode="auto">
            <a:xfrm>
              <a:off x="4128" y="2640"/>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段基地址</a:t>
              </a:r>
            </a:p>
          </p:txBody>
        </p:sp>
        <p:sp>
          <p:nvSpPr>
            <p:cNvPr id="11" name="Line 13"/>
            <p:cNvSpPr>
              <a:spLocks noChangeShapeType="1"/>
            </p:cNvSpPr>
            <p:nvPr/>
          </p:nvSpPr>
          <p:spPr bwMode="auto">
            <a:xfrm>
              <a:off x="4608" y="3024"/>
              <a:ext cx="0" cy="336"/>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2" name="Line 14"/>
            <p:cNvSpPr>
              <a:spLocks noChangeShapeType="1"/>
            </p:cNvSpPr>
            <p:nvPr/>
          </p:nvSpPr>
          <p:spPr bwMode="auto">
            <a:xfrm>
              <a:off x="4752" y="3456"/>
              <a:ext cx="336" cy="0"/>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grpSp>
          <p:nvGrpSpPr>
            <p:cNvPr id="13" name="Group 15"/>
            <p:cNvGrpSpPr/>
            <p:nvPr/>
          </p:nvGrpSpPr>
          <p:grpSpPr bwMode="auto">
            <a:xfrm>
              <a:off x="1200" y="2448"/>
              <a:ext cx="1776" cy="672"/>
              <a:chOff x="1776" y="3120"/>
              <a:chExt cx="1008" cy="672"/>
            </a:xfrm>
          </p:grpSpPr>
          <p:sp>
            <p:nvSpPr>
              <p:cNvPr id="28" name="Rectangle 16"/>
              <p:cNvSpPr>
                <a:spLocks noChangeArrowheads="1"/>
              </p:cNvSpPr>
              <p:nvPr/>
            </p:nvSpPr>
            <p:spPr bwMode="auto">
              <a:xfrm>
                <a:off x="1776" y="3456"/>
                <a:ext cx="1008" cy="336"/>
              </a:xfrm>
              <a:prstGeom prst="rect">
                <a:avLst/>
              </a:prstGeom>
              <a:noFill/>
              <a:ln w="38100">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dirty="0">
                    <a:ln>
                      <a:noFill/>
                    </a:ln>
                    <a:effectLst/>
                    <a:uLnTx/>
                    <a:uFillTx/>
                    <a:latin typeface="Tahoma" panose="020B0604030504040204" pitchFamily="34" charset="0"/>
                    <a:ea typeface="宋体" panose="02010600030101010101" pitchFamily="2" charset="-122"/>
                  </a:rPr>
                  <a:t>基址寄存器    变址寄存器</a:t>
                </a:r>
              </a:p>
            </p:txBody>
          </p:sp>
          <p:sp>
            <p:nvSpPr>
              <p:cNvPr id="29" name="Rectangle 17"/>
              <p:cNvSpPr>
                <a:spLocks noChangeArrowheads="1"/>
              </p:cNvSpPr>
              <p:nvPr/>
            </p:nvSpPr>
            <p:spPr bwMode="auto">
              <a:xfrm>
                <a:off x="1776" y="3120"/>
                <a:ext cx="1008" cy="336"/>
              </a:xfrm>
              <a:prstGeom prst="rect">
                <a:avLst/>
              </a:prstGeom>
              <a:noFill/>
              <a:ln w="38100">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指令</a:t>
                </a:r>
              </a:p>
            </p:txBody>
          </p:sp>
        </p:grpSp>
        <p:sp>
          <p:nvSpPr>
            <p:cNvPr id="14" name="Line 18"/>
            <p:cNvSpPr>
              <a:spLocks noChangeShapeType="1"/>
            </p:cNvSpPr>
            <p:nvPr/>
          </p:nvSpPr>
          <p:spPr bwMode="auto">
            <a:xfrm>
              <a:off x="1872" y="3984"/>
              <a:ext cx="1440" cy="0"/>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5" name="Oval 19"/>
            <p:cNvSpPr>
              <a:spLocks noChangeArrowheads="1"/>
            </p:cNvSpPr>
            <p:nvPr/>
          </p:nvSpPr>
          <p:spPr bwMode="auto">
            <a:xfrm>
              <a:off x="4128" y="3360"/>
              <a:ext cx="192" cy="192"/>
            </a:xfrm>
            <a:prstGeom prst="ellipse">
              <a:avLst/>
            </a:prstGeom>
            <a:noFill/>
            <a:ln w="38100">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200">
                  <a:solidFill>
                    <a:srgbClr val="003366"/>
                  </a:solidFill>
                  <a:latin typeface="Tahoma" panose="020B0604030504040204" pitchFamily="34" charset="0"/>
                </a:rPr>
                <a:t>＋</a:t>
              </a:r>
            </a:p>
          </p:txBody>
        </p:sp>
        <p:sp>
          <p:nvSpPr>
            <p:cNvPr id="16" name="Line 20"/>
            <p:cNvSpPr>
              <a:spLocks noChangeShapeType="1"/>
            </p:cNvSpPr>
            <p:nvPr/>
          </p:nvSpPr>
          <p:spPr bwMode="auto">
            <a:xfrm>
              <a:off x="2064" y="2784"/>
              <a:ext cx="0" cy="336"/>
            </a:xfrm>
            <a:prstGeom prst="line">
              <a:avLst/>
            </a:prstGeom>
            <a:noFill/>
            <a:ln w="38100">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Line 21"/>
            <p:cNvSpPr>
              <a:spLocks noChangeShapeType="1"/>
            </p:cNvSpPr>
            <p:nvPr/>
          </p:nvSpPr>
          <p:spPr bwMode="auto">
            <a:xfrm>
              <a:off x="1872" y="3120"/>
              <a:ext cx="0" cy="864"/>
            </a:xfrm>
            <a:prstGeom prst="line">
              <a:avLst/>
            </a:prstGeom>
            <a:noFill/>
            <a:ln w="38100">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8" name="Line 22"/>
            <p:cNvSpPr>
              <a:spLocks noChangeShapeType="1"/>
            </p:cNvSpPr>
            <p:nvPr/>
          </p:nvSpPr>
          <p:spPr bwMode="auto">
            <a:xfrm>
              <a:off x="3936" y="3984"/>
              <a:ext cx="288" cy="0"/>
            </a:xfrm>
            <a:prstGeom prst="line">
              <a:avLst/>
            </a:prstGeom>
            <a:noFill/>
            <a:ln w="38100">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9" name="Line 23"/>
            <p:cNvSpPr>
              <a:spLocks noChangeShapeType="1"/>
            </p:cNvSpPr>
            <p:nvPr/>
          </p:nvSpPr>
          <p:spPr bwMode="auto">
            <a:xfrm flipV="1">
              <a:off x="4224" y="3552"/>
              <a:ext cx="0" cy="432"/>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0" name="Line 24"/>
            <p:cNvSpPr>
              <a:spLocks noChangeShapeType="1"/>
            </p:cNvSpPr>
            <p:nvPr/>
          </p:nvSpPr>
          <p:spPr bwMode="auto">
            <a:xfrm>
              <a:off x="3936" y="2928"/>
              <a:ext cx="288" cy="0"/>
            </a:xfrm>
            <a:prstGeom prst="line">
              <a:avLst/>
            </a:prstGeom>
            <a:noFill/>
            <a:ln w="38100">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1" name="Line 25"/>
            <p:cNvSpPr>
              <a:spLocks noChangeShapeType="1"/>
            </p:cNvSpPr>
            <p:nvPr/>
          </p:nvSpPr>
          <p:spPr bwMode="auto">
            <a:xfrm>
              <a:off x="4224" y="2928"/>
              <a:ext cx="0" cy="432"/>
            </a:xfrm>
            <a:prstGeom prst="line">
              <a:avLst/>
            </a:prstGeom>
            <a:noFill/>
            <a:ln w="38100">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2" name="Rectangle 27"/>
            <p:cNvSpPr>
              <a:spLocks noChangeArrowheads="1"/>
            </p:cNvSpPr>
            <p:nvPr/>
          </p:nvSpPr>
          <p:spPr bwMode="auto">
            <a:xfrm>
              <a:off x="3312" y="3888"/>
              <a:ext cx="624" cy="240"/>
            </a:xfrm>
            <a:prstGeom prst="rect">
              <a:avLst/>
            </a:prstGeom>
            <a:noFill/>
            <a:ln w="38100">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基址值</a:t>
              </a:r>
            </a:p>
          </p:txBody>
        </p:sp>
        <p:sp>
          <p:nvSpPr>
            <p:cNvPr id="23" name="Rectangle 28"/>
            <p:cNvSpPr>
              <a:spLocks noChangeArrowheads="1"/>
            </p:cNvSpPr>
            <p:nvPr/>
          </p:nvSpPr>
          <p:spPr bwMode="auto">
            <a:xfrm>
              <a:off x="3120" y="3600"/>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基址寄存器</a:t>
              </a:r>
            </a:p>
          </p:txBody>
        </p:sp>
        <p:sp>
          <p:nvSpPr>
            <p:cNvPr id="24" name="Rectangle 30"/>
            <p:cNvSpPr>
              <a:spLocks noChangeArrowheads="1"/>
            </p:cNvSpPr>
            <p:nvPr/>
          </p:nvSpPr>
          <p:spPr bwMode="auto">
            <a:xfrm>
              <a:off x="3312" y="2832"/>
              <a:ext cx="624" cy="240"/>
            </a:xfrm>
            <a:prstGeom prst="rect">
              <a:avLst/>
            </a:prstGeom>
            <a:noFill/>
            <a:ln w="38100">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变址值</a:t>
              </a:r>
            </a:p>
          </p:txBody>
        </p:sp>
        <p:sp>
          <p:nvSpPr>
            <p:cNvPr id="25" name="Rectangle 31"/>
            <p:cNvSpPr>
              <a:spLocks noChangeArrowheads="1"/>
            </p:cNvSpPr>
            <p:nvPr/>
          </p:nvSpPr>
          <p:spPr bwMode="auto">
            <a:xfrm>
              <a:off x="3120" y="2544"/>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变址寄存器</a:t>
              </a:r>
            </a:p>
          </p:txBody>
        </p:sp>
        <p:sp>
          <p:nvSpPr>
            <p:cNvPr id="26" name="Line 32"/>
            <p:cNvSpPr>
              <a:spLocks noChangeShapeType="1"/>
            </p:cNvSpPr>
            <p:nvPr/>
          </p:nvSpPr>
          <p:spPr bwMode="auto">
            <a:xfrm>
              <a:off x="2976" y="2928"/>
              <a:ext cx="336" cy="0"/>
            </a:xfrm>
            <a:prstGeom prst="line">
              <a:avLst/>
            </a:prstGeom>
            <a:noFill/>
            <a:ln w="38100">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7" name="Text Box 33"/>
            <p:cNvSpPr txBox="1">
              <a:spLocks noChangeArrowheads="1"/>
            </p:cNvSpPr>
            <p:nvPr/>
          </p:nvSpPr>
          <p:spPr bwMode="auto">
            <a:xfrm>
              <a:off x="3936" y="3168"/>
              <a:ext cx="38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buClrTx/>
                <a:buSzTx/>
                <a:buFontTx/>
                <a:buNone/>
                <a:defRPr/>
              </a:pPr>
              <a:r>
                <a:rPr kumimoji="1" lang="en-US" altLang="zh-CN" sz="1200" b="1" i="0" u="none" strike="noStrike" kern="1200" cap="none" spc="0" normalizeH="0" baseline="0" noProof="0">
                  <a:ln>
                    <a:noFill/>
                  </a:ln>
                  <a:effectLst/>
                  <a:uLnTx/>
                  <a:uFillTx/>
                  <a:latin typeface="Times New Roman" panose="02020603050405020304" pitchFamily="18" charset="0"/>
                  <a:ea typeface="宋体" panose="02010600030101010101" pitchFamily="2" charset="-122"/>
                </a:rPr>
                <a:t>EA</a:t>
              </a:r>
            </a:p>
          </p:txBody>
        </p:sp>
      </p:grpSp>
      <p:sp>
        <p:nvSpPr>
          <p:cNvPr id="4" name="Rectangle 157"/>
          <p:cNvSpPr>
            <a:spLocks noChangeArrowheads="1"/>
          </p:cNvSpPr>
          <p:nvPr/>
        </p:nvSpPr>
        <p:spPr bwMode="auto">
          <a:xfrm>
            <a:off x="323528" y="3933056"/>
            <a:ext cx="7776863"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30000"/>
              </a:spcBef>
              <a:buSzPct val="100000"/>
            </a:pPr>
            <a:r>
              <a:rPr kumimoji="1" lang="zh-CN" altLang="ru-RU" sz="1800" b="1" dirty="0" smtClean="0">
                <a:solidFill>
                  <a:schemeClr val="tx1">
                    <a:lumMod val="50000"/>
                  </a:schemeClr>
                </a:solidFill>
                <a:ea typeface="楷体_GB2312" pitchFamily="49" charset="-122"/>
              </a:rPr>
              <a:t>例</a:t>
            </a:r>
            <a:r>
              <a:rPr kumimoji="1" lang="ru-RU" altLang="zh-CN" sz="1800" b="1" dirty="0" smtClean="0">
                <a:solidFill>
                  <a:schemeClr val="tx1">
                    <a:lumMod val="50000"/>
                  </a:schemeClr>
                </a:solidFill>
                <a:ea typeface="楷体_GB2312" pitchFamily="49" charset="-122"/>
              </a:rPr>
              <a:t>      MOV        AX</a:t>
            </a:r>
            <a:r>
              <a:rPr kumimoji="1" lang="zh-CN" altLang="ru-RU" sz="1800" b="1" dirty="0" smtClean="0">
                <a:solidFill>
                  <a:schemeClr val="tx1">
                    <a:lumMod val="50000"/>
                  </a:schemeClr>
                </a:solidFill>
                <a:ea typeface="楷体_GB2312" pitchFamily="49" charset="-122"/>
              </a:rPr>
              <a:t>，</a:t>
            </a:r>
            <a:r>
              <a:rPr kumimoji="1" lang="ru-RU" altLang="zh-CN" sz="1800" b="1" dirty="0" smtClean="0">
                <a:solidFill>
                  <a:schemeClr val="tx1">
                    <a:lumMod val="50000"/>
                  </a:schemeClr>
                </a:solidFill>
                <a:ea typeface="楷体_GB2312" pitchFamily="49" charset="-122"/>
              </a:rPr>
              <a:t>[BX][DI]</a:t>
            </a:r>
          </a:p>
          <a:p>
            <a:pPr>
              <a:lnSpc>
                <a:spcPct val="100000"/>
              </a:lnSpc>
              <a:spcBef>
                <a:spcPct val="30000"/>
              </a:spcBef>
              <a:buSzPct val="100000"/>
            </a:pPr>
            <a:r>
              <a:rPr kumimoji="1" lang="ru-RU" altLang="zh-CN" sz="1800" b="1" dirty="0" smtClean="0">
                <a:solidFill>
                  <a:srgbClr val="00B0F0"/>
                </a:solidFill>
                <a:ea typeface="楷体_GB2312" pitchFamily="49" charset="-122"/>
              </a:rPr>
              <a:t>(</a:t>
            </a:r>
            <a:r>
              <a:rPr kumimoji="1" lang="zh-CN" altLang="ru-RU" sz="1800" b="1" dirty="0" smtClean="0">
                <a:solidFill>
                  <a:srgbClr val="00B0F0"/>
                </a:solidFill>
                <a:ea typeface="楷体_GB2312" pitchFamily="49" charset="-122"/>
              </a:rPr>
              <a:t>也可表示为    </a:t>
            </a:r>
            <a:r>
              <a:rPr kumimoji="1" lang="ru-RU" altLang="zh-CN" sz="1800" b="1" dirty="0" smtClean="0">
                <a:solidFill>
                  <a:srgbClr val="00B0F0"/>
                </a:solidFill>
                <a:ea typeface="楷体_GB2312" pitchFamily="49" charset="-122"/>
              </a:rPr>
              <a:t>MOV        AX</a:t>
            </a:r>
            <a:r>
              <a:rPr kumimoji="1" lang="zh-CN" altLang="ru-RU" sz="1800" b="1" dirty="0" smtClean="0">
                <a:solidFill>
                  <a:srgbClr val="00B0F0"/>
                </a:solidFill>
                <a:ea typeface="楷体_GB2312" pitchFamily="49" charset="-122"/>
              </a:rPr>
              <a:t>，</a:t>
            </a:r>
            <a:r>
              <a:rPr kumimoji="1" lang="ru-RU" altLang="zh-CN" sz="1800" b="1" dirty="0" smtClean="0">
                <a:solidFill>
                  <a:srgbClr val="00B0F0"/>
                </a:solidFill>
                <a:ea typeface="楷体_GB2312" pitchFamily="49" charset="-122"/>
              </a:rPr>
              <a:t>[BX+DI])</a:t>
            </a:r>
          </a:p>
          <a:p>
            <a:pPr lvl="1">
              <a:lnSpc>
                <a:spcPct val="100000"/>
              </a:lnSpc>
              <a:spcBef>
                <a:spcPct val="30000"/>
              </a:spcBef>
              <a:buSzPct val="100000"/>
            </a:pPr>
            <a:r>
              <a:rPr kumimoji="1" lang="zh-CN" altLang="ru-RU" sz="1800" b="1" dirty="0" smtClean="0">
                <a:solidFill>
                  <a:srgbClr val="000000"/>
                </a:solidFill>
                <a:ea typeface="楷体_GB2312" pitchFamily="49" charset="-122"/>
              </a:rPr>
              <a:t>如</a:t>
            </a:r>
            <a:r>
              <a:rPr kumimoji="1" lang="ru-RU" altLang="zh-CN" sz="1800" b="1" dirty="0" smtClean="0">
                <a:solidFill>
                  <a:srgbClr val="000000"/>
                </a:solidFill>
                <a:ea typeface="楷体_GB2312" pitchFamily="49" charset="-122"/>
              </a:rPr>
              <a:t>(DS)=2100H</a:t>
            </a:r>
            <a:r>
              <a:rPr kumimoji="1" lang="zh-CN" altLang="ru-RU" sz="1800" b="1" dirty="0" smtClean="0">
                <a:solidFill>
                  <a:srgbClr val="000000"/>
                </a:solidFill>
                <a:ea typeface="楷体_GB2312" pitchFamily="49" charset="-122"/>
              </a:rPr>
              <a:t>，</a:t>
            </a:r>
            <a:r>
              <a:rPr kumimoji="1" lang="ru-RU" altLang="zh-CN" sz="1800" b="1" dirty="0" smtClean="0">
                <a:solidFill>
                  <a:srgbClr val="000000"/>
                </a:solidFill>
                <a:ea typeface="楷体_GB2312" pitchFamily="49" charset="-122"/>
              </a:rPr>
              <a:t>(BX)=0158H</a:t>
            </a:r>
            <a:r>
              <a:rPr kumimoji="1" lang="zh-CN" altLang="ru-RU" sz="1800" b="1" dirty="0" smtClean="0">
                <a:solidFill>
                  <a:srgbClr val="000000"/>
                </a:solidFill>
                <a:ea typeface="楷体_GB2312" pitchFamily="49" charset="-122"/>
              </a:rPr>
              <a:t>，</a:t>
            </a:r>
            <a:r>
              <a:rPr kumimoji="1" lang="ru-RU" altLang="zh-CN" sz="1800" b="1" dirty="0" smtClean="0">
                <a:solidFill>
                  <a:srgbClr val="000000"/>
                </a:solidFill>
                <a:ea typeface="楷体_GB2312" pitchFamily="49" charset="-122"/>
              </a:rPr>
              <a:t>(DI)=10A5H</a:t>
            </a:r>
          </a:p>
          <a:p>
            <a:pPr lvl="1">
              <a:lnSpc>
                <a:spcPct val="100000"/>
              </a:lnSpc>
              <a:spcBef>
                <a:spcPct val="30000"/>
              </a:spcBef>
              <a:buSzPct val="100000"/>
            </a:pPr>
            <a:r>
              <a:rPr kumimoji="1" lang="zh-CN" altLang="ru-RU" sz="1800" b="1" dirty="0" smtClean="0">
                <a:solidFill>
                  <a:srgbClr val="000000"/>
                </a:solidFill>
                <a:ea typeface="楷体_GB2312" pitchFamily="49" charset="-122"/>
              </a:rPr>
              <a:t>则</a:t>
            </a:r>
            <a:r>
              <a:rPr kumimoji="1" lang="ru-RU" altLang="zh-CN" sz="1800" b="1" dirty="0" smtClean="0">
                <a:solidFill>
                  <a:srgbClr val="000000"/>
                </a:solidFill>
                <a:ea typeface="楷体_GB2312" pitchFamily="49" charset="-122"/>
              </a:rPr>
              <a:t>EA=0158+10A5=11FDH</a:t>
            </a:r>
            <a:r>
              <a:rPr kumimoji="1" lang="zh-CN" altLang="ru-RU" sz="1800" b="1" dirty="0" smtClean="0">
                <a:solidFill>
                  <a:srgbClr val="000000"/>
                </a:solidFill>
                <a:ea typeface="楷体_GB2312" pitchFamily="49" charset="-122"/>
              </a:rPr>
              <a:t>，</a:t>
            </a:r>
          </a:p>
          <a:p>
            <a:pPr lvl="1">
              <a:lnSpc>
                <a:spcPct val="100000"/>
              </a:lnSpc>
              <a:spcBef>
                <a:spcPct val="30000"/>
              </a:spcBef>
              <a:buSzPct val="100000"/>
            </a:pPr>
            <a:r>
              <a:rPr kumimoji="1" lang="zh-CN" altLang="ru-RU" sz="1800" b="1" dirty="0" smtClean="0">
                <a:solidFill>
                  <a:srgbClr val="000000"/>
                </a:solidFill>
                <a:ea typeface="楷体_GB2312" pitchFamily="49" charset="-122"/>
              </a:rPr>
              <a:t>物理地址</a:t>
            </a:r>
            <a:r>
              <a:rPr kumimoji="1" lang="ru-RU" altLang="zh-CN" sz="1800" b="1" dirty="0" smtClean="0">
                <a:solidFill>
                  <a:srgbClr val="000000"/>
                </a:solidFill>
                <a:ea typeface="楷体_GB2312" pitchFamily="49" charset="-122"/>
              </a:rPr>
              <a:t>=21000+11FD=221FDH</a:t>
            </a:r>
          </a:p>
          <a:p>
            <a:pPr>
              <a:lnSpc>
                <a:spcPct val="100000"/>
              </a:lnSpc>
              <a:spcBef>
                <a:spcPct val="30000"/>
              </a:spcBef>
              <a:buSzPct val="100000"/>
            </a:pPr>
            <a:r>
              <a:rPr kumimoji="1" lang="zh-CN" altLang="ru-RU" sz="1800" b="1" dirty="0" smtClean="0">
                <a:solidFill>
                  <a:srgbClr val="000000"/>
                </a:solidFill>
                <a:ea typeface="楷体_GB2312" pitchFamily="49" charset="-122"/>
              </a:rPr>
              <a:t>这种寻址方式适用于数组或表格处理，首地址可存放在基址寄存器中，而用变址寄存器来访问数组中的各个元素。两个寄存器都可以修改，它比直接变址方式更加灵活。</a:t>
            </a:r>
          </a:p>
        </p:txBody>
      </p:sp>
    </p:spTree>
    <p:extLst>
      <p:ext uri="{BB962C8B-B14F-4D97-AF65-F5344CB8AC3E}">
        <p14:creationId xmlns:p14="http://schemas.microsoft.com/office/powerpoint/2010/main" val="1919676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2" name="Group 2"/>
          <p:cNvGrpSpPr/>
          <p:nvPr/>
        </p:nvGrpSpPr>
        <p:grpSpPr bwMode="auto">
          <a:xfrm>
            <a:off x="251427" y="1430656"/>
            <a:ext cx="6688931" cy="4648200"/>
            <a:chOff x="-962" y="384"/>
            <a:chExt cx="5618" cy="2928"/>
          </a:xfrm>
        </p:grpSpPr>
        <p:sp>
          <p:nvSpPr>
            <p:cNvPr id="158723" name="Text Box 3"/>
            <p:cNvSpPr txBox="1">
              <a:spLocks noChangeArrowheads="1"/>
            </p:cNvSpPr>
            <p:nvPr/>
          </p:nvSpPr>
          <p:spPr bwMode="auto">
            <a:xfrm>
              <a:off x="-962" y="384"/>
              <a:ext cx="5618" cy="2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kumimoji="1" lang="zh-CN" altLang="en-US" sz="2400" b="1" dirty="0" smtClean="0">
                  <a:solidFill>
                    <a:srgbClr val="000000"/>
                  </a:solidFill>
                  <a:ea typeface="楷体_GB2312" pitchFamily="49" charset="-122"/>
                </a:rPr>
                <a:t>下列应用方式是错误的。</a:t>
              </a:r>
            </a:p>
            <a:p>
              <a:pPr algn="just"/>
              <a:endParaRPr kumimoji="1" lang="zh-CN" altLang="en-US" sz="2400" b="1" dirty="0" smtClean="0">
                <a:solidFill>
                  <a:srgbClr val="000000"/>
                </a:solidFill>
                <a:ea typeface="楷体_GB2312" pitchFamily="49" charset="-122"/>
              </a:endParaRPr>
            </a:p>
            <a:p>
              <a:pPr lvl="1" algn="just">
                <a:spcAft>
                  <a:spcPts val="2400"/>
                </a:spcAft>
              </a:pPr>
              <a:r>
                <a:rPr kumimoji="1" lang="zh-CN" altLang="en-US" sz="2400" b="1" dirty="0" smtClean="0">
                  <a:solidFill>
                    <a:srgbClr val="000000"/>
                  </a:solidFill>
                  <a:ea typeface="楷体_GB2312" pitchFamily="49" charset="-122"/>
                </a:rPr>
                <a:t>如      </a:t>
              </a:r>
              <a:r>
                <a:rPr kumimoji="1" lang="en-US" altLang="zh-CN" sz="2400" b="1" dirty="0" smtClean="0">
                  <a:solidFill>
                    <a:srgbClr val="000000"/>
                  </a:solidFill>
                  <a:ea typeface="楷体_GB2312" pitchFamily="49" charset="-122"/>
                </a:rPr>
                <a:t>MOV   CL,  </a:t>
              </a:r>
              <a:r>
                <a:rPr kumimoji="1" lang="en-US" altLang="zh-CN" sz="2400" b="1" dirty="0" smtClean="0">
                  <a:solidFill>
                    <a:srgbClr val="0000FF"/>
                  </a:solidFill>
                  <a:ea typeface="楷体_GB2312" pitchFamily="49" charset="-122"/>
                </a:rPr>
                <a:t>[AX]</a:t>
              </a:r>
              <a:r>
                <a:rPr kumimoji="1" lang="en-US" altLang="zh-CN" sz="2400" b="1" dirty="0" smtClean="0">
                  <a:solidFill>
                    <a:srgbClr val="000000"/>
                  </a:solidFill>
                  <a:ea typeface="楷体_GB2312" pitchFamily="49" charset="-122"/>
                </a:rPr>
                <a:t>        </a:t>
              </a:r>
            </a:p>
            <a:p>
              <a:pPr lvl="2" algn="just">
                <a:spcAft>
                  <a:spcPts val="2400"/>
                </a:spcAft>
              </a:pPr>
              <a:r>
                <a:rPr kumimoji="1" lang="en-US" altLang="zh-CN" sz="2400" b="1" dirty="0" smtClean="0">
                  <a:solidFill>
                    <a:srgbClr val="000000"/>
                  </a:solidFill>
                  <a:ea typeface="楷体_GB2312" pitchFamily="49" charset="-122"/>
                </a:rPr>
                <a:t>    MOV   AX,  </a:t>
              </a:r>
              <a:r>
                <a:rPr kumimoji="1" lang="en-US" altLang="zh-CN" sz="2400" b="1" dirty="0" smtClean="0">
                  <a:solidFill>
                    <a:srgbClr val="0000FF"/>
                  </a:solidFill>
                  <a:ea typeface="楷体_GB2312" pitchFamily="49" charset="-122"/>
                </a:rPr>
                <a:t>[DX] </a:t>
              </a:r>
              <a:r>
                <a:rPr kumimoji="1" lang="en-US" altLang="zh-CN" sz="2400" b="1" dirty="0" smtClean="0">
                  <a:solidFill>
                    <a:srgbClr val="000000"/>
                  </a:solidFill>
                  <a:ea typeface="楷体_GB2312" pitchFamily="49" charset="-122"/>
                </a:rPr>
                <a:t>        </a:t>
              </a:r>
            </a:p>
            <a:p>
              <a:pPr lvl="2" algn="just">
                <a:spcAft>
                  <a:spcPts val="2400"/>
                </a:spcAft>
              </a:pPr>
              <a:r>
                <a:rPr kumimoji="1" lang="en-US" altLang="zh-CN" sz="2400" b="1" dirty="0" smtClean="0">
                  <a:solidFill>
                    <a:srgbClr val="000000"/>
                  </a:solidFill>
                  <a:ea typeface="楷体_GB2312" pitchFamily="49" charset="-122"/>
                </a:rPr>
                <a:t>    MOV   AL,  </a:t>
              </a:r>
              <a:r>
                <a:rPr kumimoji="1" lang="en-US" altLang="zh-CN" sz="2400" b="1" dirty="0" smtClean="0">
                  <a:solidFill>
                    <a:srgbClr val="0000FF"/>
                  </a:solidFill>
                  <a:ea typeface="楷体_GB2312" pitchFamily="49" charset="-122"/>
                </a:rPr>
                <a:t>[CX] </a:t>
              </a:r>
              <a:endParaRPr kumimoji="1" lang="en-US" altLang="zh-CN" sz="2400" b="1" dirty="0" smtClean="0">
                <a:solidFill>
                  <a:srgbClr val="000000"/>
                </a:solidFill>
                <a:ea typeface="楷体_GB2312" pitchFamily="49" charset="-122"/>
              </a:endParaRPr>
            </a:p>
            <a:p>
              <a:pPr lvl="2" algn="just">
                <a:spcAft>
                  <a:spcPts val="2400"/>
                </a:spcAft>
              </a:pPr>
              <a:r>
                <a:rPr kumimoji="1" lang="en-US" altLang="zh-CN" sz="2400" b="1" dirty="0" smtClean="0">
                  <a:solidFill>
                    <a:srgbClr val="000000"/>
                  </a:solidFill>
                  <a:ea typeface="楷体_GB2312" pitchFamily="49" charset="-122"/>
                </a:rPr>
                <a:t>    MOV   CX,  </a:t>
              </a:r>
              <a:r>
                <a:rPr kumimoji="1" lang="en-US" altLang="zh-CN" sz="2400" b="1" dirty="0" smtClean="0">
                  <a:solidFill>
                    <a:srgbClr val="0000FF"/>
                  </a:solidFill>
                  <a:ea typeface="楷体_GB2312" pitchFamily="49" charset="-122"/>
                </a:rPr>
                <a:t>[BP+BX]</a:t>
              </a:r>
              <a:r>
                <a:rPr kumimoji="1" lang="en-US" altLang="zh-CN" sz="2400" b="1" dirty="0" smtClean="0">
                  <a:solidFill>
                    <a:srgbClr val="000000"/>
                  </a:solidFill>
                  <a:ea typeface="楷体_GB2312" pitchFamily="49" charset="-122"/>
                </a:rPr>
                <a:t>    </a:t>
              </a:r>
            </a:p>
            <a:p>
              <a:pPr lvl="2" algn="just"/>
              <a:r>
                <a:rPr kumimoji="1" lang="en-US" altLang="zh-CN" sz="2400" b="1" dirty="0" smtClean="0">
                  <a:solidFill>
                    <a:srgbClr val="000000"/>
                  </a:solidFill>
                  <a:ea typeface="楷体_GB2312" pitchFamily="49" charset="-122"/>
                </a:rPr>
                <a:t>    MOV   AH,  </a:t>
              </a:r>
              <a:r>
                <a:rPr kumimoji="1" lang="en-US" altLang="zh-CN" sz="2400" b="1" dirty="0" smtClean="0">
                  <a:solidFill>
                    <a:srgbClr val="0000FF"/>
                  </a:solidFill>
                  <a:ea typeface="楷体_GB2312" pitchFamily="49" charset="-122"/>
                </a:rPr>
                <a:t>[SI+DI</a:t>
              </a:r>
              <a:r>
                <a:rPr kumimoji="1" lang="en-US" altLang="zh-CN" sz="2400" b="1" dirty="0" smtClean="0">
                  <a:solidFill>
                    <a:srgbClr val="0000FF"/>
                  </a:solidFill>
                  <a:ea typeface="宋体" panose="02010600030101010101" pitchFamily="2" charset="-122"/>
                </a:rPr>
                <a:t>]</a:t>
              </a:r>
              <a:r>
                <a:rPr kumimoji="1" lang="en-US" altLang="zh-CN" sz="2400" b="1" dirty="0" smtClean="0">
                  <a:solidFill>
                    <a:srgbClr val="000000"/>
                  </a:solidFill>
                  <a:ea typeface="宋体" panose="02010600030101010101" pitchFamily="2" charset="-122"/>
                </a:rPr>
                <a:t> </a:t>
              </a:r>
            </a:p>
            <a:p>
              <a:pPr lvl="2" algn="just"/>
              <a:endParaRPr kumimoji="1" lang="en-US" altLang="zh-CN" sz="2400" b="1" dirty="0" smtClean="0">
                <a:solidFill>
                  <a:srgbClr val="000000"/>
                </a:solidFill>
                <a:ea typeface="宋体" panose="02010600030101010101" pitchFamily="2" charset="-122"/>
              </a:endParaRPr>
            </a:p>
            <a:p>
              <a:pPr lvl="2" algn="just"/>
              <a:r>
                <a:rPr kumimoji="1" lang="en-US" altLang="zh-CN" sz="2400" b="1" dirty="0" smtClean="0">
                  <a:solidFill>
                    <a:srgbClr val="000000"/>
                  </a:solidFill>
                  <a:ea typeface="宋体" panose="02010600030101010101" pitchFamily="2" charset="-122"/>
                </a:rPr>
                <a:t>    MOV    BL,  </a:t>
              </a:r>
              <a:r>
                <a:rPr kumimoji="1" lang="en-US" altLang="zh-CN" sz="2400" b="1" dirty="0" smtClean="0">
                  <a:solidFill>
                    <a:srgbClr val="0000FF"/>
                  </a:solidFill>
                  <a:ea typeface="楷体_GB2312" pitchFamily="49" charset="-122"/>
                </a:rPr>
                <a:t>[AX+CX]</a:t>
              </a:r>
            </a:p>
          </p:txBody>
        </p:sp>
        <p:grpSp>
          <p:nvGrpSpPr>
            <p:cNvPr id="158724" name="Group 4"/>
            <p:cNvGrpSpPr/>
            <p:nvPr/>
          </p:nvGrpSpPr>
          <p:grpSpPr bwMode="auto">
            <a:xfrm>
              <a:off x="3159" y="864"/>
              <a:ext cx="432" cy="2400"/>
              <a:chOff x="3159" y="864"/>
              <a:chExt cx="432" cy="1920"/>
            </a:xfrm>
          </p:grpSpPr>
          <p:sp>
            <p:nvSpPr>
              <p:cNvPr id="158725" name="Line 5"/>
              <p:cNvSpPr>
                <a:spLocks noChangeShapeType="1"/>
              </p:cNvSpPr>
              <p:nvPr/>
            </p:nvSpPr>
            <p:spPr bwMode="auto">
              <a:xfrm flipH="1">
                <a:off x="3159" y="864"/>
                <a:ext cx="384" cy="1831"/>
              </a:xfrm>
              <a:prstGeom prst="line">
                <a:avLst/>
              </a:prstGeom>
              <a:noFill/>
              <a:ln w="508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t"/>
                <a:endParaRPr kumimoji="1" lang="zh-CN" altLang="en-US" sz="1600" b="1" smtClean="0">
                  <a:solidFill>
                    <a:srgbClr val="000000"/>
                  </a:solidFill>
                  <a:ea typeface="宋体" panose="02010600030101010101" pitchFamily="2" charset="-122"/>
                </a:endParaRPr>
              </a:p>
            </p:txBody>
          </p:sp>
          <p:sp>
            <p:nvSpPr>
              <p:cNvPr id="158726" name="Line 6"/>
              <p:cNvSpPr>
                <a:spLocks noChangeShapeType="1"/>
              </p:cNvSpPr>
              <p:nvPr/>
            </p:nvSpPr>
            <p:spPr bwMode="auto">
              <a:xfrm>
                <a:off x="3207" y="912"/>
                <a:ext cx="384" cy="1872"/>
              </a:xfrm>
              <a:prstGeom prst="line">
                <a:avLst/>
              </a:prstGeom>
              <a:noFill/>
              <a:ln w="508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t"/>
                <a:endParaRPr kumimoji="1" lang="zh-CN" altLang="en-US" sz="1600" b="1" smtClean="0">
                  <a:solidFill>
                    <a:srgbClr val="000000"/>
                  </a:solidFill>
                  <a:ea typeface="宋体" panose="02010600030101010101" pitchFamily="2" charset="-122"/>
                </a:endParaRPr>
              </a:p>
            </p:txBody>
          </p:sp>
        </p:grpSp>
      </p:grpSp>
    </p:spTree>
    <p:extLst>
      <p:ext uri="{BB962C8B-B14F-4D97-AF65-F5344CB8AC3E}">
        <p14:creationId xmlns:p14="http://schemas.microsoft.com/office/powerpoint/2010/main" val="1321739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1403648" y="1464311"/>
            <a:ext cx="5688632" cy="5015865"/>
          </a:xfrm>
          <a:prstGeom prst="rect">
            <a:avLst/>
          </a:prstGeom>
          <a:noFill/>
          <a:ln w="254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en-US" altLang="zh-CN" sz="2000" b="1" dirty="0" smtClean="0">
                <a:solidFill>
                  <a:srgbClr val="000000"/>
                </a:solidFill>
                <a:ea typeface="宋体" panose="02010600030101010101" pitchFamily="2" charset="-122"/>
              </a:rPr>
              <a:t>D:\&gt;</a:t>
            </a:r>
            <a:r>
              <a:rPr kumimoji="1" lang="en-US" altLang="zh-CN" sz="2000" b="1" dirty="0" smtClean="0">
                <a:solidFill>
                  <a:srgbClr val="0000FF"/>
                </a:solidFill>
                <a:ea typeface="宋体" panose="02010600030101010101" pitchFamily="2" charset="-122"/>
              </a:rPr>
              <a:t>DEBUG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a:t>
            </a:r>
            <a:r>
              <a:rPr kumimoji="1" lang="en-US" altLang="zh-CN" sz="2000" b="1" dirty="0" smtClean="0">
                <a:solidFill>
                  <a:srgbClr val="0000FF"/>
                </a:solidFill>
                <a:ea typeface="宋体" panose="02010600030101010101" pitchFamily="2" charset="-122"/>
              </a:rPr>
              <a:t>A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CL, [AX]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AX, [DX]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AL, [CX] </a:t>
            </a:r>
            <a:r>
              <a:rPr kumimoji="1" lang="en-US" altLang="zh-CN" sz="2000" b="1" dirty="0" smtClean="0">
                <a:solidFill>
                  <a:srgbClr val="0000FF"/>
                </a:solidFill>
                <a:ea typeface="宋体" panose="02010600030101010101" pitchFamily="2" charset="-122"/>
                <a:sym typeface="Wingdings" panose="05000000000000000000" pitchFamily="2" charset="2"/>
              </a:rPr>
              <a:t></a:t>
            </a: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CX, [BP+BX]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AH, [SI+DI]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  </a:t>
            </a:r>
            <a:r>
              <a:rPr kumimoji="1" lang="en-US" altLang="zh-CN" sz="2000" b="1" dirty="0" smtClean="0">
                <a:solidFill>
                  <a:srgbClr val="0000FF"/>
                </a:solidFill>
                <a:ea typeface="宋体" panose="02010600030101010101" pitchFamily="2" charset="-122"/>
              </a:rPr>
              <a:t>MOV BL, [AX+CX] </a:t>
            </a:r>
            <a:r>
              <a:rPr kumimoji="1" lang="en-US" altLang="zh-CN" sz="2000" b="1" dirty="0" smtClean="0">
                <a:solidFill>
                  <a:srgbClr val="0000FF"/>
                </a:solidFill>
                <a:ea typeface="宋体" panose="02010600030101010101" pitchFamily="2" charset="-122"/>
                <a:sym typeface="Wingdings" panose="05000000000000000000" pitchFamily="2" charset="2"/>
              </a:rPr>
              <a:t></a:t>
            </a:r>
          </a:p>
          <a:p>
            <a:r>
              <a:rPr kumimoji="1" lang="en-US" altLang="zh-CN" sz="2000" b="1" dirty="0" smtClean="0">
                <a:solidFill>
                  <a:srgbClr val="000000"/>
                </a:solidFill>
                <a:ea typeface="宋体" panose="02010600030101010101" pitchFamily="2" charset="-122"/>
              </a:rPr>
              <a:t>                                        </a:t>
            </a:r>
            <a:r>
              <a:rPr kumimoji="1" lang="en-US" altLang="zh-CN" sz="2000" b="1" dirty="0" smtClean="0">
                <a:solidFill>
                  <a:srgbClr val="FF3300"/>
                </a:solidFill>
                <a:ea typeface="宋体" panose="02010600030101010101" pitchFamily="2" charset="-122"/>
              </a:rPr>
              <a:t>^ Error</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0AFA:0100</a:t>
            </a:r>
            <a:r>
              <a:rPr kumimoji="1" lang="en-US" altLang="zh-CN" sz="2000" b="1" dirty="0" smtClean="0">
                <a:solidFill>
                  <a:srgbClr val="0000FF"/>
                </a:solidFill>
                <a:ea typeface="宋体" panose="02010600030101010101" pitchFamily="2" charset="-122"/>
              </a:rPr>
              <a:t> </a:t>
            </a:r>
            <a:r>
              <a:rPr kumimoji="1" lang="en-US" altLang="zh-CN" sz="2000" b="1" dirty="0" smtClean="0">
                <a:solidFill>
                  <a:srgbClr val="0000FF"/>
                </a:solidFill>
                <a:ea typeface="宋体" panose="02010600030101010101" pitchFamily="2" charset="-122"/>
                <a:sym typeface="Wingdings" panose="05000000000000000000" pitchFamily="2" charset="2"/>
              </a:rPr>
              <a:t></a:t>
            </a:r>
            <a:endParaRPr kumimoji="1" lang="en-US" altLang="zh-CN" sz="2000" b="1" dirty="0" smtClean="0">
              <a:solidFill>
                <a:srgbClr val="000000"/>
              </a:solidFill>
              <a:ea typeface="宋体" panose="02010600030101010101" pitchFamily="2" charset="-122"/>
            </a:endParaRPr>
          </a:p>
          <a:p>
            <a:r>
              <a:rPr kumimoji="1" lang="en-US" altLang="zh-CN" sz="2000" b="1" dirty="0" smtClean="0">
                <a:solidFill>
                  <a:srgbClr val="000000"/>
                </a:solidFill>
                <a:ea typeface="宋体" panose="02010600030101010101" pitchFamily="2" charset="-122"/>
              </a:rPr>
              <a:t>-</a:t>
            </a:r>
          </a:p>
        </p:txBody>
      </p:sp>
      <p:sp>
        <p:nvSpPr>
          <p:cNvPr id="159747" name="Text Box 3"/>
          <p:cNvSpPr txBox="1">
            <a:spLocks noChangeArrowheads="1"/>
          </p:cNvSpPr>
          <p:nvPr/>
        </p:nvSpPr>
        <p:spPr bwMode="auto">
          <a:xfrm>
            <a:off x="1331640" y="485776"/>
            <a:ext cx="499772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en-US" sz="2400" b="1" smtClean="0">
                <a:solidFill>
                  <a:srgbClr val="000000"/>
                </a:solidFill>
                <a:ea typeface="楷体_GB2312" pitchFamily="49" charset="-122"/>
              </a:rPr>
              <a:t>利用</a:t>
            </a:r>
            <a:r>
              <a:rPr kumimoji="1" lang="en-US" altLang="zh-CN" sz="2400" b="1" smtClean="0">
                <a:solidFill>
                  <a:srgbClr val="000000"/>
                </a:solidFill>
                <a:ea typeface="楷体_GB2312" pitchFamily="49" charset="-122"/>
              </a:rPr>
              <a:t>DEBUG</a:t>
            </a:r>
            <a:r>
              <a:rPr kumimoji="1" lang="zh-CN" altLang="en-US" sz="2400" b="1" smtClean="0">
                <a:solidFill>
                  <a:srgbClr val="000000"/>
                </a:solidFill>
                <a:ea typeface="楷体_GB2312" pitchFamily="49" charset="-122"/>
              </a:rPr>
              <a:t>可判断下列寻址方式错：</a:t>
            </a:r>
          </a:p>
        </p:txBody>
      </p:sp>
    </p:spTree>
    <p:extLst>
      <p:ext uri="{BB962C8B-B14F-4D97-AF65-F5344CB8AC3E}">
        <p14:creationId xmlns:p14="http://schemas.microsoft.com/office/powerpoint/2010/main" val="2179177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ru-RU" altLang="zh-CN" dirty="0" smtClean="0">
                <a:solidFill>
                  <a:srgbClr val="000000"/>
                </a:solidFill>
                <a:ea typeface="楷体_GB2312" pitchFamily="49" charset="-122"/>
                <a:sym typeface="+mn-ea"/>
              </a:rPr>
              <a:t>  7</a:t>
            </a:r>
            <a:r>
              <a:rPr kumimoji="1" lang="zh-CN" altLang="ru-RU" dirty="0" smtClean="0">
                <a:solidFill>
                  <a:srgbClr val="000000"/>
                </a:solidFill>
                <a:ea typeface="楷体_GB2312" pitchFamily="49" charset="-122"/>
                <a:sym typeface="+mn-ea"/>
              </a:rPr>
              <a:t>、相对基址变址寻址方式</a:t>
            </a:r>
            <a:endParaRPr lang="zh-CN" altLang="en-US"/>
          </a:p>
        </p:txBody>
      </p:sp>
      <p:sp>
        <p:nvSpPr>
          <p:cNvPr id="3" name="内容占位符 2"/>
          <p:cNvSpPr>
            <a:spLocks noGrp="1"/>
          </p:cNvSpPr>
          <p:nvPr>
            <p:ph idx="1"/>
          </p:nvPr>
        </p:nvSpPr>
        <p:spPr>
          <a:xfrm>
            <a:off x="395536" y="1052831"/>
            <a:ext cx="8424936" cy="5676265"/>
          </a:xfrm>
        </p:spPr>
        <p:txBody>
          <a:bodyPr/>
          <a:lstStyle/>
          <a:p>
            <a:r>
              <a:rPr kumimoji="1" lang="zh-CN" altLang="ru-RU" sz="2000" dirty="0" smtClean="0">
                <a:solidFill>
                  <a:srgbClr val="000000"/>
                </a:solidFill>
                <a:ea typeface="楷体_GB2312" pitchFamily="49" charset="-122"/>
                <a:sym typeface="+mn-ea"/>
              </a:rPr>
              <a:t>操作数的有效地址是一个基址寄存器与一个变址寄存器的内容和指令中指定的位移量之和，所以有效地址由三种成分组成。 </a:t>
            </a:r>
            <a:endParaRPr kumimoji="1" lang="ru-RU" altLang="zh-CN" sz="2000" b="1" dirty="0" smtClean="0">
              <a:solidFill>
                <a:srgbClr val="000000"/>
              </a:solidFill>
              <a:ea typeface="楷体_GB2312" pitchFamily="49" charset="-122"/>
            </a:endParaRPr>
          </a:p>
          <a:p>
            <a:endParaRPr lang="zh-CN" altLang="en-US" sz="2000" dirty="0"/>
          </a:p>
        </p:txBody>
      </p:sp>
      <p:grpSp>
        <p:nvGrpSpPr>
          <p:cNvPr id="30" name="Group 41"/>
          <p:cNvGrpSpPr/>
          <p:nvPr/>
        </p:nvGrpSpPr>
        <p:grpSpPr bwMode="auto">
          <a:xfrm>
            <a:off x="4572000" y="2000916"/>
            <a:ext cx="4355975" cy="2203515"/>
            <a:chOff x="1488" y="2304"/>
            <a:chExt cx="4080" cy="1872"/>
          </a:xfrm>
        </p:grpSpPr>
        <p:sp>
          <p:nvSpPr>
            <p:cNvPr id="31" name="Rectangle 6"/>
            <p:cNvSpPr>
              <a:spLocks noChangeArrowheads="1"/>
            </p:cNvSpPr>
            <p:nvPr/>
          </p:nvSpPr>
          <p:spPr bwMode="auto">
            <a:xfrm>
              <a:off x="2640" y="3936"/>
              <a:ext cx="624"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基址值</a:t>
              </a:r>
            </a:p>
          </p:txBody>
        </p:sp>
        <p:sp>
          <p:nvSpPr>
            <p:cNvPr id="32" name="Rectangle 7"/>
            <p:cNvSpPr>
              <a:spLocks noChangeArrowheads="1"/>
            </p:cNvSpPr>
            <p:nvPr/>
          </p:nvSpPr>
          <p:spPr bwMode="auto">
            <a:xfrm>
              <a:off x="2448" y="3648"/>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基址寄存器</a:t>
              </a:r>
            </a:p>
          </p:txBody>
        </p:sp>
        <p:sp>
          <p:nvSpPr>
            <p:cNvPr id="33" name="Rectangle 8"/>
            <p:cNvSpPr>
              <a:spLocks noChangeArrowheads="1"/>
            </p:cNvSpPr>
            <p:nvPr/>
          </p:nvSpPr>
          <p:spPr bwMode="auto">
            <a:xfrm>
              <a:off x="4896" y="3120"/>
              <a:ext cx="672"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操作数</a:t>
              </a:r>
            </a:p>
          </p:txBody>
        </p:sp>
        <p:sp>
          <p:nvSpPr>
            <p:cNvPr id="34" name="Line 10"/>
            <p:cNvSpPr>
              <a:spLocks noChangeShapeType="1"/>
            </p:cNvSpPr>
            <p:nvPr/>
          </p:nvSpPr>
          <p:spPr bwMode="auto">
            <a:xfrm>
              <a:off x="4128" y="3312"/>
              <a:ext cx="192"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5" name="Oval 11"/>
            <p:cNvSpPr>
              <a:spLocks noChangeArrowheads="1"/>
            </p:cNvSpPr>
            <p:nvPr/>
          </p:nvSpPr>
          <p:spPr bwMode="auto">
            <a:xfrm>
              <a:off x="4320" y="3216"/>
              <a:ext cx="192" cy="192"/>
            </a:xfrm>
            <a:prstGeom prst="ellipse">
              <a:avLst/>
            </a:prstGeom>
            <a:noFill/>
            <a:ln w="28575">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200">
                  <a:solidFill>
                    <a:srgbClr val="003366"/>
                  </a:solidFill>
                  <a:latin typeface="Tahoma" panose="020B0604030504040204" pitchFamily="34" charset="0"/>
                </a:rPr>
                <a:t>＋</a:t>
              </a:r>
            </a:p>
          </p:txBody>
        </p:sp>
        <p:sp>
          <p:nvSpPr>
            <p:cNvPr id="36" name="Rectangle 12"/>
            <p:cNvSpPr>
              <a:spLocks noChangeArrowheads="1"/>
            </p:cNvSpPr>
            <p:nvPr/>
          </p:nvSpPr>
          <p:spPr bwMode="auto">
            <a:xfrm>
              <a:off x="3936" y="2496"/>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段基地址</a:t>
              </a:r>
            </a:p>
          </p:txBody>
        </p:sp>
        <p:sp>
          <p:nvSpPr>
            <p:cNvPr id="37" name="Line 13"/>
            <p:cNvSpPr>
              <a:spLocks noChangeShapeType="1"/>
            </p:cNvSpPr>
            <p:nvPr/>
          </p:nvSpPr>
          <p:spPr bwMode="auto">
            <a:xfrm>
              <a:off x="4416" y="2880"/>
              <a:ext cx="0" cy="336"/>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8" name="Line 14"/>
            <p:cNvSpPr>
              <a:spLocks noChangeShapeType="1"/>
            </p:cNvSpPr>
            <p:nvPr/>
          </p:nvSpPr>
          <p:spPr bwMode="auto">
            <a:xfrm>
              <a:off x="4560" y="3312"/>
              <a:ext cx="336"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grpSp>
          <p:nvGrpSpPr>
            <p:cNvPr id="39" name="Group 15"/>
            <p:cNvGrpSpPr/>
            <p:nvPr/>
          </p:nvGrpSpPr>
          <p:grpSpPr bwMode="auto">
            <a:xfrm>
              <a:off x="1488" y="2304"/>
              <a:ext cx="2160" cy="672"/>
              <a:chOff x="1776" y="3120"/>
              <a:chExt cx="1008" cy="672"/>
            </a:xfrm>
          </p:grpSpPr>
          <p:sp>
            <p:nvSpPr>
              <p:cNvPr id="55" name="Rectangle 16"/>
              <p:cNvSpPr>
                <a:spLocks noChangeArrowheads="1"/>
              </p:cNvSpPr>
              <p:nvPr/>
            </p:nvSpPr>
            <p:spPr bwMode="auto">
              <a:xfrm>
                <a:off x="1776" y="3456"/>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dirty="0">
                    <a:ln>
                      <a:noFill/>
                    </a:ln>
                    <a:effectLst/>
                    <a:uLnTx/>
                    <a:uFillTx/>
                    <a:latin typeface="Tahoma" panose="020B0604030504040204" pitchFamily="34" charset="0"/>
                    <a:ea typeface="宋体" panose="02010600030101010101" pitchFamily="2" charset="-122"/>
                  </a:rPr>
                  <a:t>基址寄存器  变址寄存器  位移量</a:t>
                </a:r>
              </a:p>
            </p:txBody>
          </p:sp>
          <p:sp>
            <p:nvSpPr>
              <p:cNvPr id="56" name="Rectangle 17"/>
              <p:cNvSpPr>
                <a:spLocks noChangeArrowheads="1"/>
              </p:cNvSpPr>
              <p:nvPr/>
            </p:nvSpPr>
            <p:spPr bwMode="auto">
              <a:xfrm>
                <a:off x="1776" y="3120"/>
                <a:ext cx="1008" cy="336"/>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指令</a:t>
                </a:r>
              </a:p>
            </p:txBody>
          </p:sp>
        </p:grpSp>
        <p:sp>
          <p:nvSpPr>
            <p:cNvPr id="40" name="Line 18"/>
            <p:cNvSpPr>
              <a:spLocks noChangeShapeType="1"/>
            </p:cNvSpPr>
            <p:nvPr/>
          </p:nvSpPr>
          <p:spPr bwMode="auto">
            <a:xfrm>
              <a:off x="1872" y="4176"/>
              <a:ext cx="768"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1" name="Oval 19"/>
            <p:cNvSpPr>
              <a:spLocks noChangeArrowheads="1"/>
            </p:cNvSpPr>
            <p:nvPr/>
          </p:nvSpPr>
          <p:spPr bwMode="auto">
            <a:xfrm>
              <a:off x="3936" y="3216"/>
              <a:ext cx="192" cy="192"/>
            </a:xfrm>
            <a:prstGeom prst="ellipse">
              <a:avLst/>
            </a:prstGeom>
            <a:noFill/>
            <a:ln w="28575">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lvl="0" algn="ctr">
                <a:defRPr/>
              </a:pPr>
              <a:r>
                <a:rPr lang="zh-CN" altLang="en-US" sz="1200">
                  <a:solidFill>
                    <a:srgbClr val="003366"/>
                  </a:solidFill>
                  <a:latin typeface="Tahoma" panose="020B0604030504040204" pitchFamily="34" charset="0"/>
                </a:rPr>
                <a:t>＋</a:t>
              </a:r>
            </a:p>
          </p:txBody>
        </p:sp>
        <p:sp>
          <p:nvSpPr>
            <p:cNvPr id="42" name="Line 20"/>
            <p:cNvSpPr>
              <a:spLocks noChangeShapeType="1"/>
            </p:cNvSpPr>
            <p:nvPr/>
          </p:nvSpPr>
          <p:spPr bwMode="auto">
            <a:xfrm>
              <a:off x="3120" y="2640"/>
              <a:ext cx="0" cy="336"/>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3" name="Line 21"/>
            <p:cNvSpPr>
              <a:spLocks noChangeShapeType="1"/>
            </p:cNvSpPr>
            <p:nvPr/>
          </p:nvSpPr>
          <p:spPr bwMode="auto">
            <a:xfrm>
              <a:off x="1872" y="2976"/>
              <a:ext cx="0" cy="1200"/>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4" name="Line 22"/>
            <p:cNvSpPr>
              <a:spLocks noChangeShapeType="1"/>
            </p:cNvSpPr>
            <p:nvPr/>
          </p:nvSpPr>
          <p:spPr bwMode="auto">
            <a:xfrm>
              <a:off x="3264" y="4080"/>
              <a:ext cx="768" cy="0"/>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5" name="Line 23"/>
            <p:cNvSpPr>
              <a:spLocks noChangeShapeType="1"/>
            </p:cNvSpPr>
            <p:nvPr/>
          </p:nvSpPr>
          <p:spPr bwMode="auto">
            <a:xfrm flipV="1">
              <a:off x="4032" y="3408"/>
              <a:ext cx="0" cy="672"/>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6" name="Line 24"/>
            <p:cNvSpPr>
              <a:spLocks noChangeShapeType="1"/>
            </p:cNvSpPr>
            <p:nvPr/>
          </p:nvSpPr>
          <p:spPr bwMode="auto">
            <a:xfrm>
              <a:off x="3648" y="2784"/>
              <a:ext cx="384" cy="0"/>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7" name="Line 25"/>
            <p:cNvSpPr>
              <a:spLocks noChangeShapeType="1"/>
            </p:cNvSpPr>
            <p:nvPr/>
          </p:nvSpPr>
          <p:spPr bwMode="auto">
            <a:xfrm>
              <a:off x="4032" y="2784"/>
              <a:ext cx="0" cy="432"/>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8" name="Line 26"/>
            <p:cNvSpPr>
              <a:spLocks noChangeShapeType="1"/>
            </p:cNvSpPr>
            <p:nvPr/>
          </p:nvSpPr>
          <p:spPr bwMode="auto">
            <a:xfrm>
              <a:off x="2304" y="2640"/>
              <a:ext cx="0" cy="336"/>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9" name="Rectangle 32"/>
            <p:cNvSpPr>
              <a:spLocks noChangeArrowheads="1"/>
            </p:cNvSpPr>
            <p:nvPr/>
          </p:nvSpPr>
          <p:spPr bwMode="auto">
            <a:xfrm>
              <a:off x="2640" y="3264"/>
              <a:ext cx="624"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变址值</a:t>
              </a:r>
            </a:p>
          </p:txBody>
        </p:sp>
        <p:sp>
          <p:nvSpPr>
            <p:cNvPr id="50" name="Rectangle 33"/>
            <p:cNvSpPr>
              <a:spLocks noChangeArrowheads="1"/>
            </p:cNvSpPr>
            <p:nvPr/>
          </p:nvSpPr>
          <p:spPr bwMode="auto">
            <a:xfrm>
              <a:off x="2448" y="2976"/>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buClrTx/>
                <a:buSzTx/>
                <a:buFontTx/>
                <a:buNone/>
                <a:defRPr/>
              </a:pPr>
              <a:r>
                <a:rPr kumimoji="1" lang="zh-CN" altLang="en-US" sz="1200" b="1" i="0" u="none" strike="noStrike" kern="1200" cap="none" spc="0" normalizeH="0" baseline="0" noProof="0">
                  <a:ln>
                    <a:noFill/>
                  </a:ln>
                  <a:effectLst/>
                  <a:uLnTx/>
                  <a:uFillTx/>
                  <a:latin typeface="Tahoma" panose="020B0604030504040204" pitchFamily="34" charset="0"/>
                  <a:ea typeface="宋体" panose="02010600030101010101" pitchFamily="2" charset="-122"/>
                </a:rPr>
                <a:t>变址寄存器</a:t>
              </a:r>
            </a:p>
          </p:txBody>
        </p:sp>
        <p:sp>
          <p:nvSpPr>
            <p:cNvPr id="51" name="Line 34"/>
            <p:cNvSpPr>
              <a:spLocks noChangeShapeType="1"/>
            </p:cNvSpPr>
            <p:nvPr/>
          </p:nvSpPr>
          <p:spPr bwMode="auto">
            <a:xfrm>
              <a:off x="2448" y="2976"/>
              <a:ext cx="0" cy="384"/>
            </a:xfrm>
            <a:prstGeom prst="line">
              <a:avLst/>
            </a:prstGeom>
            <a:noFill/>
            <a:ln w="28575">
              <a:solidFill>
                <a:srgbClr val="66FF33"/>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2" name="Line 35"/>
            <p:cNvSpPr>
              <a:spLocks noChangeShapeType="1"/>
            </p:cNvSpPr>
            <p:nvPr/>
          </p:nvSpPr>
          <p:spPr bwMode="auto">
            <a:xfrm>
              <a:off x="2448" y="3360"/>
              <a:ext cx="192"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3" name="Line 37"/>
            <p:cNvSpPr>
              <a:spLocks noChangeShapeType="1"/>
            </p:cNvSpPr>
            <p:nvPr/>
          </p:nvSpPr>
          <p:spPr bwMode="auto">
            <a:xfrm>
              <a:off x="3264" y="3360"/>
              <a:ext cx="672" cy="0"/>
            </a:xfrm>
            <a:prstGeom prst="line">
              <a:avLst/>
            </a:prstGeom>
            <a:noFill/>
            <a:ln w="28575">
              <a:solidFill>
                <a:srgbClr val="66FF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4" name="Text Box 39"/>
            <p:cNvSpPr txBox="1">
              <a:spLocks noChangeArrowheads="1"/>
            </p:cNvSpPr>
            <p:nvPr/>
          </p:nvSpPr>
          <p:spPr bwMode="auto">
            <a:xfrm>
              <a:off x="3744" y="3024"/>
              <a:ext cx="38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50000"/>
                </a:spcBef>
                <a:buClrTx/>
                <a:buSzTx/>
                <a:buFontTx/>
                <a:buNone/>
                <a:defRPr/>
              </a:pPr>
              <a:r>
                <a:rPr kumimoji="1" lang="en-US" altLang="zh-CN" sz="1200" b="1" i="0" u="none" strike="noStrike" kern="1200" cap="none" spc="0" normalizeH="0" baseline="0" noProof="0">
                  <a:ln>
                    <a:noFill/>
                  </a:ln>
                  <a:effectLst/>
                  <a:uLnTx/>
                  <a:uFillTx/>
                  <a:latin typeface="Times New Roman" panose="02020603050405020304" pitchFamily="18" charset="0"/>
                  <a:ea typeface="宋体" panose="02010600030101010101" pitchFamily="2" charset="-122"/>
                </a:rPr>
                <a:t>EA</a:t>
              </a:r>
            </a:p>
          </p:txBody>
        </p:sp>
      </p:grpSp>
      <p:sp>
        <p:nvSpPr>
          <p:cNvPr id="4" name="Rectangle 164"/>
          <p:cNvSpPr>
            <a:spLocks noChangeArrowheads="1"/>
          </p:cNvSpPr>
          <p:nvPr/>
        </p:nvSpPr>
        <p:spPr bwMode="auto">
          <a:xfrm>
            <a:off x="395536" y="4364990"/>
            <a:ext cx="7866229" cy="233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10000"/>
              </a:lnSpc>
              <a:spcBef>
                <a:spcPct val="30000"/>
              </a:spcBef>
              <a:buSzPct val="100000"/>
              <a:buFont typeface="Wingdings" panose="05000000000000000000" charset="0"/>
              <a:buChar char="n"/>
            </a:pPr>
            <a:r>
              <a:rPr kumimoji="1" lang="zh-CN" altLang="ru-RU" sz="1800" b="1" dirty="0" smtClean="0">
                <a:solidFill>
                  <a:schemeClr val="tx1">
                    <a:lumMod val="50000"/>
                  </a:schemeClr>
                </a:solidFill>
                <a:ea typeface="楷体_GB2312" pitchFamily="49" charset="-122"/>
              </a:rPr>
              <a:t>例</a:t>
            </a:r>
            <a:r>
              <a:rPr kumimoji="1" lang="ru-RU" altLang="zh-CN" sz="1800" b="1" dirty="0" smtClean="0">
                <a:solidFill>
                  <a:schemeClr val="tx1">
                    <a:lumMod val="50000"/>
                  </a:schemeClr>
                </a:solidFill>
                <a:ea typeface="楷体_GB2312" pitchFamily="49" charset="-122"/>
              </a:rPr>
              <a:t>   MOV       AX</a:t>
            </a:r>
            <a:r>
              <a:rPr kumimoji="1" lang="zh-CN" altLang="ru-RU" sz="1800" b="1" dirty="0" smtClean="0">
                <a:solidFill>
                  <a:schemeClr val="tx1">
                    <a:lumMod val="50000"/>
                  </a:schemeClr>
                </a:solidFill>
                <a:ea typeface="楷体_GB2312" pitchFamily="49" charset="-122"/>
              </a:rPr>
              <a:t>，</a:t>
            </a:r>
            <a:r>
              <a:rPr kumimoji="1" lang="ru-RU" altLang="zh-CN" sz="1800" b="1" dirty="0" smtClean="0">
                <a:solidFill>
                  <a:schemeClr val="tx1">
                    <a:lumMod val="50000"/>
                  </a:schemeClr>
                </a:solidFill>
                <a:ea typeface="楷体_GB2312" pitchFamily="49" charset="-122"/>
              </a:rPr>
              <a:t>MASK[BX][SI]</a:t>
            </a:r>
          </a:p>
          <a:p>
            <a:pPr marL="342900" indent="-342900">
              <a:lnSpc>
                <a:spcPct val="110000"/>
              </a:lnSpc>
              <a:spcBef>
                <a:spcPct val="30000"/>
              </a:spcBef>
              <a:buSzPct val="100000"/>
              <a:buFont typeface="Wingdings" panose="05000000000000000000" charset="0"/>
              <a:buChar char="n"/>
            </a:pPr>
            <a:r>
              <a:rPr kumimoji="1" lang="zh-CN" altLang="ru-RU" sz="1800" b="1" dirty="0" smtClean="0">
                <a:solidFill>
                  <a:schemeClr val="accent4">
                    <a:lumMod val="50000"/>
                    <a:lumOff val="50000"/>
                  </a:schemeClr>
                </a:solidFill>
                <a:ea typeface="楷体_GB2312" pitchFamily="49" charset="-122"/>
              </a:rPr>
              <a:t>也可表示为    </a:t>
            </a:r>
            <a:r>
              <a:rPr kumimoji="1" lang="ru-RU" altLang="zh-CN" sz="1800" b="1" dirty="0" smtClean="0">
                <a:solidFill>
                  <a:schemeClr val="accent4">
                    <a:lumMod val="50000"/>
                    <a:lumOff val="50000"/>
                  </a:schemeClr>
                </a:solidFill>
                <a:ea typeface="楷体_GB2312" pitchFamily="49" charset="-122"/>
              </a:rPr>
              <a:t>MOV   AX</a:t>
            </a:r>
            <a:r>
              <a:rPr kumimoji="1" lang="zh-CN" altLang="ru-RU" sz="1800" b="1" dirty="0" smtClean="0">
                <a:solidFill>
                  <a:schemeClr val="accent4">
                    <a:lumMod val="50000"/>
                    <a:lumOff val="50000"/>
                  </a:schemeClr>
                </a:solidFill>
                <a:ea typeface="楷体_GB2312" pitchFamily="49" charset="-122"/>
              </a:rPr>
              <a:t>，</a:t>
            </a:r>
            <a:r>
              <a:rPr kumimoji="1" lang="ru-RU" altLang="zh-CN" sz="1800" b="1" dirty="0" smtClean="0">
                <a:solidFill>
                  <a:schemeClr val="accent4">
                    <a:lumMod val="50000"/>
                    <a:lumOff val="50000"/>
                  </a:schemeClr>
                </a:solidFill>
                <a:ea typeface="楷体_GB2312" pitchFamily="49" charset="-122"/>
              </a:rPr>
              <a:t>MASK[BX+SI]</a:t>
            </a:r>
            <a:r>
              <a:rPr kumimoji="1" lang="en-US" altLang="zh-CN" sz="1800" b="1" dirty="0" smtClean="0">
                <a:solidFill>
                  <a:schemeClr val="accent4">
                    <a:lumMod val="50000"/>
                    <a:lumOff val="50000"/>
                  </a:schemeClr>
                </a:solidFill>
                <a:ea typeface="楷体_GB2312" pitchFamily="49" charset="-122"/>
              </a:rPr>
              <a:t>         </a:t>
            </a:r>
          </a:p>
          <a:p>
            <a:pPr marL="342900" indent="-342900">
              <a:lnSpc>
                <a:spcPct val="110000"/>
              </a:lnSpc>
              <a:spcBef>
                <a:spcPct val="30000"/>
              </a:spcBef>
              <a:buSzPct val="100000"/>
              <a:buFont typeface="Wingdings" panose="05000000000000000000" charset="0"/>
              <a:buChar char="n"/>
            </a:pPr>
            <a:r>
              <a:rPr kumimoji="1" lang="zh-CN" altLang="ru-RU" sz="1800" b="1" dirty="0" smtClean="0">
                <a:solidFill>
                  <a:schemeClr val="accent4">
                    <a:lumMod val="50000"/>
                    <a:lumOff val="50000"/>
                  </a:schemeClr>
                </a:solidFill>
                <a:ea typeface="楷体_GB2312" pitchFamily="49" charset="-122"/>
              </a:rPr>
              <a:t>或</a:t>
            </a:r>
            <a:r>
              <a:rPr kumimoji="1" lang="en-US" altLang="zh-CN" sz="1800" b="1" dirty="0" smtClean="0">
                <a:solidFill>
                  <a:schemeClr val="accent4">
                    <a:lumMod val="50000"/>
                    <a:lumOff val="50000"/>
                  </a:schemeClr>
                </a:solidFill>
                <a:ea typeface="楷体_GB2312" pitchFamily="49" charset="-122"/>
              </a:rPr>
              <a:t>                    </a:t>
            </a:r>
            <a:r>
              <a:rPr kumimoji="1" lang="ru-RU" altLang="zh-CN" sz="1800" b="1" dirty="0" smtClean="0">
                <a:solidFill>
                  <a:schemeClr val="accent4">
                    <a:lumMod val="50000"/>
                    <a:lumOff val="50000"/>
                  </a:schemeClr>
                </a:solidFill>
                <a:ea typeface="楷体_GB2312" pitchFamily="49" charset="-122"/>
              </a:rPr>
              <a:t>MOV    AX</a:t>
            </a:r>
            <a:r>
              <a:rPr kumimoji="1" lang="zh-CN" altLang="ru-RU" sz="1800" b="1" dirty="0" smtClean="0">
                <a:solidFill>
                  <a:schemeClr val="accent4">
                    <a:lumMod val="50000"/>
                    <a:lumOff val="50000"/>
                  </a:schemeClr>
                </a:solidFill>
                <a:ea typeface="楷体_GB2312" pitchFamily="49" charset="-122"/>
              </a:rPr>
              <a:t>， </a:t>
            </a:r>
            <a:r>
              <a:rPr kumimoji="1" lang="ru-RU" altLang="zh-CN" sz="1800" b="1" dirty="0" smtClean="0">
                <a:solidFill>
                  <a:schemeClr val="accent4">
                    <a:lumMod val="50000"/>
                    <a:lumOff val="50000"/>
                  </a:schemeClr>
                </a:solidFill>
                <a:ea typeface="楷体_GB2312" pitchFamily="49" charset="-122"/>
              </a:rPr>
              <a:t>[MASK+BX+SI]</a:t>
            </a:r>
          </a:p>
          <a:p>
            <a:pPr lvl="1">
              <a:lnSpc>
                <a:spcPct val="110000"/>
              </a:lnSpc>
              <a:spcBef>
                <a:spcPct val="30000"/>
              </a:spcBef>
              <a:buSzPct val="100000"/>
            </a:pPr>
            <a:r>
              <a:rPr kumimoji="1" lang="zh-CN" altLang="ru-RU" sz="1800" b="1" dirty="0" smtClean="0">
                <a:solidFill>
                  <a:srgbClr val="000000"/>
                </a:solidFill>
                <a:ea typeface="楷体_GB2312" pitchFamily="49" charset="-122"/>
              </a:rPr>
              <a:t>如</a:t>
            </a:r>
            <a:r>
              <a:rPr kumimoji="1" lang="ru-RU" altLang="zh-CN" sz="1800" b="1" dirty="0" smtClean="0">
                <a:solidFill>
                  <a:srgbClr val="000000"/>
                </a:solidFill>
                <a:ea typeface="楷体_GB2312" pitchFamily="49" charset="-122"/>
              </a:rPr>
              <a:t>(DS)=3000H</a:t>
            </a:r>
            <a:r>
              <a:rPr kumimoji="1" lang="zh-CN" altLang="ru-RU" sz="1800" b="1" dirty="0" smtClean="0">
                <a:solidFill>
                  <a:srgbClr val="000000"/>
                </a:solidFill>
                <a:ea typeface="楷体_GB2312" pitchFamily="49" charset="-122"/>
              </a:rPr>
              <a:t>，</a:t>
            </a:r>
            <a:r>
              <a:rPr kumimoji="1" lang="ru-RU" altLang="zh-CN" sz="1800" b="1" dirty="0" smtClean="0">
                <a:solidFill>
                  <a:srgbClr val="000000"/>
                </a:solidFill>
                <a:ea typeface="楷体_GB2312" pitchFamily="49" charset="-122"/>
              </a:rPr>
              <a:t>(BX)=2000H</a:t>
            </a:r>
            <a:r>
              <a:rPr kumimoji="1" lang="zh-CN" altLang="ru-RU" sz="1800" b="1" dirty="0" smtClean="0">
                <a:solidFill>
                  <a:srgbClr val="000000"/>
                </a:solidFill>
                <a:ea typeface="楷体_GB2312" pitchFamily="49" charset="-122"/>
              </a:rPr>
              <a:t>，</a:t>
            </a:r>
            <a:r>
              <a:rPr kumimoji="1" lang="ru-RU" altLang="zh-CN" sz="1800" b="1" dirty="0" smtClean="0">
                <a:solidFill>
                  <a:srgbClr val="000000"/>
                </a:solidFill>
                <a:ea typeface="楷体_GB2312" pitchFamily="49" charset="-122"/>
              </a:rPr>
              <a:t>(SI)=1000H</a:t>
            </a:r>
            <a:r>
              <a:rPr kumimoji="1" lang="zh-CN" altLang="ru-RU" sz="1800" b="1" dirty="0" smtClean="0">
                <a:solidFill>
                  <a:srgbClr val="000000"/>
                </a:solidFill>
                <a:ea typeface="楷体_GB2312" pitchFamily="49" charset="-122"/>
              </a:rPr>
              <a:t>，</a:t>
            </a:r>
            <a:r>
              <a:rPr kumimoji="1" lang="ru-RU" altLang="zh-CN" sz="1800" b="1" dirty="0" smtClean="0">
                <a:solidFill>
                  <a:srgbClr val="000000"/>
                </a:solidFill>
                <a:ea typeface="楷体_GB2312" pitchFamily="49" charset="-122"/>
              </a:rPr>
              <a:t>MASK=0250H</a:t>
            </a:r>
            <a:r>
              <a:rPr kumimoji="1" lang="zh-CN" altLang="ru-RU" sz="1800" b="1" dirty="0" smtClean="0">
                <a:solidFill>
                  <a:srgbClr val="000000"/>
                </a:solidFill>
                <a:ea typeface="楷体_GB2312" pitchFamily="49" charset="-122"/>
              </a:rPr>
              <a:t>，则</a:t>
            </a:r>
          </a:p>
          <a:p>
            <a:pPr lvl="1">
              <a:lnSpc>
                <a:spcPct val="110000"/>
              </a:lnSpc>
              <a:spcBef>
                <a:spcPct val="30000"/>
              </a:spcBef>
              <a:buSzPct val="100000"/>
            </a:pPr>
            <a:r>
              <a:rPr kumimoji="1" lang="zh-CN" altLang="ru-RU" sz="1800" b="1" dirty="0" smtClean="0">
                <a:solidFill>
                  <a:srgbClr val="000000"/>
                </a:solidFill>
                <a:ea typeface="楷体_GB2312" pitchFamily="49" charset="-122"/>
              </a:rPr>
              <a:t>物理地址</a:t>
            </a:r>
            <a:r>
              <a:rPr kumimoji="1" lang="ru-RU" altLang="zh-CN" sz="1800" b="1" dirty="0" smtClean="0">
                <a:solidFill>
                  <a:srgbClr val="000000"/>
                </a:solidFill>
                <a:ea typeface="楷体_GB2312" pitchFamily="49" charset="-122"/>
              </a:rPr>
              <a:t>=16d×(DS)+(BX)+(SI)+MASK</a:t>
            </a:r>
          </a:p>
          <a:p>
            <a:pPr lvl="1">
              <a:lnSpc>
                <a:spcPct val="110000"/>
              </a:lnSpc>
              <a:spcBef>
                <a:spcPct val="30000"/>
              </a:spcBef>
              <a:buSzPct val="100000"/>
            </a:pPr>
            <a:r>
              <a:rPr kumimoji="1" lang="ru-RU" altLang="zh-CN" sz="1800" b="1" dirty="0" smtClean="0">
                <a:solidFill>
                  <a:srgbClr val="000000"/>
                </a:solidFill>
                <a:ea typeface="楷体_GB2312" pitchFamily="49" charset="-122"/>
              </a:rPr>
              <a:t>                =30000+2000+1000+0250=3325</a:t>
            </a:r>
          </a:p>
        </p:txBody>
      </p:sp>
      <p:sp>
        <p:nvSpPr>
          <p:cNvPr id="2219" name="Rectangle 171"/>
          <p:cNvSpPr>
            <a:spLocks noChangeArrowheads="1"/>
          </p:cNvSpPr>
          <p:nvPr/>
        </p:nvSpPr>
        <p:spPr bwMode="auto">
          <a:xfrm>
            <a:off x="107504" y="2016026"/>
            <a:ext cx="3816424" cy="2308324"/>
          </a:xfrm>
          <a:prstGeom prst="rect">
            <a:avLst/>
          </a:prstGeom>
          <a:solidFill>
            <a:schemeClr val="accent5">
              <a:lumMod val="20000"/>
              <a:lumOff val="80000"/>
            </a:schemeClr>
          </a:solidFill>
          <a:ln>
            <a:noFill/>
          </a:ln>
          <a:effectLst/>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30000"/>
              </a:spcBef>
              <a:buSzPct val="100000"/>
            </a:pPr>
            <a:r>
              <a:rPr kumimoji="1" lang="ru-RU" altLang="zh-CN" sz="1800" dirty="0" smtClean="0">
                <a:solidFill>
                  <a:srgbClr val="000000"/>
                </a:solidFill>
                <a:ea typeface="楷体_GB2312" pitchFamily="49" charset="-122"/>
              </a:rPr>
              <a:t> </a:t>
            </a:r>
            <a:r>
              <a:rPr kumimoji="1" lang="zh-CN" altLang="ru-RU" sz="1800" b="1" dirty="0" smtClean="0">
                <a:solidFill>
                  <a:srgbClr val="000000"/>
                </a:solidFill>
                <a:ea typeface="楷体_GB2312" pitchFamily="49" charset="-122"/>
              </a:rPr>
              <a:t>这</a:t>
            </a:r>
            <a:r>
              <a:rPr kumimoji="1" lang="zh-CN" altLang="en-US" sz="1800" b="1" dirty="0" smtClean="0">
                <a:solidFill>
                  <a:srgbClr val="000000"/>
                </a:solidFill>
                <a:ea typeface="楷体_GB2312" pitchFamily="49" charset="-122"/>
              </a:rPr>
              <a:t>种</a:t>
            </a:r>
            <a:r>
              <a:rPr kumimoji="1" lang="zh-CN" altLang="ru-RU" sz="1800" b="1" dirty="0" smtClean="0">
                <a:solidFill>
                  <a:srgbClr val="000000"/>
                </a:solidFill>
                <a:ea typeface="楷体_GB2312" pitchFamily="49" charset="-122"/>
              </a:rPr>
              <a:t>寻址方式通常用于对二维数组的寻址。</a:t>
            </a:r>
          </a:p>
          <a:p>
            <a:pPr>
              <a:lnSpc>
                <a:spcPct val="110000"/>
              </a:lnSpc>
              <a:spcBef>
                <a:spcPct val="30000"/>
              </a:spcBef>
              <a:buSzPct val="100000"/>
            </a:pPr>
            <a:r>
              <a:rPr kumimoji="1" lang="zh-CN" altLang="ru-RU" sz="1800" b="1" dirty="0" smtClean="0">
                <a:solidFill>
                  <a:srgbClr val="000000"/>
                </a:solidFill>
                <a:ea typeface="楷体_GB2312" pitchFamily="49" charset="-122"/>
              </a:rPr>
              <a:t> 例如，存储器中存放着由多个记录组成的文件，则</a:t>
            </a:r>
            <a:r>
              <a:rPr kumimoji="1" lang="zh-CN" altLang="ru-RU" sz="1800" b="1" u="sng" dirty="0" smtClean="0">
                <a:solidFill>
                  <a:schemeClr val="tx1"/>
                </a:solidFill>
                <a:ea typeface="楷体_GB2312" pitchFamily="49" charset="-122"/>
              </a:rPr>
              <a:t>位移量</a:t>
            </a:r>
            <a:r>
              <a:rPr kumimoji="1" lang="zh-CN" altLang="ru-RU" sz="1800" b="1" u="sng" dirty="0" smtClean="0">
                <a:solidFill>
                  <a:srgbClr val="000000"/>
                </a:solidFill>
                <a:ea typeface="楷体_GB2312" pitchFamily="49" charset="-122"/>
              </a:rPr>
              <a:t>可指向文件之首</a:t>
            </a:r>
            <a:r>
              <a:rPr kumimoji="1" lang="zh-CN" altLang="ru-RU" sz="1800" b="1" dirty="0" smtClean="0">
                <a:solidFill>
                  <a:srgbClr val="000000"/>
                </a:solidFill>
                <a:ea typeface="楷体_GB2312" pitchFamily="49" charset="-122"/>
              </a:rPr>
              <a:t>，</a:t>
            </a:r>
            <a:r>
              <a:rPr kumimoji="1" lang="zh-CN" altLang="ru-RU" sz="1800" b="1" u="sng" dirty="0" smtClean="0">
                <a:solidFill>
                  <a:srgbClr val="000000"/>
                </a:solidFill>
                <a:ea typeface="楷体_GB2312" pitchFamily="49" charset="-122"/>
              </a:rPr>
              <a:t>基址寄存器指向某个记录</a:t>
            </a:r>
            <a:r>
              <a:rPr kumimoji="1" lang="zh-CN" altLang="ru-RU" sz="1800" b="1" dirty="0" smtClean="0">
                <a:solidFill>
                  <a:srgbClr val="000000"/>
                </a:solidFill>
                <a:ea typeface="楷体_GB2312" pitchFamily="49" charset="-122"/>
              </a:rPr>
              <a:t>，</a:t>
            </a:r>
            <a:r>
              <a:rPr kumimoji="1" lang="zh-CN" altLang="ru-RU" sz="1800" b="1" u="sng" dirty="0" smtClean="0">
                <a:solidFill>
                  <a:srgbClr val="000000"/>
                </a:solidFill>
                <a:ea typeface="楷体_GB2312" pitchFamily="49" charset="-122"/>
              </a:rPr>
              <a:t>变址寄存器则指向该记录中的一个元素</a:t>
            </a:r>
            <a:r>
              <a:rPr kumimoji="1" lang="zh-CN" altLang="ru-RU" sz="1800" b="1" dirty="0" smtClean="0">
                <a:solidFill>
                  <a:srgbClr val="000000"/>
                </a:solidFill>
                <a:ea typeface="楷体_GB2312" pitchFamily="49" charset="-122"/>
              </a:rPr>
              <a:t>。 </a:t>
            </a:r>
          </a:p>
        </p:txBody>
      </p:sp>
      <p:cxnSp>
        <p:nvCxnSpPr>
          <p:cNvPr id="5" name="直接箭头连接符 4"/>
          <p:cNvCxnSpPr/>
          <p:nvPr/>
        </p:nvCxnSpPr>
        <p:spPr>
          <a:xfrm>
            <a:off x="2753678" y="3505200"/>
            <a:ext cx="666194" cy="931912"/>
          </a:xfrm>
          <a:prstGeom prst="straightConnector1">
            <a:avLst/>
          </a:prstGeom>
          <a:noFill/>
          <a:ln w="19050">
            <a:solidFill>
              <a:schemeClr val="accent1"/>
            </a:solidFill>
            <a:tailEnd type="arrow"/>
          </a:ln>
        </p:spPr>
      </p:cxnSp>
      <p:cxnSp>
        <p:nvCxnSpPr>
          <p:cNvPr id="6" name="直接箭头连接符 5"/>
          <p:cNvCxnSpPr/>
          <p:nvPr/>
        </p:nvCxnSpPr>
        <p:spPr>
          <a:xfrm>
            <a:off x="2231708" y="3676015"/>
            <a:ext cx="1836236" cy="761097"/>
          </a:xfrm>
          <a:prstGeom prst="straightConnector1">
            <a:avLst/>
          </a:prstGeom>
          <a:noFill/>
          <a:ln w="19050">
            <a:solidFill>
              <a:schemeClr val="accent1"/>
            </a:solidFill>
            <a:tailEnd type="arrow"/>
          </a:ln>
        </p:spPr>
      </p:cxnSp>
      <p:cxnSp>
        <p:nvCxnSpPr>
          <p:cNvPr id="7" name="直接箭头连接符 6"/>
          <p:cNvCxnSpPr/>
          <p:nvPr/>
        </p:nvCxnSpPr>
        <p:spPr>
          <a:xfrm>
            <a:off x="1043608" y="3921929"/>
            <a:ext cx="3528392" cy="515183"/>
          </a:xfrm>
          <a:prstGeom prst="straightConnector1">
            <a:avLst/>
          </a:prstGeom>
          <a:noFill/>
          <a:ln w="19050">
            <a:solidFill>
              <a:schemeClr val="accent1"/>
            </a:solidFill>
            <a:tailEnd type="arrow"/>
          </a:ln>
        </p:spPr>
      </p:cxnSp>
    </p:spTree>
    <p:extLst>
      <p:ext uri="{BB962C8B-B14F-4D97-AF65-F5344CB8AC3E}">
        <p14:creationId xmlns:p14="http://schemas.microsoft.com/office/powerpoint/2010/main" val="2897710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381000"/>
            <a:ext cx="8028384" cy="563880"/>
          </a:xfrm>
        </p:spPr>
        <p:txBody>
          <a:bodyPr/>
          <a:lstStyle/>
          <a:p>
            <a:r>
              <a:rPr kumimoji="1" lang="ru-RU" altLang="zh-CN" sz="2800" dirty="0" smtClean="0">
                <a:solidFill>
                  <a:srgbClr val="000000"/>
                </a:solidFill>
                <a:ea typeface="楷体_GB2312" pitchFamily="49" charset="-122"/>
                <a:sym typeface="+mn-ea"/>
              </a:rPr>
              <a:t>8</a:t>
            </a:r>
            <a:r>
              <a:rPr kumimoji="1" lang="zh-CN" altLang="ru-RU" sz="2800" dirty="0" smtClean="0">
                <a:solidFill>
                  <a:srgbClr val="000000"/>
                </a:solidFill>
                <a:ea typeface="楷体_GB2312" pitchFamily="49" charset="-122"/>
                <a:sym typeface="+mn-ea"/>
              </a:rPr>
              <a:t>、比例变址寻址方式</a:t>
            </a:r>
            <a:r>
              <a:rPr kumimoji="1" lang="en-US" altLang="zh-CN" sz="2800" dirty="0" smtClean="0">
                <a:solidFill>
                  <a:srgbClr val="FF0000"/>
                </a:solidFill>
                <a:ea typeface="楷体_GB2312" pitchFamily="49" charset="-122"/>
                <a:sym typeface="+mn-ea"/>
              </a:rPr>
              <a:t>(</a:t>
            </a:r>
            <a:r>
              <a:rPr lang="en-US" altLang="zh-CN" sz="2800" dirty="0">
                <a:solidFill>
                  <a:srgbClr val="FF0000"/>
                </a:solidFill>
                <a:sym typeface="+mn-ea"/>
              </a:rPr>
              <a:t>80x86 </a:t>
            </a:r>
            <a:r>
              <a:rPr lang="zh-CN" altLang="en-US" sz="2800" dirty="0">
                <a:solidFill>
                  <a:srgbClr val="FF0000"/>
                </a:solidFill>
                <a:sym typeface="+mn-ea"/>
              </a:rPr>
              <a:t>新增的</a:t>
            </a:r>
            <a:r>
              <a:rPr lang="zh-CN" altLang="en-US" sz="2800" dirty="0" smtClean="0">
                <a:solidFill>
                  <a:srgbClr val="FF0000"/>
                </a:solidFill>
                <a:sym typeface="+mn-ea"/>
              </a:rPr>
              <a:t>寻址方式</a:t>
            </a:r>
            <a:r>
              <a:rPr kumimoji="1" lang="en-US" altLang="zh-CN" sz="2800" dirty="0" smtClean="0">
                <a:solidFill>
                  <a:srgbClr val="FF0000"/>
                </a:solidFill>
                <a:ea typeface="楷体_GB2312" pitchFamily="49" charset="-122"/>
                <a:sym typeface="+mn-ea"/>
              </a:rPr>
              <a:t>)</a:t>
            </a:r>
            <a:endParaRPr lang="zh-CN" altLang="en-US" sz="2800" dirty="0"/>
          </a:p>
        </p:txBody>
      </p:sp>
      <p:sp>
        <p:nvSpPr>
          <p:cNvPr id="3" name="内容占位符 2"/>
          <p:cNvSpPr>
            <a:spLocks noGrp="1"/>
          </p:cNvSpPr>
          <p:nvPr>
            <p:ph idx="1"/>
          </p:nvPr>
        </p:nvSpPr>
        <p:spPr>
          <a:xfrm>
            <a:off x="374650" y="1052513"/>
            <a:ext cx="7797800" cy="5400823"/>
          </a:xfrm>
        </p:spPr>
        <p:txBody>
          <a:bodyPr/>
          <a:lstStyle/>
          <a:p>
            <a:r>
              <a:rPr kumimoji="1" lang="zh-CN" altLang="ru-RU" sz="2000" dirty="0" smtClean="0">
                <a:solidFill>
                  <a:srgbClr val="000000"/>
                </a:solidFill>
                <a:ea typeface="楷体_GB2312" pitchFamily="49" charset="-122"/>
                <a:sym typeface="+mn-ea"/>
              </a:rPr>
              <a:t>操作数的有效地址是变址寄存器的内容乘以指令中指定的比例因子再加上位移量之和，所以有效地址由三种成分组成。 </a:t>
            </a:r>
            <a:endParaRPr kumimoji="1" lang="zh-CN" altLang="ru-RU" sz="2000" b="1" dirty="0" smtClean="0">
              <a:solidFill>
                <a:srgbClr val="000000"/>
              </a:solidFill>
              <a:ea typeface="楷体_GB2312" pitchFamily="49" charset="-122"/>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zh-CN" altLang="ru-RU" sz="2000" dirty="0" smtClean="0">
              <a:solidFill>
                <a:srgbClr val="000000"/>
              </a:solidFill>
              <a:ea typeface="楷体_GB2312" pitchFamily="49" charset="-122"/>
              <a:sym typeface="+mn-ea"/>
            </a:endParaRPr>
          </a:p>
          <a:p>
            <a:endParaRPr kumimoji="1" lang="en-US" altLang="zh-CN" sz="2000" dirty="0" smtClean="0">
              <a:solidFill>
                <a:srgbClr val="000000"/>
              </a:solidFill>
              <a:ea typeface="楷体_GB2312" pitchFamily="49" charset="-122"/>
              <a:sym typeface="+mn-ea"/>
            </a:endParaRPr>
          </a:p>
          <a:p>
            <a:endParaRPr kumimoji="1" lang="en-US" altLang="zh-CN" sz="2000" dirty="0">
              <a:solidFill>
                <a:srgbClr val="000000"/>
              </a:solidFill>
              <a:ea typeface="楷体_GB2312" pitchFamily="49" charset="-122"/>
              <a:sym typeface="+mn-ea"/>
            </a:endParaRPr>
          </a:p>
          <a:p>
            <a:endParaRPr kumimoji="1" lang="en-US" altLang="zh-CN" sz="2000" dirty="0" smtClean="0">
              <a:solidFill>
                <a:srgbClr val="000000"/>
              </a:solidFill>
              <a:ea typeface="楷体_GB2312" pitchFamily="49" charset="-122"/>
              <a:sym typeface="+mn-ea"/>
            </a:endParaRPr>
          </a:p>
          <a:p>
            <a:endParaRPr kumimoji="1" lang="en-US" altLang="zh-CN" sz="2000" dirty="0">
              <a:solidFill>
                <a:srgbClr val="000000"/>
              </a:solidFill>
              <a:ea typeface="楷体_GB2312" pitchFamily="49" charset="-122"/>
              <a:sym typeface="+mn-ea"/>
            </a:endParaRPr>
          </a:p>
          <a:p>
            <a:r>
              <a:rPr kumimoji="1" lang="zh-CN" altLang="ru-RU" sz="2000" dirty="0" smtClean="0">
                <a:solidFill>
                  <a:srgbClr val="000000"/>
                </a:solidFill>
                <a:ea typeface="楷体_GB2312" pitchFamily="49" charset="-122"/>
                <a:sym typeface="+mn-ea"/>
              </a:rPr>
              <a:t>只能用在</a:t>
            </a:r>
            <a:r>
              <a:rPr kumimoji="1" lang="ru-RU" altLang="zh-CN" sz="2000" dirty="0" smtClean="0">
                <a:solidFill>
                  <a:srgbClr val="000000"/>
                </a:solidFill>
                <a:ea typeface="楷体_GB2312" pitchFamily="49" charset="-122"/>
                <a:sym typeface="+mn-ea"/>
              </a:rPr>
              <a:t>80386</a:t>
            </a:r>
            <a:r>
              <a:rPr kumimoji="1" lang="zh-CN" altLang="ru-RU" sz="2000" dirty="0" smtClean="0">
                <a:solidFill>
                  <a:srgbClr val="000000"/>
                </a:solidFill>
                <a:ea typeface="楷体_GB2312" pitchFamily="49" charset="-122"/>
                <a:sym typeface="+mn-ea"/>
              </a:rPr>
              <a:t>及其后继机型中。</a:t>
            </a:r>
          </a:p>
          <a:p>
            <a:pPr>
              <a:lnSpc>
                <a:spcPct val="110000"/>
              </a:lnSpc>
              <a:spcBef>
                <a:spcPct val="30000"/>
              </a:spcBef>
              <a:buSzPct val="100000"/>
              <a:buFont typeface="Wingdings" panose="05000000000000000000" charset="0"/>
              <a:buChar char="Ø"/>
            </a:pPr>
            <a:r>
              <a:rPr kumimoji="1" lang="zh-CN" altLang="ru-RU" sz="2000" dirty="0" smtClean="0">
                <a:solidFill>
                  <a:schemeClr val="tx1">
                    <a:lumMod val="50000"/>
                  </a:schemeClr>
                </a:solidFill>
                <a:ea typeface="楷体_GB2312" pitchFamily="49" charset="-122"/>
                <a:sym typeface="+mn-ea"/>
              </a:rPr>
              <a:t>例</a:t>
            </a:r>
            <a:r>
              <a:rPr kumimoji="1" lang="ru-RU" altLang="zh-CN" sz="2000" dirty="0" smtClean="0">
                <a:solidFill>
                  <a:schemeClr val="tx1">
                    <a:lumMod val="50000"/>
                  </a:schemeClr>
                </a:solidFill>
                <a:ea typeface="楷体_GB2312" pitchFamily="49" charset="-122"/>
                <a:sym typeface="+mn-ea"/>
              </a:rPr>
              <a:t>3.12   MOV   AX</a:t>
            </a:r>
            <a:r>
              <a:rPr kumimoji="1" lang="zh-CN" altLang="ru-RU" sz="2000" dirty="0" smtClean="0">
                <a:solidFill>
                  <a:schemeClr val="tx1">
                    <a:lumMod val="50000"/>
                  </a:schemeClr>
                </a:solidFill>
                <a:ea typeface="楷体_GB2312" pitchFamily="49" charset="-122"/>
                <a:sym typeface="+mn-ea"/>
              </a:rPr>
              <a:t>，</a:t>
            </a:r>
            <a:r>
              <a:rPr kumimoji="1" lang="ru-RU" altLang="zh-CN" sz="2000" dirty="0" smtClean="0">
                <a:solidFill>
                  <a:schemeClr val="tx1">
                    <a:lumMod val="50000"/>
                  </a:schemeClr>
                </a:solidFill>
                <a:ea typeface="楷体_GB2312" pitchFamily="49" charset="-122"/>
                <a:sym typeface="+mn-ea"/>
              </a:rPr>
              <a:t>COUNT[ESI*4]</a:t>
            </a:r>
            <a:endParaRPr kumimoji="1" lang="ru-RU" altLang="zh-CN" sz="2000" b="1" dirty="0" smtClean="0">
              <a:solidFill>
                <a:schemeClr val="tx1">
                  <a:lumMod val="50000"/>
                </a:schemeClr>
              </a:solidFill>
              <a:ea typeface="楷体_GB2312" pitchFamily="49" charset="-122"/>
            </a:endParaRPr>
          </a:p>
          <a:p>
            <a:pPr>
              <a:lnSpc>
                <a:spcPct val="110000"/>
              </a:lnSpc>
              <a:spcBef>
                <a:spcPct val="30000"/>
              </a:spcBef>
              <a:buSzPct val="100000"/>
              <a:buFont typeface="Wingdings" panose="05000000000000000000" charset="0"/>
              <a:buChar char="Ø"/>
            </a:pPr>
            <a:r>
              <a:rPr kumimoji="1" lang="zh-CN" altLang="ru-RU" sz="2000" dirty="0" smtClean="0">
                <a:solidFill>
                  <a:schemeClr val="tx1">
                    <a:lumMod val="50000"/>
                  </a:schemeClr>
                </a:solidFill>
                <a:ea typeface="楷体_GB2312" pitchFamily="49" charset="-122"/>
                <a:sym typeface="+mn-ea"/>
              </a:rPr>
              <a:t>如要求把双字数组</a:t>
            </a:r>
            <a:r>
              <a:rPr kumimoji="1" lang="ru-RU" altLang="zh-CN" sz="2000" dirty="0" smtClean="0">
                <a:solidFill>
                  <a:schemeClr val="tx1">
                    <a:lumMod val="50000"/>
                  </a:schemeClr>
                </a:solidFill>
                <a:ea typeface="楷体_GB2312" pitchFamily="49" charset="-122"/>
                <a:sym typeface="+mn-ea"/>
              </a:rPr>
              <a:t>COUNT</a:t>
            </a:r>
            <a:r>
              <a:rPr kumimoji="1" lang="zh-CN" altLang="ru-RU" sz="2000" dirty="0" smtClean="0">
                <a:solidFill>
                  <a:schemeClr val="tx1">
                    <a:lumMod val="50000"/>
                  </a:schemeClr>
                </a:solidFill>
                <a:ea typeface="楷体_GB2312" pitchFamily="49" charset="-122"/>
                <a:sym typeface="+mn-ea"/>
              </a:rPr>
              <a:t>中的元素</a:t>
            </a:r>
            <a:r>
              <a:rPr kumimoji="1" lang="ru-RU" altLang="zh-CN" sz="2000" dirty="0" smtClean="0">
                <a:solidFill>
                  <a:schemeClr val="tx1">
                    <a:lumMod val="50000"/>
                  </a:schemeClr>
                </a:solidFill>
                <a:ea typeface="楷体_GB2312" pitchFamily="49" charset="-122"/>
                <a:sym typeface="+mn-ea"/>
              </a:rPr>
              <a:t>3</a:t>
            </a:r>
            <a:r>
              <a:rPr kumimoji="1" lang="zh-CN" altLang="ru-RU" sz="2000" dirty="0" smtClean="0">
                <a:solidFill>
                  <a:schemeClr val="tx1">
                    <a:lumMod val="50000"/>
                  </a:schemeClr>
                </a:solidFill>
                <a:ea typeface="楷体_GB2312" pitchFamily="49" charset="-122"/>
                <a:sym typeface="+mn-ea"/>
              </a:rPr>
              <a:t>送到</a:t>
            </a:r>
            <a:r>
              <a:rPr kumimoji="1" lang="ru-RU" altLang="zh-CN" sz="2000" dirty="0" smtClean="0">
                <a:solidFill>
                  <a:schemeClr val="tx1">
                    <a:lumMod val="50000"/>
                  </a:schemeClr>
                </a:solidFill>
                <a:ea typeface="楷体_GB2312" pitchFamily="49" charset="-122"/>
                <a:sym typeface="+mn-ea"/>
              </a:rPr>
              <a:t>EAX</a:t>
            </a:r>
            <a:r>
              <a:rPr kumimoji="1" lang="zh-CN" altLang="ru-RU" sz="2000" dirty="0" smtClean="0">
                <a:solidFill>
                  <a:schemeClr val="tx1">
                    <a:lumMod val="50000"/>
                  </a:schemeClr>
                </a:solidFill>
                <a:ea typeface="楷体_GB2312" pitchFamily="49" charset="-122"/>
                <a:sym typeface="+mn-ea"/>
              </a:rPr>
              <a:t>中，用这种寻址方式可直接在</a:t>
            </a:r>
            <a:r>
              <a:rPr kumimoji="1" lang="ru-RU" altLang="zh-CN" sz="2000" dirty="0" smtClean="0">
                <a:solidFill>
                  <a:schemeClr val="tx1">
                    <a:lumMod val="50000"/>
                  </a:schemeClr>
                </a:solidFill>
                <a:ea typeface="楷体_GB2312" pitchFamily="49" charset="-122"/>
                <a:sym typeface="+mn-ea"/>
              </a:rPr>
              <a:t>ESI</a:t>
            </a:r>
            <a:r>
              <a:rPr kumimoji="1" lang="zh-CN" altLang="ru-RU" sz="2000" dirty="0" smtClean="0">
                <a:solidFill>
                  <a:schemeClr val="tx1">
                    <a:lumMod val="50000"/>
                  </a:schemeClr>
                </a:solidFill>
                <a:ea typeface="楷体_GB2312" pitchFamily="49" charset="-122"/>
                <a:sym typeface="+mn-ea"/>
              </a:rPr>
              <a:t>中放入</a:t>
            </a:r>
            <a:r>
              <a:rPr kumimoji="1" lang="ru-RU" altLang="zh-CN" sz="2000" dirty="0" smtClean="0">
                <a:solidFill>
                  <a:schemeClr val="tx1">
                    <a:lumMod val="50000"/>
                  </a:schemeClr>
                </a:solidFill>
                <a:ea typeface="楷体_GB2312" pitchFamily="49" charset="-122"/>
                <a:sym typeface="+mn-ea"/>
              </a:rPr>
              <a:t>3</a:t>
            </a:r>
            <a:r>
              <a:rPr kumimoji="1" lang="zh-CN" altLang="ru-RU" sz="2000" dirty="0" smtClean="0">
                <a:solidFill>
                  <a:schemeClr val="tx1">
                    <a:lumMod val="50000"/>
                  </a:schemeClr>
                </a:solidFill>
                <a:ea typeface="楷体_GB2312" pitchFamily="49" charset="-122"/>
                <a:sym typeface="+mn-ea"/>
              </a:rPr>
              <a:t>，选择比例因子</a:t>
            </a:r>
            <a:r>
              <a:rPr kumimoji="1" lang="ru-RU" altLang="zh-CN" sz="2000" dirty="0" smtClean="0">
                <a:solidFill>
                  <a:schemeClr val="tx1">
                    <a:lumMod val="50000"/>
                  </a:schemeClr>
                </a:solidFill>
                <a:ea typeface="楷体_GB2312" pitchFamily="49" charset="-122"/>
                <a:sym typeface="+mn-ea"/>
              </a:rPr>
              <a:t>4</a:t>
            </a:r>
            <a:r>
              <a:rPr kumimoji="1" lang="zh-CN" altLang="ru-RU" sz="2000" dirty="0" smtClean="0">
                <a:solidFill>
                  <a:schemeClr val="tx1">
                    <a:lumMod val="50000"/>
                  </a:schemeClr>
                </a:solidFill>
                <a:ea typeface="楷体_GB2312" pitchFamily="49" charset="-122"/>
                <a:sym typeface="+mn-ea"/>
              </a:rPr>
              <a:t>就可以方便地达到目的。</a:t>
            </a:r>
            <a:endParaRPr kumimoji="1" lang="zh-CN" altLang="ru-RU" sz="2000" b="1" dirty="0" smtClean="0">
              <a:solidFill>
                <a:schemeClr val="tx1">
                  <a:lumMod val="50000"/>
                </a:schemeClr>
              </a:solidFill>
              <a:ea typeface="楷体_GB2312" pitchFamily="49" charset="-122"/>
            </a:endParaRPr>
          </a:p>
          <a:p>
            <a:endParaRPr kumimoji="1" lang="zh-CN" altLang="ru-RU" sz="2000" b="1" dirty="0" smtClean="0">
              <a:solidFill>
                <a:schemeClr val="tx1">
                  <a:lumMod val="50000"/>
                </a:schemeClr>
              </a:solidFill>
              <a:ea typeface="楷体_GB2312" pitchFamily="49"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82445"/>
            <a:ext cx="6012418" cy="263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383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381000"/>
            <a:ext cx="7920880" cy="563880"/>
          </a:xfrm>
        </p:spPr>
        <p:txBody>
          <a:bodyPr>
            <a:scene3d>
              <a:camera prst="orthographicFront"/>
              <a:lightRig rig="soft" dir="t">
                <a:rot lat="0" lon="0" rev="15600000"/>
              </a:lightRig>
            </a:scene3d>
            <a:sp3d extrusionH="57150" prstMaterial="softEdge">
              <a:bevelT w="25400" h="38100"/>
            </a:sp3d>
          </a:bodyPr>
          <a:lstStyle/>
          <a:p>
            <a:r>
              <a:rPr kumimoji="1" lang="ru-RU" altLang="zh-CN" sz="2600" dirty="0" smtClean="0">
                <a:solidFill>
                  <a:srgbClr val="000000"/>
                </a:solidFill>
                <a:ea typeface="楷体_GB2312" pitchFamily="49" charset="-122"/>
                <a:sym typeface="+mn-ea"/>
              </a:rPr>
              <a:t>9</a:t>
            </a:r>
            <a:r>
              <a:rPr kumimoji="1" lang="zh-CN" altLang="ru-RU" sz="2600" dirty="0" smtClean="0">
                <a:solidFill>
                  <a:srgbClr val="000000"/>
                </a:solidFill>
                <a:ea typeface="楷体_GB2312" pitchFamily="49" charset="-122"/>
                <a:sym typeface="+mn-ea"/>
              </a:rPr>
              <a:t>、基址比例变址寻址方式</a:t>
            </a:r>
            <a:r>
              <a:rPr kumimoji="1" lang="en-US" altLang="zh-CN" sz="2600" dirty="0">
                <a:solidFill>
                  <a:srgbClr val="FF0000"/>
                </a:solidFill>
                <a:effectLst>
                  <a:outerShdw blurRad="38100" dist="25400" dir="5400000" algn="ctr" rotWithShape="0">
                    <a:srgbClr val="6E747A">
                      <a:alpha val="43000"/>
                    </a:srgbClr>
                  </a:outerShdw>
                </a:effectLst>
                <a:ea typeface="楷体_GB2312" pitchFamily="49" charset="-122"/>
                <a:sym typeface="+mn-ea"/>
              </a:rPr>
              <a:t>(</a:t>
            </a:r>
            <a:r>
              <a:rPr lang="en-US" altLang="zh-CN" sz="2600" dirty="0">
                <a:solidFill>
                  <a:srgbClr val="FF0000"/>
                </a:solidFill>
                <a:effectLst>
                  <a:outerShdw blurRad="38100" dist="25400" dir="5400000" algn="ctr" rotWithShape="0">
                    <a:srgbClr val="6E747A">
                      <a:alpha val="43000"/>
                    </a:srgbClr>
                  </a:outerShdw>
                </a:effectLst>
                <a:sym typeface="+mn-ea"/>
              </a:rPr>
              <a:t>80x86 </a:t>
            </a:r>
            <a:r>
              <a:rPr lang="zh-CN" altLang="en-US" sz="2600" dirty="0">
                <a:solidFill>
                  <a:srgbClr val="FF0000"/>
                </a:solidFill>
                <a:effectLst>
                  <a:outerShdw blurRad="38100" dist="25400" dir="5400000" algn="ctr" rotWithShape="0">
                    <a:srgbClr val="6E747A">
                      <a:alpha val="43000"/>
                    </a:srgbClr>
                  </a:outerShdw>
                </a:effectLst>
                <a:sym typeface="+mn-ea"/>
              </a:rPr>
              <a:t>新增的寻址方式</a:t>
            </a:r>
            <a:r>
              <a:rPr kumimoji="1" lang="en-US" altLang="zh-CN" sz="2600" dirty="0">
                <a:solidFill>
                  <a:srgbClr val="FF0000"/>
                </a:solidFill>
                <a:effectLst>
                  <a:outerShdw blurRad="38100" dist="25400" dir="5400000" algn="ctr" rotWithShape="0">
                    <a:srgbClr val="6E747A">
                      <a:alpha val="43000"/>
                    </a:srgbClr>
                  </a:outerShdw>
                </a:effectLst>
                <a:ea typeface="楷体_GB2312" pitchFamily="49" charset="-122"/>
                <a:sym typeface="+mn-ea"/>
              </a:rPr>
              <a:t>)</a:t>
            </a:r>
          </a:p>
        </p:txBody>
      </p:sp>
      <p:sp>
        <p:nvSpPr>
          <p:cNvPr id="3" name="内容占位符 2"/>
          <p:cNvSpPr>
            <a:spLocks noGrp="1"/>
          </p:cNvSpPr>
          <p:nvPr>
            <p:ph idx="1"/>
          </p:nvPr>
        </p:nvSpPr>
        <p:spPr/>
        <p:txBody>
          <a:bodyPr/>
          <a:lstStyle/>
          <a:p>
            <a:r>
              <a:rPr kumimoji="1" lang="zh-CN" altLang="ru-RU" sz="2400" dirty="0" smtClean="0">
                <a:solidFill>
                  <a:srgbClr val="000000"/>
                </a:solidFill>
                <a:ea typeface="楷体_GB2312" pitchFamily="49" charset="-122"/>
                <a:sym typeface="+mn-ea"/>
              </a:rPr>
              <a:t>操作数的有效地址是变址寄存器的内容乘以比例因子再加上基址寄存器的内容之和，所以有效地址由三种成分组成。 </a:t>
            </a:r>
            <a:endParaRPr kumimoji="1" lang="ru-RU" altLang="zh-CN" sz="2400" dirty="0" smtClean="0">
              <a:solidFill>
                <a:srgbClr val="00B0F0"/>
              </a:solidFill>
              <a:ea typeface="楷体_GB2312" pitchFamily="49" charset="-122"/>
            </a:endParaRPr>
          </a:p>
          <a:p>
            <a:endParaRPr lang="zh-CN" altLang="en-US" sz="2400" dirty="0"/>
          </a:p>
        </p:txBody>
      </p:sp>
      <p:sp>
        <p:nvSpPr>
          <p:cNvPr id="7" name="Rectangle 185"/>
          <p:cNvSpPr>
            <a:spLocks noChangeArrowheads="1"/>
          </p:cNvSpPr>
          <p:nvPr/>
        </p:nvSpPr>
        <p:spPr bwMode="auto">
          <a:xfrm>
            <a:off x="1187624" y="6165304"/>
            <a:ext cx="6059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buSzPct val="100000"/>
            </a:pPr>
            <a:r>
              <a:rPr kumimoji="1" lang="zh-CN" altLang="ru-RU" sz="2000" dirty="0" smtClean="0">
                <a:solidFill>
                  <a:schemeClr val="tx1">
                    <a:lumMod val="50000"/>
                  </a:schemeClr>
                </a:solidFill>
                <a:ea typeface="楷体_GB2312" pitchFamily="49" charset="-122"/>
              </a:rPr>
              <a:t>例</a:t>
            </a:r>
            <a:r>
              <a:rPr kumimoji="1" lang="ru-RU" altLang="zh-CN" sz="2000" dirty="0" smtClean="0">
                <a:solidFill>
                  <a:schemeClr val="tx1">
                    <a:lumMod val="50000"/>
                  </a:schemeClr>
                </a:solidFill>
                <a:ea typeface="楷体_GB2312" pitchFamily="49" charset="-122"/>
              </a:rPr>
              <a:t>      MOV        ECX</a:t>
            </a:r>
            <a:r>
              <a:rPr kumimoji="1" lang="zh-CN" altLang="ru-RU" sz="2000" dirty="0" smtClean="0">
                <a:solidFill>
                  <a:schemeClr val="tx1">
                    <a:lumMod val="50000"/>
                  </a:schemeClr>
                </a:solidFill>
                <a:ea typeface="楷体_GB2312" pitchFamily="49" charset="-122"/>
              </a:rPr>
              <a:t>，</a:t>
            </a:r>
            <a:r>
              <a:rPr kumimoji="1" lang="ru-RU" altLang="zh-CN" sz="2000" dirty="0" smtClean="0">
                <a:solidFill>
                  <a:schemeClr val="tx1">
                    <a:lumMod val="50000"/>
                  </a:schemeClr>
                </a:solidFill>
                <a:ea typeface="楷体_GB2312" pitchFamily="49" charset="-122"/>
              </a:rPr>
              <a:t>[EAX][EDX*8]</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597666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993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408940"/>
            <a:ext cx="8100392" cy="563880"/>
          </a:xfrm>
        </p:spPr>
        <p:txBody>
          <a:bodyPr/>
          <a:lstStyle/>
          <a:p>
            <a:r>
              <a:rPr kumimoji="1" lang="ru-RU" altLang="zh-CN" sz="2400" dirty="0" smtClean="0">
                <a:solidFill>
                  <a:srgbClr val="000000"/>
                </a:solidFill>
                <a:ea typeface="楷体_GB2312" pitchFamily="49" charset="-122"/>
                <a:sym typeface="+mn-ea"/>
              </a:rPr>
              <a:t>10</a:t>
            </a:r>
            <a:r>
              <a:rPr kumimoji="1" lang="zh-CN" altLang="ru-RU" sz="2400" dirty="0" smtClean="0">
                <a:solidFill>
                  <a:srgbClr val="000000"/>
                </a:solidFill>
                <a:ea typeface="楷体_GB2312" pitchFamily="49" charset="-122"/>
                <a:sym typeface="+mn-ea"/>
              </a:rPr>
              <a:t>、相对基址比例变址寻址方式</a:t>
            </a:r>
            <a:r>
              <a:rPr kumimoji="1" lang="en-US" altLang="zh-CN" sz="2400" dirty="0">
                <a:solidFill>
                  <a:srgbClr val="FF0000"/>
                </a:solidFill>
                <a:effectLst>
                  <a:outerShdw blurRad="38100" dist="25400" dir="5400000" algn="ctr" rotWithShape="0">
                    <a:srgbClr val="6E747A">
                      <a:alpha val="43000"/>
                    </a:srgbClr>
                  </a:outerShdw>
                </a:effectLst>
                <a:ea typeface="楷体_GB2312" pitchFamily="49" charset="-122"/>
                <a:sym typeface="+mn-ea"/>
              </a:rPr>
              <a:t>(</a:t>
            </a:r>
            <a:r>
              <a:rPr lang="en-US" altLang="zh-CN" sz="2400" dirty="0">
                <a:solidFill>
                  <a:srgbClr val="FF0000"/>
                </a:solidFill>
                <a:effectLst>
                  <a:outerShdw blurRad="38100" dist="25400" dir="5400000" algn="ctr" rotWithShape="0">
                    <a:srgbClr val="6E747A">
                      <a:alpha val="43000"/>
                    </a:srgbClr>
                  </a:outerShdw>
                </a:effectLst>
                <a:sym typeface="+mn-ea"/>
              </a:rPr>
              <a:t>80x86 </a:t>
            </a:r>
            <a:r>
              <a:rPr lang="zh-CN" altLang="en-US" sz="2400" dirty="0">
                <a:solidFill>
                  <a:srgbClr val="FF0000"/>
                </a:solidFill>
                <a:effectLst>
                  <a:outerShdw blurRad="38100" dist="25400" dir="5400000" algn="ctr" rotWithShape="0">
                    <a:srgbClr val="6E747A">
                      <a:alpha val="43000"/>
                    </a:srgbClr>
                  </a:outerShdw>
                </a:effectLst>
                <a:sym typeface="+mn-ea"/>
              </a:rPr>
              <a:t>新增的寻址方式）</a:t>
            </a:r>
            <a:endParaRPr lang="zh-CN" altLang="en-US" sz="2400" dirty="0"/>
          </a:p>
        </p:txBody>
      </p:sp>
      <p:sp>
        <p:nvSpPr>
          <p:cNvPr id="3" name="内容占位符 2"/>
          <p:cNvSpPr>
            <a:spLocks noGrp="1"/>
          </p:cNvSpPr>
          <p:nvPr>
            <p:ph idx="1"/>
          </p:nvPr>
        </p:nvSpPr>
        <p:spPr>
          <a:xfrm>
            <a:off x="395536" y="1166814"/>
            <a:ext cx="7776864" cy="5248275"/>
          </a:xfrm>
        </p:spPr>
        <p:txBody>
          <a:bodyPr/>
          <a:lstStyle/>
          <a:p>
            <a:r>
              <a:rPr kumimoji="1" lang="zh-CN" altLang="ru-RU" sz="2400" dirty="0" smtClean="0">
                <a:solidFill>
                  <a:srgbClr val="000000"/>
                </a:solidFill>
                <a:ea typeface="楷体_GB2312" pitchFamily="49" charset="-122"/>
                <a:sym typeface="+mn-ea"/>
              </a:rPr>
              <a:t>操作数的有效地址是变址寄存器的内容乘以比例因子再加上基址寄存器的内容，再加上位移量之和，所以有效地址由四种成分组成。 </a:t>
            </a:r>
            <a:endParaRPr kumimoji="1" lang="ru-RU" altLang="zh-CN" sz="2400" b="1" dirty="0" smtClean="0">
              <a:solidFill>
                <a:srgbClr val="00B0F0"/>
              </a:solidFill>
              <a:ea typeface="楷体_GB2312" pitchFamily="49" charset="-122"/>
            </a:endParaRPr>
          </a:p>
          <a:p>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34590"/>
            <a:ext cx="6840760" cy="358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87"/>
          <p:cNvSpPr>
            <a:spLocks noChangeArrowheads="1"/>
          </p:cNvSpPr>
          <p:nvPr/>
        </p:nvSpPr>
        <p:spPr bwMode="auto">
          <a:xfrm>
            <a:off x="865718" y="6165304"/>
            <a:ext cx="64418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buSzPct val="100000"/>
              <a:buFontTx/>
            </a:pPr>
            <a:r>
              <a:rPr kumimoji="1" lang="zh-CN" altLang="ru-RU" sz="2000" b="1" dirty="0" smtClean="0">
                <a:solidFill>
                  <a:schemeClr val="tx1">
                    <a:lumMod val="50000"/>
                  </a:schemeClr>
                </a:solidFill>
                <a:ea typeface="楷体_GB2312" pitchFamily="49" charset="-122"/>
              </a:rPr>
              <a:t>例</a:t>
            </a:r>
            <a:r>
              <a:rPr kumimoji="1" lang="ru-RU" altLang="zh-CN" sz="2000" b="1" dirty="0" smtClean="0">
                <a:solidFill>
                  <a:schemeClr val="tx1">
                    <a:lumMod val="50000"/>
                  </a:schemeClr>
                </a:solidFill>
                <a:ea typeface="楷体_GB2312" pitchFamily="49" charset="-122"/>
              </a:rPr>
              <a:t>     MOV        EAX</a:t>
            </a:r>
            <a:r>
              <a:rPr kumimoji="1" lang="zh-CN" altLang="ru-RU" sz="2000" b="1" dirty="0" smtClean="0">
                <a:solidFill>
                  <a:schemeClr val="tx1">
                    <a:lumMod val="50000"/>
                  </a:schemeClr>
                </a:solidFill>
                <a:ea typeface="楷体_GB2312" pitchFamily="49" charset="-122"/>
              </a:rPr>
              <a:t>，</a:t>
            </a:r>
            <a:r>
              <a:rPr kumimoji="1" lang="ru-RU" altLang="zh-CN" sz="2000" b="1" dirty="0" smtClean="0">
                <a:solidFill>
                  <a:schemeClr val="tx1">
                    <a:lumMod val="50000"/>
                  </a:schemeClr>
                </a:solidFill>
                <a:ea typeface="楷体_GB2312" pitchFamily="49" charset="-122"/>
              </a:rPr>
              <a:t>TABLE[EBP][EDI*4]</a:t>
            </a:r>
          </a:p>
        </p:txBody>
      </p:sp>
    </p:spTree>
    <p:extLst>
      <p:ext uri="{BB962C8B-B14F-4D97-AF65-F5344CB8AC3E}">
        <p14:creationId xmlns:p14="http://schemas.microsoft.com/office/powerpoint/2010/main" val="301931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4</a:t>
            </a:fld>
            <a:endParaRPr lang="en-US" altLang="zh-CN"/>
          </a:p>
        </p:txBody>
      </p:sp>
      <p:sp>
        <p:nvSpPr>
          <p:cNvPr id="3" name="矩形 2"/>
          <p:cNvSpPr/>
          <p:nvPr/>
        </p:nvSpPr>
        <p:spPr>
          <a:xfrm>
            <a:off x="1834576" y="476672"/>
            <a:ext cx="1723549" cy="461665"/>
          </a:xfrm>
          <a:prstGeom prst="rect">
            <a:avLst/>
          </a:prstGeom>
        </p:spPr>
        <p:txBody>
          <a:bodyPr wrap="none">
            <a:spAutoFit/>
          </a:bodyPr>
          <a:lstStyle/>
          <a:p>
            <a:r>
              <a:rPr lang="zh-CN" altLang="en-US" b="1" dirty="0"/>
              <a:t>存储器地址</a:t>
            </a:r>
          </a:p>
        </p:txBody>
      </p:sp>
      <p:sp>
        <p:nvSpPr>
          <p:cNvPr id="4" name="矩形 3"/>
          <p:cNvSpPr/>
          <p:nvPr/>
        </p:nvSpPr>
        <p:spPr>
          <a:xfrm>
            <a:off x="395536" y="1484784"/>
            <a:ext cx="7999704" cy="4154984"/>
          </a:xfrm>
          <a:prstGeom prst="rect">
            <a:avLst/>
          </a:prstGeom>
        </p:spPr>
        <p:txBody>
          <a:bodyPr wrap="square">
            <a:spAutoFit/>
          </a:bodyPr>
          <a:lstStyle/>
          <a:p>
            <a:pPr marL="342900" indent="-342900">
              <a:buFont typeface="Arial" panose="020B0604020202020204" pitchFamily="34" charset="0"/>
              <a:buChar char="•"/>
            </a:pPr>
            <a:r>
              <a:rPr lang="zh-CN" altLang="en-US" b="1" dirty="0"/>
              <a:t>主存储器容量很大，被划分成许多</a:t>
            </a:r>
            <a:r>
              <a:rPr lang="zh-CN" altLang="en-US" b="1" dirty="0" smtClean="0">
                <a:solidFill>
                  <a:srgbClr val="FF0000"/>
                </a:solidFill>
              </a:rPr>
              <a:t>存储单元</a:t>
            </a:r>
            <a:endParaRPr lang="en-US" altLang="zh-CN" b="1" dirty="0" smtClean="0">
              <a:solidFill>
                <a:srgbClr val="FF0000"/>
              </a:solidFill>
            </a:endParaRPr>
          </a:p>
          <a:p>
            <a:endParaRPr lang="zh-CN" altLang="en-US" b="1" dirty="0"/>
          </a:p>
          <a:p>
            <a:pPr marL="342900" indent="-342900">
              <a:buFont typeface="Arial" panose="020B0604020202020204" pitchFamily="34" charset="0"/>
              <a:buChar char="•"/>
            </a:pPr>
            <a:r>
              <a:rPr lang="zh-CN" altLang="en-US" b="1" dirty="0" smtClean="0"/>
              <a:t>每个</a:t>
            </a:r>
            <a:r>
              <a:rPr lang="zh-CN" altLang="en-US" b="1" dirty="0"/>
              <a:t>存储单元被编排一个</a:t>
            </a:r>
            <a:r>
              <a:rPr lang="zh-CN" altLang="en-US" b="1" dirty="0" smtClean="0"/>
              <a:t>号码，即</a:t>
            </a:r>
            <a:r>
              <a:rPr lang="zh-CN" altLang="en-US" b="1" dirty="0"/>
              <a:t>存储单元</a:t>
            </a:r>
            <a:r>
              <a:rPr lang="zh-CN" altLang="en-US" b="1" dirty="0" smtClean="0"/>
              <a:t>地址 称为</a:t>
            </a:r>
            <a:r>
              <a:rPr lang="zh-CN" altLang="en-US" b="1" dirty="0">
                <a:solidFill>
                  <a:srgbClr val="FF0000"/>
                </a:solidFill>
              </a:rPr>
              <a:t>存储器地址</a:t>
            </a:r>
            <a:endParaRPr lang="en-US" altLang="zh-CN" b="1" dirty="0">
              <a:solidFill>
                <a:srgbClr val="FF0000"/>
              </a:solidFill>
            </a:endParaRPr>
          </a:p>
          <a:p>
            <a:endParaRPr lang="zh-CN" altLang="en-US" b="1" dirty="0"/>
          </a:p>
          <a:p>
            <a:pPr marL="342900" indent="-342900">
              <a:buFont typeface="Arial" panose="020B0604020202020204" pitchFamily="34" charset="0"/>
              <a:buChar char="•"/>
            </a:pPr>
            <a:r>
              <a:rPr lang="zh-CN" altLang="en-US" b="1" dirty="0" smtClean="0"/>
              <a:t>每个</a:t>
            </a:r>
            <a:r>
              <a:rPr lang="zh-CN" altLang="en-US" b="1" dirty="0"/>
              <a:t>存储单元以字节为基本</a:t>
            </a:r>
            <a:r>
              <a:rPr lang="zh-CN" altLang="en-US" b="1" dirty="0" smtClean="0"/>
              <a:t>存储单位即</a:t>
            </a:r>
            <a:r>
              <a:rPr lang="zh-CN" altLang="en-US" b="1" dirty="0">
                <a:solidFill>
                  <a:srgbClr val="FF0000"/>
                </a:solidFill>
              </a:rPr>
              <a:t>字节编址</a:t>
            </a:r>
            <a:endParaRPr lang="en-US" altLang="zh-CN" b="1" dirty="0">
              <a:solidFill>
                <a:srgbClr val="FF0000"/>
              </a:solidFill>
            </a:endParaRPr>
          </a:p>
          <a:p>
            <a:pPr marL="342900" indent="-342900">
              <a:buFont typeface="Arial" panose="020B0604020202020204" pitchFamily="34" charset="0"/>
              <a:buChar char="•"/>
            </a:pPr>
            <a:endParaRPr lang="zh-CN" altLang="en-US" b="1" dirty="0"/>
          </a:p>
          <a:p>
            <a:pPr marL="342900" indent="-342900">
              <a:buFont typeface="Arial" panose="020B0604020202020204" pitchFamily="34" charset="0"/>
              <a:buChar char="•"/>
            </a:pPr>
            <a:r>
              <a:rPr lang="zh-CN" altLang="en-US" b="1" dirty="0" smtClean="0"/>
              <a:t>一</a:t>
            </a:r>
            <a:r>
              <a:rPr lang="zh-CN" altLang="en-US" b="1" dirty="0"/>
              <a:t>个字节（ 一个字节（</a:t>
            </a:r>
            <a:r>
              <a:rPr lang="en-US" altLang="zh-CN" b="1" dirty="0"/>
              <a:t>Byte </a:t>
            </a:r>
            <a:r>
              <a:rPr lang="zh-CN" altLang="en-US" b="1" dirty="0"/>
              <a:t>）等于</a:t>
            </a:r>
            <a:r>
              <a:rPr lang="en-US" altLang="zh-CN" b="1" dirty="0"/>
              <a:t>8 </a:t>
            </a:r>
            <a:r>
              <a:rPr lang="zh-CN" altLang="en-US" b="1" dirty="0"/>
              <a:t>个</a:t>
            </a:r>
            <a:r>
              <a:rPr lang="zh-CN" altLang="en-US" b="1" dirty="0" smtClean="0"/>
              <a:t>二进制（</a:t>
            </a:r>
            <a:r>
              <a:rPr lang="en-US" altLang="zh-CN" b="1" dirty="0" smtClean="0"/>
              <a:t>bit</a:t>
            </a:r>
            <a:r>
              <a:rPr lang="zh-CN" altLang="en-US" b="1" dirty="0"/>
              <a:t>） </a:t>
            </a:r>
            <a:r>
              <a:rPr lang="zh-CN" altLang="en-US" b="1" dirty="0" smtClean="0"/>
              <a:t>）</a:t>
            </a:r>
            <a:endParaRPr lang="en-US" altLang="zh-CN" b="1" dirty="0" smtClean="0"/>
          </a:p>
          <a:p>
            <a:endParaRPr lang="zh-CN" altLang="en-US" b="1" dirty="0"/>
          </a:p>
          <a:p>
            <a:pPr marL="342900" indent="-342900">
              <a:buFont typeface="Arial" panose="020B0604020202020204" pitchFamily="34" charset="0"/>
              <a:buChar char="•"/>
            </a:pPr>
            <a:r>
              <a:rPr lang="zh-CN" altLang="en-US" b="1" dirty="0" smtClean="0"/>
              <a:t>存储器地址是</a:t>
            </a:r>
            <a:r>
              <a:rPr lang="zh-CN" altLang="en-US" b="1" dirty="0" smtClean="0">
                <a:solidFill>
                  <a:srgbClr val="FF0000"/>
                </a:solidFill>
              </a:rPr>
              <a:t>唯一</a:t>
            </a:r>
            <a:r>
              <a:rPr lang="zh-CN" altLang="en-US" b="1" dirty="0" smtClean="0"/>
              <a:t>能识别存储单元的信息，称为存储器的物理地址</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35464" y="188639"/>
            <a:ext cx="30480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r>
              <a:rPr lang="zh-CN" altLang="en-US" sz="3200" b="1" dirty="0">
                <a:solidFill>
                  <a:srgbClr val="FF0000"/>
                </a:solidFill>
                <a:effectLst>
                  <a:outerShdw blurRad="38100" dist="19050" dir="2700000" algn="tl" rotWithShape="0">
                    <a:schemeClr val="dk1">
                      <a:alpha val="40000"/>
                    </a:schemeClr>
                  </a:outerShdw>
                </a:effectLst>
                <a:latin typeface="+mj-lt"/>
                <a:ea typeface="+mj-ea"/>
                <a:cs typeface="+mj-cs"/>
              </a:rPr>
              <a:t>外部设备</a:t>
            </a:r>
          </a:p>
        </p:txBody>
      </p:sp>
      <p:sp>
        <p:nvSpPr>
          <p:cNvPr id="14339" name="Text Box 3"/>
          <p:cNvSpPr txBox="1">
            <a:spLocks noChangeArrowheads="1"/>
          </p:cNvSpPr>
          <p:nvPr/>
        </p:nvSpPr>
        <p:spPr bwMode="auto">
          <a:xfrm>
            <a:off x="179512" y="1484784"/>
            <a:ext cx="8062664"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dirty="0">
                <a:solidFill>
                  <a:srgbClr val="000000"/>
                </a:solidFill>
              </a:rPr>
              <a:t>        </a:t>
            </a:r>
            <a:r>
              <a:rPr lang="zh-CN" altLang="en-US" b="1" dirty="0">
                <a:ea typeface="宋体" panose="02010600030101010101" pitchFamily="2" charset="-122"/>
              </a:rPr>
              <a:t>外部设备与主机（ </a:t>
            </a:r>
            <a:r>
              <a:rPr lang="en-US" altLang="zh-CN" b="1" dirty="0">
                <a:ea typeface="宋体" panose="02010600030101010101" pitchFamily="2" charset="-122"/>
              </a:rPr>
              <a:t>CPU </a:t>
            </a:r>
            <a:r>
              <a:rPr lang="zh-CN" altLang="en-US" b="1" dirty="0">
                <a:ea typeface="宋体" panose="02010600030101010101" pitchFamily="2" charset="-122"/>
              </a:rPr>
              <a:t>和存储器）的通信是</a:t>
            </a:r>
          </a:p>
          <a:p>
            <a:pPr algn="just"/>
            <a:r>
              <a:rPr lang="zh-CN" altLang="en-US" b="1" dirty="0">
                <a:ea typeface="宋体" panose="02010600030101010101" pitchFamily="2" charset="-122"/>
              </a:rPr>
              <a:t>通过外设接口（</a:t>
            </a:r>
            <a:r>
              <a:rPr lang="en-US" altLang="zh-CN" b="1" dirty="0">
                <a:ea typeface="宋体" panose="02010600030101010101" pitchFamily="2" charset="-122"/>
              </a:rPr>
              <a:t>Interface</a:t>
            </a:r>
            <a:r>
              <a:rPr lang="zh-CN" altLang="en-US" b="1" dirty="0">
                <a:ea typeface="宋体" panose="02010600030101010101" pitchFamily="2" charset="-122"/>
              </a:rPr>
              <a:t>）进行的，每个接口包括</a:t>
            </a:r>
          </a:p>
          <a:p>
            <a:pPr algn="just"/>
            <a:r>
              <a:rPr lang="zh-CN" altLang="en-US" b="1" dirty="0">
                <a:ea typeface="宋体" panose="02010600030101010101" pitchFamily="2" charset="-122"/>
              </a:rPr>
              <a:t>一组寄存器。</a:t>
            </a:r>
          </a:p>
          <a:p>
            <a:pPr algn="just"/>
            <a:endParaRPr lang="zh-CN" altLang="en-US" b="1" dirty="0">
              <a:ea typeface="宋体" panose="02010600030101010101" pitchFamily="2" charset="-122"/>
            </a:endParaRPr>
          </a:p>
          <a:p>
            <a:pPr algn="just">
              <a:lnSpc>
                <a:spcPct val="120000"/>
              </a:lnSpc>
            </a:pPr>
            <a:r>
              <a:rPr lang="zh-CN" altLang="en-US" b="1" dirty="0">
                <a:ea typeface="宋体" panose="02010600030101010101" pitchFamily="2" charset="-122"/>
              </a:rPr>
              <a:t>数据寄存器：存放外设和主机间传送的数据</a:t>
            </a:r>
          </a:p>
          <a:p>
            <a:pPr algn="just">
              <a:lnSpc>
                <a:spcPct val="120000"/>
              </a:lnSpc>
            </a:pPr>
            <a:r>
              <a:rPr lang="zh-CN" altLang="en-US" b="1" dirty="0">
                <a:ea typeface="宋体" panose="02010600030101010101" pitchFamily="2" charset="-122"/>
              </a:rPr>
              <a:t>状态寄存器：保存外设或接口的状态信息</a:t>
            </a:r>
          </a:p>
          <a:p>
            <a:pPr algn="just">
              <a:lnSpc>
                <a:spcPct val="120000"/>
              </a:lnSpc>
            </a:pPr>
            <a:r>
              <a:rPr lang="zh-CN" altLang="en-US" b="1" dirty="0">
                <a:ea typeface="宋体" panose="02010600030101010101" pitchFamily="2" charset="-122"/>
              </a:rPr>
              <a:t>命令寄存器：保存</a:t>
            </a:r>
            <a:r>
              <a:rPr lang="en-US" altLang="zh-CN" b="1" dirty="0">
                <a:ea typeface="宋体" panose="02010600030101010101" pitchFamily="2" charset="-122"/>
              </a:rPr>
              <a:t>CPU</a:t>
            </a:r>
            <a:r>
              <a:rPr lang="zh-CN" altLang="en-US" b="1" dirty="0">
                <a:ea typeface="宋体" panose="02010600030101010101" pitchFamily="2" charset="-122"/>
              </a:rPr>
              <a:t>发给外设或接口的控制命令</a:t>
            </a:r>
          </a:p>
          <a:p>
            <a:pPr algn="just"/>
            <a:endParaRPr lang="zh-CN" altLang="en-US" b="1" dirty="0">
              <a:ea typeface="宋体" panose="02010600030101010101" pitchFamily="2" charset="-122"/>
            </a:endParaRPr>
          </a:p>
          <a:p>
            <a:pPr algn="just"/>
            <a:r>
              <a:rPr lang="zh-CN" altLang="en-US" b="1" dirty="0">
                <a:ea typeface="宋体" panose="02010600030101010101" pitchFamily="2" charset="-122"/>
              </a:rPr>
              <a:t>      外设中每个寄存器有一个端口（</a:t>
            </a:r>
            <a:r>
              <a:rPr lang="en-US" altLang="zh-CN" b="1" dirty="0">
                <a:ea typeface="宋体" panose="02010600030101010101" pitchFamily="2" charset="-122"/>
              </a:rPr>
              <a:t>Port</a:t>
            </a:r>
            <a:r>
              <a:rPr lang="zh-CN" altLang="en-US" b="1" dirty="0">
                <a:ea typeface="宋体" panose="02010600030101010101" pitchFamily="2" charset="-122"/>
              </a:rPr>
              <a:t>）地址，构成</a:t>
            </a:r>
          </a:p>
          <a:p>
            <a:pPr algn="just"/>
            <a:r>
              <a:rPr lang="zh-CN" altLang="en-US" b="1" dirty="0">
                <a:ea typeface="宋体" panose="02010600030101010101" pitchFamily="2" charset="-122"/>
              </a:rPr>
              <a:t>一个独立于内存的 </a:t>
            </a:r>
            <a:r>
              <a:rPr lang="en-US" altLang="zh-CN" b="1" dirty="0">
                <a:ea typeface="宋体" panose="02010600030101010101" pitchFamily="2" charset="-122"/>
              </a:rPr>
              <a:t>I / O </a:t>
            </a:r>
            <a:r>
              <a:rPr lang="zh-CN" altLang="en-US" b="1" dirty="0">
                <a:ea typeface="宋体" panose="02010600030101010101" pitchFamily="2" charset="-122"/>
              </a:rPr>
              <a:t>地址空间：</a:t>
            </a:r>
            <a:r>
              <a:rPr lang="en-US" altLang="zh-CN" b="1" dirty="0">
                <a:ea typeface="宋体" panose="02010600030101010101" pitchFamily="2" charset="-122"/>
              </a:rPr>
              <a:t>0000H ~ FFFFH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5</a:t>
            </a:fld>
            <a:endParaRPr lang="en-US" altLang="zh-CN"/>
          </a:p>
        </p:txBody>
      </p:sp>
      <p:sp>
        <p:nvSpPr>
          <p:cNvPr id="3" name="矩形 2"/>
          <p:cNvSpPr/>
          <p:nvPr/>
        </p:nvSpPr>
        <p:spPr>
          <a:xfrm>
            <a:off x="1331640" y="404664"/>
            <a:ext cx="5976664" cy="523220"/>
          </a:xfrm>
          <a:prstGeom prst="rect">
            <a:avLst/>
          </a:prstGeom>
        </p:spPr>
        <p:txBody>
          <a:bodyPr wrap="square">
            <a:spAutoFit/>
          </a:bodyPr>
          <a:lstStyle/>
          <a:p>
            <a:r>
              <a:rPr lang="zh-CN" altLang="en-US" sz="2800" b="1" dirty="0">
                <a:latin typeface="黑体" pitchFamily="49" charset="-122"/>
                <a:ea typeface="黑体" pitchFamily="49" charset="-122"/>
              </a:rPr>
              <a:t>数据基本单位：位、字节、字和双字</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348"/>
          <a:stretch/>
        </p:blipFill>
        <p:spPr bwMode="auto">
          <a:xfrm>
            <a:off x="685217" y="1700808"/>
            <a:ext cx="726950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smtClean="0"/>
              <a:pPr>
                <a:defRPr/>
              </a:pPr>
              <a:t>6</a:t>
            </a:fld>
            <a:endParaRPr lang="en-US" altLang="zh-CN"/>
          </a:p>
        </p:txBody>
      </p:sp>
      <p:sp>
        <p:nvSpPr>
          <p:cNvPr id="3" name="矩形 2"/>
          <p:cNvSpPr/>
          <p:nvPr/>
        </p:nvSpPr>
        <p:spPr>
          <a:xfrm>
            <a:off x="1331640" y="332656"/>
            <a:ext cx="3892412" cy="584775"/>
          </a:xfrm>
          <a:prstGeom prst="rect">
            <a:avLst/>
          </a:prstGeom>
        </p:spPr>
        <p:txBody>
          <a:bodyPr wrap="none">
            <a:spAutoFit/>
          </a:bodyPr>
          <a:lstStyle/>
          <a:p>
            <a:r>
              <a:rPr lang="zh-CN" altLang="en-US" sz="3200" b="1" dirty="0">
                <a:latin typeface="黑体" pitchFamily="49" charset="-122"/>
                <a:ea typeface="黑体" pitchFamily="49" charset="-122"/>
              </a:rPr>
              <a:t>小端存储和大端存储</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26" y="3337763"/>
            <a:ext cx="396075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755576" y="1484784"/>
            <a:ext cx="6614542" cy="461665"/>
          </a:xfrm>
          <a:prstGeom prst="rect">
            <a:avLst/>
          </a:prstGeom>
          <a:noFill/>
          <a:ln>
            <a:noFill/>
          </a:ln>
        </p:spPr>
        <p:txBody>
          <a:bodyPr vert="horz" wrap="square" lIns="91440" tIns="45720" rIns="91440" bIns="4572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l="14379" r="10514"/>
          <a:stretch>
            <a:fillRect/>
          </a:stretch>
        </p:blipFill>
        <p:spPr bwMode="auto">
          <a:xfrm>
            <a:off x="4572000" y="1196752"/>
            <a:ext cx="2032120" cy="503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6252" y="1624597"/>
            <a:ext cx="162243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2178688"/>
            <a:ext cx="1860028" cy="57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2902682"/>
            <a:ext cx="2349227" cy="48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5927" y="4005064"/>
            <a:ext cx="2150548" cy="1185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299" y="1432282"/>
            <a:ext cx="340677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0782C06-3858-412B-9FDE-C726BF91D1B3}" type="slidenum">
              <a:rPr lang="en-US" altLang="zh-CN"/>
              <a:pPr>
                <a:defRPr/>
              </a:pPr>
              <a:t>7</a:t>
            </a:fld>
            <a:endParaRPr lang="en-US" altLang="zh-CN"/>
          </a:p>
        </p:txBody>
      </p:sp>
      <p:sp>
        <p:nvSpPr>
          <p:cNvPr id="4" name="文本框 3"/>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a:buNone/>
            </a:pPr>
            <a:r>
              <a:rPr lang="zh-CN" altLang="en-US" sz="2600">
                <a:solidFill>
                  <a:srgbClr val="000000"/>
                </a:solidFill>
                <a:latin typeface="微软雅黑" panose="020B0503020204020204" charset="-122"/>
                <a:ea typeface="微软雅黑" panose="020B0503020204020204" charset="-122"/>
              </a:rPr>
              <a:t>如图所示为主存某区域的存储情况。试写出地址为</a:t>
            </a:r>
            <a:r>
              <a:rPr lang="en-US" altLang="zh-CN" sz="2600">
                <a:solidFill>
                  <a:srgbClr val="000000"/>
                </a:solidFill>
                <a:latin typeface="微软雅黑" panose="020B0503020204020204" charset="-122"/>
                <a:ea typeface="微软雅黑" panose="020B0503020204020204" charset="-122"/>
              </a:rPr>
              <a:t>12A33H</a:t>
            </a:r>
            <a:r>
              <a:rPr lang="zh-CN" altLang="en-US" sz="2600">
                <a:solidFill>
                  <a:srgbClr val="000000"/>
                </a:solidFill>
                <a:latin typeface="微软雅黑" panose="020B0503020204020204" charset="-122"/>
                <a:ea typeface="微软雅黑" panose="020B0503020204020204" charset="-122"/>
              </a:rPr>
              <a:t>的字类型数据为 </a:t>
            </a:r>
            <a:r>
              <a:rPr lang="zh-CN" altLang="en-US" sz="2600">
                <a:solidFill>
                  <a:srgbClr val="639EF4"/>
                </a:solidFill>
                <a:latin typeface="微软雅黑" panose="020B0503020204020204" charset="-122"/>
                <a:ea typeface="微软雅黑" panose="020B0503020204020204" charset="-122"/>
              </a:rPr>
              <a:t>[填空1]</a:t>
            </a:r>
            <a:r>
              <a:rPr lang="zh-CN" altLang="en-US" sz="2600">
                <a:solidFill>
                  <a:srgbClr val="000000"/>
                </a:solidFill>
                <a:latin typeface="微软雅黑" panose="020B0503020204020204" charset="-122"/>
                <a:ea typeface="微软雅黑" panose="020B0503020204020204" charset="-122"/>
              </a:rPr>
              <a:t> ，以及地址为</a:t>
            </a:r>
            <a:r>
              <a:rPr lang="en-US" altLang="zh-CN" sz="2600">
                <a:solidFill>
                  <a:srgbClr val="000000"/>
                </a:solidFill>
                <a:latin typeface="微软雅黑" panose="020B0503020204020204" charset="-122"/>
                <a:ea typeface="微软雅黑" panose="020B0503020204020204" charset="-122"/>
              </a:rPr>
              <a:t>12A36H</a:t>
            </a:r>
            <a:r>
              <a:rPr lang="zh-CN" altLang="en-US" sz="2600">
                <a:solidFill>
                  <a:srgbClr val="000000"/>
                </a:solidFill>
                <a:latin typeface="微软雅黑" panose="020B0503020204020204" charset="-122"/>
                <a:ea typeface="微软雅黑" panose="020B0503020204020204" charset="-122"/>
              </a:rPr>
              <a:t>的双字类型数据为 </a:t>
            </a:r>
            <a:r>
              <a:rPr lang="zh-CN" altLang="en-US" sz="2600">
                <a:solidFill>
                  <a:srgbClr val="639EF4"/>
                </a:solidFill>
                <a:latin typeface="微软雅黑" panose="020B0503020204020204" charset="-122"/>
                <a:ea typeface="微软雅黑" panose="020B0503020204020204" charset="-122"/>
              </a:rPr>
              <a:t>[填空2]</a:t>
            </a:r>
            <a:r>
              <a:rPr lang="zh-CN" altLang="en-US" sz="2600">
                <a:solidFill>
                  <a:srgbClr val="000000"/>
                </a:solidFill>
                <a:latin typeface="微软雅黑" panose="020B0503020204020204" charset="-122"/>
                <a:ea typeface="微软雅黑" panose="020B0503020204020204" charset="-122"/>
              </a:rPr>
              <a:t> </a:t>
            </a:r>
          </a:p>
        </p:txBody>
      </p:sp>
      <p:sp>
        <p:nvSpPr>
          <p:cNvPr id="5" name="圆角矩形 4"/>
          <p:cNvSpPr/>
          <p:nvPr>
            <p:custDataLst>
              <p:tags r:id="rId3"/>
            </p:custDataLst>
          </p:nvPr>
        </p:nvSpPr>
        <p:spPr>
          <a:xfrm>
            <a:off x="6172200" y="6214745"/>
            <a:ext cx="1543050" cy="411480"/>
          </a:xfrm>
          <a:prstGeom prst="roundRect">
            <a:avLst/>
          </a:prstGeom>
          <a:solidFill>
            <a:srgbClr val="808080"/>
          </a:solidFill>
          <a:ln w="38100" cmpd="sng">
            <a:solidFill>
              <a:srgbClr val="000000"/>
            </a:solidFill>
            <a:prstDash val="solid"/>
          </a:ln>
        </p:spPr>
        <p:txBody>
          <a:bodyPr vert="horz" wrap="square" lIns="91440" tIns="45720" rIns="91440" bIns="45720" numCol="1"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FFFF"/>
                </a:solidFill>
                <a:effectLst/>
                <a:latin typeface="微软雅黑" panose="020B0503020204020204" charset="-122"/>
                <a:ea typeface="微软雅黑" panose="020B0503020204020204" charset="-122"/>
              </a:rPr>
              <a:t>作答</a:t>
            </a:r>
          </a:p>
        </p:txBody>
      </p:sp>
      <p:sp>
        <p:nvSpPr>
          <p:cNvPr id="11" name="矩形 10"/>
          <p:cNvSpPr/>
          <p:nvPr>
            <p:custDataLst>
              <p:tags r:id="rId4"/>
            </p:custDataLst>
          </p:nvPr>
        </p:nvSpPr>
        <p:spPr>
          <a:xfrm>
            <a:off x="0" y="5848985"/>
            <a:ext cx="9144000" cy="365760"/>
          </a:xfrm>
          <a:prstGeom prst="rect">
            <a:avLst/>
          </a:prstGeom>
          <a:solidFill>
            <a:srgbClr val="FBFAEF"/>
          </a:solidFill>
          <a:ln>
            <a:noFill/>
          </a:ln>
        </p:spPr>
        <p:txBody>
          <a:bodyPr vert="horz" wrap="none" lIns="91440" tIns="45720" rIns="91440" bIns="45720" numCol="1" anchor="ctr" anchorCtr="1"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1" i="0" u="none" strike="noStrike" cap="none" normalizeH="0" baseline="0" smtClean="0">
                <a:ln>
                  <a:noFill/>
                </a:ln>
                <a:solidFill>
                  <a:srgbClr val="F84F41"/>
                </a:solidFill>
                <a:effectLst/>
                <a:latin typeface="微软雅黑" panose="020B0503020204020204" charset="-122"/>
                <a:ea typeface="微软雅黑" panose="020B0503020204020204" charset="-122"/>
                <a:cs typeface="微软雅黑" panose="020B0503020204020204" charset="-122"/>
              </a:rPr>
              <a:t>正常使用填空题需3.0以上版本雨课堂</a:t>
            </a:r>
          </a:p>
        </p:txBody>
      </p:sp>
      <p:graphicFrame>
        <p:nvGraphicFramePr>
          <p:cNvPr id="15" name="表格 14"/>
          <p:cNvGraphicFramePr/>
          <p:nvPr>
            <p:custDataLst>
              <p:tags r:id="rId5"/>
            </p:custDataLst>
          </p:nvPr>
        </p:nvGraphicFramePr>
        <p:xfrm>
          <a:off x="1427480" y="2493010"/>
          <a:ext cx="2129155" cy="3429000"/>
        </p:xfrm>
        <a:graphic>
          <a:graphicData uri="http://schemas.openxmlformats.org/drawingml/2006/table">
            <a:tbl>
              <a:tblPr firstRow="1" bandRow="1">
                <a:tableStyleId>{5C22544A-7EE6-4342-B048-85BDC9FD1C3A}</a:tableStyleId>
              </a:tblPr>
              <a:tblGrid>
                <a:gridCol w="897255">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tblGrid>
              <a:tr h="381000">
                <a:tc>
                  <a:txBody>
                    <a:bodyPr/>
                    <a:lstStyle/>
                    <a:p>
                      <a:pPr algn="ctr">
                        <a:buNone/>
                      </a:pPr>
                      <a:endParaRPr lang="en-US" altLang="zh-CN" sz="1400" b="1">
                        <a:solidFill>
                          <a:schemeClr val="tx1"/>
                        </a:solidFill>
                        <a:effectLst>
                          <a:outerShdw blurRad="38100" dist="19050" dir="2700000" algn="tl" rotWithShape="0">
                            <a:schemeClr val="dk1">
                              <a:alpha val="40000"/>
                            </a:schemeClr>
                          </a:outerShdw>
                        </a:effectLst>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solidFill>
                            <a:schemeClr val="tx1"/>
                          </a:solidFill>
                        </a:rPr>
                        <a:t>...</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sym typeface="+mn-ea"/>
                        </a:rPr>
                        <a:t>12A32H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24H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12A33H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1DH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12A34H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E5H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12A35H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78H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12A36H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30H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12A37H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09H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sym typeface="+mn-ea"/>
                        </a:rPr>
                        <a:t>12A38H</a:t>
                      </a:r>
                      <a:endParaRPr lang="en-US" altLang="zh-CN" sz="1400" b="1">
                        <a:solidFill>
                          <a:schemeClr val="tx1"/>
                        </a:solidFill>
                        <a:effectLst>
                          <a:outerShdw blurRad="38100" dist="19050" dir="2700000" algn="tl" rotWithShape="0">
                            <a:schemeClr val="dk1">
                              <a:alpha val="40000"/>
                            </a:schemeClr>
                          </a:outerShdw>
                        </a:effectLst>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a:t>5CH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7"/>
                  </a:ext>
                </a:extLst>
              </a:tr>
              <a:tr h="381000">
                <a:tc>
                  <a:txBody>
                    <a:bodyPr/>
                    <a:lstStyle/>
                    <a:p>
                      <a:pPr algn="ctr">
                        <a:buNone/>
                      </a:pPr>
                      <a:r>
                        <a:rPr lang="en-US" altLang="zh-CN" sz="1400" b="1">
                          <a:solidFill>
                            <a:schemeClr val="tx1"/>
                          </a:solidFill>
                          <a:effectLst>
                            <a:outerShdw blurRad="38100" dist="19050" dir="2700000" algn="tl" rotWithShape="0">
                              <a:schemeClr val="dk1">
                                <a:alpha val="40000"/>
                              </a:schemeClr>
                            </a:outerShdw>
                          </a:effectLst>
                        </a:rPr>
                        <a:t>12A39H</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dirty="0"/>
                        <a:t>66H</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8"/>
                  </a:ext>
                </a:extLst>
              </a:tr>
            </a:tbl>
          </a:graphicData>
        </a:graphic>
      </p:graphicFrame>
      <p:grpSp>
        <p:nvGrpSpPr>
          <p:cNvPr id="10" name="组合 9"/>
          <p:cNvGrpSpPr/>
          <p:nvPr>
            <p:custDataLst>
              <p:tags r:id="rId6"/>
            </p:custDataLst>
          </p:nvPr>
        </p:nvGrpSpPr>
        <p:grpSpPr>
          <a:xfrm>
            <a:off x="0" y="0"/>
            <a:ext cx="9144000" cy="635000"/>
            <a:chOff x="0" y="0"/>
            <a:chExt cx="14400" cy="1000"/>
          </a:xfrm>
        </p:grpSpPr>
        <p:sp>
          <p:nvSpPr>
            <p:cNvPr id="6" name="TitleBackground"/>
            <p:cNvSpPr/>
            <p:nvPr>
              <p:custDataLst>
                <p:tags r:id="rId8"/>
              </p:custDataLst>
            </p:nvPr>
          </p:nvSpPr>
          <p:spPr>
            <a:xfrm>
              <a:off x="0" y="0"/>
              <a:ext cx="14400" cy="1000"/>
            </a:xfrm>
            <a:prstGeom prst="rect">
              <a:avLst/>
            </a:prstGeom>
            <a:solidFill>
              <a:srgbClr val="F6F7F8"/>
            </a:solidFill>
            <a:ln>
              <a:no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7" name="ColorBlock"/>
            <p:cNvSpPr/>
            <p:nvPr>
              <p:custDataLst>
                <p:tags r:id="rId9"/>
              </p:custDataLst>
            </p:nvPr>
          </p:nvSpPr>
          <p:spPr>
            <a:xfrm>
              <a:off x="0" y="0"/>
              <a:ext cx="300" cy="1000"/>
            </a:xfrm>
            <a:prstGeom prst="rect">
              <a:avLst/>
            </a:prstGeom>
            <a:solidFill>
              <a:srgbClr val="639EF4"/>
            </a:solidFill>
            <a:ln>
              <a:no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8" name="TypeText"/>
            <p:cNvSpPr txBox="1"/>
            <p:nvPr>
              <p:custDataLst>
                <p:tags r:id="rId10"/>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填空题</a:t>
              </a:r>
            </a:p>
          </p:txBody>
        </p:sp>
        <p:sp>
          <p:nvSpPr>
            <p:cNvPr id="9" name="TipText"/>
            <p:cNvSpPr txBox="1"/>
            <p:nvPr>
              <p:custDataLst>
                <p:tags r:id="rId11"/>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2分</a:t>
              </a:r>
            </a:p>
          </p:txBody>
        </p:sp>
      </p:grpSp>
      <p:pic>
        <p:nvPicPr>
          <p:cNvPr id="3" name="图片 2" descr="tmp719"/>
          <p:cNvPicPr>
            <a:picLocks noChangeAspect="1"/>
          </p:cNvPicPr>
          <p:nvPr>
            <p:custDataLst>
              <p:tags r:id="rId7"/>
            </p:custDataLst>
          </p:nvPr>
        </p:nvPicPr>
        <p:blipFill>
          <a:blip r:embed="rId13"/>
          <a:stretch>
            <a:fillRect/>
          </a:stretch>
        </p:blipFill>
        <p:spPr>
          <a:xfrm>
            <a:off x="7594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95536" y="1233470"/>
            <a:ext cx="7776864" cy="4715810"/>
          </a:xfrm>
          <a:prstGeom prst="rect">
            <a:avLst/>
          </a:prstGeom>
        </p:spPr>
        <p:txBody>
          <a:bodyPr vert="horz">
            <a:normAutofit/>
          </a:bodyPr>
          <a:lstStyle/>
          <a:p>
            <a:pPr marL="514350" lvl="0" indent="-514350">
              <a:lnSpc>
                <a:spcPct val="150000"/>
              </a:lnSpc>
              <a:spcBef>
                <a:spcPct val="20000"/>
              </a:spcBef>
              <a:buClr>
                <a:srgbClr val="C87608"/>
              </a:buClr>
              <a:buSzPct val="95000"/>
              <a:buFont typeface="Wingdings" panose="05000000000000000000" pitchFamily="2" charset="2"/>
              <a:buChar char="u"/>
            </a:pPr>
            <a:r>
              <a:rPr lang="zh-CN" altLang="en-US" b="1" dirty="0" smtClean="0"/>
              <a:t>主存可以有多少存储单元？</a:t>
            </a:r>
            <a:endParaRPr lang="en-US" altLang="zh-CN" b="1" dirty="0" smtClean="0"/>
          </a:p>
          <a:p>
            <a:pPr marL="514350" lvl="0" indent="-514350">
              <a:lnSpc>
                <a:spcPct val="150000"/>
              </a:lnSpc>
              <a:spcBef>
                <a:spcPct val="20000"/>
              </a:spcBef>
              <a:buClr>
                <a:srgbClr val="C87608"/>
              </a:buClr>
              <a:buSzPct val="95000"/>
              <a:buFont typeface="Wingdings" panose="05000000000000000000" pitchFamily="2" charset="2"/>
              <a:buChar char="u"/>
            </a:pPr>
            <a:r>
              <a:rPr lang="en-US" altLang="zh-CN" b="1" dirty="0" smtClean="0"/>
              <a:t>CPU</a:t>
            </a:r>
            <a:r>
              <a:rPr lang="zh-CN" altLang="zh-CN" b="1" dirty="0" smtClean="0">
                <a:solidFill>
                  <a:srgbClr val="FF0000"/>
                </a:solidFill>
              </a:rPr>
              <a:t>地址</a:t>
            </a:r>
            <a:r>
              <a:rPr lang="zh-CN" altLang="en-US" b="1" dirty="0" smtClean="0">
                <a:solidFill>
                  <a:srgbClr val="FF0000"/>
                </a:solidFill>
              </a:rPr>
              <a:t>线宽度</a:t>
            </a:r>
            <a:r>
              <a:rPr lang="zh-CN" altLang="zh-CN" b="1" dirty="0" smtClean="0"/>
              <a:t>决定了</a:t>
            </a:r>
            <a:r>
              <a:rPr lang="zh-CN" altLang="en-US" b="1" dirty="0" smtClean="0"/>
              <a:t>可直接寻址的内存空间大小</a:t>
            </a:r>
            <a:r>
              <a:rPr kumimoji="0" lang="zh-CN" altLang="en-US" b="1" i="0" u="none" strike="noStrike" kern="1200" cap="none" spc="0" normalizeH="0" baseline="0" noProof="0" dirty="0" smtClean="0">
                <a:ln>
                  <a:noFill/>
                </a:ln>
                <a:solidFill>
                  <a:schemeClr val="tx1"/>
                </a:solidFill>
                <a:effectLst/>
                <a:uLnTx/>
                <a:uFillTx/>
                <a:latin typeface="+mn-lt"/>
                <a:ea typeface="+mn-ea"/>
              </a:rPr>
              <a:t>。</a:t>
            </a:r>
            <a:endParaRPr kumimoji="0" lang="en-US" altLang="zh-CN" b="1" i="0" u="none" strike="noStrike" kern="1200" cap="none" spc="0" normalizeH="0" baseline="0" noProof="0" dirty="0" smtClean="0">
              <a:ln>
                <a:noFill/>
              </a:ln>
              <a:solidFill>
                <a:schemeClr val="tx1"/>
              </a:solidFill>
              <a:effectLst/>
              <a:uLnTx/>
              <a:uFillTx/>
              <a:latin typeface="+mn-lt"/>
              <a:ea typeface="+mn-ea"/>
            </a:endParaRPr>
          </a:p>
          <a:p>
            <a:pPr marL="514350" lvl="0" indent="-514350">
              <a:lnSpc>
                <a:spcPct val="150000"/>
              </a:lnSpc>
              <a:spcBef>
                <a:spcPct val="20000"/>
              </a:spcBef>
              <a:buClr>
                <a:srgbClr val="C87608"/>
              </a:buClr>
              <a:buSzPct val="95000"/>
              <a:buFont typeface="Wingdings" panose="05000000000000000000" pitchFamily="2" charset="2"/>
              <a:buChar char="u"/>
            </a:pPr>
            <a:r>
              <a:rPr lang="en-US" altLang="zh-CN" b="1" dirty="0" smtClean="0">
                <a:solidFill>
                  <a:srgbClr val="FF0000"/>
                </a:solidFill>
                <a:cs typeface="Times New Roman" panose="02020603050405020304" pitchFamily="18" charset="0"/>
              </a:rPr>
              <a:t>8086CPU</a:t>
            </a:r>
            <a:r>
              <a:rPr lang="zh-CN" altLang="zh-CN" b="1" dirty="0" smtClean="0">
                <a:cs typeface="Times New Roman" panose="02020603050405020304" pitchFamily="18" charset="0"/>
              </a:rPr>
              <a:t>的地址</a:t>
            </a:r>
            <a:r>
              <a:rPr lang="zh-CN" altLang="en-US" b="1" dirty="0" smtClean="0">
                <a:cs typeface="Times New Roman" panose="02020603050405020304" pitchFamily="18" charset="0"/>
              </a:rPr>
              <a:t>线</a:t>
            </a:r>
            <a:r>
              <a:rPr lang="zh-CN" altLang="zh-CN" b="1" dirty="0" smtClean="0">
                <a:cs typeface="Times New Roman" panose="02020603050405020304" pitchFamily="18" charset="0"/>
              </a:rPr>
              <a:t>位数是</a:t>
            </a:r>
            <a:r>
              <a:rPr lang="en-US" altLang="zh-CN" b="1" dirty="0" smtClean="0">
                <a:cs typeface="Times New Roman" panose="02020603050405020304" pitchFamily="18" charset="0"/>
              </a:rPr>
              <a:t>20</a:t>
            </a:r>
            <a:r>
              <a:rPr lang="zh-CN" altLang="zh-CN" b="1" dirty="0" smtClean="0">
                <a:cs typeface="Times New Roman" panose="02020603050405020304" pitchFamily="18" charset="0"/>
              </a:rPr>
              <a:t>位，</a:t>
            </a:r>
            <a:r>
              <a:rPr lang="zh-CN" altLang="en-US" b="1" dirty="0" smtClean="0">
                <a:cs typeface="Times New Roman" panose="02020603050405020304" pitchFamily="18" charset="0"/>
              </a:rPr>
              <a:t>则</a:t>
            </a:r>
            <a:r>
              <a:rPr lang="zh-CN" altLang="zh-CN" b="1" dirty="0" smtClean="0">
                <a:cs typeface="Times New Roman" panose="02020603050405020304" pitchFamily="18" charset="0"/>
              </a:rPr>
              <a:t>其主存容量最大为</a:t>
            </a:r>
            <a:r>
              <a:rPr lang="en-US" altLang="zh-CN" b="1" dirty="0" smtClean="0">
                <a:cs typeface="Times New Roman" panose="02020603050405020304" pitchFamily="18" charset="0"/>
              </a:rPr>
              <a:t>2</a:t>
            </a:r>
            <a:r>
              <a:rPr lang="en-US" altLang="zh-CN" b="1" baseline="30000" dirty="0" smtClean="0">
                <a:cs typeface="Times New Roman" panose="02020603050405020304" pitchFamily="18" charset="0"/>
              </a:rPr>
              <a:t>20</a:t>
            </a:r>
            <a:r>
              <a:rPr lang="zh-CN" altLang="zh-CN" b="1" dirty="0" smtClean="0">
                <a:cs typeface="Times New Roman" panose="02020603050405020304" pitchFamily="18" charset="0"/>
              </a:rPr>
              <a:t>字节＝</a:t>
            </a:r>
            <a:r>
              <a:rPr lang="en-US" altLang="zh-CN" b="1" dirty="0" smtClean="0">
                <a:cs typeface="Times New Roman" panose="02020603050405020304" pitchFamily="18" charset="0"/>
              </a:rPr>
              <a:t>1MB</a:t>
            </a:r>
            <a:r>
              <a:rPr lang="zh-CN" altLang="en-US" b="1" dirty="0" smtClean="0">
                <a:cs typeface="Times New Roman" panose="02020603050405020304" pitchFamily="18" charset="0"/>
              </a:rPr>
              <a:t>。</a:t>
            </a:r>
            <a:endParaRPr lang="en-US" altLang="zh-CN" b="1" dirty="0" smtClean="0">
              <a:cs typeface="Times New Roman" panose="02020603050405020304" pitchFamily="18" charset="0"/>
            </a:endParaRPr>
          </a:p>
          <a:p>
            <a:pPr marL="514350" indent="-514350">
              <a:lnSpc>
                <a:spcPct val="150000"/>
              </a:lnSpc>
              <a:spcBef>
                <a:spcPct val="20000"/>
              </a:spcBef>
              <a:buClr>
                <a:srgbClr val="C87608"/>
              </a:buClr>
              <a:buSzPct val="95000"/>
              <a:buFont typeface="Wingdings" panose="05000000000000000000" pitchFamily="2" charset="2"/>
              <a:buChar char="u"/>
            </a:pPr>
            <a:r>
              <a:rPr lang="zh-CN" altLang="en-US" b="1" dirty="0">
                <a:solidFill>
                  <a:schemeClr val="accent4">
                    <a:lumMod val="90000"/>
                    <a:lumOff val="10000"/>
                  </a:schemeClr>
                </a:solidFill>
              </a:rPr>
              <a:t>地址范围  </a:t>
            </a:r>
            <a:r>
              <a:rPr lang="zh-CN" altLang="en-US" b="1" dirty="0" smtClean="0">
                <a:solidFill>
                  <a:schemeClr val="accent4">
                    <a:lumMod val="90000"/>
                    <a:lumOff val="10000"/>
                  </a:schemeClr>
                </a:solidFill>
              </a:rPr>
              <a:t>：</a:t>
            </a:r>
            <a:r>
              <a:rPr lang="en-US" altLang="zh-CN" b="1" dirty="0" smtClean="0">
                <a:solidFill>
                  <a:schemeClr val="accent4">
                    <a:lumMod val="90000"/>
                    <a:lumOff val="10000"/>
                  </a:schemeClr>
                </a:solidFill>
              </a:rPr>
              <a:t>00000H </a:t>
            </a:r>
            <a:r>
              <a:rPr lang="en-US" altLang="zh-CN" b="1" dirty="0">
                <a:solidFill>
                  <a:schemeClr val="accent4">
                    <a:lumMod val="90000"/>
                    <a:lumOff val="10000"/>
                  </a:schemeClr>
                </a:solidFill>
              </a:rPr>
              <a:t>~ FFFFFH </a:t>
            </a:r>
            <a:r>
              <a:rPr lang="zh-CN" altLang="en-US" b="1" dirty="0">
                <a:solidFill>
                  <a:schemeClr val="accent4">
                    <a:lumMod val="90000"/>
                    <a:lumOff val="10000"/>
                  </a:schemeClr>
                </a:solidFill>
              </a:rPr>
              <a:t>（</a:t>
            </a:r>
            <a:r>
              <a:rPr lang="en-US" altLang="zh-CN" b="1" dirty="0">
                <a:solidFill>
                  <a:schemeClr val="accent4">
                    <a:lumMod val="90000"/>
                    <a:lumOff val="10000"/>
                  </a:schemeClr>
                </a:solidFill>
              </a:rPr>
              <a:t>1MB</a:t>
            </a:r>
            <a:r>
              <a:rPr lang="zh-CN" altLang="en-US" b="1" dirty="0" smtClean="0">
                <a:solidFill>
                  <a:schemeClr val="accent4">
                    <a:lumMod val="90000"/>
                    <a:lumOff val="10000"/>
                  </a:schemeClr>
                </a:solidFill>
              </a:rPr>
              <a:t>）</a:t>
            </a:r>
            <a:r>
              <a:rPr lang="zh-CN" altLang="zh-CN" b="1" dirty="0" smtClean="0">
                <a:cs typeface="Times New Roman" panose="02020603050405020304" pitchFamily="18" charset="0"/>
              </a:rPr>
              <a:t>。</a:t>
            </a:r>
            <a:endParaRPr lang="en-US" altLang="zh-CN" b="1" dirty="0" smtClean="0">
              <a:cs typeface="Times New Roman" panose="02020603050405020304" pitchFamily="18" charset="0"/>
            </a:endParaRPr>
          </a:p>
          <a:p>
            <a:pPr marL="514350" indent="-514350">
              <a:lnSpc>
                <a:spcPct val="150000"/>
              </a:lnSpc>
              <a:spcBef>
                <a:spcPct val="20000"/>
              </a:spcBef>
              <a:buClr>
                <a:srgbClr val="C87608"/>
              </a:buClr>
              <a:buSzPct val="95000"/>
              <a:buFont typeface="Wingdings" panose="05000000000000000000" pitchFamily="2" charset="2"/>
              <a:buChar char="u"/>
            </a:pPr>
            <a:r>
              <a:rPr lang="en-US" altLang="zh-CN" b="1" dirty="0">
                <a:solidFill>
                  <a:srgbClr val="FF0000"/>
                </a:solidFill>
                <a:cs typeface="Times New Roman" panose="02020603050405020304" pitchFamily="18" charset="0"/>
              </a:rPr>
              <a:t>8086CPU</a:t>
            </a:r>
            <a:r>
              <a:rPr lang="zh-CN" altLang="zh-CN" b="1" dirty="0" smtClean="0">
                <a:cs typeface="Times New Roman" panose="02020603050405020304" pitchFamily="18" charset="0"/>
              </a:rPr>
              <a:t>的</a:t>
            </a:r>
            <a:r>
              <a:rPr lang="zh-CN" altLang="en-US" b="1" dirty="0" smtClean="0">
                <a:cs typeface="Times New Roman" panose="02020603050405020304" pitchFamily="18" charset="0"/>
              </a:rPr>
              <a:t>数据线</a:t>
            </a:r>
            <a:r>
              <a:rPr lang="zh-CN" altLang="zh-CN" b="1" dirty="0">
                <a:cs typeface="Times New Roman" panose="02020603050405020304" pitchFamily="18" charset="0"/>
              </a:rPr>
              <a:t>位数</a:t>
            </a:r>
            <a:r>
              <a:rPr lang="zh-CN" altLang="zh-CN" b="1" dirty="0" smtClean="0">
                <a:cs typeface="Times New Roman" panose="02020603050405020304" pitchFamily="18" charset="0"/>
              </a:rPr>
              <a:t>是</a:t>
            </a:r>
            <a:r>
              <a:rPr lang="en-US" altLang="zh-CN" b="1" dirty="0" smtClean="0">
                <a:cs typeface="Times New Roman" panose="02020603050405020304" pitchFamily="18" charset="0"/>
              </a:rPr>
              <a:t>16</a:t>
            </a:r>
            <a:r>
              <a:rPr lang="zh-CN" altLang="zh-CN" b="1" dirty="0" smtClean="0">
                <a:cs typeface="Times New Roman" panose="02020603050405020304" pitchFamily="18" charset="0"/>
              </a:rPr>
              <a:t>位</a:t>
            </a:r>
            <a:r>
              <a:rPr lang="zh-CN" altLang="en-US" b="1" dirty="0" smtClean="0">
                <a:cs typeface="Times New Roman" panose="02020603050405020304" pitchFamily="18" charset="0"/>
              </a:rPr>
              <a:t>，则其可以表示的无符号定点数范围：</a:t>
            </a:r>
            <a:r>
              <a:rPr lang="en-US" altLang="zh-CN" b="1" dirty="0" smtClean="0">
                <a:cs typeface="Times New Roman" panose="02020603050405020304" pitchFamily="18" charset="0"/>
              </a:rPr>
              <a:t>0</a:t>
            </a:r>
            <a:r>
              <a:rPr lang="en-US" altLang="zh-CN" b="1" dirty="0">
                <a:solidFill>
                  <a:schemeClr val="accent4">
                    <a:lumMod val="90000"/>
                    <a:lumOff val="10000"/>
                  </a:schemeClr>
                </a:solidFill>
              </a:rPr>
              <a:t> </a:t>
            </a:r>
            <a:r>
              <a:rPr lang="en-US" altLang="zh-CN" b="1" dirty="0" smtClean="0">
                <a:solidFill>
                  <a:schemeClr val="accent4">
                    <a:lumMod val="90000"/>
                    <a:lumOff val="10000"/>
                  </a:schemeClr>
                </a:solidFill>
              </a:rPr>
              <a:t>~FFFFH</a:t>
            </a:r>
          </a:p>
          <a:p>
            <a:pPr marL="514350" indent="-514350">
              <a:lnSpc>
                <a:spcPct val="150000"/>
              </a:lnSpc>
              <a:spcBef>
                <a:spcPct val="20000"/>
              </a:spcBef>
              <a:buClr>
                <a:srgbClr val="C87608"/>
              </a:buClr>
              <a:buSzPct val="95000"/>
              <a:buFont typeface="Wingdings" panose="05000000000000000000" pitchFamily="2" charset="2"/>
              <a:buChar char="u"/>
            </a:pPr>
            <a:endParaRPr lang="en-US" altLang="zh-CN" b="1" dirty="0" smtClean="0">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smtClean="0"/>
              <a:t>存储单元地址范围</a:t>
            </a:r>
            <a:r>
              <a:rPr lang="en-US" altLang="zh-CN" dirty="0" smtClean="0"/>
              <a:t>?</a:t>
            </a:r>
            <a:endParaRPr lang="zh-CN" altLang="en-US" dirty="0"/>
          </a:p>
        </p:txBody>
      </p:sp>
    </p:spTree>
    <p:extLst>
      <p:ext uri="{BB962C8B-B14F-4D97-AF65-F5344CB8AC3E}">
        <p14:creationId xmlns:p14="http://schemas.microsoft.com/office/powerpoint/2010/main" val="3396818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8086CPU</a:t>
            </a:r>
            <a:r>
              <a:rPr lang="zh-CN" altLang="en-US" dirty="0" smtClean="0"/>
              <a:t>内部结构</a:t>
            </a:r>
            <a:endParaRPr lang="zh-CN" altLang="en-US" dirty="0"/>
          </a:p>
        </p:txBody>
      </p:sp>
      <p:sp>
        <p:nvSpPr>
          <p:cNvPr id="4" name="灯片编号占位符 3"/>
          <p:cNvSpPr>
            <a:spLocks noGrp="1"/>
          </p:cNvSpPr>
          <p:nvPr>
            <p:ph type="sldNum" sz="quarter" idx="10"/>
          </p:nvPr>
        </p:nvSpPr>
        <p:spPr/>
        <p:txBody>
          <a:bodyPr/>
          <a:lstStyle/>
          <a:p>
            <a:pPr>
              <a:defRPr/>
            </a:pPr>
            <a:fld id="{6A9BFF9C-1BD5-4E01-A2D9-531E0825C0E6}" type="slidenum">
              <a:rPr lang="en-US" altLang="zh-CN" smtClean="0"/>
              <a:pPr>
                <a:defRPr/>
              </a:pPr>
              <a:t>9</a:t>
            </a:fld>
            <a:endParaRPr lang="en-US" altLang="zh-CN"/>
          </a:p>
        </p:txBody>
      </p:sp>
      <p:pic>
        <p:nvPicPr>
          <p:cNvPr id="5122" name="Picture 2" descr="http://image109.360doc.com/DownloadImg/2022/01/0900/237479610_1_20220109124426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439076"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1986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caseSensitive&quot;:false,&quot;fuzzyMatch&quot;:false,&quot;Score&quot;:1.0,&quot;answers&quot;:[&quot;1D24H&quot;,&quot;1D24&quot;]},{&quot;num&quot;:2,&quot;caseSensitive&quot;:false,&quot;fuzzyMatch&quot;:false,&quot;Score&quot;:1.0,&quot;answers&quot;:[&quot;3078E51DH&quot;,&quot;3078E51D&quot;]}]"/>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163b546-fd65-4762-a608-4aec14bdb35c}"/>
  <p:tag name="TABLE_ENDDRAG_ORIGIN_RECT" val="248*180"/>
  <p:tag name="TABLE_ENDDRAG_RECT" val="133*379*248*180"/>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sample">
  <a:themeElements>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1_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1_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1_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ample">
  <a:themeElements>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1_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1_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1_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2594</Words>
  <Application>Microsoft Office PowerPoint</Application>
  <PresentationFormat>全屏显示(4:3)</PresentationFormat>
  <Paragraphs>488</Paragraphs>
  <Slides>40</Slides>
  <Notes>16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40</vt:i4>
      </vt:variant>
    </vt:vector>
  </HeadingPairs>
  <TitlesOfParts>
    <vt:vector size="56" baseType="lpstr">
      <vt:lpstr>Gulim</vt:lpstr>
      <vt:lpstr>黑体</vt:lpstr>
      <vt:lpstr>楷体_GB2312</vt:lpstr>
      <vt:lpstr>隶书</vt:lpstr>
      <vt:lpstr>宋体</vt:lpstr>
      <vt:lpstr>微软雅黑</vt:lpstr>
      <vt:lpstr>Arial</vt:lpstr>
      <vt:lpstr>Lucida Console</vt:lpstr>
      <vt:lpstr>Symbol</vt:lpstr>
      <vt:lpstr>Tahoma</vt:lpstr>
      <vt:lpstr>Times New Roman</vt:lpstr>
      <vt:lpstr>Verdana</vt:lpstr>
      <vt:lpstr>Wingdings</vt:lpstr>
      <vt:lpstr>1_sample</vt:lpstr>
      <vt:lpstr>2_sample</vt:lpstr>
      <vt:lpstr>MS_ClipArt_Gallery.2</vt:lpstr>
      <vt:lpstr>PowerPoint 演示文稿</vt:lpstr>
      <vt:lpstr>80x86的寄存器结构</vt:lpstr>
      <vt:lpstr>存储器</vt:lpstr>
      <vt:lpstr>PowerPoint 演示文稿</vt:lpstr>
      <vt:lpstr>PowerPoint 演示文稿</vt:lpstr>
      <vt:lpstr>PowerPoint 演示文稿</vt:lpstr>
      <vt:lpstr>PowerPoint 演示文稿</vt:lpstr>
      <vt:lpstr>存储单元地址范围?</vt:lpstr>
      <vt:lpstr>8086CPU内部结构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寻址方式</vt:lpstr>
      <vt:lpstr>寻址方式</vt:lpstr>
      <vt:lpstr>80x86寻址方式</vt:lpstr>
      <vt:lpstr>1   与数据有关的寻址方式</vt:lpstr>
      <vt:lpstr>一、立即寻址</vt:lpstr>
      <vt:lpstr>二、寄存器寻址</vt:lpstr>
      <vt:lpstr>PowerPoint 演示文稿</vt:lpstr>
      <vt:lpstr>PowerPoint 演示文稿</vt:lpstr>
      <vt:lpstr>三、直接寻址</vt:lpstr>
      <vt:lpstr>三、直接寻址</vt:lpstr>
      <vt:lpstr>四、寄存器间接寻址</vt:lpstr>
      <vt:lpstr>5、寄存器相对寻址方式(直接变址寻址方式)</vt:lpstr>
      <vt:lpstr>  6、基址变址寻址方式</vt:lpstr>
      <vt:lpstr>PowerPoint 演示文稿</vt:lpstr>
      <vt:lpstr>PowerPoint 演示文稿</vt:lpstr>
      <vt:lpstr>  7、相对基址变址寻址方式</vt:lpstr>
      <vt:lpstr>8、比例变址寻址方式(80x86 新增的寻址方式)</vt:lpstr>
      <vt:lpstr>9、基址比例变址寻址方式(80x86 新增的寻址方式)</vt:lpstr>
      <vt:lpstr>10、相对基址比例变址寻址方式(80x86 新增的寻址方式）</vt:lpstr>
      <vt:lpstr>PowerPoint 演示文稿</vt:lpstr>
    </vt:vector>
  </TitlesOfParts>
  <Company>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your name</dc:creator>
  <cp:lastModifiedBy>admin</cp:lastModifiedBy>
  <cp:revision>112</cp:revision>
  <dcterms:created xsi:type="dcterms:W3CDTF">2003-09-03T07:58:00Z</dcterms:created>
  <dcterms:modified xsi:type="dcterms:W3CDTF">2023-11-02T07:44:28Z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FAB5A5F7E47342388820B676DF0AEE9A</vt:lpwstr>
  </property>
</Properties>
</file>