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9"/>
  </p:notesMasterIdLst>
  <p:sldIdLst>
    <p:sldId id="712" r:id="rId2"/>
    <p:sldId id="257" r:id="rId3"/>
    <p:sldId id="258" r:id="rId4"/>
    <p:sldId id="849" r:id="rId5"/>
    <p:sldId id="850" r:id="rId6"/>
    <p:sldId id="851" r:id="rId7"/>
    <p:sldId id="852" r:id="rId8"/>
    <p:sldId id="290" r:id="rId9"/>
    <p:sldId id="291" r:id="rId10"/>
    <p:sldId id="546" r:id="rId11"/>
    <p:sldId id="294" r:id="rId12"/>
    <p:sldId id="550" r:id="rId13"/>
    <p:sldId id="295" r:id="rId14"/>
    <p:sldId id="296" r:id="rId15"/>
    <p:sldId id="297" r:id="rId16"/>
    <p:sldId id="299" r:id="rId17"/>
    <p:sldId id="301" r:id="rId18"/>
    <p:sldId id="302" r:id="rId19"/>
    <p:sldId id="303" r:id="rId20"/>
    <p:sldId id="305" r:id="rId21"/>
    <p:sldId id="307" r:id="rId22"/>
    <p:sldId id="551" r:id="rId23"/>
    <p:sldId id="853" r:id="rId24"/>
    <p:sldId id="308" r:id="rId25"/>
    <p:sldId id="309" r:id="rId26"/>
    <p:sldId id="311" r:id="rId27"/>
    <p:sldId id="554" r:id="rId28"/>
    <p:sldId id="553" r:id="rId29"/>
    <p:sldId id="312" r:id="rId30"/>
    <p:sldId id="313" r:id="rId31"/>
    <p:sldId id="314" r:id="rId32"/>
    <p:sldId id="315" r:id="rId33"/>
    <p:sldId id="317" r:id="rId34"/>
    <p:sldId id="319" r:id="rId35"/>
    <p:sldId id="321" r:id="rId36"/>
    <p:sldId id="323" r:id="rId37"/>
    <p:sldId id="324" r:id="rId38"/>
    <p:sldId id="326" r:id="rId39"/>
    <p:sldId id="327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682" r:id="rId66"/>
    <p:sldId id="683" r:id="rId67"/>
    <p:sldId id="684" r:id="rId68"/>
    <p:sldId id="687" r:id="rId69"/>
    <p:sldId id="690" r:id="rId70"/>
    <p:sldId id="691" r:id="rId71"/>
    <p:sldId id="702" r:id="rId72"/>
    <p:sldId id="692" r:id="rId73"/>
    <p:sldId id="693" r:id="rId74"/>
    <p:sldId id="694" r:id="rId75"/>
    <p:sldId id="701" r:id="rId76"/>
    <p:sldId id="696" r:id="rId77"/>
    <p:sldId id="697" r:id="rId78"/>
    <p:sldId id="698" r:id="rId79"/>
    <p:sldId id="699" r:id="rId80"/>
    <p:sldId id="703" r:id="rId81"/>
    <p:sldId id="354" r:id="rId82"/>
    <p:sldId id="355" r:id="rId83"/>
    <p:sldId id="356" r:id="rId84"/>
    <p:sldId id="357" r:id="rId85"/>
    <p:sldId id="358" r:id="rId86"/>
    <p:sldId id="704" r:id="rId87"/>
    <p:sldId id="705" r:id="rId88"/>
    <p:sldId id="707" r:id="rId89"/>
    <p:sldId id="360" r:id="rId90"/>
    <p:sldId id="709" r:id="rId91"/>
    <p:sldId id="711" r:id="rId92"/>
    <p:sldId id="371" r:id="rId93"/>
    <p:sldId id="708" r:id="rId94"/>
    <p:sldId id="361" r:id="rId95"/>
    <p:sldId id="710" r:id="rId96"/>
    <p:sldId id="362" r:id="rId97"/>
    <p:sldId id="706" r:id="rId98"/>
    <p:sldId id="363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398" r:id="rId125"/>
    <p:sldId id="399" r:id="rId126"/>
    <p:sldId id="400" r:id="rId127"/>
    <p:sldId id="401" r:id="rId1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C6BA"/>
    <a:srgbClr val="FF0066"/>
    <a:srgbClr val="CC3300"/>
    <a:srgbClr val="0000FF"/>
    <a:srgbClr val="FF00FF"/>
    <a:srgbClr val="6600FF"/>
    <a:srgbClr val="00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24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5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74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7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774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76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9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9796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77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0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0820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65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5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5460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66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6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48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67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7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750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68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0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0580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69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3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3652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70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4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4676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72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5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5700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73</a:t>
            </a:fld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2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Freeform 5"/>
          <p:cNvSpPr/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9" name="Group 15"/>
          <p:cNvGrpSpPr/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1621060" y="764704"/>
            <a:ext cx="56946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汇编语言程序设计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C6F3C6-4A61-472F-93AA-55868019567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AE3C21-126C-4EFA-9970-42F86BDCD4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5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5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5.png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5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5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5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5.png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5.png"/><Relationship Id="rId5" Type="http://schemas.openxmlformats.org/officeDocument/2006/relationships/tags" Target="../tags/tag17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image" Target="../media/image5.png"/><Relationship Id="rId5" Type="http://schemas.openxmlformats.org/officeDocument/2006/relationships/tags" Target="../tags/tag18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83.xml"/><Relationship Id="rId9" Type="http://schemas.openxmlformats.org/officeDocument/2006/relationships/tags" Target="../tags/tag18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10" Type="http://schemas.openxmlformats.org/officeDocument/2006/relationships/tags" Target="../tags/tag198.xml"/><Relationship Id="rId19" Type="http://schemas.openxmlformats.org/officeDocument/2006/relationships/image" Target="../media/image5.png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10" Type="http://schemas.openxmlformats.org/officeDocument/2006/relationships/tags" Target="../tags/tag215.xml"/><Relationship Id="rId19" Type="http://schemas.openxmlformats.org/officeDocument/2006/relationships/image" Target="../media/image5.png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/>
          <p:nvPr/>
        </p:nvSpPr>
        <p:spPr>
          <a:xfrm>
            <a:off x="4067944" y="2636912"/>
            <a:ext cx="3240360" cy="1368152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</a:pPr>
            <a:r>
              <a:rPr lang="zh-CN" altLang="en-US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基本指令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3590608" y="2397036"/>
            <a:ext cx="0" cy="50641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2412683" y="2903448"/>
            <a:ext cx="1177925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412683" y="3279686"/>
            <a:ext cx="2822575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2412683" y="3651161"/>
            <a:ext cx="1177925" cy="1587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4303395" y="2397036"/>
            <a:ext cx="0" cy="506412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4303395" y="2903448"/>
            <a:ext cx="931863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3590608" y="3652748"/>
            <a:ext cx="0" cy="93345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303395" y="3651161"/>
            <a:ext cx="931863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8107045" y="2903448"/>
            <a:ext cx="357188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8107045" y="3651161"/>
            <a:ext cx="357188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8449945" y="2903448"/>
            <a:ext cx="0" cy="747713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4303395" y="3652748"/>
            <a:ext cx="0" cy="93345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ltGray">
          <a:xfrm>
            <a:off x="1204595" y="2397036"/>
            <a:ext cx="1208088" cy="1873250"/>
          </a:xfrm>
          <a:prstGeom prst="bevel">
            <a:avLst>
              <a:gd name="adj" fmla="val 12500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存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储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器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ltGray">
          <a:xfrm>
            <a:off x="2498408" y="4578261"/>
            <a:ext cx="2871787" cy="1130300"/>
          </a:xfrm>
          <a:prstGeom prst="bevel">
            <a:avLst>
              <a:gd name="adj" fmla="val 12500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段寄存器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CS DS ES SS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ltGray">
          <a:xfrm>
            <a:off x="5235258" y="2612936"/>
            <a:ext cx="2871787" cy="1338262"/>
          </a:xfrm>
          <a:prstGeom prst="bevel">
            <a:avLst>
              <a:gd name="adj" fmla="val 12500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通用寄存器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AX BX CX DX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BP SP SI DI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ltGray">
          <a:xfrm>
            <a:off x="2839720" y="1266736"/>
            <a:ext cx="2176463" cy="1130300"/>
          </a:xfrm>
          <a:prstGeom prst="bevel">
            <a:avLst>
              <a:gd name="adj" fmla="val 12500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立即数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90495" y="3997236"/>
            <a:ext cx="95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1pPr>
            <a:lvl2pPr>
              <a:defRPr kumimoji="1" sz="2800" b="1">
                <a:solidFill>
                  <a:srgbClr val="660066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4pPr>
            <a:lvl5pPr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5pPr>
            <a:lvl6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6pPr>
            <a:lvl7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7pPr>
            <a:lvl8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8pPr>
            <a:lvl9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otum" panose="020B0600000101010101" pitchFamily="34" charset="-127"/>
              </a:rPr>
              <a:t>CS</a:t>
            </a:r>
            <a:r>
              <a:rPr kumimoji="1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otum" panose="020B0600000101010101" pitchFamily="34" charset="-127"/>
              </a:rPr>
              <a:t>除外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211320" y="4001998"/>
            <a:ext cx="957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1pPr>
            <a:lvl2pPr>
              <a:defRPr kumimoji="1" sz="2800" b="1">
                <a:solidFill>
                  <a:srgbClr val="660066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4pPr>
            <a:lvl5pPr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5pPr>
            <a:lvl6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6pPr>
            <a:lvl7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7pPr>
            <a:lvl8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8pPr>
            <a:lvl9pPr eaLnBrk="0" hangingPunct="0">
              <a:defRPr kumimoji="1" sz="2000" b="1">
                <a:solidFill>
                  <a:schemeClr val="accent2"/>
                </a:solidFill>
                <a:latin typeface="华文中宋" panose="02010600040101010101" pitchFamily="2" charset="-122"/>
                <a:ea typeface="幼圆" panose="02010509060101010101" pitchFamily="49" charset="-122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otum" panose="020B0600000101010101" pitchFamily="34" charset="-127"/>
              </a:rPr>
              <a:t>CS</a:t>
            </a:r>
            <a:r>
              <a:rPr kumimoji="1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otum" panose="020B0600000101010101" pitchFamily="34" charset="-127"/>
              </a:rPr>
              <a:t>除外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1" grpId="0"/>
      <p:bldP spid="2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指令不能被随意使用，而应该在一定的条件下使用。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条件转移指令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条件转移指令</a:t>
            </a:r>
            <a:r>
              <a:rPr lang="zh-CN" altLang="zh-CN" sz="2800" b="1" dirty="0" smtClean="0"/>
              <a:t>在满足特定的条件时，转移到指定的目标指令处继续往下执行程序，而在条件不满足时，则顺序执行程序（不转移）。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条件转移指令所检测的条件有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单个条件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，也有由多个条件标志形成的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组合条件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的组合，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的组合等。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条件转移指令通常在运算类指令之后使用。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条件转移指令均为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段内短距离转移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转移成功时，将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修改为目标指令的偏移地址，而转移失败时，不改变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）简单条件转移指令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这类条件转移指令只对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单个条件标志</a:t>
            </a:r>
            <a:r>
              <a:rPr lang="zh-CN" altLang="zh-CN" sz="2800" b="1" dirty="0" smtClean="0"/>
              <a:t>进行检测，并根据检测结果决定是转移执行还是顺序执行。</a:t>
            </a:r>
            <a:endParaRPr lang="en-US" altLang="zh-CN" sz="2800" b="1" dirty="0" smtClean="0"/>
          </a:p>
          <a:p>
            <a:endParaRPr lang="en-US" altLang="zh-CN" sz="1000" dirty="0" smtClean="0"/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⑴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JC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⑵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JNC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⑶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JZ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⑷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JNZ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⑸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JS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⑹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JNS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⑺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JO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⑻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JNO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⑼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JP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JPE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⑽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JNP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JPO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3.57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中的有符号数相加，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并判断是否有溢出。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解：加法运算后，会根据运算结果设置溢出标志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OF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。指令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en-US" altLang="zh-CN" sz="2000" b="1" dirty="0" smtClean="0">
                <a:latin typeface="+mn-ea"/>
              </a:rPr>
              <a:t>ADD  AL,BL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JO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ERR  </a:t>
            </a:r>
            <a:r>
              <a:rPr lang="en-US" altLang="zh-CN" sz="2000" b="1" dirty="0" smtClean="0">
                <a:latin typeface="+mn-ea"/>
              </a:rPr>
              <a:t>;</a:t>
            </a:r>
            <a:r>
              <a:rPr lang="zh-CN" altLang="zh-CN" sz="2000" b="1" dirty="0" smtClean="0">
                <a:latin typeface="+mn-ea"/>
              </a:rPr>
              <a:t>若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OF=1</a:t>
            </a:r>
            <a:r>
              <a:rPr lang="zh-CN" altLang="zh-CN" sz="2000" b="1" dirty="0" smtClean="0">
                <a:latin typeface="+mn-ea"/>
              </a:rPr>
              <a:t>（产生溢出），则转移到标号</a:t>
            </a:r>
            <a:r>
              <a:rPr lang="en-US" altLang="zh-CN" sz="2000" b="1" dirty="0" smtClean="0">
                <a:latin typeface="+mn-ea"/>
              </a:rPr>
              <a:t>ERR</a:t>
            </a:r>
            <a:r>
              <a:rPr lang="zh-CN" altLang="zh-CN" sz="2000" b="1" dirty="0" smtClean="0">
                <a:latin typeface="+mn-ea"/>
              </a:rPr>
              <a:t>处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D1,AL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…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ERR: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</a:rPr>
              <a:t>INTO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在此进行</a:t>
            </a:r>
            <a:r>
              <a:rPr lang="zh-CN" altLang="zh-CN" sz="2000" b="1" dirty="0" smtClean="0">
                <a:solidFill>
                  <a:srgbClr val="FF00FF"/>
                </a:solidFill>
                <a:latin typeface="+mn-ea"/>
              </a:rPr>
              <a:t>溢出处理</a:t>
            </a:r>
          </a:p>
          <a:p>
            <a:r>
              <a:rPr lang="en-US" altLang="zh-CN" sz="2000" b="1" dirty="0" smtClean="0">
                <a:latin typeface="+mn-ea"/>
              </a:rPr>
              <a:t>              …</a:t>
            </a:r>
            <a:endParaRPr lang="zh-CN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zh-CN" sz="2400" b="1" dirty="0" smtClean="0">
                <a:latin typeface="+mj-ea"/>
                <a:ea typeface="+mj-ea"/>
              </a:rPr>
              <a:t>有符号数加、减运算产生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溢出</a:t>
            </a:r>
            <a:r>
              <a:rPr lang="zh-CN" altLang="zh-CN" sz="2400" b="1" dirty="0" smtClean="0">
                <a:latin typeface="+mj-ea"/>
                <a:ea typeface="+mj-ea"/>
              </a:rPr>
              <a:t>是一种典型的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软件错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误</a:t>
            </a:r>
            <a:r>
              <a:rPr lang="zh-CN" altLang="zh-CN" sz="2400" b="1" dirty="0" smtClean="0">
                <a:latin typeface="+mj-ea"/>
                <a:ea typeface="+mj-ea"/>
              </a:rPr>
              <a:t>，若不对其进行检测和处理，程序就会产生错误的运行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</a:t>
            </a:r>
            <a:r>
              <a:rPr lang="zh-CN" altLang="zh-CN" sz="2400" b="1" dirty="0" smtClean="0">
                <a:latin typeface="+mj-ea"/>
                <a:ea typeface="+mj-ea"/>
              </a:rPr>
              <a:t>结果。</a:t>
            </a:r>
            <a:endParaRPr lang="zh-CN" altLang="zh-CN" sz="2400" b="1" dirty="0" smtClean="0">
              <a:solidFill>
                <a:srgbClr val="6600FF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3.58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编写指令序列，检测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位是否为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，则置变量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，否则置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解：检测数据中的某位是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，可先执行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TEST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指令，再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通过检测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ZF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标志来确定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指令序列如下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           TEST</a:t>
            </a:r>
            <a:r>
              <a:rPr lang="en-US" altLang="zh-CN" sz="2000" b="1" dirty="0" smtClean="0">
                <a:latin typeface="+mn-ea"/>
              </a:rPr>
              <a:t>  AL,00000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</a:rPr>
              <a:t>00B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JNZ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D2_1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若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ZF=0</a:t>
            </a:r>
            <a:r>
              <a:rPr lang="zh-CN" altLang="zh-CN" sz="2000" b="1" dirty="0" smtClean="0">
                <a:latin typeface="+mn-ea"/>
              </a:rPr>
              <a:t>，则转到标号</a:t>
            </a:r>
            <a:r>
              <a:rPr lang="en-US" altLang="zh-CN" sz="2000" b="1" dirty="0" smtClean="0">
                <a:latin typeface="+mn-ea"/>
              </a:rPr>
              <a:t>D2_1</a:t>
            </a:r>
            <a:r>
              <a:rPr lang="zh-CN" altLang="zh-CN" sz="2000" b="1" dirty="0" smtClean="0">
                <a:latin typeface="+mn-ea"/>
              </a:rPr>
              <a:t>处</a:t>
            </a:r>
          </a:p>
          <a:p>
            <a:r>
              <a:rPr lang="en-US" altLang="zh-CN" sz="2000" b="1" dirty="0" smtClean="0">
                <a:latin typeface="+mn-ea"/>
              </a:rPr>
              <a:t>              MOV  D2,0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6600FF"/>
                </a:solidFill>
                <a:latin typeface="+mn-ea"/>
              </a:rPr>
              <a:t>JMP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CONT</a:t>
            </a:r>
            <a:endParaRPr lang="zh-CN" altLang="zh-CN" sz="2000" b="1" dirty="0" smtClean="0">
              <a:solidFill>
                <a:srgbClr val="CC33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D2_1:</a:t>
            </a:r>
            <a:r>
              <a:rPr lang="en-US" altLang="zh-CN" sz="2000" b="1" dirty="0" smtClean="0">
                <a:latin typeface="+mn-ea"/>
              </a:rPr>
              <a:t> MOV  D2,1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CONT:</a:t>
            </a:r>
            <a:r>
              <a:rPr lang="en-US" altLang="zh-CN" sz="2000" b="1" dirty="0" smtClean="0">
                <a:latin typeface="+mn-ea"/>
              </a:rPr>
              <a:t> …</a:t>
            </a:r>
            <a:endParaRPr lang="zh-CN" altLang="zh-CN" sz="20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3.59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均为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无符号字节类型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变量，试编写指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令序列，求出其中的最小值，并存入字节类型变量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MIN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解：两个无符号数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大小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时，可先使用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CMP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指令对二者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相减，然后检测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CF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指令序列如下</a:t>
            </a:r>
            <a:endParaRPr lang="en-US" altLang="zh-CN" sz="1000" b="1" dirty="0" smtClean="0">
              <a:latin typeface="+mn-ea"/>
            </a:endParaRP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AL,A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CMP</a:t>
            </a:r>
            <a:r>
              <a:rPr lang="en-US" altLang="zh-CN" sz="2000" b="1" dirty="0" smtClean="0">
                <a:latin typeface="+mn-ea"/>
              </a:rPr>
              <a:t>  AL,B  ;A</a:t>
            </a:r>
            <a:r>
              <a:rPr lang="zh-CN" altLang="zh-CN" sz="2000" b="1" dirty="0" smtClean="0">
                <a:latin typeface="+mn-ea"/>
              </a:rPr>
              <a:t>与</a:t>
            </a:r>
            <a:r>
              <a:rPr lang="en-US" altLang="zh-CN" sz="2000" b="1" dirty="0" smtClean="0">
                <a:latin typeface="+mn-ea"/>
              </a:rPr>
              <a:t>B</a:t>
            </a:r>
            <a:r>
              <a:rPr lang="zh-CN" altLang="zh-CN" sz="2000" b="1" dirty="0" smtClean="0">
                <a:latin typeface="+mn-ea"/>
              </a:rPr>
              <a:t>比较，即计算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A-B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JC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NEXT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若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CF=1</a:t>
            </a:r>
            <a:r>
              <a:rPr lang="zh-CN" altLang="zh-CN" sz="2000" b="1" dirty="0" smtClean="0">
                <a:latin typeface="+mn-ea"/>
              </a:rPr>
              <a:t>，则</a:t>
            </a:r>
            <a:r>
              <a:rPr lang="en-US" altLang="zh-CN" sz="2000" b="1" dirty="0" smtClean="0">
                <a:latin typeface="+mn-ea"/>
              </a:rPr>
              <a:t>AL</a:t>
            </a:r>
            <a:r>
              <a:rPr lang="zh-CN" altLang="zh-CN" sz="2000" b="1" dirty="0" smtClean="0">
                <a:latin typeface="+mn-ea"/>
              </a:rPr>
              <a:t>中为较小值，转</a:t>
            </a:r>
            <a:r>
              <a:rPr lang="en-US" altLang="zh-CN" sz="2000" b="1" dirty="0" smtClean="0">
                <a:latin typeface="+mn-ea"/>
              </a:rPr>
              <a:t>NEXT</a:t>
            </a:r>
            <a:r>
              <a:rPr lang="zh-CN" altLang="zh-CN" sz="2000" b="1" dirty="0" smtClean="0">
                <a:latin typeface="+mn-ea"/>
              </a:rPr>
              <a:t>与</a:t>
            </a:r>
            <a:r>
              <a:rPr lang="en-US" altLang="zh-CN" sz="2000" b="1" dirty="0" smtClean="0">
                <a:latin typeface="+mn-ea"/>
              </a:rPr>
              <a:t>C</a:t>
            </a:r>
            <a:r>
              <a:rPr lang="zh-CN" altLang="zh-CN" sz="2000" b="1" dirty="0" smtClean="0">
                <a:latin typeface="+mn-ea"/>
              </a:rPr>
              <a:t>比较</a:t>
            </a:r>
          </a:p>
          <a:p>
            <a:r>
              <a:rPr lang="en-US" altLang="zh-CN" sz="2000" b="1" dirty="0" smtClean="0">
                <a:latin typeface="+mn-ea"/>
              </a:rPr>
              <a:t>              MOV  AL,B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NEXT: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CMP</a:t>
            </a:r>
            <a:r>
              <a:rPr lang="en-US" altLang="zh-CN" sz="2000" b="1" dirty="0" smtClean="0">
                <a:latin typeface="+mn-ea"/>
              </a:rPr>
              <a:t>  AL,C  ;</a:t>
            </a:r>
            <a:r>
              <a:rPr lang="zh-CN" altLang="zh-CN" sz="2000" b="1" dirty="0" smtClean="0">
                <a:latin typeface="+mn-ea"/>
              </a:rPr>
              <a:t>将</a:t>
            </a:r>
            <a:r>
              <a:rPr lang="en-US" altLang="zh-CN" sz="2000" b="1" dirty="0" smtClean="0">
                <a:latin typeface="+mn-ea"/>
              </a:rPr>
              <a:t>A</a:t>
            </a:r>
            <a:r>
              <a:rPr lang="zh-CN" altLang="zh-CN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B</a:t>
            </a:r>
            <a:r>
              <a:rPr lang="zh-CN" altLang="zh-CN" sz="2000" b="1" dirty="0" smtClean="0">
                <a:latin typeface="+mn-ea"/>
              </a:rPr>
              <a:t>中的较小值与</a:t>
            </a:r>
            <a:r>
              <a:rPr lang="en-US" altLang="zh-CN" sz="2000" b="1" dirty="0" smtClean="0">
                <a:latin typeface="+mn-ea"/>
              </a:rPr>
              <a:t>C</a:t>
            </a:r>
            <a:r>
              <a:rPr lang="zh-CN" altLang="zh-CN" sz="2000" b="1" dirty="0" smtClean="0">
                <a:latin typeface="+mn-ea"/>
              </a:rPr>
              <a:t>比较</a:t>
            </a: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JC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OK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若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CF=1</a:t>
            </a:r>
            <a:r>
              <a:rPr lang="zh-CN" altLang="zh-CN" sz="2000" b="1" dirty="0" smtClean="0">
                <a:latin typeface="+mn-ea"/>
              </a:rPr>
              <a:t>，则</a:t>
            </a:r>
            <a:r>
              <a:rPr lang="en-US" altLang="zh-CN" sz="2000" b="1" dirty="0" smtClean="0">
                <a:latin typeface="+mn-ea"/>
              </a:rPr>
              <a:t>AL</a:t>
            </a:r>
            <a:r>
              <a:rPr lang="zh-CN" altLang="zh-CN" sz="2000" b="1" dirty="0" smtClean="0">
                <a:latin typeface="+mn-ea"/>
              </a:rPr>
              <a:t>中为最小值，转</a:t>
            </a:r>
            <a:r>
              <a:rPr lang="en-US" altLang="zh-CN" sz="2000" b="1" dirty="0" smtClean="0">
                <a:latin typeface="+mn-ea"/>
              </a:rPr>
              <a:t>OK</a:t>
            </a:r>
            <a:r>
              <a:rPr lang="zh-CN" altLang="zh-CN" sz="2000" b="1" dirty="0" smtClean="0">
                <a:latin typeface="+mn-ea"/>
              </a:rPr>
              <a:t>保存结果</a:t>
            </a:r>
          </a:p>
          <a:p>
            <a:r>
              <a:rPr lang="en-US" altLang="zh-CN" sz="2000" b="1" dirty="0" smtClean="0">
                <a:latin typeface="+mn-ea"/>
              </a:rPr>
              <a:t>              MOV  AL,C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OK:</a:t>
            </a:r>
            <a:r>
              <a:rPr lang="en-US" altLang="zh-CN" sz="2000" b="1" dirty="0" smtClean="0">
                <a:latin typeface="+mn-ea"/>
              </a:rPr>
              <a:t> MOV  MIN,AL</a:t>
            </a:r>
            <a:endParaRPr lang="zh-CN" altLang="zh-CN" sz="2000" b="1" dirty="0" smtClean="0">
              <a:latin typeface="+mn-ea"/>
            </a:endParaRPr>
          </a:p>
          <a:p>
            <a:endParaRPr lang="zh-CN" altLang="zh-CN" sz="20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）无符号数比较转移指令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这类条件转移指令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根据对两个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的比较结果，决定转移执行或顺序执行。对无符号数的比较用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dirty="0" smtClean="0"/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⑴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JA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JNBE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CF=ZF=0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减数），则转移至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⑵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JAE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JNB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CF=0</a:t>
            </a:r>
            <a:r>
              <a:rPr lang="zh-CN" altLang="zh-CN" sz="2400" b="1" dirty="0" smtClean="0"/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</a:rPr>
              <a:t>大于或等于</a:t>
            </a:r>
            <a:r>
              <a:rPr lang="zh-CN" altLang="zh-CN" sz="2400" b="1" dirty="0" smtClean="0"/>
              <a:t>减数）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⑶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JB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JNAE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CF=1</a:t>
            </a:r>
            <a:r>
              <a:rPr lang="zh-CN" altLang="zh-CN" sz="2400" b="1" dirty="0" smtClean="0"/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</a:rPr>
              <a:t>小于</a:t>
            </a:r>
            <a:r>
              <a:rPr lang="zh-CN" altLang="zh-CN" sz="2400" b="1" dirty="0" smtClean="0"/>
              <a:t>减数）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⑷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JBE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JNA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小于或等于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减数），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800" b="1" dirty="0" smtClean="0">
              <a:solidFill>
                <a:srgbClr val="FF0066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3.60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均为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无符号字节类型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变量，试编写指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令序列，求出其中的最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值，并存入字节类型变量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解：指令序列如下</a:t>
            </a:r>
            <a:endParaRPr lang="en-US" altLang="zh-CN" sz="1000" b="1" dirty="0" smtClean="0">
              <a:latin typeface="+mn-ea"/>
            </a:endParaRP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AL,A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CMP</a:t>
            </a:r>
            <a:r>
              <a:rPr lang="en-US" altLang="zh-CN" sz="2000" b="1" dirty="0" smtClean="0">
                <a:latin typeface="+mn-ea"/>
              </a:rPr>
              <a:t>  AL,B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JAE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NEXT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AL,B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NEXT: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CMP</a:t>
            </a:r>
            <a:r>
              <a:rPr lang="en-US" altLang="zh-CN" sz="2000" b="1" dirty="0" smtClean="0">
                <a:latin typeface="+mn-ea"/>
              </a:rPr>
              <a:t>  AL,C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JNB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OK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AL,C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OK:</a:t>
            </a:r>
            <a:r>
              <a:rPr lang="en-US" altLang="zh-CN" sz="2000" b="1" dirty="0" smtClean="0">
                <a:latin typeface="+mn-ea"/>
              </a:rPr>
              <a:t> MOV  MAX,AL</a:t>
            </a:r>
            <a:endParaRPr lang="zh-CN" altLang="zh-CN" sz="2000" b="1" dirty="0" smtClean="0">
              <a:latin typeface="+mn-ea"/>
            </a:endParaRPr>
          </a:p>
          <a:p>
            <a:endParaRPr lang="zh-CN" altLang="zh-CN" sz="20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3.61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数据段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内定义了一个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无符号字节</a:t>
            </a:r>
            <a:endParaRPr lang="en-US" altLang="zh-CN" sz="24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r>
              <a:rPr lang="zh-CN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DARY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，试编写指令序列，求出其中的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最大值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存入字节类型变量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解：此问题可用以下方法处理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⑴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将数组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首元素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存入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⑵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中的元素与下一个元素比较，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较大者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存入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⑶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重复⑵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，直到处理完全部数组元素。此时，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中即为所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求的最大值。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地址指针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，其初始状态指向数组首元素，每处理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完一个元素，就修改指针使其指向下一个元素。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计数器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，用来控制操作的重复次数。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LEA  SI,DARY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MOV  CX,100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AL,[SI]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</a:rPr>
              <a:t>CONT: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INC  SI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DEC  CX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JZ 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OK</a:t>
            </a:r>
            <a:endParaRPr lang="zh-CN" altLang="zh-CN" sz="2000" b="1" dirty="0" smtClean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CMP  AL,[SI]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JAE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</a:rPr>
              <a:t>CONT</a:t>
            </a:r>
            <a:endParaRPr lang="zh-CN" altLang="zh-CN" sz="2000" b="1" dirty="0" smtClean="0">
              <a:solidFill>
                <a:srgbClr val="FF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MOV  AL,[SI]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           JMP</a:t>
            </a:r>
            <a:r>
              <a:rPr lang="en-US" altLang="zh-CN" sz="2000" b="1" dirty="0" smtClean="0">
                <a:latin typeface="+mn-ea"/>
              </a:rPr>
              <a:t>  SHORT 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</a:rPr>
              <a:t>CONT</a:t>
            </a:r>
            <a:endParaRPr lang="zh-CN" altLang="zh-CN" sz="2000" b="1" dirty="0" smtClean="0">
              <a:solidFill>
                <a:srgbClr val="FF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OK:</a:t>
            </a:r>
            <a:r>
              <a:rPr lang="en-US" altLang="zh-CN" sz="2000" b="1" dirty="0" smtClean="0">
                <a:latin typeface="+mn-ea"/>
              </a:rPr>
              <a:t> MOV  MAX,AL</a:t>
            </a: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zh-CN" sz="2400" b="1" dirty="0" smtClean="0">
                <a:latin typeface="+mj-ea"/>
                <a:ea typeface="+mj-ea"/>
              </a:rPr>
              <a:t>此例中的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JAE</a:t>
            </a:r>
            <a:r>
              <a:rPr lang="zh-CN" altLang="zh-CN" sz="2400" b="1" dirty="0" smtClean="0">
                <a:latin typeface="+mj-ea"/>
                <a:ea typeface="+mj-ea"/>
              </a:rPr>
              <a:t>指令和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JMP</a:t>
            </a:r>
            <a:r>
              <a:rPr lang="zh-CN" altLang="zh-CN" sz="2400" b="1" dirty="0" smtClean="0">
                <a:latin typeface="+mj-ea"/>
                <a:ea typeface="+mj-ea"/>
              </a:rPr>
              <a:t>指令，它们都是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向后转</a:t>
            </a:r>
            <a:r>
              <a:rPr lang="zh-CN" altLang="zh-CN" sz="2400" b="1" dirty="0" smtClean="0">
                <a:latin typeface="+mj-ea"/>
                <a:ea typeface="+mj-ea"/>
              </a:rPr>
              <a:t>的指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</a:t>
            </a:r>
            <a:r>
              <a:rPr lang="zh-CN" altLang="zh-CN" sz="2400" b="1" dirty="0" smtClean="0">
                <a:latin typeface="+mj-ea"/>
                <a:ea typeface="+mj-ea"/>
              </a:rPr>
              <a:t>令，这将使得转移指令与目标指令之间的一段程序被重复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</a:t>
            </a:r>
            <a:r>
              <a:rPr lang="zh-CN" altLang="zh-CN" sz="2400" b="1" dirty="0" smtClean="0">
                <a:latin typeface="+mj-ea"/>
                <a:ea typeface="+mj-ea"/>
              </a:rPr>
              <a:t>多次执行，这也称为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循环</a:t>
            </a:r>
            <a:r>
              <a:rPr lang="zh-CN" altLang="zh-CN" sz="2400" b="1" dirty="0" smtClean="0">
                <a:latin typeface="+mj-ea"/>
                <a:ea typeface="+mj-ea"/>
              </a:rPr>
              <a:t>程序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zh-CN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64820" y="1083945"/>
            <a:ext cx="8229600" cy="1462405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要将字节类型变量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VAR5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的数据传送给字节类型变量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VAR4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</a:p>
          <a:p>
            <a:r>
              <a:rPr lang="en-US" altLang="zh-CN" sz="2000" b="1" dirty="0" smtClean="0">
                <a:latin typeface="+mn-ea"/>
              </a:rPr>
              <a:t>	    MOV  AL,VAR5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MOV  VAR4,AL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1650" y="2771775"/>
            <a:ext cx="81559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设数据段段名为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DSEG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，要将数据段段地址传送给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DS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  <a:sym typeface="+mn-ea"/>
              </a:rPr>
              <a:t>           MOV  AX,DSEG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  <a:sym typeface="+mn-ea"/>
              </a:rPr>
              <a:t>           MOV  DS,AX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01650" y="4501515"/>
            <a:ext cx="6960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将字类型变量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VAR6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的高位字节修改为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34H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  <a:sym typeface="+mn-ea"/>
              </a:rPr>
              <a:t>           </a:t>
            </a:r>
          </a:p>
          <a:p>
            <a:r>
              <a:rPr lang="en-US" altLang="zh-CN" sz="2000" b="1" dirty="0" smtClean="0">
                <a:latin typeface="+mn-ea"/>
                <a:sym typeface="+mn-ea"/>
              </a:rPr>
              <a:t>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sym typeface="+mn-ea"/>
              </a:rPr>
              <a:t>BYTE  PTR </a:t>
            </a:r>
            <a:r>
              <a:rPr lang="en-US" altLang="zh-CN" sz="2000" b="1" dirty="0" smtClean="0">
                <a:latin typeface="+mn-ea"/>
                <a:sym typeface="+mn-ea"/>
              </a:rPr>
              <a:t>VAR6+1,34H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）有符号数比较转移指令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这类条件转移指令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根据对两个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的比较结果，决定转移执行或顺序执行。对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符号数的比较用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dirty="0" smtClean="0"/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⑴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JG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JNLE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SF=OF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减数），则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⑵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JGE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JNL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SF=OF</a:t>
            </a:r>
            <a:r>
              <a:rPr lang="zh-CN" altLang="zh-CN" sz="2400" b="1" dirty="0" smtClean="0"/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</a:rPr>
              <a:t>大于或等于</a:t>
            </a:r>
            <a:r>
              <a:rPr lang="zh-CN" altLang="zh-CN" sz="2400" b="1" dirty="0" smtClean="0"/>
              <a:t>减数）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⑶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JL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JNGE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altLang="zh-CN" sz="2400" b="1" dirty="0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/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</a:rPr>
              <a:t>小于</a:t>
            </a:r>
            <a:r>
              <a:rPr lang="zh-CN" altLang="zh-CN" sz="2400" b="1" dirty="0" smtClean="0"/>
              <a:t>减数）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，则转移至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⑷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JLE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JNG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功能：若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altLang="zh-CN" sz="2400" b="1" dirty="0" smtClean="0">
                <a:solidFill>
                  <a:srgbClr val="FF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（即被减数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小于或等于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减数），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则转移至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+mn-ea"/>
              </a:rPr>
              <a:t>处，否则顺序执行。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800" b="1" dirty="0" smtClean="0">
              <a:solidFill>
                <a:srgbClr val="FF0066"/>
              </a:solidFill>
              <a:latin typeface="+mn-ea"/>
            </a:endParaRPr>
          </a:p>
          <a:p>
            <a:endParaRPr lang="en-US" altLang="zh-CN" sz="800" b="1" dirty="0" smtClean="0">
              <a:solidFill>
                <a:srgbClr val="FF0066"/>
              </a:solidFill>
              <a:latin typeface="+mn-ea"/>
            </a:endParaRPr>
          </a:p>
          <a:p>
            <a:endParaRPr lang="en-US" altLang="zh-CN" sz="800" b="1" dirty="0" smtClean="0">
              <a:solidFill>
                <a:srgbClr val="FF0066"/>
              </a:solidFill>
              <a:latin typeface="+mn-ea"/>
            </a:endParaRPr>
          </a:p>
          <a:p>
            <a:endParaRPr lang="en-US" altLang="zh-CN" sz="800" b="1" dirty="0" smtClean="0">
              <a:solidFill>
                <a:srgbClr val="FF0066"/>
              </a:solidFill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如果条件转移距离超过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~+127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字节，则会在源程序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汇编过程中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产生“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转移超出范围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”错误。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如以程序中每条指令的机器代码平均为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字节来估算，当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条件转移距离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条指令以上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时，就很有可能发生转移超出范围的问题了。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借助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指令解决条件转移超范围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1073" name="Object 1"/>
          <p:cNvGraphicFramePr>
            <a:graphicFrameLocks noChangeAspect="1"/>
          </p:cNvGraphicFramePr>
          <p:nvPr/>
        </p:nvGraphicFramePr>
        <p:xfrm>
          <a:off x="611560" y="1484784"/>
          <a:ext cx="7826133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3" imgW="3681730" imgH="2021205" progId="Visio.Drawing.11">
                  <p:embed/>
                </p:oleObj>
              </mc:Choice>
              <mc:Fallback>
                <p:oleObj name="Visio" r:id="rId3" imgW="3681730" imgH="2021205" progId="Visio.Drawing.11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484784"/>
                        <a:ext cx="7826133" cy="42484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3.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循环指令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将一段程序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连续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重复</a:t>
            </a:r>
            <a:r>
              <a:rPr lang="zh-CN" altLang="zh-CN" sz="2800" b="1" dirty="0" smtClean="0"/>
              <a:t>执行多次，就形成了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循环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从程序控制的角度来说，循环是由转移指令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向后转</a:t>
            </a:r>
            <a:r>
              <a:rPr lang="zh-CN" altLang="zh-CN" sz="2800" b="1" dirty="0" smtClean="0"/>
              <a:t>形成的。</a:t>
            </a:r>
            <a:endParaRPr lang="en-US" altLang="zh-CN" sz="2800" b="1" dirty="0" smtClean="0"/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有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确定重复次数</a:t>
            </a:r>
            <a:r>
              <a:rPr lang="zh-CN" altLang="zh-CN" sz="2800" b="1" dirty="0" smtClean="0"/>
              <a:t>的循环称为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计数型循环</a:t>
            </a:r>
            <a:r>
              <a:rPr lang="zh-CN" altLang="zh-CN" sz="2800" b="1" dirty="0" smtClean="0"/>
              <a:t>，可用一个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循环计数器</a:t>
            </a:r>
            <a:r>
              <a:rPr lang="zh-CN" altLang="zh-CN" sz="2800" b="1" dirty="0" smtClean="0"/>
              <a:t>来控制循环的次数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没有确定的重复次数，只在某个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特定的条件</a:t>
            </a:r>
            <a:r>
              <a:rPr lang="zh-CN" altLang="zh-CN" sz="2800" b="1" dirty="0" smtClean="0"/>
              <a:t>成立时执行循环，而当条件不成立时结束循环，这称为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条件型循环</a:t>
            </a:r>
            <a:r>
              <a:rPr lang="zh-CN" altLang="zh-CN" sz="2800" b="1" dirty="0" smtClean="0"/>
              <a:t>。</a:t>
            </a:r>
            <a:r>
              <a:rPr lang="zh-CN" altLang="en-US" sz="2800" b="1" dirty="0" smtClean="0"/>
              <a:t>条件型循环用条件转移指令控制即可。</a:t>
            </a:r>
            <a:r>
              <a:rPr lang="en-US" altLang="zh-CN" sz="2800" b="1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下面的循环指令用于控制计数型循环。</a:t>
            </a:r>
            <a:endParaRPr lang="en-US" altLang="zh-CN" sz="2800" b="1" dirty="0" smtClean="0"/>
          </a:p>
          <a:p>
            <a:endParaRPr lang="en-US" altLang="zh-CN" sz="800" dirty="0" smtClean="0"/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指令格式：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LOOP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label</a:t>
            </a:r>
            <a:r>
              <a:rPr lang="en-US" altLang="zh-CN" sz="2400" b="1" dirty="0" smtClean="0">
                <a:latin typeface="+mn-ea"/>
              </a:rPr>
              <a:t>  ;label</a:t>
            </a:r>
            <a:r>
              <a:rPr lang="zh-CN" altLang="zh-CN" sz="2400" b="1" dirty="0" smtClean="0">
                <a:latin typeface="+mn-ea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循环入口指令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标号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指令用于控制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计数型循环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，作为循环程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序段的最后一条指令。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循环计数器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寄存器，采用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方式，初值为循环次数；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未减到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时，转移到标号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处，继续循环；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时，循环结束。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指令的功能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等效于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以下两条指令的组合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DEC  CX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JNZ  label</a:t>
            </a:r>
          </a:p>
          <a:p>
            <a:endParaRPr lang="zh-CN" altLang="zh-CN" sz="20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LOOP</a:t>
            </a:r>
            <a:r>
              <a:rPr lang="zh-CN" altLang="zh-CN" sz="2400" b="1" dirty="0" smtClean="0">
                <a:latin typeface="+mj-ea"/>
                <a:ea typeface="+mj-ea"/>
              </a:rPr>
              <a:t>指令的转移范围为段内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短距离转移</a:t>
            </a:r>
            <a:r>
              <a:rPr lang="zh-CN" altLang="zh-CN" sz="2400" b="1" dirty="0" smtClean="0">
                <a:latin typeface="+mj-ea"/>
                <a:ea typeface="+mj-ea"/>
              </a:rPr>
              <a:t>。</a:t>
            </a:r>
            <a:endParaRPr lang="en-US" altLang="zh-CN" sz="2400" b="1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3.62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数据段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内定义了一个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无符号字节类型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SCORE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，存放有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个学生的“汇编语言程序设计”课程考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试成绩。编写指令序列，统计其中获得“优秀”（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分以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上）的人数，并将统计结果存入字节类型变量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解：此问题的解决方法，就是依次用数组中的各个成绩数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据与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比较。这是一个典型的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计数型循环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LEA  SI,SCORE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MOV  NUM,0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MOV  CX,50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</a:rPr>
              <a:t>CONT:</a:t>
            </a:r>
            <a:r>
              <a:rPr lang="en-US" altLang="zh-CN" sz="2000" b="1" dirty="0" smtClean="0">
                <a:latin typeface="+mn-ea"/>
              </a:rPr>
              <a:t> MOV  AL,[SI]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CMP  AL,90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JB  NEXT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INC  NUM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NEXT: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INC  SI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LOOP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</a:rPr>
              <a:t>CONT</a:t>
            </a:r>
            <a:endParaRPr lang="zh-CN" altLang="zh-CN" sz="2000" b="1" dirty="0" smtClean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3.3.6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处理器控制类指令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6A18A8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这类指令用于强行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设置某些标志</a:t>
            </a:r>
            <a:r>
              <a:rPr lang="zh-CN" altLang="zh-CN" sz="2800" b="1" dirty="0" smtClean="0"/>
              <a:t>，或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改变处理器的某些工作方式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800" b="1" dirty="0" smtClean="0"/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⑴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STC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CF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1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⑵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CLC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CF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0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⑶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CMC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CF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CF 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⑷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STD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DF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zh-CN" sz="2400" b="1" dirty="0" smtClean="0">
                <a:latin typeface="+mn-ea"/>
              </a:rPr>
              <a:t>，控制串指针</a:t>
            </a:r>
            <a:r>
              <a:rPr lang="zh-CN" altLang="en-US" sz="2400" b="1" dirty="0" smtClean="0">
                <a:latin typeface="+mn-ea"/>
              </a:rPr>
              <a:t>以</a:t>
            </a:r>
            <a:r>
              <a:rPr lang="zh-CN" altLang="zh-CN" sz="2400" b="1" dirty="0" smtClean="0">
                <a:latin typeface="+mn-ea"/>
              </a:rPr>
              <a:t>减量</a:t>
            </a:r>
            <a:r>
              <a:rPr lang="zh-CN" altLang="en-US" sz="2400" b="1" dirty="0" smtClean="0">
                <a:latin typeface="+mn-ea"/>
              </a:rPr>
              <a:t>方式</a:t>
            </a:r>
            <a:r>
              <a:rPr lang="zh-CN" altLang="zh-CN" sz="2400" b="1" dirty="0" smtClean="0">
                <a:latin typeface="+mn-ea"/>
              </a:rPr>
              <a:t>修改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⑸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CLD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DF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altLang="zh-CN" sz="2400" b="1" dirty="0" smtClean="0">
                <a:latin typeface="+mn-ea"/>
              </a:rPr>
              <a:t>，控制串指针</a:t>
            </a:r>
            <a:r>
              <a:rPr lang="zh-CN" altLang="en-US" sz="2400" b="1" dirty="0" smtClean="0">
                <a:latin typeface="+mn-ea"/>
              </a:rPr>
              <a:t>以</a:t>
            </a:r>
            <a:r>
              <a:rPr lang="zh-CN" altLang="zh-CN" sz="2400" b="1" dirty="0" smtClean="0">
                <a:latin typeface="+mn-ea"/>
              </a:rPr>
              <a:t>增量</a:t>
            </a:r>
            <a:r>
              <a:rPr lang="zh-CN" altLang="en-US" sz="2400" b="1" dirty="0" smtClean="0">
                <a:latin typeface="+mn-ea"/>
              </a:rPr>
              <a:t>方式</a:t>
            </a:r>
            <a:r>
              <a:rPr lang="zh-CN" altLang="zh-CN" sz="2400" b="1" dirty="0" smtClean="0">
                <a:latin typeface="+mn-ea"/>
              </a:rPr>
              <a:t>修改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843808" y="4365104"/>
            <a:ext cx="360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⑹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STI</a:t>
            </a:r>
            <a:r>
              <a:rPr lang="en-US" altLang="zh-CN" sz="2400" b="1" dirty="0" smtClean="0">
                <a:latin typeface="+mn-ea"/>
              </a:rPr>
              <a:t>  ;</a:t>
            </a:r>
            <a:r>
              <a:rPr lang="zh-CN" altLang="zh-CN" sz="2400" b="1" dirty="0" smtClean="0">
                <a:latin typeface="+mn-ea"/>
              </a:rPr>
              <a:t>开中断指令</a:t>
            </a: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IF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zh-CN" sz="2400" b="1" dirty="0" smtClean="0">
                <a:latin typeface="+mn-ea"/>
              </a:rPr>
              <a:t>，允许</a:t>
            </a:r>
            <a:r>
              <a:rPr lang="en-US" altLang="zh-CN" sz="2400" b="1" dirty="0" smtClean="0">
                <a:latin typeface="+mn-ea"/>
              </a:rPr>
              <a:t>CPU</a:t>
            </a:r>
            <a:r>
              <a:rPr lang="zh-CN" altLang="zh-CN" sz="2400" b="1" dirty="0" smtClean="0">
                <a:latin typeface="+mn-ea"/>
              </a:rPr>
              <a:t>响应外部可屏蔽中断请求。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⑺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CLI</a:t>
            </a:r>
            <a:r>
              <a:rPr lang="en-US" altLang="zh-CN" sz="2400" b="1" dirty="0" smtClean="0">
                <a:latin typeface="+mn-ea"/>
              </a:rPr>
              <a:t>  ;</a:t>
            </a:r>
            <a:r>
              <a:rPr lang="zh-CN" altLang="zh-CN" sz="2400" b="1" dirty="0" smtClean="0">
                <a:latin typeface="+mn-ea"/>
              </a:rPr>
              <a:t>关中断指令</a:t>
            </a: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+mn-ea"/>
              </a:rPr>
              <a:t>IF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altLang="zh-CN" sz="2400" b="1" dirty="0" smtClean="0">
                <a:latin typeface="+mn-ea"/>
              </a:rPr>
              <a:t>，禁止</a:t>
            </a:r>
            <a:r>
              <a:rPr lang="en-US" altLang="zh-CN" sz="2400" b="1" dirty="0" smtClean="0">
                <a:latin typeface="+mn-ea"/>
              </a:rPr>
              <a:t>CPU</a:t>
            </a:r>
            <a:r>
              <a:rPr lang="zh-CN" altLang="zh-CN" sz="2400" b="1" dirty="0" smtClean="0">
                <a:latin typeface="+mn-ea"/>
              </a:rPr>
              <a:t>响应外部可屏蔽中断请求。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⑻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HLT</a:t>
            </a:r>
            <a:r>
              <a:rPr lang="en-US" altLang="zh-CN" sz="2400" b="1" dirty="0" smtClean="0">
                <a:latin typeface="+mn-ea"/>
              </a:rPr>
              <a:t>  ;</a:t>
            </a:r>
            <a:r>
              <a:rPr lang="zh-CN" altLang="zh-CN" sz="2400" b="1" dirty="0" smtClean="0">
                <a:latin typeface="+mn-ea"/>
              </a:rPr>
              <a:t>停机指令</a:t>
            </a: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功能：暂停</a:t>
            </a:r>
            <a:r>
              <a:rPr lang="en-US" altLang="zh-CN" sz="2400" b="1" dirty="0" smtClean="0">
                <a:latin typeface="+mn-ea"/>
              </a:rPr>
              <a:t>CPU</a:t>
            </a:r>
            <a:r>
              <a:rPr lang="zh-CN" altLang="zh-CN" sz="2400" b="1" dirty="0" smtClean="0">
                <a:latin typeface="+mn-ea"/>
              </a:rPr>
              <a:t>的工作，等待外部中断发生（重新唤醒</a:t>
            </a:r>
            <a:r>
              <a:rPr lang="en-US" altLang="zh-CN" sz="2400" b="1" dirty="0" smtClean="0">
                <a:latin typeface="+mn-ea"/>
              </a:rPr>
              <a:t> </a:t>
            </a:r>
          </a:p>
          <a:p>
            <a:r>
              <a:rPr lang="en-US" altLang="zh-CN" sz="2400" b="1" dirty="0" smtClean="0">
                <a:latin typeface="+mn-ea"/>
              </a:rPr>
              <a:t>           CPU</a:t>
            </a:r>
            <a:r>
              <a:rPr lang="zh-CN" altLang="zh-CN" sz="2400" b="1" dirty="0" smtClean="0">
                <a:latin typeface="+mn-ea"/>
              </a:rPr>
              <a:t>）。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⑼</a:t>
            </a:r>
            <a:r>
              <a:rPr lang="zh-CN" altLang="zh-CN" sz="2400" b="1" dirty="0" smtClean="0">
                <a:latin typeface="+mn-ea"/>
              </a:rPr>
              <a:t> 格式：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NOP</a:t>
            </a:r>
            <a:r>
              <a:rPr lang="en-US" altLang="zh-CN" sz="2400" b="1" dirty="0" smtClean="0">
                <a:latin typeface="+mn-ea"/>
              </a:rPr>
              <a:t>  ;</a:t>
            </a:r>
            <a:r>
              <a:rPr lang="zh-CN" altLang="zh-CN" sz="2400" b="1" dirty="0" smtClean="0">
                <a:latin typeface="+mn-ea"/>
              </a:rPr>
              <a:t>空操作指令</a:t>
            </a: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zh-CN" sz="2400" b="1" dirty="0" smtClean="0">
                <a:latin typeface="+mn-ea"/>
              </a:rPr>
              <a:t>功能：该指令不执行任何有效操作，主要用于满足程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      </a:t>
            </a:r>
            <a:r>
              <a:rPr lang="zh-CN" altLang="zh-CN" sz="2400" b="1" dirty="0" smtClean="0">
                <a:latin typeface="+mn-ea"/>
              </a:rPr>
              <a:t>序中的延时要求。</a:t>
            </a:r>
            <a:endParaRPr lang="zh-CN" altLang="zh-CN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3.3.7  80x86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指令系统的扩展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6A18A8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80x86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随着微处理器功能的增强，其指令种类与数量也随之增加，但后续微处理器的指令系统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完全兼容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此前的微处理器。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80x86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的扩展指令大致可以归纳为：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⑴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为方便程序设计而扩展的指令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为适应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位系统而扩展的指令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为实现保护模式程序设计而扩展的指令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⑷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为增强系统管理而扩展的指令（系统指令，用于系统程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序设计）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1.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为方便程序设计而扩展的指令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这些指令通常有着比较复杂的操作功能，用在程序中可以缩短程序的长度，也使编程更为方便。</a:t>
            </a:r>
            <a:endParaRPr lang="en-US" altLang="zh-CN" sz="2800" b="1" dirty="0" smtClean="0"/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这些指令并非是必须的，其操作功能可用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的基本指令组合起来完成。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下面是几条典型指令。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BSF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指令（自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80386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起有）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BSF</a:t>
            </a:r>
            <a:r>
              <a:rPr lang="en-US" altLang="zh-CN" sz="2400" b="1" dirty="0" smtClean="0">
                <a:latin typeface="+mn-ea"/>
              </a:rPr>
              <a:t>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指令从第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位开始，自右向左扫描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以寻找第一个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的位。若找到，则使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并将该位的位序号装入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；若未找到（即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），则使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无定义。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须为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可用除立即寻址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外的其他寻址方式，且必须与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类型一致。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1"/>
            <a:ext cx="7315200" cy="14258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下列属于合法的指令是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198884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 DS，ES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284609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 [SI]，[DI]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370334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 AX，BL  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456059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 [DI]，BL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0529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9102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7674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62472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4" name="图片 3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3.63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(BX)=0010100110100000B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，分析以下指令的执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行结果。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  BSF  AX,BX</a:t>
            </a:r>
          </a:p>
          <a:p>
            <a:endParaRPr lang="en-US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寄存器从右向左第一个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出现在第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位，因此，该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指令执行后，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ZF=0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(AX)=5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BSF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功能可用以下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8086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指令序列实现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MOV  AX,0                  DEC  CX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PUSH  CX                   JNZ  CONT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PUSH  DX               OK: POP  DX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MOV  DX,1                  POP  CX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MOV  CX,16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CONT: TEST  BX,DX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JNZ  OK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INC  AX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SHL  DX,1</a:t>
            </a:r>
            <a:endParaRPr lang="zh-CN" altLang="zh-CN" sz="2000" b="1" dirty="0" smtClean="0">
              <a:solidFill>
                <a:srgbClr val="FF00FF"/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51920" y="3501008"/>
            <a:ext cx="0" cy="27363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CMPXCHG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指令（自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80486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起有）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CMPXCHG</a:t>
            </a:r>
            <a:r>
              <a:rPr lang="en-US" altLang="zh-CN" sz="2400" b="1" dirty="0" smtClean="0">
                <a:latin typeface="+mn-ea"/>
              </a:rPr>
              <a:t>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该指令执行以下操作：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⑴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做减法：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(AC)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(DST)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为累加器，即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位累加器）；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根据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的状态交换数据：若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CMPXCHG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指令中，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位通用寄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存器，而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可用寄存器寻址方式或存储器寻址方式。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必须类型一致。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CMPXCHG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+mn-ea"/>
              </a:rPr>
              <a:t>的功能可用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400" b="1" dirty="0" smtClean="0">
                <a:latin typeface="+mn-ea"/>
              </a:rPr>
              <a:t>指令序列来实现。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FF0066"/>
                </a:solidFill>
                <a:latin typeface="+mn-ea"/>
              </a:rPr>
              <a:t>例如</a:t>
            </a:r>
            <a:r>
              <a:rPr lang="zh-CN" altLang="zh-CN" sz="2400" b="1" dirty="0" smtClean="0">
                <a:latin typeface="+mn-ea"/>
              </a:rPr>
              <a:t>，指令</a:t>
            </a:r>
            <a:endParaRPr lang="en-US" altLang="zh-CN" sz="2400" b="1" dirty="0" smtClean="0">
              <a:latin typeface="+mn-ea"/>
            </a:endParaRPr>
          </a:p>
          <a:p>
            <a:endParaRPr lang="zh-CN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CMPXCHG  DX,BX</a:t>
            </a:r>
          </a:p>
          <a:p>
            <a:endParaRPr lang="zh-CN" altLang="zh-CN" sz="1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可用以下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400" b="1" dirty="0" smtClean="0">
                <a:latin typeface="+mn-ea"/>
              </a:rPr>
              <a:t>指令序列替代</a:t>
            </a:r>
            <a:endParaRPr lang="en-US" altLang="zh-CN" sz="2400" b="1" smtClean="0">
              <a:latin typeface="+mn-ea"/>
            </a:endParaRPr>
          </a:p>
          <a:p>
            <a:endParaRPr lang="zh-CN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CMP  AX,DX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JNZ  AC_DST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MOV  DX,BX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JMP  SHORT DONE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AC_DST: MOV  AX,DX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DONE: </a:t>
            </a:r>
            <a:r>
              <a:rPr lang="zh-CN" altLang="zh-CN" sz="2000" b="1" dirty="0" smtClean="0">
                <a:latin typeface="+mn-ea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XADD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指令（自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80486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起有）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XADD</a:t>
            </a:r>
            <a:r>
              <a:rPr lang="en-US" altLang="zh-CN" sz="2400" b="1" dirty="0" smtClean="0">
                <a:latin typeface="+mn-ea"/>
              </a:rPr>
              <a:t>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该指令执行以下操作：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⑴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(DST)+(SRC)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数据交换：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XADD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指令中，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必须为通用寄存器，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可采用寄存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器寻址方式或存储器寻址方式，且两者必须类型一致。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XADD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指令的功能可用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指令序列来实现。</a:t>
            </a:r>
            <a:r>
              <a:rPr lang="zh-CN" altLang="zh-CN" sz="2400" b="1" dirty="0" smtClean="0">
                <a:solidFill>
                  <a:srgbClr val="FF0066"/>
                </a:solidFill>
              </a:rPr>
              <a:t>例如</a:t>
            </a:r>
            <a:r>
              <a:rPr lang="zh-CN" altLang="zh-CN" sz="2400" b="1" dirty="0" smtClean="0"/>
              <a:t>，指令</a:t>
            </a:r>
          </a:p>
          <a:p>
            <a:r>
              <a:rPr lang="en-US" altLang="zh-CN" sz="2000" b="1" dirty="0" smtClean="0">
                <a:latin typeface="+mn-ea"/>
              </a:rPr>
              <a:t>            XADD  AX,BX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可用以下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400" b="1" dirty="0" smtClean="0"/>
              <a:t>指令序列替代</a:t>
            </a:r>
          </a:p>
          <a:p>
            <a:r>
              <a:rPr lang="en-US" altLang="zh-CN" sz="2000" b="1" dirty="0" smtClean="0">
                <a:latin typeface="+mn-ea"/>
              </a:rPr>
              <a:t>            PUSH  DX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DX,AX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ADD  AX,BX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BX,DX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POP  DX</a:t>
            </a:r>
            <a:endParaRPr lang="zh-CN" altLang="zh-CN" sz="2000" b="1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2.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为适应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位系统而扩展的指令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为满足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位系统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的需要，自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起，增加了一组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EFLAGS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，它们的低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位分别对应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。此外，为了增加程序可同时操作的段的数量，增加了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两个段寄存器。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）为原有指令增加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位数据处理能力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起，前面介绍的数据传送类指令、算术运算类指令（除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码调整指令外）和逻辑运算类指令均可直接使用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FF0066"/>
                </a:solidFill>
                <a:latin typeface="+mn-ea"/>
              </a:rPr>
              <a:t>例如</a:t>
            </a:r>
            <a:endParaRPr lang="zh-CN" altLang="zh-CN" sz="1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MOV  EAX,EBX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MOV  EDX,DDAT  ;</a:t>
            </a:r>
            <a:r>
              <a:rPr lang="zh-CN" altLang="zh-CN" sz="2000" b="1" dirty="0" smtClean="0">
                <a:latin typeface="+mn-ea"/>
              </a:rPr>
              <a:t>设</a:t>
            </a:r>
            <a:r>
              <a:rPr lang="en-US" altLang="zh-CN" sz="2000" b="1" dirty="0" smtClean="0">
                <a:latin typeface="+mn-ea"/>
              </a:rPr>
              <a:t>DDAT</a:t>
            </a:r>
            <a:r>
              <a:rPr lang="zh-CN" altLang="zh-CN" sz="2000" b="1" dirty="0" smtClean="0">
                <a:latin typeface="+mn-ea"/>
              </a:rPr>
              <a:t>为双字类型变量（用</a:t>
            </a:r>
            <a:r>
              <a:rPr lang="en-US" altLang="zh-CN" sz="2000" b="1" dirty="0" smtClean="0">
                <a:latin typeface="+mn-ea"/>
              </a:rPr>
              <a:t>DD</a:t>
            </a:r>
            <a:r>
              <a:rPr lang="zh-CN" altLang="zh-CN" sz="2000" b="1" dirty="0" smtClean="0">
                <a:latin typeface="+mn-ea"/>
              </a:rPr>
              <a:t>伪指令定义）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XCHG  EAX,ECX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PUSH  EDX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POP  EBX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IN  EAX,DX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OUT  DX,EAX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ADD  EAX,DDAT1  ;</a:t>
            </a:r>
            <a:r>
              <a:rPr lang="zh-CN" altLang="zh-CN" sz="2000" b="1" dirty="0" smtClean="0">
                <a:latin typeface="+mn-ea"/>
              </a:rPr>
              <a:t>设</a:t>
            </a:r>
            <a:r>
              <a:rPr lang="en-US" altLang="zh-CN" sz="2000" b="1" dirty="0" smtClean="0">
                <a:latin typeface="+mn-ea"/>
              </a:rPr>
              <a:t>DDAT1</a:t>
            </a:r>
            <a:r>
              <a:rPr lang="zh-CN" altLang="zh-CN" sz="2000" b="1" dirty="0" smtClean="0">
                <a:latin typeface="+mn-ea"/>
              </a:rPr>
              <a:t>为双字类型变量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MUL  EBX  ;</a:t>
            </a:r>
            <a:r>
              <a:rPr lang="zh-CN" altLang="zh-CN" sz="2000" b="1" dirty="0" smtClean="0">
                <a:latin typeface="+mn-ea"/>
              </a:rPr>
              <a:t>被乘数隐含为</a:t>
            </a:r>
            <a:r>
              <a:rPr lang="en-US" altLang="zh-CN" sz="2000" b="1" dirty="0" smtClean="0">
                <a:latin typeface="+mn-ea"/>
              </a:rPr>
              <a:t>EAX</a:t>
            </a:r>
            <a:r>
              <a:rPr lang="zh-CN" altLang="zh-CN" sz="2000" b="1" dirty="0" smtClean="0">
                <a:latin typeface="+mn-ea"/>
              </a:rPr>
              <a:t>，乘积存于</a:t>
            </a:r>
            <a:r>
              <a:rPr lang="en-US" altLang="zh-CN" sz="2000" b="1" dirty="0" smtClean="0">
                <a:latin typeface="+mn-ea"/>
              </a:rPr>
              <a:t>EDX:EAX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DIV  EBX  ;</a:t>
            </a:r>
            <a:r>
              <a:rPr lang="zh-CN" altLang="zh-CN" sz="2000" b="1" dirty="0" smtClean="0">
                <a:latin typeface="+mn-ea"/>
              </a:rPr>
              <a:t>被除数隐含为</a:t>
            </a:r>
            <a:r>
              <a:rPr lang="en-US" altLang="zh-CN" sz="2000" b="1" dirty="0" smtClean="0">
                <a:latin typeface="+mn-ea"/>
              </a:rPr>
              <a:t>EDX:EAX</a:t>
            </a:r>
            <a:r>
              <a:rPr lang="zh-CN" altLang="zh-CN" sz="2000" b="1" dirty="0" smtClean="0">
                <a:latin typeface="+mn-ea"/>
              </a:rPr>
              <a:t>，商存于</a:t>
            </a:r>
            <a:r>
              <a:rPr lang="en-US" altLang="zh-CN" sz="2000" b="1" dirty="0" smtClean="0">
                <a:latin typeface="+mn-ea"/>
              </a:rPr>
              <a:t>EAX</a:t>
            </a:r>
            <a:r>
              <a:rPr lang="zh-CN" altLang="zh-CN" sz="2000" b="1" dirty="0" smtClean="0">
                <a:latin typeface="+mn-ea"/>
              </a:rPr>
              <a:t>，余数存于</a:t>
            </a:r>
            <a:r>
              <a:rPr lang="en-US" altLang="zh-CN" sz="2000" b="1" dirty="0" smtClean="0">
                <a:latin typeface="+mn-ea"/>
              </a:rPr>
              <a:t>EDX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+mn-ea"/>
              </a:rPr>
              <a:t>        SHL  EAX,CL</a:t>
            </a:r>
          </a:p>
          <a:p>
            <a:pPr>
              <a:lnSpc>
                <a:spcPct val="110000"/>
              </a:lnSpc>
            </a:pPr>
            <a:endParaRPr lang="en-US" altLang="zh-CN" sz="1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保护模式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下的程序设计，指令中还可使用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位有效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</a:t>
            </a:r>
          </a:p>
          <a:p>
            <a:r>
              <a:rPr lang="en-US" altLang="zh-CN" sz="2000" b="1" dirty="0" smtClean="0">
                <a:latin typeface="+mn-ea"/>
              </a:rPr>
              <a:t>        MOV  EAX,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[EBX]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）专门为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位系统增加的指令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下面介绍几个专门增加的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位数据处理指令。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⑴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CDQ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指令（自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起有）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latin typeface="+mn-ea"/>
              </a:rPr>
              <a:t>指令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CDQ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latin typeface="+mn-ea"/>
              </a:rPr>
              <a:t>指令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中的有符号数扩展到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EDX:EAX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位有符号数扩展成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位，且低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位存于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，高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位存于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⑵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指令（自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起有）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MOVSD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/>
              <a:t> ; </a:t>
            </a:r>
            <a:r>
              <a:rPr lang="zh-CN" altLang="zh-CN" sz="2400" b="1" dirty="0" smtClean="0"/>
              <a:t>源串和目的串地址隐含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latin typeface="+mn-ea"/>
              </a:rPr>
              <a:t>指令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该指令完成以下操作：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传送一个双字：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ES:DI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(DS:SI)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修改串指针：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，当有效地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址为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位时，源串和目的串指针分别用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⑶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PUSHAD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POPAD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指令（自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起有）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latin typeface="+mn-ea"/>
              </a:rPr>
              <a:t>指令</a:t>
            </a:r>
            <a:r>
              <a:rPr lang="zh-CN" altLang="zh-CN" sz="2400" b="1" dirty="0" smtClean="0">
                <a:latin typeface="+mn-ea"/>
              </a:rPr>
              <a:t>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PUSHAD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             POPAD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latin typeface="+mn-ea"/>
              </a:rPr>
              <a:t>指令</a:t>
            </a:r>
            <a:r>
              <a:rPr lang="zh-CN" altLang="zh-CN" sz="2400" b="1" dirty="0" smtClean="0">
                <a:latin typeface="+mn-ea"/>
              </a:rPr>
              <a:t>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PUSHAD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位通用寄存器依次进栈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指令，进栈次序是：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EBX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POPAD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位通用寄存器依次出栈指令，出栈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次序与以上进栈次序相反，且出栈的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被丢弃，不影响堆栈指针的正常修改。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zh-CN" sz="2800" b="1" dirty="0" smtClean="0">
                <a:latin typeface="+mj-ea"/>
                <a:ea typeface="+mj-ea"/>
              </a:rPr>
              <a:t>程序设计时，如需使用</a:t>
            </a:r>
            <a:r>
              <a:rPr lang="en-US" altLang="zh-CN" sz="2800" b="1" dirty="0" smtClean="0">
                <a:latin typeface="+mj-ea"/>
                <a:ea typeface="+mj-ea"/>
              </a:rPr>
              <a:t>80286</a:t>
            </a:r>
            <a:r>
              <a:rPr lang="zh-CN" altLang="zh-CN" sz="2800" b="1" dirty="0" smtClean="0">
                <a:latin typeface="+mj-ea"/>
                <a:ea typeface="+mj-ea"/>
              </a:rPr>
              <a:t>及其以后扩展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r>
              <a:rPr lang="en-US" altLang="zh-CN" sz="2800" b="1" dirty="0" smtClean="0">
                <a:latin typeface="+mj-ea"/>
                <a:ea typeface="+mj-ea"/>
              </a:rPr>
              <a:t>  </a:t>
            </a:r>
            <a:r>
              <a:rPr lang="zh-CN" altLang="zh-CN" sz="2800" b="1" dirty="0" smtClean="0">
                <a:latin typeface="+mj-ea"/>
                <a:ea typeface="+mj-ea"/>
              </a:rPr>
              <a:t>的指令，需</a:t>
            </a:r>
            <a:r>
              <a:rPr lang="zh-CN" altLang="en-US" sz="2800" b="1" dirty="0" smtClean="0">
                <a:latin typeface="+mj-ea"/>
                <a:ea typeface="+mj-ea"/>
              </a:rPr>
              <a:t>要</a:t>
            </a:r>
            <a:r>
              <a:rPr lang="zh-CN" altLang="zh-CN" sz="2800" b="1" dirty="0" smtClean="0">
                <a:latin typeface="+mj-ea"/>
                <a:ea typeface="+mj-ea"/>
              </a:rPr>
              <a:t>在源程序首行加入以下伪指令</a:t>
            </a:r>
          </a:p>
          <a:p>
            <a:endParaRPr lang="en-US" altLang="zh-CN" sz="800" b="1" dirty="0" smtClean="0">
              <a:latin typeface="+mj-ea"/>
              <a:ea typeface="+mj-ea"/>
            </a:endParaRPr>
          </a:p>
          <a:p>
            <a:r>
              <a:rPr lang="en-US" altLang="zh-CN" sz="2000" b="1" dirty="0" smtClean="0">
                <a:latin typeface="+mj-ea"/>
                <a:ea typeface="+mj-ea"/>
              </a:rPr>
              <a:t>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.286</a:t>
            </a:r>
            <a:r>
              <a:rPr lang="zh-CN" altLang="zh-CN" sz="2400" b="1" dirty="0" smtClean="0">
                <a:latin typeface="+mj-ea"/>
                <a:ea typeface="+mj-ea"/>
              </a:rPr>
              <a:t>（或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.386</a:t>
            </a:r>
            <a:r>
              <a:rPr lang="zh-CN" altLang="zh-CN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.486</a:t>
            </a:r>
            <a:r>
              <a:rPr lang="zh-CN" altLang="zh-CN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.586</a:t>
            </a:r>
            <a:r>
              <a:rPr lang="zh-CN" altLang="zh-CN" sz="2400" b="1" dirty="0" smtClean="0">
                <a:latin typeface="+mj-ea"/>
                <a:ea typeface="+mj-ea"/>
              </a:rPr>
              <a:t>）</a:t>
            </a:r>
            <a:endParaRPr lang="zh-CN" altLang="zh-CN" sz="2400" b="1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 XCHG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rgbClr val="C87608"/>
              </a:buClr>
              <a:buNone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 指令格式：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XCHG</a:t>
            </a:r>
            <a:r>
              <a:rPr lang="en-US" altLang="zh-CN" sz="2400" b="1" dirty="0" smtClean="0">
                <a:latin typeface="+mn-ea"/>
              </a:rPr>
              <a:t>  OPR1,OPR2</a:t>
            </a:r>
          </a:p>
          <a:p>
            <a:pPr marL="514350" indent="-514350">
              <a:buClr>
                <a:srgbClr val="C87608"/>
              </a:buClr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指令功能：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将操作数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互换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87608"/>
              </a:buClr>
            </a:pPr>
            <a:endParaRPr lang="zh-CN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指令中，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均可采用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寄存器寻址方式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各种存储器寻址方式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，但不能采用立即寻址方式。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   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XCHG  AX,BX</a:t>
            </a:r>
          </a:p>
          <a:p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XCHG  AL,DAT1  ; DAT1</a:t>
            </a:r>
            <a:r>
              <a:rPr lang="zh-CN" altLang="en-US" sz="2000" b="1" dirty="0" smtClean="0">
                <a:latin typeface="+mn-ea"/>
              </a:rPr>
              <a:t>为</a:t>
            </a:r>
            <a:r>
              <a:rPr lang="zh-CN" altLang="zh-CN" sz="2000" b="1" dirty="0" smtClean="0">
                <a:latin typeface="+mn-ea"/>
              </a:rPr>
              <a:t>字节类型变量</a:t>
            </a: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XCHG  [SI],DL</a:t>
            </a:r>
            <a:endParaRPr lang="zh-CN" altLang="zh-CN" sz="24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2068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 smtClean="0">
              <a:solidFill>
                <a:schemeClr val="accent2"/>
              </a:solidFill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</a:rPr>
              <a:t>⑴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/>
              <a:t>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数据类型必须一致</a:t>
            </a:r>
            <a:r>
              <a:rPr lang="zh-CN" altLang="zh-CN" sz="2400" b="1" dirty="0" smtClean="0"/>
              <a:t>。下列指令是错误的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XCHG  AL,BX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XCHG  DX,VAR7  ; </a:t>
            </a:r>
            <a:r>
              <a:rPr lang="zh-CN" altLang="zh-CN" sz="2000" b="1" dirty="0" smtClean="0">
                <a:latin typeface="+mn-ea"/>
              </a:rPr>
              <a:t>设</a:t>
            </a:r>
            <a:r>
              <a:rPr lang="en-US" altLang="zh-CN" sz="2000" b="1" dirty="0" smtClean="0">
                <a:latin typeface="+mn-ea"/>
              </a:rPr>
              <a:t>VAR7</a:t>
            </a:r>
            <a:r>
              <a:rPr lang="zh-CN" altLang="zh-CN" sz="2000" b="1" dirty="0" smtClean="0">
                <a:latin typeface="+mn-ea"/>
              </a:rPr>
              <a:t>为字节类型变量</a:t>
            </a:r>
          </a:p>
          <a:p>
            <a:endParaRPr lang="zh-CN" altLang="zh-CN" sz="16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指令只能在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通用寄存器之间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通用寄存器与存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储单元之间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交换数据。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列指令是错误的</a:t>
            </a: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XCHG  AX,DS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XCHG  AL,56H</a:t>
            </a: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VAR9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/>
              <a:t>变量，下列指令是错误的</a:t>
            </a: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XCHG  VAR8,VAR9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XCHG  VAR10,[DI]</a:t>
            </a:r>
          </a:p>
          <a:p>
            <a:endParaRPr lang="en-US" altLang="zh-CN" sz="2400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6948266" y="1988840"/>
            <a:ext cx="504056" cy="432000"/>
            <a:chOff x="6732240" y="548680"/>
            <a:chExt cx="504056" cy="4320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32240" y="548680"/>
              <a:ext cx="504056" cy="43200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6876258" y="548680"/>
              <a:ext cx="180018" cy="43200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995936" y="3717080"/>
            <a:ext cx="504056" cy="432000"/>
            <a:chOff x="6732240" y="548680"/>
            <a:chExt cx="504056" cy="432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732240" y="548680"/>
              <a:ext cx="504056" cy="43200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876258" y="548680"/>
              <a:ext cx="180018" cy="43200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27984" y="5013176"/>
            <a:ext cx="504056" cy="432000"/>
            <a:chOff x="6732240" y="548680"/>
            <a:chExt cx="504056" cy="432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6732240" y="548680"/>
              <a:ext cx="504056" cy="43200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6876258" y="548680"/>
              <a:ext cx="180018" cy="43200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3568" y="5915297"/>
            <a:ext cx="7539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交换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字节类型变量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VAR8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VAR9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，怎样操作？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92696"/>
            <a:ext cx="8229600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 LEA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Clr>
                <a:srgbClr val="C87608"/>
              </a:buClr>
              <a:buNone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 指令格式：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LEA</a:t>
            </a:r>
            <a:r>
              <a:rPr lang="en-US" altLang="zh-CN" sz="2400" b="1" dirty="0" smtClean="0">
                <a:latin typeface="+mn-ea"/>
              </a:rPr>
              <a:t>  DST,SRC</a:t>
            </a:r>
          </a:p>
          <a:p>
            <a:pPr marL="514350" indent="-514350">
              <a:lnSpc>
                <a:spcPct val="120000"/>
              </a:lnSpc>
              <a:buClr>
                <a:srgbClr val="C87608"/>
              </a:buClr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指令功能：</a:t>
            </a:r>
            <a:r>
              <a:rPr lang="en-US" altLang="zh-CN" sz="2400" b="1" dirty="0" smtClean="0">
                <a:latin typeface="+mn-ea"/>
              </a:rPr>
              <a:t>DST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的偏移地址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是一条传送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地址信息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的指令，它将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偏移地址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传送给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必须是存储器寻址方式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必须是除段寄存器外的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要将变量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VAR11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的有效地址传送给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寄存器，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n-ea"/>
              </a:rPr>
              <a:t>         LEA  </a:t>
            </a:r>
            <a:r>
              <a:rPr lang="en-US" altLang="zh-CN" sz="2400" b="1" dirty="0">
                <a:latin typeface="+mn-ea"/>
              </a:rPr>
              <a:t>BX,VAR11</a:t>
            </a:r>
            <a:endParaRPr lang="zh-CN" altLang="zh-CN" sz="24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(BX)=0220H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+mn-ea"/>
              </a:rPr>
              <a:t>         </a:t>
            </a:r>
            <a:r>
              <a:rPr lang="en-US" altLang="zh-CN" sz="2400" b="1" dirty="0" smtClean="0">
                <a:latin typeface="+mn-ea"/>
              </a:rPr>
              <a:t>LEA  </a:t>
            </a:r>
            <a:r>
              <a:rPr lang="en-US" altLang="zh-CN" sz="2400" b="1" dirty="0">
                <a:latin typeface="+mn-ea"/>
              </a:rPr>
              <a:t>SI,[BX+6]</a:t>
            </a:r>
            <a:endParaRPr lang="zh-CN" altLang="zh-CN" sz="24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执行后，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(SI)=(BX)+6=0220H+6=0226H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23528" y="548680"/>
            <a:ext cx="8568952" cy="626469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latin typeface="+mj-ea"/>
                <a:ea typeface="+mj-ea"/>
              </a:rPr>
              <a:t>  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4. XLAT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C87608"/>
              </a:buClr>
              <a:buNone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 指令格式：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XLAT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0000"/>
              </a:lnSpc>
              <a:buClr>
                <a:srgbClr val="C87608"/>
              </a:buClr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指令功能：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AL←((BX)+(AL))</a:t>
            </a:r>
            <a:endParaRPr lang="zh-CN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(BX)+(AL)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为偏移地址访问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数据段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，读取一个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字节数据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传送给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。该指令的操作数采用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隐含寻址方式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/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也称为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查表指令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数据段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字节数据表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中查找所需的元素。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【例】设存储段DSEG内按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顺序存储了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′ ~ ′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′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ASCII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码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XLAT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指令查出数字符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′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ASCII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码。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MOV 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AX,DSEG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MOV  DS,AX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LEA  BX,TABLE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MOV  AL,3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XLAT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79512" y="692696"/>
            <a:ext cx="8712968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 PUSH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进栈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操作指令。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/>
              <a:t>堆栈建立在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主存</a:t>
            </a:r>
            <a:r>
              <a:rPr lang="zh-CN" altLang="zh-CN" sz="2400" b="1" dirty="0" smtClean="0"/>
              <a:t>中，是一块按“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后进先出</a:t>
            </a:r>
            <a:r>
              <a:rPr lang="zh-CN" altLang="zh-CN" sz="2400" b="1" dirty="0" smtClean="0"/>
              <a:t>”的规则存取数据的存储区域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堆栈涉及的概念有：堆栈容量、栈顶、栈底、堆栈指针、进栈、出栈、栈满、栈空、堆栈溢出（包括上溢和下溢）等。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/>
              <a:t>堆栈区的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高地址端</a:t>
            </a:r>
            <a:r>
              <a:rPr lang="zh-CN" altLang="zh-CN" sz="2400" b="1" dirty="0" smtClean="0"/>
              <a:t>称为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栈底</a:t>
            </a:r>
            <a:r>
              <a:rPr lang="zh-CN" altLang="zh-CN" sz="2400" b="1" dirty="0" smtClean="0"/>
              <a:t>，</a:t>
            </a:r>
            <a:r>
              <a:rPr lang="zh-CN" altLang="zh-CN" sz="2400" b="1" dirty="0" smtClean="0">
                <a:solidFill>
                  <a:srgbClr val="0000FF"/>
                </a:solidFill>
              </a:rPr>
              <a:t>低地址端</a:t>
            </a:r>
            <a:r>
              <a:rPr lang="zh-CN" altLang="zh-CN" sz="2400" b="1" dirty="0" smtClean="0"/>
              <a:t>称为</a:t>
            </a:r>
            <a:r>
              <a:rPr lang="zh-CN" altLang="zh-CN" sz="2400" b="1" dirty="0" smtClean="0">
                <a:solidFill>
                  <a:srgbClr val="0000FF"/>
                </a:solidFill>
              </a:rPr>
              <a:t>栈顶</a:t>
            </a:r>
            <a:r>
              <a:rPr lang="zh-CN" altLang="en-US" sz="2400" b="1" dirty="0" smtClean="0"/>
              <a:t>。</a:t>
            </a: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汇编语言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程序中所用的堆栈由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堆栈段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定义，堆栈段寄存器为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堆栈指针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位寄存器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，数据进栈与出栈均以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为单位进行。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endParaRPr lang="zh-CN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323528" y="1268760"/>
          <a:ext cx="8820472" cy="471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6047740" imgH="3232785" progId="Visio.Drawing.11">
                  <p:embed/>
                </p:oleObj>
              </mc:Choice>
              <mc:Fallback>
                <p:oleObj name="Visio" r:id="rId3" imgW="6047740" imgH="3232785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268760"/>
                        <a:ext cx="8820472" cy="47194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337820" y="909320"/>
            <a:ext cx="8229600" cy="5038725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lvl="0" indent="-51435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</a:pPr>
            <a:r>
              <a:rPr lang="zh-CN" altLang="zh-CN" sz="2000" b="1" dirty="0" smtClean="0"/>
              <a:t>1）PUSH指令</a:t>
            </a:r>
            <a:endParaRPr kumimoji="0" lang="zh-CN" altLang="zh-CN" sz="2000" b="1" i="0" u="none" strike="noStrike" kern="1200" cap="none" spc="0" normalizeH="0" baseline="0" dirty="0" smtClean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指令格式：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PUSH</a:t>
            </a:r>
            <a:r>
              <a:rPr lang="en-US" altLang="zh-CN" sz="2000" b="1" dirty="0" smtClean="0">
                <a:latin typeface="+mn-ea"/>
              </a:rPr>
              <a:t>  OPR</a:t>
            </a:r>
            <a:endParaRPr lang="zh-CN" altLang="zh-CN" sz="2000" b="1" dirty="0" smtClean="0">
              <a:latin typeface="+mn-ea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指令功能：将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字类型</a:t>
            </a:r>
            <a:r>
              <a:rPr lang="zh-CN" altLang="zh-CN" sz="2000" b="1" dirty="0" smtClean="0"/>
              <a:t>操作数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000" b="1" dirty="0" smtClean="0"/>
              <a:t>存入堆栈。</a:t>
            </a:r>
            <a:endParaRPr lang="en-US" altLang="zh-CN" sz="2000" b="1" dirty="0" smtClean="0"/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指令的操作可表示为以下两步：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SP←(SP)-2</a:t>
            </a: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(SP)←OPR</a:t>
            </a:r>
          </a:p>
          <a:p>
            <a:pPr marL="514350" lvl="0" indent="-51435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可以采用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所有存储器寻址方式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，但不能用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立即寻址方式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None/>
            </a:pPr>
            <a:r>
              <a:rPr lang="en-US" altLang="zh-CN" sz="2000" b="1" dirty="0" smtClean="0">
                <a:latin typeface="+mn-ea"/>
                <a:sym typeface="+mn-ea"/>
              </a:rPr>
              <a:t>       PUSH  AX</a:t>
            </a:r>
            <a:endParaRPr lang="zh-CN" altLang="zh-CN" sz="2000" b="1" dirty="0" smtClean="0">
              <a:latin typeface="+mn-ea"/>
            </a:endParaRPr>
          </a:p>
          <a:p>
            <a:pPr lv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None/>
            </a:pPr>
            <a:r>
              <a:rPr lang="en-US" altLang="zh-CN" sz="2000" b="1" dirty="0" smtClean="0">
                <a:latin typeface="+mn-ea"/>
                <a:sym typeface="+mn-ea"/>
              </a:rPr>
              <a:t>       PUSH  CS</a:t>
            </a:r>
            <a:endParaRPr lang="zh-CN" altLang="zh-CN" sz="2000" b="1" dirty="0" smtClean="0">
              <a:latin typeface="+mn-ea"/>
            </a:endParaRPr>
          </a:p>
          <a:p>
            <a:pPr lv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None/>
            </a:pPr>
            <a:r>
              <a:rPr lang="en-US" altLang="zh-CN" sz="2000" b="1" dirty="0" smtClean="0">
                <a:latin typeface="+mn-ea"/>
                <a:sym typeface="+mn-ea"/>
              </a:rPr>
              <a:t>       PUSH  DAT3  ;DAT3</a:t>
            </a:r>
            <a:r>
              <a:rPr lang="zh-CN" altLang="en-US" sz="2000" b="1" dirty="0" smtClean="0">
                <a:latin typeface="+mn-ea"/>
                <a:sym typeface="+mn-ea"/>
              </a:rPr>
              <a:t>为</a:t>
            </a:r>
            <a:r>
              <a:rPr lang="zh-CN" altLang="zh-CN" sz="2000" b="1" dirty="0" smtClean="0">
                <a:latin typeface="+mn-ea"/>
                <a:sym typeface="+mn-ea"/>
              </a:rPr>
              <a:t>字类型变量</a:t>
            </a:r>
            <a:endParaRPr lang="zh-CN" altLang="zh-CN" sz="2000" b="1" dirty="0" smtClean="0">
              <a:latin typeface="+mn-ea"/>
            </a:endParaRPr>
          </a:p>
          <a:p>
            <a:pPr lv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None/>
            </a:pPr>
            <a:r>
              <a:rPr lang="en-US" altLang="zh-CN" sz="2000" b="1" dirty="0" smtClean="0">
                <a:latin typeface="+mn-ea"/>
                <a:sym typeface="+mn-ea"/>
              </a:rPr>
              <a:t>       PUSH  [BX]  ;</a:t>
            </a:r>
            <a:r>
              <a:rPr lang="zh-CN" altLang="en-US" sz="2000" b="1" dirty="0" smtClean="0">
                <a:latin typeface="+mn-ea"/>
                <a:sym typeface="+mn-ea"/>
              </a:rPr>
              <a:t>默认按字类型操作</a:t>
            </a:r>
            <a:endParaRPr lang="en-US" altLang="zh-CN" sz="2000" b="1" dirty="0" smtClean="0">
              <a:latin typeface="+mn-ea"/>
            </a:endParaRPr>
          </a:p>
          <a:p>
            <a:pPr lv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  <a:buNone/>
            </a:pP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PUSH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指令需要注意：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OPR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必须为字类型。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2150" y="5519420"/>
            <a:ext cx="124460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sym typeface="+mn-ea"/>
              </a:rPr>
              <a:t>PUSH  AL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 </a:t>
            </a:r>
            <a:r>
              <a:rPr lang="zh-CN" altLang="en-US" sz="2800" dirty="0" smtClean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指令系统基本概念</a:t>
            </a:r>
            <a:endParaRPr lang="zh-CN" altLang="en-US" sz="2800" dirty="0">
              <a:solidFill>
                <a:schemeClr val="accent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767808"/>
          </a:xfrm>
        </p:spPr>
        <p:txBody>
          <a:bodyPr>
            <a:normAutofit/>
          </a:bodyPr>
          <a:lstStyle/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指令</a:t>
            </a:r>
            <a:r>
              <a:rPr lang="zh-CN" altLang="zh-CN" sz="2800" b="1" dirty="0" smtClean="0"/>
              <a:t>是给计算机下达的一个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简单操作</a:t>
            </a:r>
            <a:r>
              <a:rPr lang="zh-CN" altLang="zh-CN" sz="2800" b="1" dirty="0" smtClean="0"/>
              <a:t>任务，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800" b="1" dirty="0" smtClean="0"/>
              <a:t>所能执行的所有指令构成了一个计算机的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指令系统</a:t>
            </a:r>
            <a:r>
              <a:rPr lang="zh-CN" altLang="zh-CN" sz="2800" b="1" dirty="0" smtClean="0"/>
              <a:t>（也称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指令集</a:t>
            </a:r>
            <a:r>
              <a:rPr lang="zh-CN" altLang="zh-CN" sz="2800" b="1" dirty="0" smtClean="0"/>
              <a:t>）。</a:t>
            </a:r>
            <a:endParaRPr lang="en-US" altLang="zh-CN" sz="2800" b="1" dirty="0" smtClean="0"/>
          </a:p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汇编语言指令</a:t>
            </a:r>
            <a:r>
              <a:rPr lang="zh-CN" altLang="zh-CN" sz="2800" b="1" dirty="0" smtClean="0"/>
              <a:t>是对机器指令的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符号化</a:t>
            </a:r>
            <a:r>
              <a:rPr lang="zh-CN" altLang="zh-CN" sz="2800" b="1" dirty="0" smtClean="0"/>
              <a:t>表示，采用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助记符</a:t>
            </a:r>
            <a:r>
              <a:rPr lang="zh-CN" altLang="zh-CN" sz="2800" b="1" dirty="0" smtClean="0"/>
              <a:t>来表示指令的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操作功能</a:t>
            </a:r>
            <a:r>
              <a:rPr lang="zh-CN" altLang="zh-CN" sz="2800" b="1" dirty="0" smtClean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操作对象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指令通常可以分为以下几类：</a:t>
            </a:r>
            <a:endParaRPr lang="en-US" altLang="zh-CN" sz="2800" b="1" dirty="0" smtClean="0"/>
          </a:p>
          <a:p>
            <a:pPr lvl="0">
              <a:buClr>
                <a:srgbClr val="C87608"/>
              </a:buClr>
              <a:buNone/>
            </a:pPr>
            <a:r>
              <a:rPr lang="zh-CN" altLang="zh-CN" sz="2400" b="1" dirty="0" smtClean="0">
                <a:solidFill>
                  <a:schemeClr val="accent2"/>
                </a:solidFill>
              </a:rPr>
              <a:t>⑴</a:t>
            </a:r>
            <a:r>
              <a:rPr lang="zh-CN" altLang="zh-CN" sz="2400" b="1" dirty="0" smtClean="0"/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数据传送</a:t>
            </a:r>
            <a:r>
              <a:rPr lang="zh-CN" altLang="zh-CN" sz="2400" b="1" dirty="0" smtClean="0"/>
              <a:t>类指令。</a:t>
            </a:r>
            <a:r>
              <a:rPr lang="en-US" altLang="zh-CN" sz="2400" b="1" dirty="0" smtClean="0"/>
              <a:t>                 </a:t>
            </a:r>
            <a:r>
              <a:rPr lang="zh-CN" altLang="zh-CN" sz="2400" b="1" dirty="0" smtClean="0">
                <a:solidFill>
                  <a:schemeClr val="accent2"/>
                </a:solidFill>
              </a:rPr>
              <a:t>⑸</a:t>
            </a:r>
            <a:r>
              <a:rPr lang="zh-CN" altLang="zh-CN" sz="2400" b="1" dirty="0" smtClean="0"/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程序控制</a:t>
            </a:r>
            <a:r>
              <a:rPr lang="zh-CN" altLang="zh-CN" sz="2400" b="1" dirty="0" smtClean="0"/>
              <a:t>类指令。</a:t>
            </a:r>
            <a:endParaRPr lang="en-US" altLang="zh-CN" sz="2400" b="1" dirty="0" smtClean="0"/>
          </a:p>
          <a:p>
            <a:pPr lvl="0">
              <a:buClr>
                <a:srgbClr val="C87608"/>
              </a:buClr>
              <a:buNone/>
            </a:pPr>
            <a:r>
              <a:rPr lang="zh-CN" altLang="zh-CN" sz="2400" b="1" dirty="0" smtClean="0">
                <a:solidFill>
                  <a:schemeClr val="accent2"/>
                </a:solidFill>
              </a:rPr>
              <a:t>⑵</a:t>
            </a:r>
            <a:r>
              <a:rPr lang="zh-CN" altLang="zh-CN" sz="2400" b="1" dirty="0" smtClean="0"/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算术运算</a:t>
            </a:r>
            <a:r>
              <a:rPr lang="zh-CN" altLang="zh-CN" sz="2400" b="1" dirty="0" smtClean="0"/>
              <a:t>类指令。</a:t>
            </a:r>
            <a:r>
              <a:rPr lang="en-US" altLang="zh-CN" sz="2400" b="1" dirty="0" smtClean="0"/>
              <a:t>                 </a:t>
            </a:r>
            <a:r>
              <a:rPr lang="zh-CN" altLang="zh-CN" sz="2400" b="1" dirty="0" smtClean="0">
                <a:solidFill>
                  <a:schemeClr val="accent2"/>
                </a:solidFill>
              </a:rPr>
              <a:t>⑹</a:t>
            </a:r>
            <a:r>
              <a:rPr lang="zh-CN" altLang="zh-CN" sz="2400" b="1" dirty="0" smtClean="0"/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处理器控制</a:t>
            </a:r>
            <a:r>
              <a:rPr lang="zh-CN" altLang="zh-CN" sz="2400" b="1" dirty="0" smtClean="0"/>
              <a:t>类指令。</a:t>
            </a:r>
            <a:endParaRPr lang="en-US" altLang="zh-CN" sz="2400" b="1" dirty="0" smtClean="0"/>
          </a:p>
          <a:p>
            <a:pPr>
              <a:buClr>
                <a:srgbClr val="C87608"/>
              </a:buClr>
              <a:buNone/>
            </a:pPr>
            <a:r>
              <a:rPr lang="zh-CN" altLang="zh-CN" sz="2400" b="1" dirty="0" smtClean="0">
                <a:solidFill>
                  <a:schemeClr val="accent2"/>
                </a:solidFill>
              </a:rPr>
              <a:t>⑶</a:t>
            </a:r>
            <a:r>
              <a:rPr lang="zh-CN" altLang="zh-CN" sz="2400" b="1" dirty="0" smtClean="0"/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逻辑运算</a:t>
            </a:r>
            <a:r>
              <a:rPr lang="zh-CN" altLang="zh-CN" sz="2400" b="1" dirty="0" smtClean="0"/>
              <a:t>类指令。</a:t>
            </a:r>
            <a:endParaRPr lang="en-US" altLang="zh-CN" sz="2400" b="1" dirty="0" smtClean="0"/>
          </a:p>
          <a:p>
            <a:pPr>
              <a:buClr>
                <a:srgbClr val="C87608"/>
              </a:buClr>
              <a:buNone/>
            </a:pPr>
            <a:r>
              <a:rPr lang="zh-CN" altLang="zh-CN" sz="2400" b="1" dirty="0" smtClean="0">
                <a:solidFill>
                  <a:schemeClr val="accent2"/>
                </a:solidFill>
              </a:rPr>
              <a:t>⑷</a:t>
            </a:r>
            <a:r>
              <a:rPr lang="zh-CN" altLang="zh-CN" sz="2400" b="1" dirty="0" smtClean="0"/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串操作</a:t>
            </a:r>
            <a:r>
              <a:rPr lang="zh-CN" altLang="zh-CN" sz="2400" b="1" dirty="0" smtClean="0"/>
              <a:t>类指令。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/>
              <a:t>2）POP指令</a:t>
            </a:r>
            <a:endParaRPr kumimoji="0" lang="zh-CN" altLang="zh-CN" sz="2000" b="1" i="0" u="none" strike="noStrike" kern="1200" cap="none" spc="0" normalizeH="0" baseline="0" dirty="0" smtClean="0">
              <a:solidFill>
                <a:schemeClr val="tx1"/>
              </a:solidFill>
            </a:endParaRPr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指令格式：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POP</a:t>
            </a:r>
            <a:r>
              <a:rPr lang="en-US" altLang="zh-CN" sz="2000" b="1" dirty="0" smtClean="0">
                <a:latin typeface="+mn-ea"/>
              </a:rPr>
              <a:t>  OPR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指令功能：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将栈顶元素取出并存入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字类型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指令的操作可表示为以下两步：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OPR←((SP))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SP←(SP)+2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可以采用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所有存储器寻址方式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+mn-ea"/>
              </a:rPr>
              <a:t>         POP  AX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POP  DS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POP  DAT3  ;DAT3</a:t>
            </a:r>
            <a:r>
              <a:rPr lang="zh-CN" altLang="en-US" sz="2000" b="1" dirty="0" smtClean="0">
                <a:latin typeface="+mn-ea"/>
              </a:rPr>
              <a:t>为</a:t>
            </a:r>
            <a:r>
              <a:rPr lang="zh-CN" altLang="zh-CN" sz="2000" b="1" dirty="0" smtClean="0">
                <a:latin typeface="+mn-ea"/>
              </a:rPr>
              <a:t>字类型变量</a:t>
            </a:r>
          </a:p>
          <a:p>
            <a:r>
              <a:rPr lang="en-US" altLang="zh-CN" sz="2000" b="1" dirty="0" smtClean="0">
                <a:latin typeface="+mn-ea"/>
              </a:rPr>
              <a:t>           POP  [SI+2]  ;</a:t>
            </a:r>
            <a:r>
              <a:rPr lang="zh-CN" altLang="en-US" sz="2000" b="1" dirty="0" smtClean="0">
                <a:latin typeface="+mn-ea"/>
              </a:rPr>
              <a:t>默认按字类型操作</a:t>
            </a:r>
          </a:p>
          <a:p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POP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指令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需要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zh-CN" sz="2000" b="1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</a:t>
            </a:r>
            <a:r>
              <a:rPr lang="en-US" altLang="zh-CN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OPR</a:t>
            </a: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必须为字类型</a:t>
            </a:r>
            <a:r>
              <a:rPr lang="zh-CN" altLang="zh-CN" sz="2000" b="1" dirty="0" smtClean="0">
                <a:sym typeface="+mn-ea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b="1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</a:t>
            </a:r>
            <a:r>
              <a:rPr lang="en-US" altLang="zh-CN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OPR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代码段寄存器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355600" y="828040"/>
            <a:ext cx="8229600" cy="144335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设数据段内定义有如下字类型数组</a:t>
            </a:r>
          </a:p>
          <a:p>
            <a:pPr algn="ctr"/>
            <a:endParaRPr lang="en-US" altLang="zh-CN" sz="2000" b="1" dirty="0" smtClean="0">
              <a:latin typeface="+mn-ea"/>
            </a:endParaRPr>
          </a:p>
          <a:p>
            <a:pPr algn="ctr"/>
            <a:r>
              <a:rPr lang="en-US" altLang="zh-CN" sz="2000" b="1" dirty="0" smtClean="0">
                <a:latin typeface="+mn-ea"/>
              </a:rPr>
              <a:t>DAT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DW</a:t>
            </a:r>
            <a:r>
              <a:rPr lang="en-US" altLang="zh-CN" sz="2000" b="1" dirty="0" smtClean="0">
                <a:latin typeface="+mn-ea"/>
              </a:rPr>
              <a:t>  1111H,2222H,3333H,4444H</a:t>
            </a:r>
          </a:p>
          <a:p>
            <a:pPr algn="ctr"/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试编写指令序列，将该数组的元素排列次序颠倒过来。</a:t>
            </a:r>
            <a:r>
              <a:rPr lang="en-US" altLang="zh-CN" sz="2000" b="1" dirty="0" smtClean="0">
                <a:latin typeface="+mn-ea"/>
              </a:rPr>
              <a:t>      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0125" y="2763520"/>
            <a:ext cx="276415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+mn-ea"/>
              </a:rPr>
              <a:t>      PUSH</a:t>
            </a:r>
            <a:r>
              <a:rPr lang="en-US" altLang="zh-CN" b="1" dirty="0" smtClean="0">
                <a:latin typeface="+mn-ea"/>
                <a:sym typeface="+mn-ea"/>
              </a:rPr>
              <a:t>  DAT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+mn-ea"/>
              </a:rPr>
              <a:t>PUSH</a:t>
            </a:r>
            <a:r>
              <a:rPr lang="en-US" altLang="zh-CN" b="1" dirty="0" smtClean="0">
                <a:latin typeface="+mn-ea"/>
                <a:sym typeface="+mn-ea"/>
              </a:rPr>
              <a:t>  DAT+2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+mn-ea"/>
              </a:rPr>
              <a:t>PUSH</a:t>
            </a:r>
            <a:r>
              <a:rPr lang="en-US" altLang="zh-CN" b="1" dirty="0" smtClean="0">
                <a:latin typeface="+mn-ea"/>
                <a:sym typeface="+mn-ea"/>
              </a:rPr>
              <a:t>  DAT+4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+mn-ea"/>
              </a:rPr>
              <a:t>PUSH </a:t>
            </a:r>
            <a:r>
              <a:rPr lang="en-US" altLang="zh-CN" b="1" dirty="0" smtClean="0">
                <a:latin typeface="+mn-ea"/>
                <a:sym typeface="+mn-ea"/>
              </a:rPr>
              <a:t> DAT+6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sym typeface="+mn-ea"/>
              </a:rPr>
              <a:t>POP</a:t>
            </a:r>
            <a:r>
              <a:rPr lang="en-US" altLang="zh-CN" b="1" dirty="0" smtClean="0">
                <a:latin typeface="+mn-ea"/>
                <a:sym typeface="+mn-ea"/>
              </a:rPr>
              <a:t>   DAT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sym typeface="+mn-ea"/>
              </a:rPr>
              <a:t>POP</a:t>
            </a:r>
            <a:r>
              <a:rPr lang="en-US" altLang="zh-CN" b="1" dirty="0" smtClean="0">
                <a:latin typeface="+mn-ea"/>
                <a:sym typeface="+mn-ea"/>
              </a:rPr>
              <a:t>   DAT+2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sym typeface="+mn-ea"/>
              </a:rPr>
              <a:t>POP</a:t>
            </a:r>
            <a:r>
              <a:rPr lang="en-US" altLang="zh-CN" b="1" dirty="0" smtClean="0">
                <a:latin typeface="+mn-ea"/>
                <a:sym typeface="+mn-ea"/>
              </a:rPr>
              <a:t>   DAT+4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sym typeface="+mn-ea"/>
              </a:rPr>
              <a:t>POP</a:t>
            </a:r>
            <a:r>
              <a:rPr lang="en-US" altLang="zh-CN" b="1" dirty="0" smtClean="0">
                <a:latin typeface="+mn-ea"/>
                <a:sym typeface="+mn-ea"/>
              </a:rPr>
              <a:t>   DAT+6</a:t>
            </a:r>
            <a:endParaRPr lang="zh-CN" altLang="en-US"/>
          </a:p>
        </p:txBody>
      </p:sp>
      <p:sp>
        <p:nvSpPr>
          <p:cNvPr id="3" name="内容占位符 2"/>
          <p:cNvSpPr txBox="1"/>
          <p:nvPr/>
        </p:nvSpPr>
        <p:spPr>
          <a:xfrm>
            <a:off x="516255" y="5342890"/>
            <a:ext cx="8229600" cy="80454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【？】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使用堆栈保存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内部寄存器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CX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DX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寄存器的内容，后续再恢复，应该怎样操作？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当前栈顶物理地址为21236H，当执行完指令 POP AX 后，栈顶的物理地址为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21237H 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21238H 	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21235H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21234H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4" name="图片 3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323528" y="692696"/>
            <a:ext cx="8693472" cy="192990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SS=2000H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SP=0106H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，执行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PUSH  AX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PUSH BX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POP [0200H]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指令后，内存单元存储情况如图所示，下列选项正确的是：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037903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栈顶为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20102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单元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163AH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037903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栈顶为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20104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单元，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的值为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3947H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037903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栈顶为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20102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单元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3305H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037903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栈顶为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20104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单元，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163AH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23528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23528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23528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23528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05534"/>
              </p:ext>
            </p:extLst>
          </p:nvPr>
        </p:nvGraphicFramePr>
        <p:xfrm>
          <a:off x="7164288" y="3197066"/>
          <a:ext cx="1574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20100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20101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20102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20103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20104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7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6576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6. IN</a:t>
            </a:r>
            <a:r>
              <a:rPr lang="zh-CN" altLang="en-US" sz="20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20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80X86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采用外设端口独立编址方式，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系统的专用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输出指令（简称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）用于在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与输入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输出设备之间传送数据。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之间的数据传送操作，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端口均为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端口通过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端口地址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进行访问，端口地址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，端口地址的编址范围是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0000H~0FFFFH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/>
              <a:t>端口地址有两种寻址方式：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直接寻址</a:t>
            </a:r>
            <a:r>
              <a:rPr lang="zh-CN" altLang="zh-CN" sz="2000" b="1" dirty="0" smtClean="0"/>
              <a:t>方式和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间接寻址</a:t>
            </a:r>
            <a:r>
              <a:rPr lang="zh-CN" altLang="zh-CN" sz="2000" b="1" dirty="0" smtClean="0"/>
              <a:t>方式。</a:t>
            </a:r>
          </a:p>
          <a:p>
            <a:pPr marL="514350" lvl="0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直接寻址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方式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直接描述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端口地址，只适用于端口地址范围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000H~0FFH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间接寻址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方式用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DX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寄存器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提供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端口地址，适用于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整个端口地址范围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97510" y="571500"/>
            <a:ext cx="8229600" cy="59156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indent="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 smtClean="0">
                <a:latin typeface="+mn-ea"/>
              </a:rPr>
              <a:t>1）IN指令</a:t>
            </a:r>
          </a:p>
          <a:p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zh-CN" sz="2000" b="1" dirty="0" smtClean="0">
                <a:latin typeface="+mn-ea"/>
              </a:rPr>
              <a:t>指令格式</a:t>
            </a:r>
            <a:r>
              <a:rPr lang="zh-CN" altLang="en-US" sz="2000" b="1" dirty="0" smtClean="0">
                <a:latin typeface="+mn-ea"/>
              </a:rPr>
              <a:t>：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IN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PORT</a:t>
            </a:r>
            <a:r>
              <a:rPr lang="en-US" altLang="zh-CN" sz="2000" b="1" dirty="0" smtClean="0">
                <a:latin typeface="+mn-ea"/>
              </a:rPr>
              <a:t>   ; 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latin typeface="+mn-ea"/>
              </a:rPr>
              <a:t>PORT</a:t>
            </a:r>
            <a:r>
              <a:rPr lang="zh-CN" altLang="zh-CN" sz="2000" b="1" dirty="0" smtClean="0">
                <a:latin typeface="+mn-ea"/>
              </a:rPr>
              <a:t>为端口地址</a:t>
            </a:r>
          </a:p>
          <a:p>
            <a:r>
              <a:rPr lang="en-US" altLang="zh-CN" sz="2000" b="1" dirty="0" smtClean="0">
                <a:latin typeface="+mn-ea"/>
              </a:rPr>
              <a:t>    IN  AL,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     ; 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</a:rPr>
              <a:t>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latin typeface="+mn-ea"/>
              </a:rPr>
              <a:t>DX</a:t>
            </a:r>
            <a:r>
              <a:rPr lang="zh-CN" altLang="zh-CN" sz="2000" b="1" dirty="0" smtClean="0">
                <a:latin typeface="+mn-ea"/>
              </a:rPr>
              <a:t>的内容为端口地址</a:t>
            </a:r>
          </a:p>
          <a:p>
            <a:r>
              <a:rPr lang="en-US" altLang="zh-CN" sz="2000" b="1" dirty="0" smtClean="0">
                <a:latin typeface="+mn-ea"/>
              </a:rPr>
              <a:t>    IN  AX,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PORT</a:t>
            </a:r>
            <a:r>
              <a:rPr lang="en-US" altLang="zh-CN" sz="2000" b="1" dirty="0" smtClean="0">
                <a:latin typeface="+mn-ea"/>
              </a:rPr>
              <a:t>   ; 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latin typeface="+mn-ea"/>
              </a:rPr>
              <a:t>PORT</a:t>
            </a:r>
            <a:r>
              <a:rPr lang="zh-CN" altLang="zh-CN" sz="2000" b="1" dirty="0" smtClean="0">
                <a:latin typeface="+mn-ea"/>
              </a:rPr>
              <a:t>为端口地址</a:t>
            </a:r>
          </a:p>
          <a:p>
            <a:r>
              <a:rPr lang="en-US" altLang="zh-CN" sz="2000" b="1" dirty="0" smtClean="0">
                <a:latin typeface="+mn-ea"/>
              </a:rPr>
              <a:t>    IN  AX,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     ; 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</a:rPr>
              <a:t>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latin typeface="+mn-ea"/>
              </a:rPr>
              <a:t>DX</a:t>
            </a:r>
            <a:r>
              <a:rPr lang="zh-CN" altLang="zh-CN" sz="2000" b="1" dirty="0" smtClean="0">
                <a:latin typeface="+mn-ea"/>
              </a:rPr>
              <a:t>的内容为端口地址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指令功能：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指令，其功能是将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端口的数据传送到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寄存器。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要从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61H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端口输入数据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+mn-ea"/>
                <a:sym typeface="+mn-ea"/>
              </a:rPr>
              <a:t>           IN  AL,61H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zh-CN" altLang="zh-CN" sz="20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要从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61H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62H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两个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端口输入数据</a:t>
            </a:r>
            <a:endParaRPr lang="en-US" altLang="zh-CN" sz="20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+mn-ea"/>
                <a:sym typeface="+mn-ea"/>
              </a:rPr>
              <a:t>           IN  AX,61H</a:t>
            </a:r>
            <a:endParaRPr lang="zh-CN" altLang="zh-CN" sz="20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0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要从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300H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端口输入数据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+mn-ea"/>
                <a:sym typeface="+mn-ea"/>
              </a:rPr>
              <a:t>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sym typeface="+mn-ea"/>
              </a:rPr>
              <a:t>DX</a:t>
            </a:r>
            <a:r>
              <a:rPr lang="en-US" altLang="zh-CN" sz="2000" b="1" dirty="0" smtClean="0">
                <a:latin typeface="+mn-ea"/>
                <a:sym typeface="+mn-ea"/>
              </a:rPr>
              <a:t>,300H</a:t>
            </a:r>
            <a:endParaRPr lang="en-US" altLang="zh-CN" sz="20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latin typeface="+mn-ea"/>
                <a:sym typeface="+mn-ea"/>
              </a:rPr>
              <a:t>           IN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sym typeface="+mn-ea"/>
              </a:rPr>
              <a:t>DX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78765" y="503555"/>
            <a:ext cx="8356600" cy="618363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lvl="0" indent="-51435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87608"/>
              </a:buClr>
              <a:buSzPct val="95000"/>
            </a:pPr>
            <a:r>
              <a:rPr lang="en-US" altLang="zh-CN" sz="20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2000" b="1" dirty="0" smtClean="0">
                <a:latin typeface="+mn-ea"/>
              </a:rPr>
              <a:t>2）OUT指令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zh-CN" sz="2000" b="1" dirty="0" smtClean="0">
                <a:latin typeface="+mn-ea"/>
              </a:rPr>
              <a:t>指令格式</a:t>
            </a:r>
            <a:r>
              <a:rPr lang="zh-CN" altLang="en-US" sz="2000" b="1" dirty="0" smtClean="0">
                <a:latin typeface="+mn-ea"/>
              </a:rPr>
              <a:t>：</a:t>
            </a:r>
            <a:endParaRPr lang="zh-CN" altLang="zh-CN" sz="2000" b="1" dirty="0" smtClean="0">
              <a:latin typeface="+mn-e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OUT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PORT</a:t>
            </a:r>
            <a:r>
              <a:rPr lang="en-US" altLang="zh-CN" sz="2000" b="1" dirty="0" smtClean="0">
                <a:latin typeface="+mn-ea"/>
              </a:rPr>
              <a:t>,AL  ; 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PORT</a:t>
            </a:r>
            <a:r>
              <a:rPr lang="zh-CN" altLang="zh-CN" sz="2000" b="1" dirty="0" smtClean="0">
                <a:latin typeface="+mn-ea"/>
              </a:rPr>
              <a:t>为端口地址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OUT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,AL    ; 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</a:rPr>
              <a:t>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zh-CN" altLang="zh-CN" sz="2000" b="1" dirty="0" smtClean="0">
                <a:latin typeface="+mn-ea"/>
              </a:rPr>
              <a:t>的内容为端口地址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OUT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PORT</a:t>
            </a:r>
            <a:r>
              <a:rPr lang="en-US" altLang="zh-CN" sz="2000" b="1" dirty="0" smtClean="0">
                <a:latin typeface="+mn-ea"/>
              </a:rPr>
              <a:t>,AX  ; 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PORT</a:t>
            </a:r>
            <a:r>
              <a:rPr lang="zh-CN" altLang="zh-CN" sz="2000" b="1" dirty="0" smtClean="0">
                <a:latin typeface="+mn-ea"/>
              </a:rPr>
              <a:t>为端口地址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OUT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,AX    ; 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</a:rPr>
              <a:t>间接寻址</a:t>
            </a:r>
            <a:r>
              <a:rPr lang="zh-CN" altLang="zh-CN" sz="2000" b="1" dirty="0" smtClean="0">
                <a:latin typeface="+mn-ea"/>
              </a:rPr>
              <a:t>方式，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zh-CN" altLang="zh-CN" sz="2000" b="1" dirty="0" smtClean="0">
                <a:latin typeface="+mn-ea"/>
              </a:rPr>
              <a:t>的内容为端口地址</a:t>
            </a:r>
            <a:endParaRPr lang="en-US" altLang="zh-CN" sz="2000" b="1" dirty="0" smtClean="0">
              <a:latin typeface="+mn-e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  指令功能：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指令，其功能是将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据传送到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要将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寄存器的数据输出到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42H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endParaRPr lang="en-US" altLang="zh-CN" sz="2000" b="1" dirty="0" smtClean="0">
              <a:latin typeface="+mn-ea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       OUT  42H,AL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要将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寄存器的数据输出到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303H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r>
              <a:rPr lang="en-US" altLang="zh-CN" sz="2000" b="1" dirty="0" smtClean="0">
                <a:latin typeface="+mn-ea"/>
              </a:rPr>
              <a:t>           </a:t>
            </a:r>
            <a:br>
              <a:rPr lang="en-US" altLang="zh-CN" sz="2000" b="1" dirty="0" smtClean="0">
                <a:latin typeface="+mn-ea"/>
              </a:rPr>
            </a:br>
            <a:r>
              <a:rPr lang="en-US" altLang="zh-CN" sz="2000" b="1" dirty="0" smtClean="0">
                <a:latin typeface="+mn-ea"/>
              </a:rPr>
              <a:t>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,303H 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       OUT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,AL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中的数据输出到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41H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端口，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中的数据输出到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42H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 smtClean="0">
                <a:latin typeface="+mn-ea"/>
              </a:rPr>
              <a:t>           OUT  41H,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endParaRPr lang="zh-CN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2992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 IN AL,28H指令中， 28H表示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存储内容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逻辑地址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物理地址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端口地址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4" name="图片 3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 OUT DX,AL指令中， DX的内容是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端口地址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输出内容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输入内容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4" name="图片 3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764828"/>
            <a:ext cx="8229600" cy="532859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7. 其他传送指令</a:t>
            </a: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1）完整逻辑地址传送指令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LDS指令：将段地址送入DS，偏移地址送入指定的16位寄存器。</a:t>
            </a:r>
          </a:p>
          <a:p>
            <a:pPr lvl="0">
              <a:lnSpc>
                <a:spcPct val="15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LES指令：将段地址送入ES，偏移地址送入指定的16位寄存器。</a:t>
            </a:r>
          </a:p>
          <a:p>
            <a:pPr lvl="0">
              <a:lnSpc>
                <a:spcPct val="150000"/>
              </a:lnSpc>
            </a:pPr>
            <a:endParaRPr lang="zh-CN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2）标志传送指令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LAHF指令：将标志寄存器的低8位存入AH。</a:t>
            </a:r>
          </a:p>
          <a:p>
            <a:pPr lvl="0">
              <a:lnSpc>
                <a:spcPct val="15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SAHF指令：将AH的内容存入标志寄存器的低8位。</a:t>
            </a:r>
          </a:p>
          <a:p>
            <a:pPr lvl="0">
              <a:lnSpc>
                <a:spcPct val="15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PUSHF指令：将标志寄存器的内容入栈。</a:t>
            </a:r>
          </a:p>
          <a:p>
            <a:pPr lvl="0">
              <a:lnSpc>
                <a:spcPct val="15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POPF指令：  将栈顶元素取出并存入标志寄存器。</a:t>
            </a:r>
            <a:endParaRPr kumimoji="0" lang="zh-CN" altLang="zh-CN" sz="2000" b="1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指令语句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的一般格式如下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标号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:] </a:t>
            </a:r>
            <a:r>
              <a:rPr lang="zh-CN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助记符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操作数项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[,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操作数项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]]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[;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操作数项可以用常量表达式直接描述，但更多情况下，操作数项描述的是操作数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存放位置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，如某个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、某个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存储单元地址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或某个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端口地址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/>
              <a:t>指令中只描述一个操作数地址的，称为</a:t>
            </a:r>
            <a:r>
              <a:rPr lang="zh-CN" altLang="zh-CN" sz="2800" b="1" dirty="0">
                <a:solidFill>
                  <a:srgbClr val="FF0000"/>
                </a:solidFill>
              </a:rPr>
              <a:t>一地址指令</a:t>
            </a:r>
            <a:r>
              <a:rPr lang="zh-CN" altLang="zh-CN" sz="2800" b="1" dirty="0"/>
              <a:t>；描述两个操作数地址的，称为</a:t>
            </a:r>
            <a:r>
              <a:rPr lang="zh-CN" altLang="zh-CN" sz="2800" b="1" dirty="0">
                <a:solidFill>
                  <a:srgbClr val="FF0000"/>
                </a:solidFill>
              </a:rPr>
              <a:t>二地址指令</a:t>
            </a:r>
            <a:r>
              <a:rPr lang="zh-CN" altLang="zh-CN" sz="2800" b="1" dirty="0"/>
              <a:t>；而不描述操作数地址的，则称为</a:t>
            </a:r>
            <a:r>
              <a:rPr lang="zh-CN" altLang="zh-CN" sz="2800" b="1" dirty="0">
                <a:solidFill>
                  <a:srgbClr val="FF0000"/>
                </a:solidFill>
              </a:rPr>
              <a:t>零地址指令</a:t>
            </a:r>
            <a:r>
              <a:rPr lang="zh-CN" altLang="zh-CN" sz="2800" b="1" dirty="0"/>
              <a:t>。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3147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算术运算类指令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6A18A8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算术运算</a:t>
            </a:r>
            <a:r>
              <a:rPr lang="zh-CN" altLang="zh-CN" sz="2800" b="1" dirty="0" smtClean="0"/>
              <a:t>类指令用于完成数据的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加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减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乘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除</a:t>
            </a:r>
            <a:r>
              <a:rPr lang="zh-CN" altLang="zh-CN" sz="2800" b="1" dirty="0" smtClean="0"/>
              <a:t>运算，以及数据的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增量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减量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比较</a:t>
            </a:r>
            <a:r>
              <a:rPr lang="zh-CN" altLang="zh-CN" sz="2800" b="1" dirty="0" smtClean="0"/>
              <a:t>等需要用算术运算来完成的操作。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加法类指令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ADD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DST←(DST)+(SRC)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常规加法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运算，其目的操作数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可采用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寄存器寻址方式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所有存储器寻址方式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，源操作数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可采用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寄存器寻址方式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立即寻址方式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所有存储器寻址方式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23528" y="1340768"/>
            <a:ext cx="8229600" cy="5184576"/>
          </a:xfrm>
          <a:prstGeom prst="rect">
            <a:avLst/>
          </a:prstGeom>
          <a:ln>
            <a:noFill/>
            <a:prstDash val="dash"/>
          </a:ln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endParaRPr lang="en-US" altLang="zh-CN" sz="24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ADD  AL,BL        ; AL←(AL)+(BL)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ADD  DX,50        ; DX←(DX)+50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ADD  [BX+20H],AX  ; [BX+20H]←([BX+20H])+(AX)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ADD  VAR12,1094H  ; VAR12←(VAR12)+1094H</a:t>
            </a:r>
            <a:r>
              <a:rPr lang="zh-CN" altLang="zh-CN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VAR12</a:t>
            </a:r>
            <a:r>
              <a:rPr lang="zh-CN" altLang="zh-CN" sz="2000" b="1" dirty="0" smtClean="0">
                <a:latin typeface="+mn-ea"/>
              </a:rPr>
              <a:t>为字类型</a:t>
            </a:r>
            <a:endParaRPr lang="en-US" altLang="zh-CN" sz="2000" b="1" dirty="0" smtClean="0">
              <a:latin typeface="+mn-ea"/>
            </a:endParaRPr>
          </a:p>
          <a:p>
            <a:endParaRPr lang="zh-CN" altLang="zh-CN" sz="1000" b="1" dirty="0" smtClean="0">
              <a:latin typeface="+mn-ea"/>
            </a:endParaRPr>
          </a:p>
          <a:p>
            <a:pPr marL="274320" lvl="0" indent="-27432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指令对所有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条件标志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）均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有影响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(AL)=76H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(DL)=0C5H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，分析以下指令的执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行结果，并指出其对各条件标志的影响。</a:t>
            </a:r>
          </a:p>
          <a:p>
            <a:r>
              <a:rPr lang="en-US" altLang="zh-CN" sz="2000" b="1" dirty="0" smtClean="0">
                <a:latin typeface="+mn-ea"/>
              </a:rPr>
              <a:t>       ADD  AL,DL</a:t>
            </a:r>
          </a:p>
          <a:p>
            <a:r>
              <a:rPr lang="en-US" altLang="zh-CN" sz="2000" b="1" dirty="0" smtClean="0">
                <a:latin typeface="+mn-ea"/>
              </a:rPr>
              <a:t>  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分析：</a:t>
            </a:r>
            <a:r>
              <a:rPr lang="en-US" altLang="zh-CN" sz="2000" b="1" dirty="0" smtClean="0">
                <a:latin typeface="+mn-ea"/>
              </a:rPr>
              <a:t>             0 1 1 1 </a:t>
            </a:r>
            <a:r>
              <a:rPr lang="en-US" altLang="zh-CN" sz="2000" b="1" u="sng" dirty="0" smtClean="0">
                <a:latin typeface="+mn-ea"/>
              </a:rPr>
              <a:t>0</a:t>
            </a:r>
            <a:r>
              <a:rPr lang="en-US" altLang="zh-CN" sz="2000" b="1" dirty="0" smtClean="0">
                <a:latin typeface="+mn-ea"/>
              </a:rPr>
              <a:t> 1 1 0   76H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  +   1 1 0 0 </a:t>
            </a:r>
            <a:r>
              <a:rPr lang="en-US" altLang="zh-CN" sz="2000" b="1" u="sng" dirty="0" smtClean="0">
                <a:latin typeface="+mn-ea"/>
              </a:rPr>
              <a:t>0</a:t>
            </a:r>
            <a:r>
              <a:rPr lang="en-US" altLang="zh-CN" sz="2000" b="1" dirty="0" smtClean="0">
                <a:latin typeface="+mn-ea"/>
              </a:rPr>
              <a:t> 1 0 1   0C5H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</a:rPr>
              <a:t>  0 0 1 1 1 0 1 1   3BH</a:t>
            </a:r>
          </a:p>
          <a:p>
            <a:pPr algn="ctr"/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CF=1  ZF=0  AF=0  SF=0  OF=0  PF=0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699792" y="5589240"/>
            <a:ext cx="2736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404664"/>
            <a:ext cx="6851104" cy="6048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 smtClean="0">
              <a:solidFill>
                <a:schemeClr val="accent2"/>
              </a:solidFill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</a:rPr>
              <a:t>⑴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/>
              <a:t>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数据类型必须一致</a:t>
            </a:r>
            <a:endParaRPr lang="en-US" altLang="zh-CN" sz="1600" b="1" dirty="0" smtClean="0">
              <a:latin typeface="+mn-ea"/>
            </a:endParaRPr>
          </a:p>
          <a:p>
            <a:endParaRPr lang="zh-CN" altLang="zh-CN" sz="16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/>
              <a:t>中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至少有一个具有明确的数据类型</a:t>
            </a:r>
            <a:r>
              <a:rPr lang="zh-CN" altLang="zh-CN" sz="2400" b="1" dirty="0" smtClean="0"/>
              <a:t>。</a:t>
            </a:r>
            <a:endParaRPr lang="en-US" altLang="zh-CN" sz="1600" b="1" dirty="0" smtClean="0">
              <a:latin typeface="+mn-ea"/>
            </a:endParaRPr>
          </a:p>
          <a:p>
            <a:endParaRPr lang="en-US" altLang="zh-CN" sz="2400" b="1" dirty="0" smtClean="0">
              <a:solidFill>
                <a:schemeClr val="accent2"/>
              </a:solidFill>
            </a:endParaRPr>
          </a:p>
          <a:p>
            <a:endParaRPr lang="en-US" altLang="zh-CN" sz="2400" b="1" dirty="0" smtClean="0">
              <a:solidFill>
                <a:schemeClr val="accent2"/>
              </a:solidFill>
            </a:endParaRPr>
          </a:p>
          <a:p>
            <a:r>
              <a:rPr lang="zh-CN" altLang="en-US" sz="2400" b="1" dirty="0" smtClean="0">
                <a:solidFill>
                  <a:schemeClr val="accent2"/>
                </a:solidFill>
              </a:rPr>
              <a:t>⑵</a:t>
            </a:r>
            <a:r>
              <a:rPr lang="zh-CN" altLang="zh-CN" sz="2400" b="1" dirty="0" smtClean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不能同时采用存储器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            </a:t>
            </a:r>
            <a:endParaRPr lang="zh-CN" altLang="zh-CN" sz="1600" b="1" dirty="0">
              <a:latin typeface="+mn-ea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段寄存器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            </a:t>
            </a:r>
            <a:endParaRPr lang="en-US" altLang="zh-CN" sz="2400" dirty="0"/>
          </a:p>
          <a:p>
            <a:endParaRPr lang="zh-CN" altLang="zh-CN" sz="2000" b="1" dirty="0" smtClean="0">
              <a:latin typeface="+mn-ea"/>
            </a:endParaRPr>
          </a:p>
          <a:p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203848" y="1452496"/>
            <a:ext cx="2304256" cy="923330"/>
          </a:xfrm>
          <a:prstGeom prst="rect">
            <a:avLst/>
          </a:prstGeom>
          <a:solidFill>
            <a:srgbClr val="FAC6BA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 ADD  AL,BX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ADD  </a:t>
            </a:r>
            <a:r>
              <a:rPr lang="en-US" altLang="zh-CN" b="1" dirty="0">
                <a:latin typeface="+mn-ea"/>
              </a:rPr>
              <a:t>AL,300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ADD  </a:t>
            </a:r>
            <a:r>
              <a:rPr lang="en-US" altLang="zh-CN" b="1" dirty="0">
                <a:latin typeface="+mn-ea"/>
              </a:rPr>
              <a:t>AX,-32800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3848" y="2875467"/>
            <a:ext cx="2304256" cy="369332"/>
          </a:xfrm>
          <a:prstGeom prst="rect">
            <a:avLst/>
          </a:prstGeom>
          <a:solidFill>
            <a:srgbClr val="FAC6BA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 ADD  [BX],32H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75620" y="4089846"/>
            <a:ext cx="2960712" cy="923330"/>
          </a:xfrm>
          <a:prstGeom prst="rect">
            <a:avLst/>
          </a:prstGeom>
          <a:solidFill>
            <a:srgbClr val="FAC6BA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ADD  [BX],[SI+20H]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ADD  </a:t>
            </a:r>
            <a:r>
              <a:rPr lang="en-US" altLang="zh-CN" b="1" dirty="0">
                <a:latin typeface="+mn-ea"/>
              </a:rPr>
              <a:t>VAR17,[</a:t>
            </a:r>
            <a:r>
              <a:rPr lang="en-US" altLang="zh-CN" b="1" dirty="0" smtClean="0">
                <a:latin typeface="+mn-ea"/>
              </a:rPr>
              <a:t>SI] </a:t>
            </a:r>
          </a:p>
          <a:p>
            <a:r>
              <a:rPr lang="en-US" altLang="zh-CN" b="1" dirty="0" smtClean="0">
                <a:latin typeface="+mn-ea"/>
              </a:rPr>
              <a:t>ADD  D1,D2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47643" y="1647090"/>
            <a:ext cx="36003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╳</a:t>
            </a:r>
            <a:endParaRPr lang="zh-CN" altLang="en-US" sz="20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93876" y="5824308"/>
            <a:ext cx="2304256" cy="646331"/>
            <a:chOff x="2893876" y="5824308"/>
            <a:chExt cx="2304256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2893876" y="5824308"/>
              <a:ext cx="2304256" cy="646331"/>
            </a:xfrm>
            <a:prstGeom prst="rect">
              <a:avLst/>
            </a:prstGeom>
            <a:solidFill>
              <a:srgbClr val="FAC6B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ADD  DS,2000H</a:t>
              </a:r>
              <a:endParaRPr lang="zh-CN" altLang="zh-CN" b="1" dirty="0">
                <a:latin typeface="+mn-ea"/>
              </a:endParaRPr>
            </a:p>
            <a:p>
              <a:r>
                <a:rPr lang="en-US" altLang="zh-CN" b="1" dirty="0" smtClean="0">
                  <a:latin typeface="+mn-ea"/>
                </a:rPr>
                <a:t>ADD  AX,ES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732365" y="5895223"/>
              <a:ext cx="3600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1" cap="none" spc="0" dirty="0" smtClean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╳</a:t>
              </a:r>
              <a:endParaRPr lang="zh-CN" altLang="en-US" sz="2000" b="1" cap="none" spc="0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160355" y="4351456"/>
            <a:ext cx="36003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╳</a:t>
            </a:r>
            <a:endParaRPr lang="zh-CN" altLang="en-US" sz="20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2404" y="2848475"/>
            <a:ext cx="36003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╳</a:t>
            </a:r>
            <a:endParaRPr lang="zh-CN" altLang="en-US" sz="20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476672"/>
            <a:ext cx="8291264" cy="59046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(DS)=2000H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(20130H)=0A8H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(20131H)=69H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分析以下指令序列执行后，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寄存器的内容。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MOV  BX,0130H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AX,4587H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zh-CN" sz="2000" b="1" dirty="0" smtClean="0">
                <a:latin typeface="+mn-ea"/>
              </a:rPr>
              <a:t>  AX,[BX]</a:t>
            </a:r>
          </a:p>
          <a:p>
            <a:endParaRPr lang="zh-CN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(AX)=4587H+69A8H=0AF2FH</a:t>
            </a:r>
          </a:p>
          <a:p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设数据段内有数组定义如下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b="1" dirty="0">
                <a:latin typeface="+mn-ea"/>
              </a:rPr>
              <a:t>ARY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DW</a:t>
            </a:r>
            <a:r>
              <a:rPr lang="en-US" altLang="zh-CN" sz="2000" b="1" dirty="0">
                <a:latin typeface="+mn-ea"/>
              </a:rPr>
              <a:t>  67H,0C35H,?</a:t>
            </a:r>
          </a:p>
          <a:p>
            <a:pPr algn="ctr"/>
            <a:endParaRPr lang="zh-CN" altLang="zh-CN" sz="800" b="1" dirty="0">
              <a:latin typeface="+mn-ea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试编写指令序列，实现将该数组前两个元素（即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67H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0C35H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）相加，其和存入数组第三个元素位置（即用</a:t>
            </a:r>
            <a:r>
              <a:rPr lang="en-US" altLang="zh-CN" sz="2400" b="1" dirty="0">
                <a:latin typeface="+mn-ea"/>
              </a:rPr>
              <a:t>?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义的元素位置）。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en-US" altLang="zh-CN" sz="2000" b="1" dirty="0">
                <a:latin typeface="+mn-ea"/>
              </a:rPr>
              <a:t>MOV  AX,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ARY</a:t>
            </a:r>
            <a:endParaRPr lang="zh-CN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          ADD  AX,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ARY+2</a:t>
            </a:r>
            <a:endParaRPr lang="zh-CN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          MOV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ARY+4</a:t>
            </a:r>
            <a:r>
              <a:rPr lang="en-US" altLang="zh-CN" sz="2000" b="1" dirty="0">
                <a:latin typeface="+mn-ea"/>
              </a:rPr>
              <a:t>,AX</a:t>
            </a:r>
          </a:p>
          <a:p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en-US" altLang="zh-CN" sz="2800" b="1" dirty="0" smtClean="0">
                <a:latin typeface="+mj-ea"/>
                <a:ea typeface="+mj-ea"/>
              </a:rPr>
              <a:t>ADD</a:t>
            </a:r>
            <a:r>
              <a:rPr lang="zh-CN" altLang="zh-CN" sz="2800" b="1" dirty="0" smtClean="0">
                <a:latin typeface="+mj-ea"/>
                <a:ea typeface="+mj-ea"/>
              </a:rPr>
              <a:t>指令在执行时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不区分无符号数和有符号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数</a:t>
            </a:r>
            <a:r>
              <a:rPr lang="zh-CN" altLang="zh-CN" sz="2800" b="1" dirty="0" smtClean="0">
                <a:latin typeface="+mj-ea"/>
                <a:ea typeface="+mj-ea"/>
              </a:rPr>
              <a:t>，需要编程者自己注意这两类数的表示范围。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执行以下指令序列</a:t>
            </a: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MOV  AL,95  ; 95=5FH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ADD  AL,68  ; 68=44H</a:t>
            </a:r>
          </a:p>
          <a:p>
            <a:endParaRPr lang="zh-CN" altLang="zh-CN" sz="1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可得运算结果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(AL)=0A3H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当作无符号数运算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，则运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算结果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(AL)=0A3H=163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的；如果</a:t>
            </a:r>
            <a:r>
              <a:rPr lang="zh-CN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当作有符号数运算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则运算结果</a:t>
            </a:r>
            <a:r>
              <a:rPr lang="zh-CN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溢出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（即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OF=1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此时，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0A3H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-93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的补码，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计算机会将运算结果当作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-93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，从而产生错误。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79512" y="980728"/>
            <a:ext cx="8784976" cy="5472608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+mn-ea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</a:rPr>
              <a:t>ADC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ADC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DST←(DST)+(SRC)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+CF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kern="100" dirty="0" smtClean="0">
                <a:latin typeface="+mn-ea"/>
                <a:cs typeface="Times New Roman" panose="02020603050405020304" pitchFamily="18" charset="0"/>
              </a:rPr>
              <a:t>ADC</a:t>
            </a:r>
            <a:r>
              <a:rPr lang="zh-CN" altLang="zh-CN" sz="2400" b="1" kern="100" dirty="0" smtClean="0">
                <a:latin typeface="+mn-ea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带进位加法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指令，即在普通加法的基础上再加上此前的指令所产生的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标志值。该指令主要用于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多字节数相加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0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+mn-ea"/>
              </a:rPr>
              <a:t>【例】</a:t>
            </a:r>
            <a:r>
              <a:rPr lang="zh-CN" altLang="zh-CN" sz="2400" b="1" dirty="0" smtClean="0">
                <a:latin typeface="+mn-ea"/>
              </a:rPr>
              <a:t>编写指令序列，完成两个</a:t>
            </a:r>
            <a:r>
              <a:rPr lang="en-US" altLang="zh-CN" sz="2400" b="1" dirty="0" smtClean="0">
                <a:latin typeface="+mn-ea"/>
              </a:rPr>
              <a:t>32</a:t>
            </a:r>
            <a:r>
              <a:rPr lang="zh-CN" altLang="zh-CN" sz="2400" b="1" dirty="0" smtClean="0">
                <a:latin typeface="+mn-ea"/>
              </a:rPr>
              <a:t>位数相加：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1000" b="1" dirty="0" smtClean="0">
              <a:latin typeface="+mn-ea"/>
            </a:endParaRPr>
          </a:p>
          <a:p>
            <a:pPr algn="ctr"/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20008A04H+23459D00H</a:t>
            </a:r>
          </a:p>
          <a:p>
            <a:pPr algn="ctr"/>
            <a:endParaRPr lang="zh-CN" altLang="zh-CN" sz="10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解：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latin typeface="+mn-ea"/>
              </a:rPr>
              <a:t>AX,8A04H  ;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被加数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低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AX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latin typeface="+mn-ea"/>
              </a:rPr>
              <a:t>DX,2000H  ;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被加数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高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DX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latin typeface="+mn-ea"/>
              </a:rPr>
              <a:t>CX,9D00H  ;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加数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低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CX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latin typeface="+mn-ea"/>
              </a:rPr>
              <a:t>BX,2345H  ;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加数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高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BX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latin typeface="+mn-ea"/>
              </a:rPr>
              <a:t>AX,CX  </a:t>
            </a:r>
            <a:r>
              <a:rPr lang="en-US" altLang="zh-CN" sz="2400" b="1" dirty="0" smtClean="0">
                <a:latin typeface="+mn-ea"/>
              </a:rPr>
              <a:t>   ;</a:t>
            </a:r>
            <a:r>
              <a:rPr lang="zh-CN" altLang="zh-CN" sz="2400" b="1" dirty="0">
                <a:latin typeface="+mn-ea"/>
              </a:rPr>
              <a:t>低</a:t>
            </a:r>
            <a:r>
              <a:rPr lang="en-US" altLang="zh-CN" sz="2400" b="1" dirty="0">
                <a:latin typeface="+mn-ea"/>
              </a:rPr>
              <a:t>16</a:t>
            </a:r>
            <a:r>
              <a:rPr lang="zh-CN" altLang="zh-CN" sz="2400" b="1" dirty="0">
                <a:latin typeface="+mn-ea"/>
              </a:rPr>
              <a:t>位部分相加，和存入</a:t>
            </a:r>
            <a:r>
              <a:rPr lang="en-US" altLang="zh-CN" sz="2400" b="1" dirty="0">
                <a:latin typeface="+mn-ea"/>
              </a:rPr>
              <a:t>AX</a:t>
            </a:r>
            <a:r>
              <a:rPr lang="zh-CN" altLang="zh-CN" sz="2400" b="1" dirty="0">
                <a:latin typeface="+mn-ea"/>
              </a:rPr>
              <a:t>，最高进位</a:t>
            </a:r>
            <a:r>
              <a:rPr lang="zh-CN" altLang="en-US" sz="2400" b="1" dirty="0">
                <a:latin typeface="+mn-ea"/>
              </a:rPr>
              <a:t>入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CF</a:t>
            </a:r>
            <a:endParaRPr lang="zh-CN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ADC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latin typeface="+mn-ea"/>
              </a:rPr>
              <a:t>DX,BX </a:t>
            </a:r>
            <a:r>
              <a:rPr lang="en-US" altLang="zh-CN" sz="2400" b="1" dirty="0" smtClean="0">
                <a:latin typeface="+mn-ea"/>
              </a:rPr>
              <a:t>    </a:t>
            </a:r>
            <a:r>
              <a:rPr lang="en-US" altLang="zh-CN" sz="2400" b="1" dirty="0">
                <a:latin typeface="+mn-ea"/>
              </a:rPr>
              <a:t>;</a:t>
            </a:r>
            <a:r>
              <a:rPr lang="zh-CN" altLang="zh-CN" sz="2400" b="1" dirty="0">
                <a:latin typeface="+mn-ea"/>
              </a:rPr>
              <a:t>高</a:t>
            </a:r>
            <a:r>
              <a:rPr lang="en-US" altLang="zh-CN" sz="2400" b="1" dirty="0">
                <a:latin typeface="+mn-ea"/>
              </a:rPr>
              <a:t>16</a:t>
            </a:r>
            <a:r>
              <a:rPr lang="zh-CN" altLang="zh-CN" sz="2400" b="1" dirty="0">
                <a:latin typeface="+mn-ea"/>
              </a:rPr>
              <a:t>位部分相加（带</a:t>
            </a:r>
            <a:r>
              <a:rPr lang="en-US" altLang="zh-CN" sz="2400" b="1" dirty="0">
                <a:latin typeface="+mn-ea"/>
              </a:rPr>
              <a:t>CF</a:t>
            </a:r>
            <a:r>
              <a:rPr lang="zh-CN" altLang="zh-CN" sz="2400" b="1" dirty="0">
                <a:latin typeface="+mn-ea"/>
              </a:rPr>
              <a:t>），和存入</a:t>
            </a:r>
            <a:r>
              <a:rPr lang="en-US" altLang="zh-CN" sz="2400" b="1" dirty="0">
                <a:latin typeface="+mn-ea"/>
              </a:rPr>
              <a:t>DX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67544" y="404664"/>
            <a:ext cx="8291264" cy="61653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ARRY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是数据段内的一个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字节类型</a:t>
            </a:r>
            <a:r>
              <a:rPr lang="zh-CN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无符号数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组，其定义如下</a:t>
            </a:r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b="1" dirty="0" smtClean="0">
                <a:latin typeface="+mn-ea"/>
              </a:rPr>
              <a:t>ARRY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DB</a:t>
            </a:r>
            <a:r>
              <a:rPr lang="en-US" altLang="zh-CN" sz="2000" b="1" dirty="0" smtClean="0">
                <a:latin typeface="+mn-ea"/>
              </a:rPr>
              <a:t>  76H,0B5H,62H,9CH,0A8H</a:t>
            </a:r>
            <a:endParaRPr lang="zh-CN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请编写指令序列，将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ARRY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数组的各元素求和。</a:t>
            </a:r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 smtClean="0">
                <a:latin typeface="+mn-ea"/>
              </a:rPr>
              <a:t>    MOV  AX,0  ;</a:t>
            </a:r>
            <a:r>
              <a:rPr lang="zh-CN" altLang="zh-CN" sz="2000" b="1" dirty="0" smtClean="0">
                <a:latin typeface="+mn-ea"/>
              </a:rPr>
              <a:t>用</a:t>
            </a:r>
            <a:r>
              <a:rPr lang="en-US" altLang="zh-CN" sz="2000" b="1" dirty="0" smtClean="0">
                <a:latin typeface="+mn-ea"/>
              </a:rPr>
              <a:t>16</a:t>
            </a:r>
            <a:r>
              <a:rPr lang="zh-CN" altLang="zh-CN" sz="2000" b="1" dirty="0" smtClean="0">
                <a:latin typeface="+mn-ea"/>
              </a:rPr>
              <a:t>位寄存器</a:t>
            </a:r>
            <a:r>
              <a:rPr lang="en-US" altLang="zh-CN" sz="2000" b="1" dirty="0" smtClean="0">
                <a:latin typeface="+mn-ea"/>
              </a:rPr>
              <a:t>AX</a:t>
            </a:r>
            <a:r>
              <a:rPr lang="zh-CN" altLang="zh-CN" sz="2000" b="1" dirty="0" smtClean="0">
                <a:latin typeface="+mn-ea"/>
              </a:rPr>
              <a:t>存放元素和</a:t>
            </a:r>
          </a:p>
          <a:p>
            <a:r>
              <a:rPr lang="en-US" altLang="zh-CN" sz="2000" b="1" dirty="0" smtClean="0">
                <a:latin typeface="+mn-ea"/>
              </a:rPr>
              <a:t>           MOV  AL,ARRY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zh-CN" sz="2000" b="1" dirty="0" smtClean="0">
                <a:latin typeface="+mn-ea"/>
              </a:rPr>
              <a:t>  AL,ARRY+1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ADC</a:t>
            </a:r>
            <a:r>
              <a:rPr lang="en-US" altLang="zh-CN" sz="2000" b="1" dirty="0" smtClean="0">
                <a:latin typeface="+mn-ea"/>
              </a:rPr>
              <a:t>  AH,0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zh-CN" sz="2000" b="1" dirty="0" smtClean="0">
                <a:latin typeface="+mn-ea"/>
              </a:rPr>
              <a:t>  AL,ARRY+2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ADC</a:t>
            </a:r>
            <a:r>
              <a:rPr lang="en-US" altLang="zh-CN" sz="2000" b="1" dirty="0" smtClean="0">
                <a:latin typeface="+mn-ea"/>
              </a:rPr>
              <a:t>  AH,0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zh-CN" sz="2000" b="1" dirty="0" smtClean="0">
                <a:latin typeface="+mn-ea"/>
              </a:rPr>
              <a:t>  AL,ARRY+3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ADC</a:t>
            </a:r>
            <a:r>
              <a:rPr lang="en-US" altLang="zh-CN" sz="2000" b="1" dirty="0" smtClean="0">
                <a:latin typeface="+mn-ea"/>
              </a:rPr>
              <a:t>  AH,0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zh-CN" sz="2000" b="1" dirty="0" smtClean="0">
                <a:latin typeface="+mn-ea"/>
              </a:rPr>
              <a:t>  AL,ARRY+4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ADC</a:t>
            </a:r>
            <a:r>
              <a:rPr lang="en-US" altLang="zh-CN" sz="2000" b="1" dirty="0" smtClean="0">
                <a:latin typeface="+mn-ea"/>
              </a:rPr>
              <a:t>  AH,0        ;</a:t>
            </a:r>
            <a:r>
              <a:rPr lang="zh-CN" altLang="zh-CN" sz="2000" b="1" dirty="0" smtClean="0">
                <a:latin typeface="+mn-ea"/>
              </a:rPr>
              <a:t>运算结束，元素和存于</a:t>
            </a:r>
            <a:r>
              <a:rPr lang="en-US" altLang="zh-CN" sz="2000" b="1" dirty="0" smtClean="0">
                <a:latin typeface="+mn-ea"/>
              </a:rPr>
              <a:t>AX</a:t>
            </a:r>
            <a:r>
              <a:rPr lang="zh-CN" altLang="zh-CN" sz="2000" b="1" dirty="0" smtClean="0">
                <a:latin typeface="+mn-ea"/>
              </a:rPr>
              <a:t>中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42208" y="620688"/>
            <a:ext cx="8229600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INC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INC  OPR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OPR←(OPR)+1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指令也称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，常用于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修改地址指针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⑴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不能为立即数或段寄存器</a:t>
            </a:r>
            <a:r>
              <a:rPr lang="zh-CN" altLang="zh-CN" sz="24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必须有明确的数据类型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b="1" dirty="0" smtClean="0">
                <a:latin typeface="+mn-ea"/>
              </a:rPr>
              <a:t> </a:t>
            </a: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</a:t>
            </a:r>
          </a:p>
          <a:p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不影响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，但影响其他状态标志。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43252" y="3253694"/>
            <a:ext cx="2304256" cy="646331"/>
            <a:chOff x="2931048" y="5649002"/>
            <a:chExt cx="2304256" cy="646331"/>
          </a:xfrm>
        </p:grpSpPr>
        <p:sp>
          <p:nvSpPr>
            <p:cNvPr id="5" name="文本框 4"/>
            <p:cNvSpPr txBox="1"/>
            <p:nvPr/>
          </p:nvSpPr>
          <p:spPr>
            <a:xfrm>
              <a:off x="2931048" y="5649002"/>
              <a:ext cx="2304256" cy="646331"/>
            </a:xfrm>
            <a:prstGeom prst="rect">
              <a:avLst/>
            </a:prstGeom>
            <a:solidFill>
              <a:srgbClr val="FAC6B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INC  25</a:t>
              </a:r>
              <a:endParaRPr lang="zh-CN" altLang="zh-CN" b="1" dirty="0">
                <a:latin typeface="+mn-ea"/>
              </a:endParaRPr>
            </a:p>
            <a:p>
              <a:r>
                <a:rPr lang="en-US" altLang="zh-CN" b="1" dirty="0" smtClean="0">
                  <a:latin typeface="+mn-ea"/>
                </a:rPr>
                <a:t>INC  </a:t>
              </a:r>
              <a:r>
                <a:rPr lang="en-US" altLang="zh-CN" b="1" dirty="0">
                  <a:latin typeface="+mn-ea"/>
                </a:rPr>
                <a:t>DS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32365" y="5895223"/>
              <a:ext cx="3600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1" cap="none" spc="0" dirty="0" smtClean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╳</a:t>
              </a:r>
              <a:endParaRPr lang="zh-CN" altLang="en-US" sz="2000" b="1" cap="none" spc="0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43252" y="4745503"/>
            <a:ext cx="2304256" cy="646331"/>
            <a:chOff x="2893876" y="5824308"/>
            <a:chExt cx="2304256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2893876" y="5824308"/>
              <a:ext cx="2304256" cy="646331"/>
            </a:xfrm>
            <a:prstGeom prst="rect">
              <a:avLst/>
            </a:prstGeom>
            <a:solidFill>
              <a:srgbClr val="FAC6B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INC  [BX]</a:t>
              </a:r>
              <a:endParaRPr lang="zh-CN" altLang="zh-CN" b="1" dirty="0">
                <a:latin typeface="+mn-ea"/>
              </a:endParaRPr>
            </a:p>
            <a:p>
              <a:r>
                <a:rPr lang="en-US" altLang="zh-CN" b="1" dirty="0" smtClean="0">
                  <a:latin typeface="+mn-ea"/>
                </a:rPr>
                <a:t>INC  </a:t>
              </a:r>
              <a:r>
                <a:rPr lang="en-US" altLang="zh-CN" b="1" dirty="0">
                  <a:latin typeface="+mn-ea"/>
                </a:rPr>
                <a:t>[SI+5</a:t>
              </a:r>
              <a:r>
                <a:rPr lang="en-US" altLang="zh-CN" b="1" dirty="0" smtClean="0">
                  <a:latin typeface="+mn-ea"/>
                </a:rPr>
                <a:t>]</a:t>
              </a:r>
              <a:endParaRPr lang="en-US" altLang="zh-CN" b="1" dirty="0"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2365" y="5895223"/>
              <a:ext cx="3600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1" cap="none" spc="0" dirty="0" smtClean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╳</a:t>
              </a:r>
              <a:endParaRPr lang="zh-CN" altLang="en-US" sz="2000" b="1" cap="none" spc="0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59" y="148531"/>
            <a:ext cx="1066800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99" y="1441281"/>
            <a:ext cx="5667375" cy="2105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291" y="3773490"/>
            <a:ext cx="60388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95536" y="1124744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2.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减法类指令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SUB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SUB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DST←(DST)-(SRC)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常规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运算，其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在使用上的要求与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指令完全相同。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(AL)=76H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(DL)=0C5H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，分析以下指令的执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行结果，并指出其对各条件标志的影响。</a:t>
            </a:r>
          </a:p>
          <a:p>
            <a:r>
              <a:rPr lang="en-US" altLang="zh-CN" sz="2000" b="1" dirty="0" smtClean="0">
                <a:latin typeface="+mn-ea"/>
              </a:rPr>
              <a:t>       SUB  AL,DL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分析：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          0 1 1 1 </a:t>
            </a:r>
            <a:r>
              <a:rPr lang="en-US" altLang="zh-CN" sz="2000" b="1" u="sng" dirty="0" smtClean="0">
                <a:latin typeface="+mn-ea"/>
              </a:rPr>
              <a:t>0</a:t>
            </a:r>
            <a:r>
              <a:rPr lang="en-US" altLang="zh-CN" sz="2000" b="1" dirty="0" smtClean="0">
                <a:latin typeface="+mn-ea"/>
              </a:rPr>
              <a:t> 1 1 0   76H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  -   1 1 0 0 </a:t>
            </a:r>
            <a:r>
              <a:rPr lang="en-US" altLang="zh-CN" sz="2000" b="1" u="sng" dirty="0" smtClean="0">
                <a:latin typeface="+mn-ea"/>
              </a:rPr>
              <a:t>0</a:t>
            </a:r>
            <a:r>
              <a:rPr lang="en-US" altLang="zh-CN" sz="2000" b="1" dirty="0" smtClean="0">
                <a:latin typeface="+mn-ea"/>
              </a:rPr>
              <a:t> 1 0 1   0C5H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      1 0 1 1 0 0 0 1   0B1H</a:t>
            </a:r>
          </a:p>
          <a:p>
            <a:pPr algn="ctr"/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CF=1  ZF=0  AF=0  SF=1  OF=1  PF=1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699792" y="5661248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51520" y="404664"/>
            <a:ext cx="8712968" cy="6192688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+mn-ea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</a:rPr>
              <a:t>SBB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SBB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DST←(DST)-(SRC)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-CF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kern="100" dirty="0" smtClean="0">
                <a:latin typeface="+mn-ea"/>
                <a:cs typeface="Times New Roman" panose="02020603050405020304" pitchFamily="18" charset="0"/>
              </a:rPr>
              <a:t>SBB</a:t>
            </a:r>
            <a:r>
              <a:rPr lang="zh-CN" altLang="zh-CN" sz="2400" b="1" kern="100" dirty="0" smtClean="0">
                <a:latin typeface="+mn-ea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带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借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位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减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法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指令，即在普通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减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法的基础上再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减去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此前的指令所产生的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标志值。该指令主要用于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多字节数相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减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0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+mn-ea"/>
              </a:rPr>
              <a:t>【例】</a:t>
            </a:r>
            <a:r>
              <a:rPr lang="zh-CN" altLang="zh-CN" sz="2400" b="1" dirty="0" smtClean="0">
                <a:latin typeface="+mn-ea"/>
              </a:rPr>
              <a:t>编写指令序列，完成两个</a:t>
            </a:r>
            <a:r>
              <a:rPr lang="en-US" altLang="zh-CN" sz="2400" b="1" dirty="0" smtClean="0">
                <a:latin typeface="+mn-ea"/>
              </a:rPr>
              <a:t>32</a:t>
            </a:r>
            <a:r>
              <a:rPr lang="zh-CN" altLang="zh-CN" sz="2400" b="1" dirty="0" smtClean="0">
                <a:latin typeface="+mn-ea"/>
              </a:rPr>
              <a:t>位数相</a:t>
            </a:r>
            <a:r>
              <a:rPr lang="zh-CN" altLang="en-US" sz="2400" b="1" dirty="0" smtClean="0">
                <a:latin typeface="+mn-ea"/>
              </a:rPr>
              <a:t>减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1000" b="1" dirty="0" smtClean="0">
              <a:latin typeface="+mn-ea"/>
            </a:endParaRPr>
          </a:p>
          <a:p>
            <a:pPr algn="ctr"/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20008A04H-23459D00H</a:t>
            </a:r>
          </a:p>
          <a:p>
            <a:pPr algn="ctr"/>
            <a:endParaRPr lang="zh-CN" altLang="zh-CN" sz="10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zh-CN" sz="2400" b="1" dirty="0" smtClean="0">
                <a:latin typeface="+mn-ea"/>
              </a:rPr>
              <a:t>解：</a:t>
            </a:r>
            <a:r>
              <a:rPr lang="en-US" altLang="zh-CN" sz="2400" b="1" dirty="0">
                <a:latin typeface="+mn-ea"/>
              </a:rPr>
              <a:t>MOV  AX,8A04H  ;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被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减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低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AX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 MOV  </a:t>
            </a:r>
            <a:r>
              <a:rPr lang="en-US" altLang="zh-CN" sz="2400" b="1" dirty="0">
                <a:latin typeface="+mn-ea"/>
              </a:rPr>
              <a:t>DX,2000H  ;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被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减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高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DX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latin typeface="+mn-ea"/>
              </a:rPr>
              <a:t>CX,9D00H  ;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减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低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CX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MOV  BX,2345H  ;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减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数</a:t>
            </a:r>
            <a:r>
              <a:rPr lang="zh-CN" altLang="zh-CN" sz="2400" b="1" dirty="0">
                <a:latin typeface="+mn-ea"/>
              </a:rPr>
              <a:t>的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高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位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BX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SUB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latin typeface="+mn-ea"/>
              </a:rPr>
              <a:t>AX,CX  ;</a:t>
            </a:r>
            <a:r>
              <a:rPr lang="zh-CN" altLang="zh-CN" sz="2400" b="1" dirty="0">
                <a:latin typeface="+mn-ea"/>
              </a:rPr>
              <a:t>低</a:t>
            </a:r>
            <a:r>
              <a:rPr lang="en-US" altLang="zh-CN" sz="2400" b="1" dirty="0">
                <a:latin typeface="+mn-ea"/>
              </a:rPr>
              <a:t>16</a:t>
            </a:r>
            <a:r>
              <a:rPr lang="zh-CN" altLang="zh-CN" sz="2400" b="1" dirty="0">
                <a:latin typeface="+mn-ea"/>
              </a:rPr>
              <a:t>位部分相</a:t>
            </a:r>
            <a:r>
              <a:rPr lang="zh-CN" altLang="en-US" sz="2400" b="1" dirty="0">
                <a:latin typeface="+mn-ea"/>
              </a:rPr>
              <a:t>减</a:t>
            </a:r>
            <a:r>
              <a:rPr lang="zh-CN" altLang="zh-CN" sz="2400" b="1" dirty="0">
                <a:latin typeface="+mn-ea"/>
              </a:rPr>
              <a:t>，</a:t>
            </a:r>
            <a:r>
              <a:rPr lang="zh-CN" altLang="en-US" sz="2400" b="1" dirty="0">
                <a:latin typeface="+mn-ea"/>
              </a:rPr>
              <a:t>差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AX</a:t>
            </a:r>
            <a:r>
              <a:rPr lang="zh-CN" altLang="zh-CN" sz="2400" b="1" dirty="0">
                <a:latin typeface="+mn-ea"/>
              </a:rPr>
              <a:t>，最高</a:t>
            </a:r>
            <a:r>
              <a:rPr lang="zh-CN" altLang="en-US" sz="2400" b="1" dirty="0">
                <a:latin typeface="+mn-ea"/>
              </a:rPr>
              <a:t>借</a:t>
            </a:r>
            <a:r>
              <a:rPr lang="zh-CN" altLang="zh-CN" sz="2400" b="1" dirty="0">
                <a:latin typeface="+mn-ea"/>
              </a:rPr>
              <a:t>位</a:t>
            </a:r>
            <a:r>
              <a:rPr lang="zh-CN" altLang="en-US" sz="2400" b="1" dirty="0">
                <a:latin typeface="+mn-ea"/>
              </a:rPr>
              <a:t>入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CF</a:t>
            </a:r>
            <a:endParaRPr lang="zh-CN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SBB</a:t>
            </a:r>
            <a:r>
              <a:rPr lang="en-US" altLang="zh-CN" sz="2400" b="1" dirty="0">
                <a:latin typeface="+mn-ea"/>
              </a:rPr>
              <a:t>  DX,BX  ;</a:t>
            </a:r>
            <a:r>
              <a:rPr lang="zh-CN" altLang="zh-CN" sz="2400" b="1" dirty="0">
                <a:latin typeface="+mn-ea"/>
              </a:rPr>
              <a:t>高</a:t>
            </a:r>
            <a:r>
              <a:rPr lang="en-US" altLang="zh-CN" sz="2400" b="1" dirty="0">
                <a:latin typeface="+mn-ea"/>
              </a:rPr>
              <a:t>16</a:t>
            </a:r>
            <a:r>
              <a:rPr lang="zh-CN" altLang="zh-CN" sz="2400" b="1" dirty="0">
                <a:latin typeface="+mn-ea"/>
              </a:rPr>
              <a:t>位部分相</a:t>
            </a:r>
            <a:r>
              <a:rPr lang="zh-CN" altLang="en-US" sz="2400" b="1" dirty="0">
                <a:latin typeface="+mn-ea"/>
              </a:rPr>
              <a:t>减</a:t>
            </a:r>
            <a:r>
              <a:rPr lang="zh-CN" altLang="zh-CN" sz="2400" b="1" dirty="0">
                <a:latin typeface="+mn-ea"/>
              </a:rPr>
              <a:t>（带</a:t>
            </a:r>
            <a:r>
              <a:rPr lang="en-US" altLang="zh-CN" sz="2400" b="1" dirty="0">
                <a:latin typeface="+mn-ea"/>
              </a:rPr>
              <a:t>CF</a:t>
            </a:r>
            <a:r>
              <a:rPr lang="zh-CN" altLang="zh-CN" sz="2400" b="1" dirty="0">
                <a:latin typeface="+mn-ea"/>
              </a:rPr>
              <a:t>），</a:t>
            </a:r>
            <a:r>
              <a:rPr lang="zh-CN" altLang="en-US" sz="2400" b="1" dirty="0">
                <a:latin typeface="+mn-ea"/>
              </a:rPr>
              <a:t>差</a:t>
            </a:r>
            <a:r>
              <a:rPr lang="zh-CN" altLang="zh-CN" sz="2400" b="1" dirty="0">
                <a:latin typeface="+mn-ea"/>
              </a:rPr>
              <a:t>存入</a:t>
            </a:r>
            <a:r>
              <a:rPr lang="en-US" altLang="zh-CN" sz="2400" b="1" dirty="0">
                <a:latin typeface="+mn-ea"/>
              </a:rPr>
              <a:t>DX</a:t>
            </a:r>
          </a:p>
          <a:p>
            <a:endParaRPr lang="zh-CN" altLang="zh-CN" sz="900" b="1" dirty="0">
              <a:latin typeface="+mn-ea"/>
            </a:endParaRPr>
          </a:p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DX:AX)=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0344ED04H</a:t>
            </a:r>
            <a:endParaRPr lang="en-US" altLang="zh-CN" sz="2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下列寄存器组中在段内寻址时可以提供偏移地址的寄存器组是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AX，BX，CX，DX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BX，BP，SI，DI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SP，IP，BP，DX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CS，DS，ES，SS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4" name="图片 3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DEC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DEC  OPR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OPR←(OPR)-1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指令也称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，常用于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修改地址指针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指令在使用上的要求与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指令完全相同。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指令的顺计数，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倒计数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在汇编语言程序设计中用得更多（如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循环计数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4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CMP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CMP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(DST)-(SRC)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指令称为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指令执行一次减法运算，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影响全部状态标志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不保存运算结果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在使用上的要求与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指令完全相同。</a:t>
            </a:r>
            <a:endParaRPr lang="en-US" altLang="zh-CN" sz="24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是比较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指令，但其本身并不能完成这种比较，它只是通过设置各种条件标志来为实际的比较提供条件（实际的比较由专门的指令完成）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5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NEG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NEG  OPR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OPR←0-(OPR)</a:t>
            </a:r>
            <a:endParaRPr lang="zh-CN" altLang="zh-CN" sz="24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指令也称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求补指令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，用于求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（以补码表示）的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相反数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，各状态标志按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0-(OPR)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运算来设置。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不能为立即数或段寄存器，且必须有明确的数据类型。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3.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乘法类指令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MUL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MUL  SRC  ;SRC</a:t>
            </a:r>
            <a:r>
              <a:rPr lang="zh-CN" altLang="zh-CN" sz="2400" b="1" dirty="0" smtClean="0">
                <a:latin typeface="+mn-ea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乘数</a:t>
            </a:r>
            <a:r>
              <a:rPr lang="zh-CN" altLang="zh-CN" sz="2400" b="1" dirty="0" smtClean="0">
                <a:latin typeface="+mn-ea"/>
              </a:rPr>
              <a:t>，被乘数隐含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乘法指令。当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字节类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数据时，被乘数默认为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，乘积存于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字类型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数据时，被乘数默认为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乘积存于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DX:AX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（即乘积的高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位存于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位存于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endParaRPr lang="en-US" altLang="zh-CN" sz="24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0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+mn-ea"/>
              </a:rPr>
              <a:t>           MUL  BL  ;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←(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AL</a:t>
            </a:r>
            <a:r>
              <a:rPr lang="en-US" altLang="zh-CN" sz="2000" b="1" dirty="0" smtClean="0">
                <a:latin typeface="+mn-ea"/>
              </a:rPr>
              <a:t>)×(BL)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</a:p>
          <a:p>
            <a:r>
              <a:rPr lang="en-US" altLang="zh-CN" sz="2000" b="1" dirty="0" smtClean="0">
                <a:latin typeface="+mn-ea"/>
              </a:rPr>
              <a:t>           MUL  CX  ;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DX:AX</a:t>
            </a:r>
            <a:r>
              <a:rPr lang="zh-CN" altLang="zh-CN" sz="2000" b="1" dirty="0" smtClean="0">
                <a:latin typeface="+mn-ea"/>
              </a:rPr>
              <a:t>←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zh-CN" sz="2000" b="1" dirty="0" smtClean="0">
                <a:latin typeface="+mn-ea"/>
              </a:rPr>
              <a:t>×</a:t>
            </a:r>
            <a:r>
              <a:rPr lang="en-US" altLang="zh-CN" sz="2000" b="1" dirty="0" smtClean="0">
                <a:latin typeface="+mn-ea"/>
              </a:rPr>
              <a:t>(CX)</a:t>
            </a:r>
            <a:endParaRPr lang="en-US" altLang="zh-CN" sz="20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 smtClean="0">
              <a:solidFill>
                <a:schemeClr val="accent2"/>
              </a:solidFill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</a:rPr>
              <a:t>⑴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SRC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不能为立即数或段寄存器</a:t>
            </a:r>
            <a:r>
              <a:rPr lang="zh-CN" altLang="zh-CN" sz="2400" b="1" dirty="0" smtClean="0"/>
              <a:t>。下列指令是错误的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MUL  25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MUL  DS</a:t>
            </a:r>
            <a:endParaRPr lang="zh-CN" altLang="zh-CN" sz="2000" b="1" dirty="0" smtClean="0">
              <a:latin typeface="+mn-ea"/>
            </a:endParaRPr>
          </a:p>
          <a:p>
            <a:endParaRPr lang="zh-CN" altLang="zh-CN" sz="1600" b="1" dirty="0" smtClean="0">
              <a:latin typeface="+mn-ea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必须有明确的数据类型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b="1" dirty="0" smtClean="0"/>
              <a:t>下列指令是错误的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MUL  [BX]</a:t>
            </a:r>
          </a:p>
          <a:p>
            <a:r>
              <a:rPr lang="en-US" altLang="zh-CN" sz="2000" b="1" dirty="0" smtClean="0">
                <a:latin typeface="+mn-ea"/>
              </a:rPr>
              <a:t>             MUL  [SI+5]</a:t>
            </a: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标志，对其他条件标志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无定义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对字节乘法，若乘积的有效数字不超过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位，或对字乘法，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乘积的有效数字不超过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CF=OF=1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291264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3.39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编写指令序列，完成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无符号数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乘法运算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345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：由于被乘数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345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超过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，所以应按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字类型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乘法计算。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指令序列编写如下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,345  ;</a:t>
            </a:r>
            <a:r>
              <a:rPr lang="zh-CN" altLang="zh-CN" sz="2000" b="1" dirty="0" smtClean="0">
                <a:latin typeface="+mn-ea"/>
              </a:rPr>
              <a:t>被乘数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必须</a:t>
            </a:r>
            <a:r>
              <a:rPr lang="zh-CN" altLang="zh-CN" sz="2000" b="1" dirty="0" smtClean="0">
                <a:latin typeface="+mn-ea"/>
              </a:rPr>
              <a:t>存于</a:t>
            </a:r>
            <a:r>
              <a:rPr lang="en-US" altLang="zh-CN" sz="2000" b="1" dirty="0" smtClean="0">
                <a:latin typeface="+mn-ea"/>
              </a:rPr>
              <a:t>AX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MOV  BX,60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MUL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BX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乘积</a:t>
            </a:r>
            <a:r>
              <a:rPr lang="en-US" altLang="zh-CN" sz="2000" b="1" dirty="0" smtClean="0">
                <a:latin typeface="+mn-ea"/>
              </a:rPr>
              <a:t>(DX:AX)=20700</a:t>
            </a: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IMUL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+mn-ea"/>
              </a:rPr>
              <a:t>MUL  SRC  ;SRC</a:t>
            </a:r>
            <a:r>
              <a:rPr lang="zh-CN" altLang="zh-CN" sz="2400" b="1" dirty="0" smtClean="0">
                <a:latin typeface="+mn-ea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乘数</a:t>
            </a:r>
            <a:r>
              <a:rPr lang="zh-CN" altLang="zh-CN" sz="2400" b="1" dirty="0" smtClean="0">
                <a:latin typeface="+mn-ea"/>
              </a:rPr>
              <a:t>，被乘数隐含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乘法指令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其在用法上与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MUL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4.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除法类指令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DIV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DIV  SRC  ;SRC</a:t>
            </a:r>
            <a:r>
              <a:rPr lang="zh-CN" altLang="zh-CN" sz="2400" b="1" dirty="0" smtClean="0">
                <a:latin typeface="+mn-ea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除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数</a:t>
            </a:r>
            <a:r>
              <a:rPr lang="zh-CN" altLang="zh-CN" sz="2400" b="1" dirty="0" smtClean="0">
                <a:latin typeface="+mn-ea"/>
              </a:rPr>
              <a:t>，被</a:t>
            </a:r>
            <a:r>
              <a:rPr lang="zh-CN" altLang="en-US" sz="2400" b="1" dirty="0" smtClean="0">
                <a:latin typeface="+mn-ea"/>
              </a:rPr>
              <a:t>除</a:t>
            </a:r>
            <a:r>
              <a:rPr lang="zh-CN" altLang="zh-CN" sz="2400" b="1" dirty="0" smtClean="0">
                <a:latin typeface="+mn-ea"/>
              </a:rPr>
              <a:t>数隐含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法指令。当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字节类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数据时，被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数默认为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，商存于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数存于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字类型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数据时，被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DX:AX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，商存于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，余数存于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endParaRPr lang="en-US" altLang="zh-CN" sz="24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0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+mn-ea"/>
              </a:rPr>
              <a:t>           DIV  BL  ; (AX)</a:t>
            </a:r>
            <a:r>
              <a:rPr lang="zh-CN" altLang="zh-CN" sz="2000" b="1" dirty="0" smtClean="0">
                <a:latin typeface="+mn-ea"/>
              </a:rPr>
              <a:t>÷</a:t>
            </a:r>
            <a:r>
              <a:rPr lang="en-US" altLang="zh-CN" sz="2000" b="1" dirty="0" smtClean="0">
                <a:latin typeface="+mn-ea"/>
              </a:rPr>
              <a:t>(BL)</a:t>
            </a:r>
            <a:r>
              <a:rPr lang="zh-CN" altLang="zh-CN" sz="2000" b="1" dirty="0" smtClean="0">
                <a:latin typeface="+mn-ea"/>
              </a:rPr>
              <a:t>，商存于</a:t>
            </a:r>
            <a:r>
              <a:rPr lang="en-US" altLang="zh-CN" sz="2000" b="1" dirty="0" smtClean="0">
                <a:latin typeface="+mn-ea"/>
              </a:rPr>
              <a:t>AL</a:t>
            </a:r>
            <a:r>
              <a:rPr lang="zh-CN" altLang="zh-CN" sz="2000" b="1" dirty="0" smtClean="0">
                <a:latin typeface="+mn-ea"/>
              </a:rPr>
              <a:t>，余数存于</a:t>
            </a:r>
            <a:r>
              <a:rPr lang="en-US" altLang="zh-CN" sz="2000" b="1" dirty="0" smtClean="0">
                <a:latin typeface="+mn-ea"/>
              </a:rPr>
              <a:t>AH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</a:p>
          <a:p>
            <a:r>
              <a:rPr lang="en-US" altLang="zh-CN" sz="2000" b="1" dirty="0" smtClean="0">
                <a:latin typeface="+mn-ea"/>
              </a:rPr>
              <a:t>           DIV  CX  ; (DX:AX)</a:t>
            </a:r>
            <a:r>
              <a:rPr lang="zh-CN" altLang="zh-CN" sz="2000" b="1" dirty="0" smtClean="0">
                <a:latin typeface="+mn-ea"/>
              </a:rPr>
              <a:t>÷</a:t>
            </a:r>
            <a:r>
              <a:rPr lang="en-US" altLang="zh-CN" sz="2000" b="1" dirty="0" smtClean="0">
                <a:latin typeface="+mn-ea"/>
              </a:rPr>
              <a:t>(CX)</a:t>
            </a:r>
            <a:r>
              <a:rPr lang="zh-CN" altLang="zh-CN" sz="2000" b="1" dirty="0" smtClean="0">
                <a:latin typeface="+mn-ea"/>
              </a:rPr>
              <a:t>，商存于</a:t>
            </a:r>
            <a:r>
              <a:rPr lang="en-US" altLang="zh-CN" sz="2000" b="1" dirty="0" smtClean="0">
                <a:latin typeface="+mn-ea"/>
              </a:rPr>
              <a:t>AX</a:t>
            </a:r>
            <a:r>
              <a:rPr lang="zh-CN" altLang="zh-CN" sz="2000" b="1" dirty="0" smtClean="0">
                <a:latin typeface="+mn-ea"/>
              </a:rPr>
              <a:t>，余数存于</a:t>
            </a:r>
            <a:r>
              <a:rPr lang="en-US" altLang="zh-CN" sz="2000" b="1" dirty="0" smtClean="0">
                <a:latin typeface="+mn-ea"/>
              </a:rPr>
              <a:t>DX</a:t>
            </a:r>
            <a:endParaRPr lang="en-US" altLang="zh-CN" sz="20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 smtClean="0">
              <a:solidFill>
                <a:schemeClr val="accent2"/>
              </a:solidFill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</a:rPr>
              <a:t>⑴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SRC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不能为立即数或段寄存器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必须有明确的数据类型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 </a:t>
            </a:r>
            <a:r>
              <a:rPr lang="zh-CN" altLang="zh-CN" sz="2400" b="1" dirty="0" smtClean="0"/>
              <a:t>当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商超过指定寄存器的数据表示范围</a:t>
            </a:r>
            <a:r>
              <a:rPr lang="zh-CN" altLang="zh-CN" sz="2400" b="1" dirty="0" smtClean="0"/>
              <a:t>时，产生“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除法溢出</a:t>
            </a:r>
            <a:r>
              <a:rPr lang="zh-CN" altLang="zh-CN" sz="2400" b="1" dirty="0" smtClean="0"/>
              <a:t>”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错误，系统将报告错误信息，并中止程序执行。例如，以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下指令序列将产生“除法溢出”</a:t>
            </a:r>
          </a:p>
          <a:p>
            <a:endParaRPr lang="en-US" altLang="zh-CN" sz="1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MOV  AX,5000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MOV  BL,2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DIV  BL</a:t>
            </a:r>
          </a:p>
          <a:p>
            <a:endParaRPr lang="zh-CN" altLang="zh-CN" sz="10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zh-CN" sz="2400" b="1" dirty="0" smtClean="0">
                <a:latin typeface="+mj-ea"/>
                <a:ea typeface="+mj-ea"/>
              </a:rPr>
              <a:t>“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除法溢出</a:t>
            </a:r>
            <a:r>
              <a:rPr lang="zh-CN" altLang="zh-CN" sz="2400" b="1" dirty="0" smtClean="0">
                <a:latin typeface="+mj-ea"/>
                <a:ea typeface="+mj-ea"/>
              </a:rPr>
              <a:t>”属于严重的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软件错误</a:t>
            </a:r>
            <a:r>
              <a:rPr lang="zh-CN" altLang="zh-CN" sz="2400" b="1" dirty="0" smtClean="0">
                <a:latin typeface="+mj-ea"/>
                <a:ea typeface="+mj-ea"/>
              </a:rPr>
              <a:t>，是使用除法指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</a:t>
            </a:r>
            <a:r>
              <a:rPr lang="zh-CN" altLang="zh-CN" sz="2400" b="1" dirty="0" smtClean="0">
                <a:latin typeface="+mj-ea"/>
                <a:ea typeface="+mj-ea"/>
              </a:rPr>
              <a:t>令时需要特别注意的问题。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sz="10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⑷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指令对所有条件标志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无定义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291264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3.40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编写指令序列，完成无符号数除法运算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÷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5000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÷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的商为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2500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，为避免“除法溢出”，商要用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位表示。所以，本例中的除数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位表示，而被除数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5000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位表示。指令序列编写如下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,5000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DX</a:t>
            </a:r>
            <a:r>
              <a:rPr lang="en-US" altLang="zh-CN" sz="2000" b="1" dirty="0" smtClean="0">
                <a:latin typeface="+mn-ea"/>
              </a:rPr>
              <a:t>,0</a:t>
            </a:r>
          </a:p>
          <a:p>
            <a:r>
              <a:rPr lang="en-US" altLang="zh-CN" sz="2000" b="1" dirty="0" smtClean="0">
                <a:latin typeface="+mn-ea"/>
              </a:rPr>
              <a:t>           MOV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BX</a:t>
            </a:r>
            <a:r>
              <a:rPr lang="en-US" altLang="zh-CN" sz="2000" b="1" dirty="0" smtClean="0">
                <a:latin typeface="+mn-ea"/>
              </a:rPr>
              <a:t>,2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DIV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BX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商</a:t>
            </a:r>
            <a:r>
              <a:rPr lang="en-US" altLang="zh-CN" sz="2000" b="1" dirty="0" smtClean="0">
                <a:latin typeface="+mn-ea"/>
              </a:rPr>
              <a:t>(AX)=2500</a:t>
            </a:r>
            <a:r>
              <a:rPr lang="zh-CN" altLang="zh-CN" sz="2000" b="1" dirty="0" smtClean="0">
                <a:latin typeface="+mn-ea"/>
              </a:rPr>
              <a:t>，余数</a:t>
            </a:r>
            <a:r>
              <a:rPr lang="en-US" altLang="zh-CN" sz="2000" b="1" dirty="0" smtClean="0">
                <a:latin typeface="+mn-ea"/>
              </a:rPr>
              <a:t>(DX)=0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IDIV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+mn-ea"/>
              </a:rPr>
              <a:t>DIV  SRC  ;SRC</a:t>
            </a:r>
            <a:r>
              <a:rPr lang="zh-CN" altLang="zh-CN" sz="2400" b="1" dirty="0" smtClean="0">
                <a:latin typeface="+mn-ea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除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数</a:t>
            </a:r>
            <a:r>
              <a:rPr lang="zh-CN" altLang="zh-CN" sz="2400" b="1" dirty="0" smtClean="0">
                <a:latin typeface="+mn-ea"/>
              </a:rPr>
              <a:t>，被</a:t>
            </a:r>
            <a:r>
              <a:rPr lang="zh-CN" altLang="en-US" sz="2400" b="1" dirty="0" smtClean="0">
                <a:latin typeface="+mn-ea"/>
              </a:rPr>
              <a:t>除</a:t>
            </a:r>
            <a:r>
              <a:rPr lang="zh-CN" altLang="zh-CN" sz="2400" b="1" dirty="0" smtClean="0">
                <a:latin typeface="+mn-ea"/>
              </a:rPr>
              <a:t>数隐含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其在用法上与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DIV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注意：</a:t>
            </a:r>
            <a:r>
              <a:rPr lang="zh-CN" altLang="zh-CN" sz="2400" b="1" dirty="0" smtClean="0">
                <a:latin typeface="+mj-ea"/>
                <a:ea typeface="+mj-ea"/>
              </a:rPr>
              <a:t>对有符号数除法，余数的符号与被除数符号相同。</a:t>
            </a:r>
            <a:endParaRPr lang="en-US" altLang="zh-CN" sz="2400" b="1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5.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符号扩展指令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此类指令用于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有符号数</a:t>
            </a:r>
            <a:r>
              <a:rPr lang="zh-CN" altLang="zh-CN" sz="2800" b="1" dirty="0" smtClean="0"/>
              <a:t>（补码）的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位数扩展</a:t>
            </a:r>
            <a:r>
              <a:rPr lang="zh-CN" altLang="zh-CN" sz="2800" b="1" dirty="0" smtClean="0"/>
              <a:t>，以满足有符号数运算对数据位数的要求。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CBW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CBW  ;</a:t>
            </a:r>
            <a:r>
              <a:rPr lang="zh-CN" altLang="zh-CN" sz="2400" b="1" dirty="0" smtClean="0">
                <a:latin typeface="+mn-ea"/>
              </a:rPr>
              <a:t>隐含</a:t>
            </a:r>
            <a:r>
              <a:rPr lang="zh-CN" altLang="en-US" sz="2400" b="1" dirty="0" smtClean="0">
                <a:latin typeface="+mn-ea"/>
              </a:rPr>
              <a:t>操作数为</a:t>
            </a:r>
            <a:r>
              <a:rPr lang="en-US" altLang="zh-CN" sz="2400" b="1" dirty="0" smtClean="0">
                <a:latin typeface="+mn-ea"/>
              </a:rPr>
              <a:t>AL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中（即将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符号数扩展为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位）。该指令实际上是将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中，故称“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符号扩展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3.41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分析以下指令序列的执行结果</a:t>
            </a:r>
          </a:p>
          <a:p>
            <a:endParaRPr lang="en-US" altLang="zh-CN" sz="8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MOV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</a:rPr>
              <a:t>0110110B  ;10110110B</a:t>
            </a:r>
            <a:r>
              <a:rPr lang="zh-CN" altLang="zh-CN" sz="2000" b="1" dirty="0" smtClean="0">
                <a:latin typeface="+mn-ea"/>
              </a:rPr>
              <a:t>是</a:t>
            </a:r>
            <a:r>
              <a:rPr lang="en-US" altLang="zh-CN" sz="2000" b="1" dirty="0" smtClean="0">
                <a:latin typeface="+mn-ea"/>
              </a:rPr>
              <a:t>-74</a:t>
            </a:r>
            <a:r>
              <a:rPr lang="zh-CN" altLang="zh-CN" sz="2000" b="1" dirty="0" smtClean="0">
                <a:latin typeface="+mn-ea"/>
              </a:rPr>
              <a:t>的</a:t>
            </a:r>
            <a:r>
              <a:rPr lang="en-US" altLang="zh-CN" sz="2000" b="1" dirty="0" smtClean="0">
                <a:latin typeface="+mn-ea"/>
              </a:rPr>
              <a:t>8</a:t>
            </a:r>
            <a:r>
              <a:rPr lang="zh-CN" altLang="zh-CN" sz="2000" b="1" dirty="0" smtClean="0">
                <a:latin typeface="+mn-ea"/>
              </a:rPr>
              <a:t>位补码表示</a:t>
            </a:r>
          </a:p>
          <a:p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CBW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执行结果是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)=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11111111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10110110</a:t>
            </a:r>
            <a:r>
              <a:rPr lang="en-US" altLang="zh-CN" sz="2000" b="1" dirty="0" smtClean="0">
                <a:latin typeface="+mn-ea"/>
              </a:rPr>
              <a:t>B</a:t>
            </a:r>
            <a:endParaRPr lang="zh-CN" altLang="zh-CN" sz="2000" b="1" dirty="0" smtClean="0">
              <a:latin typeface="+mn-ea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AX,ES:[1000H] 源操作数的寻址方式是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立即寻址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直接寻址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寄存器相对寻址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寄存器间接寻址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4" name="图片 3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CWD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CWD  ;</a:t>
            </a:r>
            <a:r>
              <a:rPr lang="zh-CN" altLang="zh-CN" sz="2400" b="1" dirty="0" smtClean="0">
                <a:latin typeface="+mn-ea"/>
              </a:rPr>
              <a:t>隐含</a:t>
            </a:r>
            <a:r>
              <a:rPr lang="zh-CN" altLang="en-US" sz="2400" b="1" dirty="0" smtClean="0">
                <a:latin typeface="+mn-ea"/>
              </a:rPr>
              <a:t>操作数为</a:t>
            </a:r>
            <a:r>
              <a:rPr lang="en-US" altLang="zh-CN" sz="2400" b="1" dirty="0" smtClean="0">
                <a:latin typeface="+mn-ea"/>
              </a:rPr>
              <a:t>AX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DX:AX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中（即将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 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位有符号数扩展为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位）。该指令实际上是将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3.42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编写指令序列，完成有符号数运算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(-4827)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÷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解：因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(-4827)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÷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的商为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-241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，已超过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位有符号数（补码）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的表示范围，为避免产生“除法溢出”错误，除数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必须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位表示，被除数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-4827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位表示。指令序列如下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MOV  AX,-4827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CWD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将被除数由</a:t>
            </a:r>
            <a:r>
              <a:rPr lang="en-US" altLang="zh-CN" sz="2000" b="1" dirty="0" smtClean="0">
                <a:latin typeface="+mn-ea"/>
              </a:rPr>
              <a:t>AX</a:t>
            </a:r>
            <a:r>
              <a:rPr lang="zh-CN" altLang="zh-CN" sz="2000" b="1" dirty="0" smtClean="0">
                <a:latin typeface="+mn-ea"/>
              </a:rPr>
              <a:t>扩展为</a:t>
            </a:r>
            <a:r>
              <a:rPr lang="en-US" altLang="zh-CN" sz="2000" b="1" dirty="0" smtClean="0">
                <a:latin typeface="+mn-ea"/>
              </a:rPr>
              <a:t>DX:AX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MOV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BX</a:t>
            </a:r>
            <a:r>
              <a:rPr lang="en-US" altLang="zh-CN" sz="2000" b="1" dirty="0" smtClean="0">
                <a:latin typeface="+mn-ea"/>
              </a:rPr>
              <a:t>,20  ;</a:t>
            </a:r>
            <a:r>
              <a:rPr lang="zh-CN" altLang="zh-CN" sz="2000" b="1" dirty="0" smtClean="0">
                <a:latin typeface="+mn-ea"/>
              </a:rPr>
              <a:t>除数</a:t>
            </a:r>
            <a:r>
              <a:rPr lang="en-US" altLang="zh-CN" sz="2000" b="1" dirty="0" smtClean="0">
                <a:latin typeface="+mn-ea"/>
              </a:rPr>
              <a:t>20</a:t>
            </a:r>
            <a:r>
              <a:rPr lang="zh-CN" altLang="zh-CN" sz="2000" b="1" dirty="0" smtClean="0">
                <a:latin typeface="+mn-ea"/>
              </a:rPr>
              <a:t>用</a:t>
            </a:r>
            <a:r>
              <a:rPr lang="en-US" altLang="zh-CN" sz="2000" b="1" dirty="0" smtClean="0">
                <a:latin typeface="+mn-ea"/>
              </a:rPr>
              <a:t>16</a:t>
            </a:r>
            <a:r>
              <a:rPr lang="zh-CN" altLang="zh-CN" sz="2000" b="1" dirty="0" smtClean="0">
                <a:latin typeface="+mn-ea"/>
              </a:rPr>
              <a:t>位表示</a:t>
            </a:r>
          </a:p>
          <a:p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IDIV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BX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执行后，商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(AX)= -241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，余数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(DX)= -7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6. BCD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码调整指令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如果在用算术运算指令进行计算时，采用的是以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8421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表示的数据，则计算后，必须使用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码调整指令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计算结果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）压缩的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码调整指令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所谓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压缩的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，是指一个字节的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各表示一个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8421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码的表示方式。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在用压缩的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码进行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运算后，需用下面的指令对计算结果进行调整：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DAA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指令：压缩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加法调整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指令：压缩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减法调整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）非压缩的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码调整指令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所谓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非压缩的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，是指一个字节中只用其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8421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码，而高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位无效的表示方式。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码进行运算后，需用下面的指令对计算结果进行调整：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加法调整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减法调整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AAM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指令：非压缩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乘法调整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指令：非压缩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除法调整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3.3.3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逻辑运算与移位操作类指令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6A18A8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1.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逻辑运算类指令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逻辑运算是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按位进行</a:t>
            </a:r>
            <a:r>
              <a:rPr lang="zh-CN" altLang="zh-CN" sz="2800" b="1" dirty="0" smtClean="0"/>
              <a:t>的，位与位之间不存在任何关联。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10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AND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AND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DST←(DST)∧(SRC)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逻辑“与”运算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指令。“与”运算规则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指令在使用上的要求与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指令完全相同，其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影响条件标志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清零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3.44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(AL)=11011010B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，分析以下指令的执行结果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及其对条件标志的影响。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b="1" dirty="0" smtClean="0">
                <a:latin typeface="+mn-ea"/>
              </a:rPr>
              <a:t>AND  AL,01001001B</a:t>
            </a:r>
          </a:p>
          <a:p>
            <a:pPr algn="ctr"/>
            <a:endParaRPr lang="zh-CN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分析：该指令的执行情况可由下式描述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        1 1 0 1 1 0 1 0   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</a:t>
            </a:r>
            <a:r>
              <a:rPr lang="zh-CN" altLang="zh-CN" sz="2000" b="1" dirty="0" smtClean="0">
                <a:latin typeface="+mn-ea"/>
              </a:rPr>
              <a:t>∧</a:t>
            </a:r>
            <a:r>
              <a:rPr lang="en-US" altLang="zh-CN" sz="2000" b="1" dirty="0" smtClean="0">
                <a:latin typeface="+mn-ea"/>
              </a:rPr>
              <a:t>   0 1 0 0 1 0 0 1   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      0 1 0 0 1 0 0 0 </a:t>
            </a:r>
          </a:p>
          <a:p>
            <a:endParaRPr lang="zh-CN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(AL)=01001000B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SF=0    PF=1    CF=OF=0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39752" y="4869160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291264" cy="511256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3.45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写出指令，将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位清零，其他位保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持不变。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解：满足操作要求的指令如下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AND</a:t>
            </a:r>
            <a:r>
              <a:rPr lang="en-US" altLang="zh-CN" sz="2000" b="1" dirty="0" smtClean="0">
                <a:latin typeface="+mn-ea"/>
              </a:rPr>
              <a:t>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0FBH</a:t>
            </a:r>
            <a:r>
              <a:rPr lang="en-US" altLang="zh-CN" sz="2000" b="1" dirty="0" smtClean="0">
                <a:latin typeface="+mn-ea"/>
              </a:rPr>
              <a:t>  ; 0FBH=11111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000" b="1" dirty="0" smtClean="0">
                <a:latin typeface="+mn-ea"/>
              </a:rPr>
              <a:t>11B</a:t>
            </a:r>
            <a:r>
              <a:rPr lang="zh-CN" altLang="zh-CN" sz="2000" b="1" dirty="0" smtClean="0">
                <a:latin typeface="+mn-ea"/>
              </a:rPr>
              <a:t>，最低位为第</a:t>
            </a:r>
            <a:r>
              <a:rPr lang="en-US" altLang="zh-CN" sz="2000" b="1" dirty="0" smtClean="0">
                <a:latin typeface="+mn-ea"/>
              </a:rPr>
              <a:t>0</a:t>
            </a:r>
            <a:r>
              <a:rPr lang="zh-CN" altLang="zh-CN" sz="2000" b="1" dirty="0" smtClean="0">
                <a:latin typeface="+mn-ea"/>
              </a:rPr>
              <a:t>位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OR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</a:rPr>
              <a:t>DST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(DST)</a:t>
            </a:r>
            <a:r>
              <a:rPr lang="zh-CN" altLang="zh-CN" sz="2400" b="1" dirty="0" smtClean="0">
                <a:latin typeface="+mn-ea"/>
              </a:rPr>
              <a:t>∨</a:t>
            </a:r>
            <a:r>
              <a:rPr lang="en-US" altLang="zh-CN" sz="2400" b="1" dirty="0" smtClean="0">
                <a:latin typeface="+mn-ea"/>
              </a:rPr>
              <a:t>(SRC)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”运算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指令。“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”运算规则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   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=0,1)</a:t>
            </a:r>
          </a:p>
          <a:p>
            <a:pPr algn="ctr"/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指令在使用上的要求以及对条件标志的影响与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指令完全相同。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291264" cy="511256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3.46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写出指令，将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置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，其他位保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持不变。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解：满足操作要求的指令如下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en-US" altLang="zh-CN" sz="2000" b="1" dirty="0" smtClean="0">
                <a:latin typeface="+mn-ea"/>
              </a:rPr>
              <a:t>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01H</a:t>
            </a:r>
            <a:r>
              <a:rPr lang="en-US" altLang="zh-CN" sz="2000" b="1" dirty="0" smtClean="0">
                <a:latin typeface="+mn-ea"/>
              </a:rPr>
              <a:t>  ; 01H=0000000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</a:rPr>
              <a:t>B</a:t>
            </a:r>
            <a:endParaRPr lang="zh-CN" altLang="zh-CN" sz="2000" b="1" dirty="0" smtClean="0">
              <a:latin typeface="+mn-ea"/>
            </a:endParaRPr>
          </a:p>
          <a:p>
            <a:endParaRPr lang="en-US" altLang="zh-CN" sz="8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+mn-ea"/>
              </a:rPr>
              <a:t>OR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+mn-ea"/>
              </a:rPr>
              <a:t>DST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(DST)</a:t>
            </a:r>
            <a:r>
              <a:rPr lang="zh-CN" altLang="zh-CN" sz="2400" b="1" dirty="0" smtClean="0">
                <a:latin typeface="+mn-ea"/>
              </a:rPr>
              <a:t>⊕</a:t>
            </a:r>
            <a:r>
              <a:rPr lang="en-US" altLang="zh-CN" sz="2400" b="1" dirty="0" smtClean="0">
                <a:latin typeface="+mn-ea"/>
              </a:rPr>
              <a:t>(SRC)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异或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”运算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指令。“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异或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”运算规则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=0,1)</a:t>
            </a:r>
          </a:p>
          <a:p>
            <a:pPr algn="ctr"/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指令在使用上的要求以及对条件标志的影响与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指令完全相同。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32040" y="486916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24744"/>
            <a:ext cx="8291264" cy="547260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3.47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写出指令，将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寄存器低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位取反，高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位不变。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解：满足操作要求的指令如下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XOR</a:t>
            </a:r>
            <a:r>
              <a:rPr lang="en-US" altLang="zh-CN" sz="2000" b="1" dirty="0" smtClean="0">
                <a:latin typeface="+mn-ea"/>
              </a:rPr>
              <a:t>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0FH</a:t>
            </a:r>
            <a:r>
              <a:rPr lang="en-US" altLang="zh-CN" sz="2000" b="1" dirty="0" smtClean="0">
                <a:latin typeface="+mn-ea"/>
              </a:rPr>
              <a:t>  ; 0FH=0000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1111</a:t>
            </a:r>
            <a:r>
              <a:rPr lang="en-US" altLang="zh-CN" sz="2000" b="1" dirty="0" smtClean="0">
                <a:latin typeface="+mn-ea"/>
              </a:rPr>
              <a:t>B</a:t>
            </a:r>
            <a:endParaRPr lang="zh-CN" altLang="zh-CN" sz="2000" b="1" dirty="0" smtClean="0">
              <a:latin typeface="+mn-ea"/>
            </a:endParaRPr>
          </a:p>
          <a:p>
            <a:endParaRPr lang="en-US" altLang="zh-CN" sz="8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因此，可利用“异或”运算对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寄存器清零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endParaRPr lang="en-US" altLang="zh-CN" sz="28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9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XOR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  ;</a:t>
            </a:r>
            <a:r>
              <a:rPr lang="zh-CN" altLang="zh-CN" sz="2000" b="1" dirty="0" smtClean="0">
                <a:latin typeface="+mn-ea"/>
              </a:rPr>
              <a:t>将</a:t>
            </a:r>
            <a:r>
              <a:rPr lang="en-US" altLang="zh-CN" sz="2000" b="1" dirty="0" smtClean="0">
                <a:latin typeface="+mn-ea"/>
              </a:rPr>
              <a:t>AX</a:t>
            </a:r>
            <a:r>
              <a:rPr lang="zh-CN" altLang="zh-CN" sz="2000" b="1" dirty="0" smtClean="0">
                <a:latin typeface="+mn-ea"/>
              </a:rPr>
              <a:t>寄存器清零</a:t>
            </a:r>
            <a:r>
              <a:rPr lang="zh-CN" altLang="en-US" sz="2000" b="1" dirty="0" smtClean="0">
                <a:latin typeface="+mn-ea"/>
              </a:rPr>
              <a:t>，同时也将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CF</a:t>
            </a:r>
            <a:r>
              <a:rPr lang="zh-CN" altLang="en-US" sz="2000" b="1" dirty="0" smtClean="0">
                <a:latin typeface="+mn-ea"/>
              </a:rPr>
              <a:t>清零</a:t>
            </a:r>
            <a:endParaRPr lang="en-US" altLang="zh-CN" sz="2000" b="1" dirty="0" smtClean="0">
              <a:latin typeface="+mn-ea"/>
            </a:endParaRPr>
          </a:p>
          <a:p>
            <a:pPr algn="ctr"/>
            <a:endParaRPr lang="en-US" altLang="zh-CN" sz="900" b="1" dirty="0" smtClean="0">
              <a:latin typeface="+mn-ea"/>
            </a:endParaRPr>
          </a:p>
          <a:p>
            <a:r>
              <a:rPr lang="en-US" altLang="zh-CN" sz="2800" b="1" dirty="0" smtClean="0"/>
              <a:t>      </a:t>
            </a:r>
            <a:r>
              <a:rPr lang="zh-CN" altLang="zh-CN" sz="2800" b="1" dirty="0" smtClean="0"/>
              <a:t>这是寄存器清零的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常用手段</a:t>
            </a:r>
            <a:r>
              <a:rPr lang="zh-CN" altLang="zh-CN" sz="2800" b="1" dirty="0" smtClean="0"/>
              <a:t>。</a:t>
            </a:r>
            <a:endParaRPr lang="en-US" altLang="zh-CN" sz="28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4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NOT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NOT</a:t>
            </a:r>
            <a:r>
              <a:rPr lang="en-US" altLang="zh-CN" sz="2400" b="1" dirty="0" smtClean="0">
                <a:latin typeface="+mn-ea"/>
              </a:rPr>
              <a:t>  OPR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</a:t>
            </a:r>
            <a:r>
              <a:rPr lang="zh-CN" altLang="zh-CN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+mn-ea"/>
              </a:rPr>
              <a:t>OPR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(OPR)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”运算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指令。“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”运算规则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= 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0</a:t>
            </a:r>
          </a:p>
          <a:p>
            <a:pPr algn="ctr"/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75856" y="4869160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912" y="6165304"/>
            <a:ext cx="216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16016" y="6165304"/>
            <a:ext cx="216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⑴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OPR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不能为立即数或段寄存器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必须有明确的数据类型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不影响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任何条件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5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TEST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TEST  DST,SRC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(DST)∧(SRC)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指令执行逻辑“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”运算，但不保存运算结果，只像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指令那样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影响有关条件标志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指令称为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测试指令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，主要用于测试数据中某位是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291264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3.48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以下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是否为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TEST</a:t>
            </a:r>
            <a:r>
              <a:rPr lang="en-US" altLang="zh-CN" sz="2000" b="1" dirty="0" smtClean="0">
                <a:latin typeface="+mn-ea"/>
              </a:rPr>
              <a:t>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40H</a:t>
            </a:r>
            <a:r>
              <a:rPr lang="en-US" altLang="zh-CN" sz="2000" b="1" dirty="0" smtClean="0">
                <a:latin typeface="+mn-ea"/>
              </a:rPr>
              <a:t>  ; 40H=0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000" b="1" dirty="0" smtClean="0">
                <a:latin typeface="+mn-ea"/>
              </a:rPr>
              <a:t>000000B</a:t>
            </a:r>
            <a:endParaRPr lang="zh-CN" altLang="zh-CN" sz="2000" b="1" dirty="0" smtClean="0">
              <a:latin typeface="+mn-ea"/>
            </a:endParaRPr>
          </a:p>
          <a:p>
            <a:endParaRPr lang="en-US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执行上述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TEST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指令后，只要对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ZF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标志的状态进行检测，就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能确定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位是否为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en-US" altLang="zh-CN" sz="2800" b="1" dirty="0" smtClean="0">
                <a:latin typeface="+mj-ea"/>
                <a:ea typeface="+mj-ea"/>
              </a:rPr>
              <a:t>TEST</a:t>
            </a:r>
            <a:r>
              <a:rPr lang="zh-CN" altLang="zh-CN" sz="2800" b="1" dirty="0" smtClean="0">
                <a:latin typeface="+mj-ea"/>
                <a:ea typeface="+mj-ea"/>
              </a:rPr>
              <a:t>指令本身并无测试功能，只是通过设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r>
              <a:rPr lang="en-US" altLang="zh-CN" sz="2800" b="1" dirty="0" smtClean="0">
                <a:latin typeface="+mj-ea"/>
                <a:ea typeface="+mj-ea"/>
              </a:rPr>
              <a:t>  </a:t>
            </a:r>
            <a:r>
              <a:rPr lang="zh-CN" altLang="zh-CN" sz="2800" b="1" dirty="0" smtClean="0">
                <a:latin typeface="+mj-ea"/>
                <a:ea typeface="+mj-ea"/>
              </a:rPr>
              <a:t>置相关的条件标志，为具体的测试准备测试条件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r>
              <a:rPr lang="en-US" altLang="zh-CN" sz="2800" b="1" dirty="0" smtClean="0">
                <a:latin typeface="+mj-ea"/>
                <a:ea typeface="+mj-ea"/>
              </a:rPr>
              <a:t>  </a:t>
            </a:r>
            <a:r>
              <a:rPr lang="zh-CN" altLang="zh-CN" sz="2800" b="1" dirty="0" smtClean="0">
                <a:latin typeface="+mj-ea"/>
                <a:ea typeface="+mj-ea"/>
              </a:rPr>
              <a:t>而已</a:t>
            </a:r>
            <a:r>
              <a:rPr lang="zh-CN" altLang="en-US" sz="2800" b="1" dirty="0" smtClean="0">
                <a:latin typeface="+mj-ea"/>
                <a:ea typeface="+mj-ea"/>
              </a:rPr>
              <a:t>。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AX,ES:COUNT[DI] 源操作数的寻址方式是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寄存器间接寻址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立即寻址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寄存器相对寻址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基址寄存器相对寻址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2" name="图片 1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2.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移位操作类指令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移位操作用于对一个数据的各位做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向左</a:t>
            </a:r>
            <a:r>
              <a:rPr lang="zh-CN" altLang="zh-CN" sz="2800" b="1" dirty="0" smtClean="0"/>
              <a:t>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向右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移动</a:t>
            </a:r>
            <a:r>
              <a:rPr lang="zh-CN" altLang="zh-CN" sz="2800" b="1" dirty="0" smtClean="0"/>
              <a:t>。移位操作可分为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逻辑移位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算术移位</a:t>
            </a:r>
            <a:r>
              <a:rPr lang="zh-CN" altLang="zh-CN" sz="2800" b="1" dirty="0" smtClean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循环移位</a:t>
            </a:r>
            <a:r>
              <a:rPr lang="zh-CN" altLang="zh-CN" sz="2800" b="1" dirty="0" smtClean="0"/>
              <a:t>三类。各类移位指令的格式如下。</a:t>
            </a:r>
            <a:endParaRPr lang="en-US" altLang="zh-CN" sz="2800" b="1" dirty="0" smtClean="0"/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⑴</a:t>
            </a:r>
            <a:r>
              <a:rPr lang="zh-CN" altLang="zh-CN" sz="2400" b="1" dirty="0" smtClean="0">
                <a:latin typeface="+mn-ea"/>
              </a:rPr>
              <a:t> 逻辑左移指令：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SHL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⑵</a:t>
            </a:r>
            <a:r>
              <a:rPr lang="zh-CN" altLang="zh-CN" sz="2400" b="1" dirty="0" smtClean="0">
                <a:latin typeface="+mn-ea"/>
              </a:rPr>
              <a:t> 逻辑右移指令：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SHR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⑶</a:t>
            </a:r>
            <a:r>
              <a:rPr lang="zh-CN" altLang="zh-CN" sz="2400" b="1" dirty="0" smtClean="0">
                <a:latin typeface="+mn-ea"/>
              </a:rPr>
              <a:t> 算术左移指令：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SAL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⑷</a:t>
            </a:r>
            <a:r>
              <a:rPr lang="zh-CN" altLang="zh-CN" sz="2400" b="1" dirty="0" smtClean="0">
                <a:latin typeface="+mn-ea"/>
              </a:rPr>
              <a:t> 算术右移指令：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SAR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⑸</a:t>
            </a:r>
            <a:r>
              <a:rPr lang="zh-CN" altLang="zh-CN" sz="2400" b="1" dirty="0" smtClean="0">
                <a:latin typeface="+mn-ea"/>
              </a:rPr>
              <a:t> 循环左移指令：</a:t>
            </a:r>
            <a:r>
              <a:rPr lang="en-US" altLang="zh-CN" sz="2400" b="1" dirty="0" smtClean="0">
                <a:solidFill>
                  <a:srgbClr val="FF00FF"/>
                </a:solidFill>
                <a:latin typeface="+mn-ea"/>
              </a:rPr>
              <a:t>ROL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⑹</a:t>
            </a:r>
            <a:r>
              <a:rPr lang="zh-CN" altLang="zh-CN" sz="2400" b="1" dirty="0" smtClean="0">
                <a:latin typeface="+mn-ea"/>
              </a:rPr>
              <a:t> 循环右移指令：</a:t>
            </a:r>
            <a:r>
              <a:rPr lang="en-US" altLang="zh-CN" sz="2400" b="1" dirty="0" smtClean="0">
                <a:solidFill>
                  <a:srgbClr val="FF00FF"/>
                </a:solidFill>
                <a:latin typeface="+mn-ea"/>
              </a:rPr>
              <a:t>ROR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⑺</a:t>
            </a:r>
            <a:r>
              <a:rPr lang="zh-CN" altLang="zh-CN" sz="2400" b="1" dirty="0" smtClean="0">
                <a:latin typeface="+mn-ea"/>
              </a:rPr>
              <a:t> 带进位循环左移指令：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RCL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DST,CNT</a:t>
            </a:r>
            <a:endParaRPr lang="zh-CN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⑻</a:t>
            </a:r>
            <a:r>
              <a:rPr lang="zh-CN" altLang="zh-CN" sz="2400" b="1" dirty="0" smtClean="0">
                <a:latin typeface="+mn-ea"/>
              </a:rPr>
              <a:t> 带进位循环右移指令：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RCR</a:t>
            </a:r>
            <a:r>
              <a:rPr lang="en-US" altLang="zh-CN" sz="2400" b="1" dirty="0" smtClean="0">
                <a:latin typeface="+mn-ea"/>
              </a:rPr>
              <a:t>  DST,CNT</a:t>
            </a:r>
            <a:endParaRPr lang="zh-CN" altLang="zh-CN" sz="24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是被移位的操作数，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是移位的次数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331640" y="569149"/>
          <a:ext cx="4824536" cy="62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2911475" imgH="3794125" progId="Visio.Drawing.11">
                  <p:embed/>
                </p:oleObj>
              </mc:Choice>
              <mc:Fallback>
                <p:oleObj name="Visio" r:id="rId3" imgW="2911475" imgH="3794125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569149"/>
                        <a:ext cx="4824536" cy="62888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指令时必须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⑴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DST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不能为立即数或段寄存器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必须有明确的数据类型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⑶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当移位次数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时，可直接用立即数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寄存器提供移位次数。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zh-CN" altLang="zh-CN" sz="20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en-US" altLang="zh-CN" sz="2000" b="1" dirty="0" smtClean="0">
                <a:latin typeface="+mn-ea"/>
              </a:rPr>
              <a:t> SHL  AL,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zh-CN" altLang="zh-CN" sz="20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MOV  CL,2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SHR  AX,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CL</a:t>
            </a:r>
          </a:p>
          <a:p>
            <a:endParaRPr lang="en-US" altLang="zh-CN" sz="8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⑷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逻辑和算术移位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指令影响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指令只影响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。对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的影响只有在移位次数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时才有效，否则无定义。当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CNT=1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高位的值在移位前后是相同的，则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3.49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寄存器的高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位和低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位互换。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解：凡涉及改变数据位的位置的操作，只能使用移位指令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来完成。指令序列如下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MOV  CL,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4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ROL</a:t>
            </a:r>
            <a:r>
              <a:rPr lang="en-US" altLang="zh-CN" sz="2000" b="1" dirty="0" smtClean="0">
                <a:latin typeface="+mn-ea"/>
              </a:rPr>
              <a:t>  AL,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CL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endParaRPr lang="en-US" altLang="zh-CN" sz="800" b="1" dirty="0" smtClean="0"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算术移位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操作用于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，具有一定的算术运算效果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将一个有符号数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算术左移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，相当于对该数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（前提是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，未溢出）；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⑵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将一个有符号数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算术右移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，相当于对该数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除以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中保留的是商，余数在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逻辑移位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，也有类似的算术运算效果。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23528" y="1196752"/>
            <a:ext cx="8496944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3.50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DX:AX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位无符号数乘以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解：对无符号数乘以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，只需对其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逻辑左移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即可。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操作过程如图所示</a:t>
            </a:r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指令序列如下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800" dirty="0" smtClean="0"/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SHL</a:t>
            </a:r>
            <a:r>
              <a:rPr lang="en-US" altLang="zh-CN" sz="2000" b="1" dirty="0" smtClean="0">
                <a:latin typeface="+mn-ea"/>
              </a:rPr>
              <a:t>  AX,1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RCL</a:t>
            </a:r>
            <a:r>
              <a:rPr lang="en-US" altLang="zh-CN" sz="2000" b="1" dirty="0" smtClean="0">
                <a:latin typeface="+mn-ea"/>
              </a:rPr>
              <a:t>  DX,1</a:t>
            </a: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755576" y="2348880"/>
          <a:ext cx="778875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3" imgW="3416935" imgH="946785" progId="Visio.Drawing.11">
                  <p:embed/>
                </p:oleObj>
              </mc:Choice>
              <mc:Fallback>
                <p:oleObj name="Visio" r:id="rId3" imgW="3416935" imgH="946785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348880"/>
                        <a:ext cx="7788755" cy="21602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65</a:t>
            </a:fld>
            <a:endParaRPr lang="zh-CN" altLang="en-US" sz="1400" dirty="0"/>
          </a:p>
        </p:txBody>
      </p:sp>
      <p:sp>
        <p:nvSpPr>
          <p:cNvPr id="130051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一、转移指令</a:t>
            </a:r>
          </a:p>
        </p:txBody>
      </p:sp>
      <p:sp>
        <p:nvSpPr>
          <p:cNvPr id="111619" name="Rectangle 1027"/>
          <p:cNvSpPr>
            <a:spLocks noGrp="1"/>
          </p:cNvSpPr>
          <p:nvPr>
            <p:ph idx="1"/>
          </p:nvPr>
        </p:nvSpPr>
        <p:spPr>
          <a:xfrm>
            <a:off x="1692275" y="3429000"/>
            <a:ext cx="6934200" cy="25781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Aft>
                <a:spcPct val="20000"/>
              </a:spcAft>
              <a:buNone/>
            </a:pPr>
            <a:r>
              <a:rPr lang="zh-CN" altLang="en-US" dirty="0"/>
              <a:t>无条件</a:t>
            </a:r>
            <a:r>
              <a:rPr lang="zh-CN" altLang="en-US" dirty="0">
                <a:latin typeface="Times New Roman" panose="02020603050405020304" pitchFamily="18" charset="0"/>
              </a:rPr>
              <a:t>转移指令</a:t>
            </a:r>
          </a:p>
          <a:p>
            <a:pPr eaLnBrk="1" hangingPunct="1">
              <a:spcAft>
                <a:spcPct val="500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无条件转移到目标地址，执行新的指令</a:t>
            </a:r>
          </a:p>
          <a:p>
            <a:pPr eaLnBrk="1" hangingPunct="1">
              <a:spcAft>
                <a:spcPct val="200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有条件转移指令</a:t>
            </a:r>
          </a:p>
          <a:p>
            <a:pPr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在具备一定条件的情况下转移到目标地址</a:t>
            </a:r>
          </a:p>
        </p:txBody>
      </p:sp>
      <p:sp>
        <p:nvSpPr>
          <p:cNvPr id="111623" name="AutoShape 1031"/>
          <p:cNvSpPr/>
          <p:nvPr/>
        </p:nvSpPr>
        <p:spPr>
          <a:xfrm>
            <a:off x="1331913" y="3860800"/>
            <a:ext cx="287337" cy="1223963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11625" name="Text Box 1033"/>
          <p:cNvSpPr txBox="1"/>
          <p:nvPr/>
        </p:nvSpPr>
        <p:spPr>
          <a:xfrm>
            <a:off x="1042988" y="1989138"/>
            <a:ext cx="7632700" cy="11604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通过修改指令的</a:t>
            </a:r>
            <a:r>
              <a:rPr lang="zh-CN" altLang="en-US" sz="2800" b="1" u="sng" dirty="0">
                <a:solidFill>
                  <a:srgbClr val="FF0000"/>
                </a:solidFill>
                <a:latin typeface="Tahoma" panose="020B0604030504040204" pitchFamily="34" charset="0"/>
              </a:rPr>
              <a:t>偏移地址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或</a:t>
            </a:r>
            <a:r>
              <a:rPr lang="zh-CN" altLang="en-US" sz="2800" b="1" u="sng" dirty="0">
                <a:solidFill>
                  <a:srgbClr val="FF0000"/>
                </a:solidFill>
                <a:latin typeface="Tahoma" panose="020B0604030504040204" pitchFamily="34" charset="0"/>
              </a:rPr>
              <a:t>段地址及偏移地址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实现程序的转移</a:t>
            </a:r>
          </a:p>
        </p:txBody>
      </p:sp>
      <p:sp>
        <p:nvSpPr>
          <p:cNvPr id="130055" name="TextBox 6"/>
          <p:cNvSpPr txBox="1"/>
          <p:nvPr/>
        </p:nvSpPr>
        <p:spPr>
          <a:xfrm>
            <a:off x="4143375" y="2428875"/>
            <a:ext cx="5000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IP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30056" name="TextBox 7"/>
          <p:cNvSpPr txBox="1"/>
          <p:nvPr/>
        </p:nvSpPr>
        <p:spPr>
          <a:xfrm>
            <a:off x="6357938" y="2428875"/>
            <a:ext cx="1000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CS:IP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66</a:t>
            </a:fld>
            <a:endParaRPr lang="zh-CN" altLang="en-US" sz="1400" dirty="0"/>
          </a:p>
        </p:txBody>
      </p:sp>
      <p:sp>
        <p:nvSpPr>
          <p:cNvPr id="131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/>
              <a:t>1. </a:t>
            </a:r>
            <a:r>
              <a:rPr lang="zh-CN" altLang="en-US" dirty="0"/>
              <a:t>无条件转移指令</a:t>
            </a:r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1671638" y="2100263"/>
            <a:ext cx="5205412" cy="1473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</a:rPr>
              <a:t>JMP   OPRD</a:t>
            </a:r>
          </a:p>
        </p:txBody>
      </p:sp>
      <p:sp>
        <p:nvSpPr>
          <p:cNvPr id="119813" name="Text Box 5"/>
          <p:cNvSpPr txBox="1"/>
          <p:nvPr/>
        </p:nvSpPr>
        <p:spPr>
          <a:xfrm>
            <a:off x="3154363" y="3646488"/>
            <a:ext cx="1676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目标地址</a:t>
            </a:r>
          </a:p>
        </p:txBody>
      </p:sp>
      <p:sp>
        <p:nvSpPr>
          <p:cNvPr id="119814" name="Text Box 6"/>
          <p:cNvSpPr txBox="1"/>
          <p:nvPr/>
        </p:nvSpPr>
        <p:spPr>
          <a:xfrm>
            <a:off x="1654175" y="4724400"/>
            <a:ext cx="19812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JMP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在同一代码段</a:t>
            </a:r>
          </a:p>
        </p:txBody>
      </p:sp>
      <p:sp>
        <p:nvSpPr>
          <p:cNvPr id="119815" name="Text Box 7"/>
          <p:cNvSpPr txBox="1"/>
          <p:nvPr/>
        </p:nvSpPr>
        <p:spPr>
          <a:xfrm>
            <a:off x="4140200" y="4724400"/>
            <a:ext cx="21336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JMP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不在同一代码段</a:t>
            </a:r>
          </a:p>
        </p:txBody>
      </p:sp>
      <p:sp>
        <p:nvSpPr>
          <p:cNvPr id="119816" name="Line 8"/>
          <p:cNvSpPr/>
          <p:nvPr/>
        </p:nvSpPr>
        <p:spPr>
          <a:xfrm flipH="1">
            <a:off x="2843213" y="4149725"/>
            <a:ext cx="576262" cy="503238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9817" name="Line 9"/>
          <p:cNvSpPr/>
          <p:nvPr/>
        </p:nvSpPr>
        <p:spPr>
          <a:xfrm>
            <a:off x="4140200" y="4149725"/>
            <a:ext cx="647700" cy="57467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9818" name="Text Box 10"/>
          <p:cNvSpPr txBox="1"/>
          <p:nvPr/>
        </p:nvSpPr>
        <p:spPr>
          <a:xfrm>
            <a:off x="1284288" y="5934075"/>
            <a:ext cx="60960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原则上可实现在整个内存空间的转移</a:t>
            </a:r>
          </a:p>
        </p:txBody>
      </p:sp>
      <p:sp>
        <p:nvSpPr>
          <p:cNvPr id="119819" name="Line 11"/>
          <p:cNvSpPr/>
          <p:nvPr/>
        </p:nvSpPr>
        <p:spPr>
          <a:xfrm>
            <a:off x="3924300" y="3309938"/>
            <a:ext cx="0" cy="36036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31084" name="TextBox 11"/>
          <p:cNvSpPr txBox="1"/>
          <p:nvPr/>
        </p:nvSpPr>
        <p:spPr>
          <a:xfrm>
            <a:off x="5572125" y="2214563"/>
            <a:ext cx="328612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</a:rPr>
              <a:t>	MOV  AL ,0</a:t>
            </a:r>
          </a:p>
          <a:p>
            <a:r>
              <a:rPr lang="en-US" altLang="zh-CN" sz="2000" dirty="0">
                <a:latin typeface="Tahoma" panose="020B0604030504040204" pitchFamily="34" charset="0"/>
              </a:rPr>
              <a:t>AGAIN: ADD  AL,1</a:t>
            </a:r>
          </a:p>
          <a:p>
            <a:r>
              <a:rPr lang="en-US" altLang="zh-CN" sz="2000" dirty="0">
                <a:latin typeface="Tahoma" panose="020B0604030504040204" pitchFamily="34" charset="0"/>
              </a:rPr>
              <a:t>	JMP  AGAIN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cxnSp>
        <p:nvCxnSpPr>
          <p:cNvPr id="131085" name="直接连接符 13"/>
          <p:cNvCxnSpPr/>
          <p:nvPr/>
        </p:nvCxnSpPr>
        <p:spPr>
          <a:xfrm>
            <a:off x="5643563" y="2857500"/>
            <a:ext cx="857250" cy="1588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" name="Line 9"/>
          <p:cNvSpPr/>
          <p:nvPr/>
        </p:nvSpPr>
        <p:spPr>
          <a:xfrm>
            <a:off x="6143625" y="2928938"/>
            <a:ext cx="46038" cy="4286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7" name="TextBox 16"/>
          <p:cNvSpPr txBox="1"/>
          <p:nvPr/>
        </p:nvSpPr>
        <p:spPr>
          <a:xfrm>
            <a:off x="5929313" y="3357563"/>
            <a:ext cx="2357438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标号：指出指令的位置，是指令的标识，和指令之间用冒号分隔。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/>
      <p:bldP spid="119815" grpId="0"/>
      <p:bldP spid="1198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67</a:t>
            </a:fld>
            <a:endParaRPr lang="zh-CN" altLang="en-US" sz="1400" dirty="0"/>
          </a:p>
        </p:txBody>
      </p:sp>
      <p:sp>
        <p:nvSpPr>
          <p:cNvPr id="132099" name="Rectangle 3074"/>
          <p:cNvSpPr>
            <a:spLocks noGrp="1"/>
          </p:cNvSpPr>
          <p:nvPr>
            <p:ph type="title"/>
          </p:nvPr>
        </p:nvSpPr>
        <p:spPr>
          <a:xfrm>
            <a:off x="1150938" y="604838"/>
            <a:ext cx="7793037" cy="1071562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无条件段内转移</a:t>
            </a:r>
          </a:p>
        </p:txBody>
      </p:sp>
      <p:sp>
        <p:nvSpPr>
          <p:cNvPr id="112643" name="Rectangle 3075"/>
          <p:cNvSpPr>
            <a:spLocks noGrp="1"/>
          </p:cNvSpPr>
          <p:nvPr>
            <p:ph idx="1"/>
          </p:nvPr>
        </p:nvSpPr>
        <p:spPr>
          <a:xfrm>
            <a:off x="755650" y="2060575"/>
            <a:ext cx="8208963" cy="14398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转移的</a:t>
            </a:r>
            <a:r>
              <a:rPr lang="zh-CN" altLang="en-US" dirty="0">
                <a:solidFill>
                  <a:schemeClr val="tx1"/>
                </a:solidFill>
              </a:rPr>
              <a:t>目标地址</a:t>
            </a:r>
            <a:r>
              <a:rPr lang="zh-CN" altLang="en-US" dirty="0"/>
              <a:t>在当前代码段内，段地址不改变。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即：</a:t>
            </a: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位偏移地址。</a:t>
            </a:r>
          </a:p>
        </p:txBody>
      </p:sp>
      <p:sp>
        <p:nvSpPr>
          <p:cNvPr id="112645" name="Text Box 3077"/>
          <p:cNvSpPr txBox="1"/>
          <p:nvPr/>
        </p:nvSpPr>
        <p:spPr>
          <a:xfrm>
            <a:off x="684213" y="4330700"/>
            <a:ext cx="23622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指令中直接给出目标地址</a:t>
            </a:r>
          </a:p>
        </p:txBody>
      </p:sp>
      <p:sp>
        <p:nvSpPr>
          <p:cNvPr id="112646" name="Text Box 3078"/>
          <p:cNvSpPr txBox="1"/>
          <p:nvPr/>
        </p:nvSpPr>
        <p:spPr>
          <a:xfrm>
            <a:off x="4189413" y="4303713"/>
            <a:ext cx="31242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由指令中的寄存器或存储器操作数指出目标地址</a:t>
            </a:r>
          </a:p>
        </p:txBody>
      </p:sp>
      <p:sp>
        <p:nvSpPr>
          <p:cNvPr id="112647" name="Text Box 3079"/>
          <p:cNvSpPr txBox="1"/>
          <p:nvPr/>
        </p:nvSpPr>
        <p:spPr>
          <a:xfrm>
            <a:off x="747713" y="6211888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段内直接转移</a:t>
            </a:r>
          </a:p>
        </p:txBody>
      </p:sp>
      <p:sp>
        <p:nvSpPr>
          <p:cNvPr id="112648" name="Text Box 3080"/>
          <p:cNvSpPr txBox="1"/>
          <p:nvPr/>
        </p:nvSpPr>
        <p:spPr>
          <a:xfrm>
            <a:off x="4356100" y="6192838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段内间接</a:t>
            </a:r>
            <a:r>
              <a:rPr lang="zh-CN" altLang="en-US" sz="2400" b="1" dirty="0">
                <a:latin typeface="Tahoma" panose="020B0604030504040204" pitchFamily="34" charset="0"/>
              </a:rPr>
              <a:t>转移</a:t>
            </a:r>
          </a:p>
        </p:txBody>
      </p:sp>
      <p:sp>
        <p:nvSpPr>
          <p:cNvPr id="112649" name="Line 3081"/>
          <p:cNvSpPr/>
          <p:nvPr/>
        </p:nvSpPr>
        <p:spPr>
          <a:xfrm flipH="1">
            <a:off x="1751013" y="3644900"/>
            <a:ext cx="76200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2650" name="Line 3082"/>
          <p:cNvSpPr/>
          <p:nvPr/>
        </p:nvSpPr>
        <p:spPr>
          <a:xfrm>
            <a:off x="3122613" y="3644900"/>
            <a:ext cx="213360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2651" name="Line 3083"/>
          <p:cNvSpPr/>
          <p:nvPr/>
        </p:nvSpPr>
        <p:spPr>
          <a:xfrm flipH="1">
            <a:off x="1668463" y="5203825"/>
            <a:ext cx="0" cy="935038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2652" name="Line 3084"/>
          <p:cNvSpPr/>
          <p:nvPr/>
        </p:nvSpPr>
        <p:spPr>
          <a:xfrm>
            <a:off x="5413375" y="5491163"/>
            <a:ext cx="22225" cy="70167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7" grpId="0"/>
      <p:bldP spid="1126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68</a:t>
            </a:fld>
            <a:endParaRPr lang="zh-CN" altLang="en-US" sz="1400" dirty="0"/>
          </a:p>
        </p:txBody>
      </p:sp>
      <p:sp>
        <p:nvSpPr>
          <p:cNvPr id="135171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无条件段间转移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0837" name="Rectangle 1029"/>
          <p:cNvSpPr>
            <a:spLocks noGrp="1"/>
          </p:cNvSpPr>
          <p:nvPr>
            <p:ph idx="1"/>
          </p:nvPr>
        </p:nvSpPr>
        <p:spPr>
          <a:xfrm>
            <a:off x="827088" y="2017713"/>
            <a:ext cx="7772400" cy="1555750"/>
          </a:xfrm>
        </p:spPr>
        <p:txBody>
          <a:bodyPr vert="horz" wrap="square" lIns="92075" tIns="46038" rIns="92075" bIns="46038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转移的</a:t>
            </a:r>
            <a:r>
              <a:rPr lang="zh-CN" altLang="en-US" dirty="0">
                <a:solidFill>
                  <a:schemeClr val="tx1"/>
                </a:solidFill>
              </a:rPr>
              <a:t>目标地址</a:t>
            </a:r>
            <a:r>
              <a:rPr lang="zh-CN" altLang="en-US" dirty="0"/>
              <a:t>不在当前代码段内。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位，包括段地址和偏移地址。</a:t>
            </a:r>
            <a:endParaRPr lang="en-US" altLang="zh-CN" dirty="0"/>
          </a:p>
        </p:txBody>
      </p:sp>
      <p:sp>
        <p:nvSpPr>
          <p:cNvPr id="120839" name="Text Box 1031"/>
          <p:cNvSpPr txBox="1"/>
          <p:nvPr/>
        </p:nvSpPr>
        <p:spPr>
          <a:xfrm>
            <a:off x="971550" y="3933825"/>
            <a:ext cx="23622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指令中直接给出目标地址</a:t>
            </a:r>
          </a:p>
        </p:txBody>
      </p:sp>
      <p:sp>
        <p:nvSpPr>
          <p:cNvPr id="120840" name="Text Box 1032"/>
          <p:cNvSpPr txBox="1"/>
          <p:nvPr/>
        </p:nvSpPr>
        <p:spPr>
          <a:xfrm>
            <a:off x="4284663" y="3933825"/>
            <a:ext cx="338455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由指令中的32位存储器操作数指出目标地址</a:t>
            </a:r>
          </a:p>
        </p:txBody>
      </p:sp>
      <p:sp>
        <p:nvSpPr>
          <p:cNvPr id="120841" name="Text Box 1033"/>
          <p:cNvSpPr txBox="1"/>
          <p:nvPr/>
        </p:nvSpPr>
        <p:spPr>
          <a:xfrm>
            <a:off x="971550" y="5734050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段间直接转移</a:t>
            </a:r>
          </a:p>
        </p:txBody>
      </p:sp>
      <p:sp>
        <p:nvSpPr>
          <p:cNvPr id="120842" name="Text Box 1034"/>
          <p:cNvSpPr txBox="1"/>
          <p:nvPr/>
        </p:nvSpPr>
        <p:spPr>
          <a:xfrm>
            <a:off x="4572000" y="5661025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段间间接转移</a:t>
            </a:r>
          </a:p>
        </p:txBody>
      </p:sp>
      <p:sp>
        <p:nvSpPr>
          <p:cNvPr id="120843" name="Line 1035"/>
          <p:cNvSpPr/>
          <p:nvPr/>
        </p:nvSpPr>
        <p:spPr>
          <a:xfrm flipH="1">
            <a:off x="2051050" y="4797425"/>
            <a:ext cx="12700" cy="863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0844" name="Line 1036"/>
          <p:cNvSpPr/>
          <p:nvPr/>
        </p:nvSpPr>
        <p:spPr>
          <a:xfrm>
            <a:off x="5724525" y="4868863"/>
            <a:ext cx="0" cy="623887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0845" name="Line 1037"/>
          <p:cNvSpPr/>
          <p:nvPr/>
        </p:nvSpPr>
        <p:spPr>
          <a:xfrm flipH="1">
            <a:off x="2124075" y="3213100"/>
            <a:ext cx="0" cy="6477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0846" name="Line 1038"/>
          <p:cNvSpPr/>
          <p:nvPr/>
        </p:nvSpPr>
        <p:spPr>
          <a:xfrm>
            <a:off x="2771775" y="3213100"/>
            <a:ext cx="1800225" cy="7207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  <p:bldP spid="120840" grpId="0"/>
      <p:bldP spid="120841" grpId="0"/>
      <p:bldP spid="1208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69</a:t>
            </a:fld>
            <a:endParaRPr lang="zh-CN" altLang="en-US" sz="1400" dirty="0"/>
          </a:p>
        </p:txBody>
      </p:sp>
      <p:sp>
        <p:nvSpPr>
          <p:cNvPr id="138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928688" y="2017713"/>
            <a:ext cx="7500937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在满足一定条件下，程序转移到目标地址继续执行</a:t>
            </a:r>
          </a:p>
          <a:p>
            <a:pPr eaLnBrk="1" hangingPunct="1"/>
            <a:r>
              <a:rPr lang="zh-CN" altLang="en-US" dirty="0"/>
              <a:t>指令格式    </a:t>
            </a:r>
            <a:r>
              <a:rPr lang="en-US" altLang="zh-CN" dirty="0"/>
              <a:t>JXX</a:t>
            </a:r>
            <a:r>
              <a:rPr lang="zh-CN" altLang="en-US" dirty="0"/>
              <a:t>    目标地址（标号）</a:t>
            </a:r>
            <a:endParaRPr lang="en-US" altLang="zh-CN" dirty="0"/>
          </a:p>
          <a:p>
            <a:pPr eaLnBrk="1" hangingPunct="1"/>
            <a:r>
              <a:rPr lang="zh-CN" altLang="en-US" dirty="0"/>
              <a:t>条件均为状态标志（</a:t>
            </a:r>
            <a:r>
              <a:rPr lang="en-US" altLang="zh-CN" dirty="0"/>
              <a:t>	CF</a:t>
            </a:r>
            <a:r>
              <a:rPr lang="zh-CN" altLang="en-US" dirty="0"/>
              <a:t>、</a:t>
            </a:r>
            <a:r>
              <a:rPr lang="en-US" altLang="zh-CN" dirty="0"/>
              <a:t>PF</a:t>
            </a:r>
            <a:r>
              <a:rPr lang="zh-CN" altLang="en-US" dirty="0"/>
              <a:t>、</a:t>
            </a:r>
            <a:r>
              <a:rPr lang="en-US" altLang="zh-CN" dirty="0"/>
              <a:t>ZF</a:t>
            </a:r>
            <a:r>
              <a:rPr lang="zh-CN" altLang="en-US" dirty="0"/>
              <a:t>、</a:t>
            </a:r>
            <a:r>
              <a:rPr lang="en-US" altLang="zh-CN" dirty="0"/>
              <a:t>SF</a:t>
            </a:r>
            <a:r>
              <a:rPr lang="zh-CN" altLang="en-US" dirty="0"/>
              <a:t>、</a:t>
            </a:r>
            <a:r>
              <a:rPr lang="en-US" altLang="zh-CN" dirty="0"/>
              <a:t>OF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条件转移指令均为段内短转移，即转移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范围为：    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   -128------+127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下列指令属于基址加变址寻址方式的是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MOV  DX，[SI] 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MOV  DX，DS：[BP]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MOV  DX，DS：[BP][SI]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MOV  DX，count[BP][SI]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2" name="图片 1" descr="tmpC48C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70</a:t>
            </a:fld>
            <a:endParaRPr lang="zh-CN" altLang="en-US" sz="1400" dirty="0"/>
          </a:p>
        </p:txBody>
      </p:sp>
      <p:sp>
        <p:nvSpPr>
          <p:cNvPr id="139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条件转移指令的转移条件</a:t>
            </a:r>
          </a:p>
        </p:txBody>
      </p:sp>
      <p:sp>
        <p:nvSpPr>
          <p:cNvPr id="139268" name="Rectangle 3"/>
          <p:cNvSpPr>
            <a:spLocks noGrp="1"/>
          </p:cNvSpPr>
          <p:nvPr>
            <p:ph idx="1"/>
          </p:nvPr>
        </p:nvSpPr>
        <p:spPr>
          <a:xfrm>
            <a:off x="900113" y="1916113"/>
            <a:ext cx="7772400" cy="494188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根据单个标志位的状态转移</a:t>
            </a:r>
            <a:endParaRPr lang="en-US" altLang="zh-CN" dirty="0"/>
          </a:p>
          <a:p>
            <a:pPr lvl="1" eaLnBrk="1" hangingPunct="1"/>
            <a:r>
              <a:rPr lang="en-US" altLang="zh-CN" sz="2000" dirty="0"/>
              <a:t>JZ/JE   </a:t>
            </a:r>
            <a:r>
              <a:rPr lang="zh-CN" altLang="en-US" sz="2000" dirty="0"/>
              <a:t>标号</a:t>
            </a:r>
            <a:r>
              <a:rPr lang="en-US" altLang="zh-CN" sz="2000" dirty="0"/>
              <a:t>	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ZF=1</a:t>
            </a:r>
            <a:r>
              <a:rPr lang="zh-CN" altLang="en-US" sz="2000" dirty="0"/>
              <a:t>，结果为</a:t>
            </a:r>
            <a:r>
              <a:rPr lang="en-US" altLang="zh-CN" sz="2000" dirty="0"/>
              <a:t>0)</a:t>
            </a:r>
          </a:p>
          <a:p>
            <a:pPr lvl="1" eaLnBrk="1" hangingPunct="1"/>
            <a:r>
              <a:rPr lang="en-US" altLang="zh-CN" sz="2000" dirty="0"/>
              <a:t>JNZ/JNE   </a:t>
            </a:r>
            <a:r>
              <a:rPr lang="zh-CN" altLang="en-US" sz="2000" dirty="0"/>
              <a:t>标号</a:t>
            </a:r>
            <a:r>
              <a:rPr lang="en-US" altLang="zh-CN" sz="2000" dirty="0"/>
              <a:t>	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ZF=0</a:t>
            </a:r>
            <a:r>
              <a:rPr lang="zh-CN" altLang="en-US" sz="2000" dirty="0"/>
              <a:t>，结果不为</a:t>
            </a:r>
            <a:r>
              <a:rPr lang="en-US" altLang="zh-CN" sz="2000" dirty="0"/>
              <a:t>0)</a:t>
            </a:r>
          </a:p>
          <a:p>
            <a:pPr lvl="1" eaLnBrk="1" hangingPunct="1"/>
            <a:r>
              <a:rPr lang="en-US" altLang="zh-CN" sz="2200" dirty="0"/>
              <a:t>JC  </a:t>
            </a:r>
            <a:r>
              <a:rPr lang="en-US" altLang="zh-CN" sz="2000" dirty="0"/>
              <a:t> </a:t>
            </a:r>
            <a:r>
              <a:rPr lang="zh-CN" altLang="en-US" sz="2000" dirty="0"/>
              <a:t>标号</a:t>
            </a:r>
            <a:r>
              <a:rPr lang="en-US" altLang="zh-CN" sz="2200" dirty="0"/>
              <a:t>		 </a:t>
            </a:r>
            <a:r>
              <a:rPr lang="en-US" altLang="zh-CN" sz="2000" dirty="0"/>
              <a:t>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CF=1</a:t>
            </a:r>
            <a:r>
              <a:rPr lang="zh-CN" altLang="en-US" sz="2000" dirty="0"/>
              <a:t>，结果有进位</a:t>
            </a:r>
            <a:r>
              <a:rPr lang="en-US" altLang="zh-CN" sz="2000" dirty="0"/>
              <a:t>)</a:t>
            </a:r>
            <a:endParaRPr lang="en-US" altLang="zh-CN" sz="2200" dirty="0"/>
          </a:p>
          <a:p>
            <a:pPr lvl="1" eaLnBrk="1" hangingPunct="1"/>
            <a:r>
              <a:rPr lang="en-US" altLang="zh-CN" sz="2000" dirty="0"/>
              <a:t>JNC   </a:t>
            </a:r>
            <a:r>
              <a:rPr lang="zh-CN" altLang="en-US" sz="2000" dirty="0"/>
              <a:t>标号</a:t>
            </a:r>
            <a:r>
              <a:rPr lang="en-US" altLang="zh-CN" sz="2000" dirty="0"/>
              <a:t>	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CF=0</a:t>
            </a:r>
            <a:r>
              <a:rPr lang="zh-CN" altLang="en-US" sz="2000" dirty="0"/>
              <a:t>，结果无进位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200" dirty="0"/>
              <a:t>JO</a:t>
            </a:r>
            <a:r>
              <a:rPr lang="en-US" altLang="zh-CN" sz="2000" dirty="0"/>
              <a:t>  </a:t>
            </a:r>
            <a:r>
              <a:rPr lang="zh-CN" altLang="en-US" sz="2000" dirty="0"/>
              <a:t>标号</a:t>
            </a:r>
            <a:r>
              <a:rPr lang="en-US" altLang="zh-CN" sz="2200" dirty="0"/>
              <a:t>		</a:t>
            </a:r>
            <a:r>
              <a:rPr lang="en-US" altLang="zh-CN" sz="2000" dirty="0"/>
              <a:t>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OF=1</a:t>
            </a:r>
            <a:r>
              <a:rPr lang="zh-CN" altLang="en-US" sz="2000" dirty="0"/>
              <a:t>，结果溢出</a:t>
            </a:r>
            <a:r>
              <a:rPr lang="en-US" altLang="zh-CN" sz="2000" dirty="0"/>
              <a:t>)</a:t>
            </a:r>
            <a:endParaRPr lang="en-US" altLang="zh-CN" sz="2200" dirty="0"/>
          </a:p>
          <a:p>
            <a:pPr lvl="1" eaLnBrk="1" hangingPunct="1"/>
            <a:r>
              <a:rPr lang="en-US" altLang="zh-CN" sz="2000" dirty="0"/>
              <a:t>JNO   </a:t>
            </a:r>
            <a:r>
              <a:rPr lang="zh-CN" altLang="en-US" sz="2000" dirty="0"/>
              <a:t>标号</a:t>
            </a:r>
            <a:r>
              <a:rPr lang="en-US" altLang="zh-CN" sz="2000" dirty="0"/>
              <a:t>	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OF=0</a:t>
            </a:r>
            <a:r>
              <a:rPr lang="zh-CN" altLang="en-US" sz="2000" dirty="0"/>
              <a:t>，结果不溢出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JS   </a:t>
            </a:r>
            <a:r>
              <a:rPr lang="zh-CN" altLang="en-US" sz="2000" dirty="0"/>
              <a:t>标号</a:t>
            </a:r>
            <a:r>
              <a:rPr lang="en-US" altLang="zh-CN" sz="2000" dirty="0"/>
              <a:t>		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SF=1</a:t>
            </a:r>
            <a:r>
              <a:rPr lang="zh-CN" altLang="en-US" sz="2000" dirty="0"/>
              <a:t>，结果为负数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JNS  </a:t>
            </a:r>
            <a:r>
              <a:rPr lang="zh-CN" altLang="en-US" sz="2000" dirty="0"/>
              <a:t>标号</a:t>
            </a:r>
            <a:r>
              <a:rPr lang="en-US" altLang="zh-CN" sz="2000" dirty="0"/>
              <a:t>	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SF=0</a:t>
            </a:r>
            <a:r>
              <a:rPr lang="zh-CN" altLang="en-US" sz="2000" dirty="0"/>
              <a:t>，结果为正数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200" dirty="0"/>
              <a:t>JP/JPE</a:t>
            </a:r>
            <a:r>
              <a:rPr lang="en-US" altLang="zh-CN" sz="2000" dirty="0"/>
              <a:t>   </a:t>
            </a:r>
            <a:r>
              <a:rPr lang="zh-CN" altLang="en-US" sz="2000" dirty="0"/>
              <a:t>标号</a:t>
            </a:r>
            <a:r>
              <a:rPr lang="en-US" altLang="zh-CN" sz="2200" dirty="0"/>
              <a:t>	</a:t>
            </a:r>
            <a:r>
              <a:rPr lang="en-US" altLang="zh-CN" sz="2000" dirty="0"/>
              <a:t>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PF=1)</a:t>
            </a:r>
            <a:endParaRPr lang="en-US" altLang="zh-CN" sz="2200" dirty="0"/>
          </a:p>
          <a:p>
            <a:pPr lvl="1" eaLnBrk="1" hangingPunct="1"/>
            <a:r>
              <a:rPr lang="en-US" altLang="zh-CN" sz="2200" dirty="0"/>
              <a:t>JNP/JPO</a:t>
            </a:r>
            <a:r>
              <a:rPr lang="en-US" altLang="zh-CN" sz="2000" dirty="0"/>
              <a:t>   </a:t>
            </a:r>
            <a:r>
              <a:rPr lang="zh-CN" altLang="en-US" sz="2000" dirty="0"/>
              <a:t>标号</a:t>
            </a:r>
            <a:r>
              <a:rPr lang="en-US" altLang="zh-CN" sz="2200" dirty="0"/>
              <a:t>	</a:t>
            </a:r>
            <a:r>
              <a:rPr lang="en-US" altLang="zh-CN" sz="2000" dirty="0"/>
              <a:t>(</a:t>
            </a:r>
            <a:r>
              <a:rPr lang="zh-CN" altLang="en-US" sz="2000" dirty="0"/>
              <a:t>测试条件</a:t>
            </a:r>
            <a:r>
              <a:rPr lang="en-US" altLang="zh-CN" sz="2000" dirty="0"/>
              <a:t>PF=0)</a:t>
            </a:r>
            <a:endParaRPr lang="en-US" altLang="zh-CN" sz="2200" dirty="0"/>
          </a:p>
        </p:txBody>
      </p:sp>
      <p:sp>
        <p:nvSpPr>
          <p:cNvPr id="139269" name="左大括号 4"/>
          <p:cNvSpPr/>
          <p:nvPr/>
        </p:nvSpPr>
        <p:spPr>
          <a:xfrm>
            <a:off x="1115695" y="2564448"/>
            <a:ext cx="285750" cy="428625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39270" name="左大括号 5"/>
          <p:cNvSpPr/>
          <p:nvPr/>
        </p:nvSpPr>
        <p:spPr>
          <a:xfrm>
            <a:off x="1071880" y="3284855"/>
            <a:ext cx="285750" cy="428625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39271" name="左大括号 6"/>
          <p:cNvSpPr/>
          <p:nvPr/>
        </p:nvSpPr>
        <p:spPr>
          <a:xfrm>
            <a:off x="1043623" y="4076700"/>
            <a:ext cx="285750" cy="428625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39272" name="左大括号 7"/>
          <p:cNvSpPr/>
          <p:nvPr/>
        </p:nvSpPr>
        <p:spPr>
          <a:xfrm>
            <a:off x="1071563" y="4868228"/>
            <a:ext cx="285750" cy="428625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39273" name="左大括号 8"/>
          <p:cNvSpPr/>
          <p:nvPr/>
        </p:nvSpPr>
        <p:spPr>
          <a:xfrm>
            <a:off x="1071563" y="5569585"/>
            <a:ext cx="285750" cy="428625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JNC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指令转移的条件是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CF=0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CF=1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ZF=0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ZF=1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4" name="图片 3" descr="tmpA59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72</a:t>
            </a:fld>
            <a:endParaRPr lang="zh-CN" altLang="en-US" sz="1400" dirty="0"/>
          </a:p>
        </p:txBody>
      </p:sp>
      <p:sp>
        <p:nvSpPr>
          <p:cNvPr id="140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条件转移指令的转移条件</a:t>
            </a:r>
          </a:p>
        </p:txBody>
      </p:sp>
      <p:sp>
        <p:nvSpPr>
          <p:cNvPr id="15974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900113" y="1916113"/>
            <a:ext cx="7772400" cy="4681240"/>
          </a:xfrm>
          <a:blipFill rotWithShape="1">
            <a:blip r:embed="rId3"/>
            <a:stretch>
              <a:fillRect l="-392" t="-1563"/>
            </a:stretch>
          </a:blipFill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rgbClr val="000000"/>
                </a:solidFill>
              </a:rPr>
              <a:t>73</a:t>
            </a:fld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转移指令例</a:t>
            </a:r>
          </a:p>
        </p:txBody>
      </p:sp>
      <p:sp>
        <p:nvSpPr>
          <p:cNvPr id="141316" name="Rectangle 3"/>
          <p:cNvSpPr>
            <a:spLocks noGrp="1"/>
          </p:cNvSpPr>
          <p:nvPr>
            <p:ph idx="1"/>
          </p:nvPr>
        </p:nvSpPr>
        <p:spPr>
          <a:xfrm>
            <a:off x="971550" y="1989138"/>
            <a:ext cx="7777163" cy="6477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/>
              <a:t>假设</a:t>
            </a:r>
            <a:r>
              <a:rPr lang="en-US" altLang="zh-CN" dirty="0"/>
              <a:t>AX</a:t>
            </a:r>
            <a:r>
              <a:rPr lang="zh-CN" altLang="en-US" dirty="0"/>
              <a:t>中有一带符号数，求其绝对值存入</a:t>
            </a:r>
            <a:r>
              <a:rPr lang="en-US" altLang="zh-CN" dirty="0"/>
              <a:t>BX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313" y="2643188"/>
            <a:ext cx="6429375" cy="23050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MOV  BX ,AX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TEST  BX ,8000H/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000 0000 0000 0000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JZ  NEXT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NEG   BX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NEXT: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86313" y="4214813"/>
            <a:ext cx="3814763" cy="2305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MOV  BX ,AX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SUB  BX ,0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JNS  NEXT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NEG   BX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NEXT: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74</a:t>
            </a:fld>
            <a:endParaRPr lang="zh-CN" altLang="en-US" sz="1400" dirty="0"/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转移指令例</a:t>
            </a:r>
          </a:p>
        </p:txBody>
      </p:sp>
      <p:sp>
        <p:nvSpPr>
          <p:cNvPr id="142340" name="Rectangle 3"/>
          <p:cNvSpPr>
            <a:spLocks noGrp="1"/>
          </p:cNvSpPr>
          <p:nvPr>
            <p:ph idx="1"/>
          </p:nvPr>
        </p:nvSpPr>
        <p:spPr>
          <a:xfrm>
            <a:off x="971550" y="1989138"/>
            <a:ext cx="6985000" cy="6477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/>
              <a:t>统计</a:t>
            </a:r>
            <a:r>
              <a:rPr lang="en-US" altLang="zh-CN" dirty="0"/>
              <a:t>BX</a:t>
            </a:r>
            <a:r>
              <a:rPr lang="zh-CN" altLang="en-US" dirty="0"/>
              <a:t>寄存器中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/>
              <a:t>的个数。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550" y="2781300"/>
            <a:ext cx="6985000" cy="3706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MOV  CL ,0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AGAIN:AND BX,BX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JZ  EXIT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SAL BX,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JNC AGAIN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INC  CL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JMP AGAIN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EXIT: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5863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设有两个双精度数分别存放于（AX，BX）和（CX，DX）中，下面程序段的功能是比较两数的大小，分别转向不同的程序段。</a:t>
            </a: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	CMP AX,CX</a:t>
            </a: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sym typeface="+mn-ea"/>
              </a:rPr>
              <a:t>[填空1]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sym typeface="+mn-ea"/>
              </a:rPr>
              <a:t>[填空2]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CMP BX,DX</a:t>
            </a: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sym typeface="+mn-ea"/>
              </a:rPr>
              <a:t>[填空3]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	</a:t>
            </a:r>
          </a:p>
          <a:p>
            <a:pPr lvl="0" algn="l">
              <a:buNone/>
            </a:pPr>
            <a:r>
              <a:rPr lang="en-US" altLang="zh-CN" sz="2400" b="1" kern="0" noProof="0" dirty="0" smtClean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sym typeface="+mn-ea"/>
              </a:rPr>
              <a:t>[填空4]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</a:t>
            </a: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EQUAL: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.....</a:t>
            </a:r>
            <a:endParaRPr lang="zh-CN" altLang="en-US" sz="2400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lvl="0" algn="l">
              <a:buNone/>
            </a:pPr>
            <a:endParaRPr lang="zh-CN" altLang="en-US" sz="2400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LOWER: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.....</a:t>
            </a:r>
            <a:endParaRPr lang="zh-CN" altLang="en-US" sz="2400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lvl="0" algn="l">
              <a:buNone/>
            </a:pPr>
            <a:endParaRPr lang="zh-CN" altLang="en-US" sz="2400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lvl="0" algn="l">
              <a:buNone/>
            </a:pPr>
            <a:r>
              <a:rPr lang="zh-CN" altLang="en-US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UPPER: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.....</a:t>
            </a:r>
            <a:endParaRPr lang="zh-CN" altLang="en-US" sz="2400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</a:p>
          </p:txBody>
        </p:sp>
      </p:grpSp>
      <p:pic>
        <p:nvPicPr>
          <p:cNvPr id="4" name="图片 3" descr="tmpA59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76</a:t>
            </a:fld>
            <a:endParaRPr lang="zh-CN" altLang="en-US" sz="1400" dirty="0"/>
          </a:p>
        </p:txBody>
      </p:sp>
      <p:sp>
        <p:nvSpPr>
          <p:cNvPr id="144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二、循环控制指令</a:t>
            </a:r>
          </a:p>
        </p:txBody>
      </p:sp>
      <p:sp>
        <p:nvSpPr>
          <p:cNvPr id="11878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566025" cy="28511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循环范围：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以当前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循环次数由</a:t>
            </a:r>
            <a:r>
              <a:rPr lang="en-US" altLang="zh-CN" dirty="0">
                <a:latin typeface="Times New Roman" panose="02020603050405020304" pitchFamily="18" charset="0"/>
              </a:rPr>
              <a:t>CX</a:t>
            </a:r>
            <a:r>
              <a:rPr lang="zh-CN" altLang="en-US" dirty="0">
                <a:latin typeface="Times New Roman" panose="02020603050405020304" pitchFamily="18" charset="0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循环指令：</a:t>
            </a:r>
          </a:p>
        </p:txBody>
      </p:sp>
      <p:sp>
        <p:nvSpPr>
          <p:cNvPr id="118788" name="Text Box 4"/>
          <p:cNvSpPr txBox="1"/>
          <p:nvPr/>
        </p:nvSpPr>
        <p:spPr>
          <a:xfrm>
            <a:off x="2428875" y="4756150"/>
            <a:ext cx="1855788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LOOP      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*LOOPZ    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*LOOPNZ</a:t>
            </a:r>
          </a:p>
        </p:txBody>
      </p:sp>
      <p:sp>
        <p:nvSpPr>
          <p:cNvPr id="118789" name="AutoShape 5"/>
          <p:cNvSpPr/>
          <p:nvPr/>
        </p:nvSpPr>
        <p:spPr>
          <a:xfrm>
            <a:off x="2124075" y="4984750"/>
            <a:ext cx="228600" cy="1143000"/>
          </a:xfrm>
          <a:prstGeom prst="leftBrace">
            <a:avLst>
              <a:gd name="adj1" fmla="val 4166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18790" name="Line 6"/>
          <p:cNvSpPr/>
          <p:nvPr/>
        </p:nvSpPr>
        <p:spPr>
          <a:xfrm>
            <a:off x="3563938" y="4984750"/>
            <a:ext cx="7207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8791" name="Text Box 7"/>
          <p:cNvSpPr txBox="1"/>
          <p:nvPr/>
        </p:nvSpPr>
        <p:spPr>
          <a:xfrm>
            <a:off x="4384675" y="4752975"/>
            <a:ext cx="244951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无条件循环指令</a:t>
            </a:r>
          </a:p>
        </p:txBody>
      </p:sp>
      <p:sp>
        <p:nvSpPr>
          <p:cNvPr id="118792" name="Text Box 8"/>
          <p:cNvSpPr txBox="1"/>
          <p:nvPr/>
        </p:nvSpPr>
        <p:spPr>
          <a:xfrm>
            <a:off x="4572000" y="5575300"/>
            <a:ext cx="244951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条件循环指令</a:t>
            </a:r>
          </a:p>
        </p:txBody>
      </p:sp>
      <p:sp>
        <p:nvSpPr>
          <p:cNvPr id="118793" name="AutoShape 9"/>
          <p:cNvSpPr/>
          <p:nvPr/>
        </p:nvSpPr>
        <p:spPr>
          <a:xfrm>
            <a:off x="4241800" y="5416550"/>
            <a:ext cx="142875" cy="792163"/>
          </a:xfrm>
          <a:prstGeom prst="rightBrace">
            <a:avLst>
              <a:gd name="adj1" fmla="val 4620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bldLvl="0" animBg="1"/>
      <p:bldP spid="118791" grpId="0"/>
      <p:bldP spid="118792" grpId="0"/>
      <p:bldP spid="118793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  <a:t>77</a:t>
            </a:fld>
            <a:endParaRPr lang="zh-CN" altLang="en-US" sz="1400" dirty="0"/>
          </a:p>
        </p:txBody>
      </p:sp>
      <p:sp>
        <p:nvSpPr>
          <p:cNvPr id="145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无条件循环指令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7489825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>
                <a:latin typeface="+mn-ea"/>
                <a:cs typeface="+mn-ea"/>
              </a:rPr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LOOP  LABEL</a:t>
            </a:r>
          </a:p>
          <a:p>
            <a:pPr eaLnBrk="1" hangingPunct="1"/>
            <a:r>
              <a:rPr lang="zh-CN" altLang="en-US" dirty="0">
                <a:latin typeface="+mn-ea"/>
                <a:cs typeface="+mn-ea"/>
              </a:rPr>
              <a:t>循环条件：</a:t>
            </a:r>
          </a:p>
          <a:p>
            <a:pPr eaLnBrk="1" hangingPunct="1">
              <a:buNone/>
            </a:pPr>
            <a:r>
              <a:rPr lang="en-US" altLang="zh-CN" dirty="0">
                <a:latin typeface="+mn-ea"/>
                <a:cs typeface="+mn-ea"/>
              </a:rPr>
              <a:t>        CX ≠ 0</a:t>
            </a:r>
          </a:p>
          <a:p>
            <a:pPr eaLnBrk="1" hangingPunct="1"/>
            <a:r>
              <a:rPr lang="zh-CN" altLang="en-US" dirty="0">
                <a:latin typeface="+mn-ea"/>
                <a:cs typeface="+mn-ea"/>
              </a:rPr>
              <a:t>操作： </a:t>
            </a:r>
          </a:p>
          <a:p>
            <a:pPr eaLnBrk="1" hangingPunct="1"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latin typeface="+mn-ea"/>
                <a:cs typeface="+mn-ea"/>
              </a:rPr>
              <a:t> </a:t>
            </a:r>
            <a:r>
              <a:rPr lang="en-US" altLang="zh-CN" dirty="0">
                <a:latin typeface="+mn-ea"/>
                <a:cs typeface="+mn-ea"/>
              </a:rPr>
              <a:t>CX-1→</a:t>
            </a:r>
            <a:r>
              <a:rPr lang="zh-CN" altLang="en-US" dirty="0">
                <a:latin typeface="+mn-ea"/>
                <a:cs typeface="+mn-ea"/>
              </a:rPr>
              <a:t> </a:t>
            </a:r>
            <a:r>
              <a:rPr lang="en-US" altLang="zh-CN" dirty="0">
                <a:latin typeface="+mn-ea"/>
                <a:cs typeface="+mn-ea"/>
              </a:rPr>
              <a:t>CX  (DEC  CX)</a:t>
            </a:r>
            <a:r>
              <a:rPr lang="zh-CN" altLang="en-US" dirty="0">
                <a:latin typeface="+mn-ea"/>
                <a:cs typeface="+mn-ea"/>
              </a:rPr>
              <a:t>；</a:t>
            </a:r>
            <a:endParaRPr lang="en-US" altLang="zh-CN" dirty="0">
              <a:latin typeface="+mn-ea"/>
              <a:cs typeface="+mn-ea"/>
            </a:endParaRPr>
          </a:p>
          <a:p>
            <a:pPr eaLnBrk="1" hangingPunct="1"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latin typeface="+mn-ea"/>
                <a:cs typeface="+mn-ea"/>
              </a:rPr>
              <a:t>判断</a:t>
            </a:r>
            <a:r>
              <a:rPr lang="en-US" altLang="zh-CN" dirty="0">
                <a:latin typeface="+mn-ea"/>
                <a:cs typeface="+mn-ea"/>
              </a:rPr>
              <a:t>CX</a:t>
            </a:r>
            <a:r>
              <a:rPr lang="zh-CN" altLang="en-US" dirty="0">
                <a:latin typeface="+mn-ea"/>
                <a:cs typeface="+mn-ea"/>
              </a:rPr>
              <a:t>的值，若</a:t>
            </a:r>
            <a:r>
              <a:rPr lang="en-US" altLang="zh-CN" dirty="0">
                <a:latin typeface="+mn-ea"/>
                <a:cs typeface="+mn-ea"/>
              </a:rPr>
              <a:t>CX≠0</a:t>
            </a:r>
            <a:r>
              <a:rPr lang="zh-CN" altLang="en-US" dirty="0">
                <a:latin typeface="+mn-ea"/>
                <a:cs typeface="+mn-ea"/>
              </a:rPr>
              <a:t>转移到标号处继续循环，否则退出循环。（</a:t>
            </a:r>
            <a:r>
              <a:rPr lang="en-US" altLang="zh-CN" dirty="0">
                <a:latin typeface="+mn-ea"/>
                <a:cs typeface="+mn-ea"/>
              </a:rPr>
              <a:t>JNZ   LABEL</a:t>
            </a:r>
            <a:r>
              <a:rPr lang="zh-CN" altLang="en-US" dirty="0">
                <a:latin typeface="+mn-ea"/>
                <a:cs typeface="+mn-ea"/>
              </a:rPr>
              <a:t>）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>
              <a:buNone/>
            </a:pPr>
            <a:r>
              <a:rPr lang="en-US" altLang="zh-CN" dirty="0"/>
              <a:t>Loop</a:t>
            </a:r>
            <a:r>
              <a:rPr lang="zh-CN" altLang="en-US" dirty="0"/>
              <a:t>指令举例：</a:t>
            </a:r>
          </a:p>
        </p:txBody>
      </p:sp>
      <p:sp>
        <p:nvSpPr>
          <p:cNvPr id="1464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400" dirty="0"/>
              <a:t>78</a:t>
            </a:fld>
            <a:endParaRPr lang="zh-CN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175500" cy="411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任务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：编程计算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kern="0" cap="none" spc="0" normalizeH="0" baseline="3000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，结果存放在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ax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中。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Tx/>
              <a:defRPr/>
            </a:pPr>
            <a:endParaRPr kumimoji="0" lang="zh-CN" altLang="en-US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程序代码：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				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ax,2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				add 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ax,ax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143750" cy="411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任务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：编程计算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kern="0" cap="none" spc="0" normalizeH="0" baseline="3000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程序代码：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ax,2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 add 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ax,ax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add 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ax,ax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143750" cy="411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任务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：编程计算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kern="0" cap="none" spc="0" normalizeH="0" baseline="3000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程序代码：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	 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ax,2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Tx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add ax, ax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Tx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			add ax, ax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Tx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	 …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 ;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做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次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add 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ax,ax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Tx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 …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Tx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add ax, ax</a:t>
            </a:r>
            <a:endParaRPr kumimoji="0" lang="zh-CN" altLang="en-US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104063" cy="4268788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任务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：编程计算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kern="0" cap="none" spc="0" normalizeH="0" baseline="3000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zh-CN" altLang="en-US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程序代码：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			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ax,2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			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cx,11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s: 	 add </a:t>
            </a:r>
            <a:r>
              <a:rPr kumimoji="0" lang="en-US" altLang="zh-CN" sz="24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ax,ax</a:t>
            </a: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   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			loop s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endParaRPr kumimoji="0" lang="en-US" altLang="zh-CN" sz="24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4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Loop</a:t>
            </a:r>
            <a:r>
              <a:rPr lang="zh-CN" altLang="en-US" dirty="0"/>
              <a:t>指令举例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714375" y="2017713"/>
            <a:ext cx="7929563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问题：用加法计算</a:t>
            </a:r>
            <a:r>
              <a:rPr lang="en-US" altLang="zh-CN" dirty="0"/>
              <a:t>123 x236 </a:t>
            </a:r>
            <a:r>
              <a:rPr lang="zh-CN" altLang="en-US" dirty="0"/>
              <a:t>，结果存在</a:t>
            </a:r>
            <a:r>
              <a:rPr lang="en-US" altLang="zh-CN" dirty="0"/>
              <a:t>ax </a:t>
            </a:r>
            <a:r>
              <a:rPr lang="zh-CN" altLang="en-US" dirty="0"/>
              <a:t>中。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思考后看分析。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分析：</a:t>
            </a:r>
            <a:br>
              <a:rPr lang="zh-CN" altLang="en-US" dirty="0"/>
            </a:br>
            <a:r>
              <a:rPr lang="zh-CN" altLang="en-US" dirty="0"/>
              <a:t>可用循环完成，将</a:t>
            </a:r>
            <a:r>
              <a:rPr lang="en-US" altLang="zh-CN" dirty="0"/>
              <a:t>123</a:t>
            </a:r>
            <a:r>
              <a:rPr lang="zh-CN" altLang="en-US" dirty="0"/>
              <a:t>加</a:t>
            </a:r>
            <a:r>
              <a:rPr lang="en-US" altLang="zh-CN" dirty="0"/>
              <a:t>236</a:t>
            </a:r>
            <a:r>
              <a:rPr lang="zh-CN" altLang="en-US" dirty="0"/>
              <a:t>次。可先设</a:t>
            </a:r>
            <a:r>
              <a:rPr lang="en-US" altLang="zh-CN" dirty="0"/>
              <a:t>(ax)=0</a:t>
            </a:r>
            <a:r>
              <a:rPr lang="zh-CN" altLang="en-US" dirty="0"/>
              <a:t>，然后循环做</a:t>
            </a:r>
            <a:r>
              <a:rPr lang="en-US" altLang="zh-CN" dirty="0"/>
              <a:t>236</a:t>
            </a:r>
            <a:r>
              <a:rPr lang="zh-CN" altLang="en-US" dirty="0"/>
              <a:t>次</a:t>
            </a:r>
            <a:r>
              <a:rPr lang="en-US" altLang="zh-CN" dirty="0"/>
              <a:t>(ax)=(ax)+123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程序段代码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55875" y="2924810"/>
            <a:ext cx="5429250" cy="31432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 </a:t>
            </a:r>
            <a:r>
              <a:rPr kumimoji="0" lang="en-US" altLang="zh-CN" sz="28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8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ax,0</a:t>
            </a: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	 </a:t>
            </a:r>
            <a:r>
              <a:rPr kumimoji="0" lang="en-US" altLang="zh-CN" sz="2800" b="1" kern="0" cap="none" spc="0" normalizeH="0" baseline="0" noProof="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28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cx,236</a:t>
            </a: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s: add ax,123</a:t>
            </a: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	  loop s</a:t>
            </a: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endParaRPr kumimoji="0" lang="en-US" altLang="zh-CN" sz="28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834880" cy="5646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指令系统</a:t>
            </a:r>
            <a:endParaRPr lang="zh-CN" altLang="en-US" sz="2800" dirty="0">
              <a:solidFill>
                <a:schemeClr val="accent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 lvl="0">
              <a:buClr>
                <a:srgbClr val="C87608"/>
              </a:buClr>
              <a:buNone/>
            </a:pPr>
            <a:r>
              <a:rPr lang="en-US" altLang="zh-CN" sz="2800" b="1" dirty="0" smtClean="0">
                <a:solidFill>
                  <a:srgbClr val="6A18A8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1 .  </a:t>
            </a:r>
            <a:r>
              <a:rPr lang="zh-CN" altLang="en-US" sz="2800" b="1" dirty="0" smtClean="0">
                <a:solidFill>
                  <a:srgbClr val="6A18A8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数据传送类指令</a:t>
            </a:r>
            <a:endParaRPr lang="en-US" altLang="zh-CN" sz="2800" b="1" dirty="0" smtClean="0"/>
          </a:p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数据传送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类指令用于在寄存器之间、寄存器与存储单元之间或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端口之间传送信息，传送的信息为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87608"/>
              </a:buClr>
              <a:buNone/>
            </a:pPr>
            <a:endParaRPr lang="en-US" altLang="zh-CN" sz="2000" b="1" dirty="0" smtClean="0">
              <a:solidFill>
                <a:srgbClr val="A5002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C87608"/>
              </a:buClr>
              <a:buNone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 MOV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endParaRPr lang="en-US" altLang="zh-CN" sz="28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Clr>
                <a:srgbClr val="C87608"/>
              </a:buClr>
              <a:buNone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 指令格式：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MOV</a:t>
            </a:r>
            <a:r>
              <a:rPr lang="en-US" altLang="zh-CN" sz="2400" b="1" dirty="0" smtClean="0">
                <a:latin typeface="+mn-ea"/>
              </a:rPr>
              <a:t>  DST,SRC</a:t>
            </a:r>
          </a:p>
          <a:p>
            <a:pPr marL="514350" lvl="0" indent="-514350">
              <a:buClr>
                <a:srgbClr val="C87608"/>
              </a:buClr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指令功能：</a:t>
            </a:r>
            <a:r>
              <a:rPr lang="en-US" altLang="zh-CN" sz="2400" b="1" dirty="0" smtClean="0">
                <a:latin typeface="+mn-ea"/>
              </a:rPr>
              <a:t>DST←(SRC)</a:t>
            </a:r>
            <a:endParaRPr lang="en-US" altLang="zh-CN" sz="2000" b="1" dirty="0" smtClean="0"/>
          </a:p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最常用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的数据传送指令，其传送对象可以是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，也可以是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52622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ym typeface="+mn-ea"/>
              </a:rPr>
              <a:t>改进上述程序，提高</a:t>
            </a:r>
            <a:r>
              <a:rPr lang="en-US" altLang="zh-CN" sz="2600" dirty="0">
                <a:sym typeface="+mn-ea"/>
              </a:rPr>
              <a:t>123x236 </a:t>
            </a:r>
            <a:r>
              <a:rPr lang="zh-CN" altLang="en-US" sz="2600" dirty="0">
                <a:sym typeface="+mn-ea"/>
              </a:rPr>
              <a:t>的计算速度。</a:t>
            </a: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2600" b="1" kern="0" noProof="0" dirty="0" err="1" smtClean="0">
                <a:solidFill>
                  <a:schemeClr val="tx2"/>
                </a:solidFill>
                <a:sym typeface="+mn-ea"/>
              </a:rPr>
              <a:t>		mov</a:t>
            </a: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ax,0</a:t>
            </a:r>
            <a:endParaRPr kumimoji="0" lang="en-US" altLang="zh-CN" sz="2600" b="1" kern="0" cap="none" spc="0" normalizeH="0" baseline="0" noProof="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      	 </a:t>
            </a:r>
            <a:r>
              <a:rPr lang="en-US" altLang="zh-CN" sz="2600" b="1" kern="0" noProof="0" dirty="0" err="1" smtClean="0">
                <a:solidFill>
                  <a:schemeClr val="tx2"/>
                </a:solidFill>
                <a:sym typeface="+mn-ea"/>
              </a:rPr>
              <a:t>mov</a:t>
            </a: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cx, </a:t>
            </a:r>
            <a:r>
              <a:rPr lang="en-US" altLang="zh-CN" sz="2600" b="1" kern="0" noProof="0" dirty="0" smtClean="0">
                <a:solidFill>
                  <a:srgbClr val="639EF4"/>
                </a:solidFill>
                <a:sym typeface="+mn-ea"/>
              </a:rPr>
              <a:t>[填空1]</a:t>
            </a: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</a:t>
            </a: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     s: 	add ax, </a:t>
            </a:r>
            <a:r>
              <a:rPr lang="en-US" altLang="zh-CN" sz="2600" b="1" kern="0" noProof="0" dirty="0" smtClean="0">
                <a:solidFill>
                  <a:srgbClr val="639EF4"/>
                </a:solidFill>
                <a:sym typeface="+mn-ea"/>
              </a:rPr>
              <a:t>[填空2]</a:t>
            </a: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</a:t>
            </a: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       	  loop  </a:t>
            </a:r>
            <a:r>
              <a:rPr lang="en-US" altLang="zh-CN" sz="2600" b="1" kern="0" noProof="0" dirty="0" smtClean="0">
                <a:solidFill>
                  <a:srgbClr val="639EF4"/>
                </a:solidFill>
                <a:sym typeface="+mn-ea"/>
              </a:rPr>
              <a:t>[填空3]</a:t>
            </a:r>
            <a:r>
              <a:rPr lang="en-US" altLang="zh-CN" sz="2600" b="1" kern="0" noProof="0" dirty="0" smtClean="0">
                <a:solidFill>
                  <a:schemeClr val="tx2"/>
                </a:solidFill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4" name="图片 3" descr="tmpA59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3.3.4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串操作类指令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6A18A8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串操作</a:t>
            </a:r>
            <a:r>
              <a:rPr lang="zh-CN" altLang="zh-CN" sz="2800" b="1" dirty="0" smtClean="0"/>
              <a:t>指令用于对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字符串</a:t>
            </a:r>
            <a:r>
              <a:rPr lang="zh-CN" altLang="zh-CN" sz="2800" b="1" dirty="0" smtClean="0"/>
              <a:t>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数据串</a:t>
            </a:r>
            <a:r>
              <a:rPr lang="zh-CN" altLang="zh-CN" sz="2800" b="1" dirty="0" smtClean="0"/>
              <a:t>（即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成组数据</a:t>
            </a:r>
            <a:r>
              <a:rPr lang="zh-CN" altLang="zh-CN" sz="2800" b="1" dirty="0" smtClean="0"/>
              <a:t>）进行操作，如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串传送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串比较</a:t>
            </a:r>
            <a:r>
              <a:rPr lang="zh-CN" altLang="zh-CN" sz="2800" b="1" dirty="0" smtClean="0"/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串搜索</a:t>
            </a:r>
            <a:r>
              <a:rPr lang="zh-CN" altLang="zh-CN" sz="2800" b="1" dirty="0" smtClean="0"/>
              <a:t>等。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所谓的串操作实际上是通过对串中的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各个元素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依次连续</a:t>
            </a:r>
            <a:r>
              <a:rPr lang="zh-CN" altLang="zh-CN" sz="2800" b="1" dirty="0" smtClean="0"/>
              <a:t>处理来完成的。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要实现对串的处理，必须解决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两个问题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400" b="1" dirty="0" smtClean="0">
                <a:solidFill>
                  <a:schemeClr val="accent1"/>
                </a:solidFill>
              </a:rPr>
              <a:t>①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如何依次提供串中各元素的地址？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串指针</a:t>
            </a:r>
            <a:endParaRPr lang="en-US" altLang="zh-CN" sz="24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zh-CN" sz="2400" b="1" dirty="0" smtClean="0">
                <a:solidFill>
                  <a:schemeClr val="accent1"/>
                </a:solidFill>
              </a:rPr>
              <a:t>②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如何控制操作的次数？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重复前缀</a:t>
            </a:r>
            <a:endParaRPr lang="en-US" altLang="zh-CN" sz="24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串操作涉及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源串地址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DS:SI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目的串地址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ES:DI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源串指针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目的串指针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92696"/>
            <a:ext cx="8229600" cy="57606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每处理完一个串元素，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串指针</a:t>
            </a:r>
            <a:r>
              <a:rPr lang="zh-CN" altLang="zh-CN" sz="2800" b="1" dirty="0" smtClean="0"/>
              <a:t>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自动修改</a:t>
            </a:r>
            <a:r>
              <a:rPr lang="zh-CN" altLang="zh-CN" sz="2800" b="1" dirty="0" smtClean="0"/>
              <a:t>，指向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下一个</a:t>
            </a:r>
            <a:r>
              <a:rPr lang="zh-CN" altLang="zh-CN" sz="2800" b="1" dirty="0" smtClean="0"/>
              <a:t>串元素。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串操作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正向</a:t>
            </a:r>
            <a:r>
              <a:rPr lang="zh-CN" altLang="zh-CN" sz="2800" b="1" dirty="0" smtClean="0"/>
              <a:t>（从串首向串尾方向）进行时，串指针采用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增量修改</a:t>
            </a:r>
            <a:r>
              <a:rPr lang="zh-CN" altLang="zh-CN" sz="2800" b="1" dirty="0" smtClean="0"/>
              <a:t>方式；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反向</a:t>
            </a:r>
            <a:r>
              <a:rPr lang="zh-CN" altLang="zh-CN" sz="2800" b="1" dirty="0" smtClean="0"/>
              <a:t>（从串尾向串首方向）进行时，串指针采用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减量修改</a:t>
            </a:r>
            <a:r>
              <a:rPr lang="zh-CN" altLang="zh-CN" sz="2800" b="1" dirty="0" smtClean="0"/>
              <a:t>方式。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串操作的方向由控制标志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（方向标志）的状态决定：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DF=0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，正向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，地址递增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DF=1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，反向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，地址递减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。可用以下两条指令设置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标志的状态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CLD</a:t>
            </a:r>
            <a:r>
              <a:rPr lang="en-US" altLang="zh-CN" sz="2400" b="1" dirty="0" smtClean="0">
                <a:latin typeface="+mn-ea"/>
              </a:rPr>
              <a:t>  ;</a:t>
            </a:r>
            <a:r>
              <a:rPr lang="zh-CN" altLang="zh-CN" sz="2400" b="1" dirty="0" smtClean="0">
                <a:latin typeface="+mn-ea"/>
              </a:rPr>
              <a:t>设置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DF=0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8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STD</a:t>
            </a:r>
            <a:r>
              <a:rPr lang="en-US" altLang="zh-CN" sz="2400" b="1" dirty="0" smtClean="0">
                <a:latin typeface="+mn-ea"/>
              </a:rPr>
              <a:t>  ;</a:t>
            </a:r>
            <a:r>
              <a:rPr lang="zh-CN" altLang="zh-CN" sz="2400" b="1" dirty="0" smtClean="0">
                <a:latin typeface="+mn-ea"/>
              </a:rPr>
              <a:t>设置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DF=1</a:t>
            </a:r>
            <a:endParaRPr lang="zh-CN" altLang="zh-CN" sz="2400" b="1" dirty="0" smtClean="0">
              <a:solidFill>
                <a:srgbClr val="0000FF"/>
              </a:solidFill>
              <a:latin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800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zh-CN" sz="2400" b="1" dirty="0" smtClean="0">
                <a:latin typeface="+mj-ea"/>
                <a:ea typeface="+mj-ea"/>
              </a:rPr>
              <a:t>系统启动后，串操作的方向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默认为正向</a:t>
            </a:r>
            <a:r>
              <a:rPr lang="zh-CN" altLang="zh-CN" sz="2400" b="1" dirty="0" smtClean="0">
                <a:latin typeface="+mj-ea"/>
                <a:ea typeface="+mj-ea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串元素的类型有字节类型和字类型两种，相应的串分别称为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字节串</a:t>
            </a:r>
            <a:r>
              <a:rPr lang="zh-CN" altLang="zh-CN" sz="2800" b="1" dirty="0" smtClean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字串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字节串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进行操作时，每处理完一个串元素，串指针自动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；对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字串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进行操作时，每处理完一个串元素，串指针自动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重复前缀</a:t>
            </a:r>
            <a:r>
              <a:rPr lang="zh-CN" altLang="zh-CN" sz="2800" b="1" dirty="0" smtClean="0"/>
              <a:t>用于控制串操作的次数。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串操作指令有两种形式：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基本串操作指令</a:t>
            </a:r>
            <a:r>
              <a:rPr lang="zh-CN" altLang="en-US" sz="2800" b="1" dirty="0" smtClean="0"/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带重复前缀的串操作指令</a:t>
            </a:r>
            <a:r>
              <a:rPr lang="zh-CN" altLang="en-US" sz="2800" b="1" dirty="0" smtClean="0"/>
              <a:t>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6886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1.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基本串操作指令</a:t>
            </a:r>
            <a:endParaRPr lang="en-US" altLang="zh-CN" sz="10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）串传送（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MOVS)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类指令将源串指针所指的串元素值，传送到目的串指针所指的串元素位置。</a:t>
            </a: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⑴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字节串传送指令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MOVSB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MOVS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源串和目的串地址隐含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zh-CN" altLang="zh-CN" sz="2400" b="1" dirty="0" smtClean="0">
                <a:latin typeface="+mn-ea"/>
              </a:rPr>
              <a:t> 传送一个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字节</a:t>
            </a:r>
            <a:r>
              <a:rPr lang="zh-CN" altLang="zh-CN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ES:DI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(DS:SI)</a:t>
            </a:r>
            <a:r>
              <a:rPr lang="zh-CN" altLang="zh-CN" sz="2400" b="1" dirty="0" smtClean="0">
                <a:latin typeface="+mn-ea"/>
              </a:rPr>
              <a:t>；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SI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(SI)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⑵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字串传送指令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MOVSW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MOVS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W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源串和目的串地址隐含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zh-CN" altLang="zh-CN" sz="2400" b="1" dirty="0" smtClean="0">
                <a:latin typeface="+mn-ea"/>
              </a:rPr>
              <a:t> 传送一个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字</a:t>
            </a:r>
            <a:r>
              <a:rPr lang="zh-CN" altLang="zh-CN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ES:DI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(DS:SI)</a:t>
            </a:r>
            <a:r>
              <a:rPr lang="zh-CN" altLang="zh-CN" sz="2400" b="1" dirty="0" smtClean="0">
                <a:latin typeface="+mn-ea"/>
              </a:rPr>
              <a:t>；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SI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(SI)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Meiryo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3.51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(DS)=(ES)=2000H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(20010H)=86H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(20011H)=5CH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，执行以下指令序列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CLD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SI</a:t>
            </a:r>
            <a:r>
              <a:rPr lang="en-US" altLang="zh-CN" sz="2000" b="1" dirty="0" smtClean="0">
                <a:latin typeface="+mn-ea"/>
              </a:rPr>
              <a:t>,0010H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DI</a:t>
            </a:r>
            <a:r>
              <a:rPr lang="en-US" altLang="zh-CN" sz="2000" b="1" dirty="0" smtClean="0">
                <a:latin typeface="+mn-ea"/>
              </a:rPr>
              <a:t>,0050H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MOVSB</a:t>
            </a:r>
          </a:p>
          <a:p>
            <a:endParaRPr lang="zh-CN" altLang="zh-CN" sz="8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执行后，有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(20050H)=86H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(SI)=0011H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(DI)=0051H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</a:t>
            </a:r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3.52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承上例，若将最后一条串传送指令换成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MOVSW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则指令序列执行后，有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(20050H)=86H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(20051H)=5CH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(SI)=0012H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(DI)=0052H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2.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串操作的重复前缀</a:t>
            </a:r>
            <a:endParaRPr lang="en-US" altLang="zh-CN" sz="1000" b="1" dirty="0" smtClean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重复前缀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置于基本串操作指令之前，用于控制基本串操作指令的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连续、重复执行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。重复前缀指定使用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寄存器作为重复次数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，且采用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方式。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1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前缀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用法：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REP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串指令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功能：按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中预置的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重复次数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连续、重复执行指定的串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操作指令。每执行一次，串指针自动修改，且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中的计数值减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(CX)=0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400" b="1" dirty="0" smtClean="0"/>
              <a:t>，重复执行结束。</a:t>
            </a:r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ea typeface="Meiryo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51520" y="908720"/>
            <a:ext cx="5112568" cy="144016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编写指令序列，将数据段内偏移地址从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0010H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开始的连续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数据传送到偏移地址从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0100H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开始的存储区域。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564904"/>
            <a:ext cx="34563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CLD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latin typeface="+mn-ea"/>
              </a:rPr>
              <a:t>AX,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DS</a:t>
            </a:r>
            <a:endParaRPr lang="zh-CN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ES</a:t>
            </a:r>
            <a:r>
              <a:rPr lang="en-US" altLang="zh-CN" sz="2400" b="1" dirty="0">
                <a:latin typeface="+mn-ea"/>
              </a:rPr>
              <a:t>,AX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SI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0010H</a:t>
            </a:r>
            <a:endParaRPr lang="zh-CN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DI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0100H</a:t>
            </a:r>
            <a:endParaRPr lang="zh-CN" altLang="zh-CN" sz="24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latin typeface="+mn-ea"/>
              </a:rPr>
              <a:t>MOV 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CX</a:t>
            </a:r>
            <a:r>
              <a:rPr lang="en-US" altLang="zh-CN" sz="2400" b="1" dirty="0">
                <a:latin typeface="+mn-ea"/>
              </a:rPr>
              <a:t>,50</a:t>
            </a:r>
            <a:endParaRPr lang="zh-CN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REP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MOVSB</a:t>
            </a:r>
            <a:endParaRPr lang="zh-CN" altLang="zh-CN" sz="2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关于串指令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MOVS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，下面说法正确的是：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只能实现数据段和附加段的数据传送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通过添加重复前缀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REP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，能够实现地址自动更新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只能从串首传送到串尾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可以进行字节传送和字传送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6886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）串比较（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CMPS)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类指令主要用于比较两个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等长的串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完全相同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。其方法是比较两个串对应位置上的串元素是否都相同。</a:t>
            </a: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⑴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字节串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比较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CMPSB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CMPS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源串和目的串地址隐含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做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字节</a:t>
            </a:r>
            <a:r>
              <a:rPr lang="zh-CN" altLang="en-US" sz="2400" b="1" dirty="0" smtClean="0">
                <a:latin typeface="+mn-ea"/>
              </a:rPr>
              <a:t>减法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zh-CN" sz="2400" b="1" dirty="0" smtClean="0">
                <a:latin typeface="+mn-ea"/>
              </a:rPr>
              <a:t>DS:SI)-(ES:DI)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设置各种条件标志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SI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(SI)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⑵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比较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CMPSW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CMPS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W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源串和目的串地址隐含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做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字</a:t>
            </a:r>
            <a:r>
              <a:rPr lang="zh-CN" altLang="en-US" sz="2400" b="1" dirty="0" smtClean="0">
                <a:latin typeface="+mn-ea"/>
              </a:rPr>
              <a:t>减法</a:t>
            </a:r>
            <a:r>
              <a:rPr lang="zh-CN" altLang="zh-CN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(DS:SI)-(ES:DI)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设置各种条件标志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SI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(SI)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Meiryo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82880"/>
            <a:ext cx="8229600" cy="6300470"/>
          </a:xfrm>
          <a:prstGeom prst="rect">
            <a:avLst/>
          </a:prstGeom>
        </p:spPr>
        <p:txBody>
          <a:bodyPr vert="horz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endParaRPr lang="en-US" altLang="zh-CN" sz="2000" b="1" dirty="0" smtClean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</a:rPr>
              <a:t>       MOV  AX,BX  ; AX←(BX)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</a:rPr>
              <a:t>       MOV  [BX],AL  ; [BX]←(AL)</a:t>
            </a:r>
            <a:endParaRPr lang="zh-CN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</a:rPr>
              <a:t>       MOV  BX,OFFSET  VAR1  ; BX←VAR1</a:t>
            </a:r>
            <a:r>
              <a:rPr lang="zh-CN" altLang="zh-CN" sz="2000" b="1" dirty="0" smtClean="0">
                <a:latin typeface="+mn-ea"/>
              </a:rPr>
              <a:t>变量的偏移地址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zh-CN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中，源操作数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可以采用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立即寻址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各种存储器寻址方式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，目的操作数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则可以采用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各种存储器寻址方式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使用MOV指令时必须注意：</a:t>
            </a:r>
          </a:p>
          <a:p>
            <a:endParaRPr lang="zh-CN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⑴ DST和SRC的</a:t>
            </a:r>
            <a:r>
              <a:rPr lang="zh-CN" altLang="zh-CN" sz="2000" b="1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数据类型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必须一致。</a:t>
            </a:r>
          </a:p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</a:p>
          <a:p>
            <a:endParaRPr lang="zh-CN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DST和SRC中至少有一个应具有</a:t>
            </a:r>
            <a:r>
              <a:rPr lang="zh-CN" altLang="zh-CN" sz="2000" b="1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明确的数据类型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endParaRPr lang="zh-CN" altLang="en-US" sz="2000" b="1" dirty="0" smtClean="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000" b="1" dirty="0" smtClean="0">
                <a:solidFill>
                  <a:schemeClr val="accent2"/>
                </a:solidFill>
                <a:sym typeface="+mn-ea"/>
              </a:rPr>
              <a:t>⑵</a:t>
            </a:r>
            <a:r>
              <a:rPr lang="zh-CN" altLang="zh-CN" sz="2000" b="1" dirty="0" smtClean="0">
                <a:sym typeface="+mn-ea"/>
              </a:rPr>
              <a:t> </a:t>
            </a: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</a:t>
            </a:r>
            <a:r>
              <a:rPr lang="zh-CN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SRC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不能同时采用存储器寻址方式</a:t>
            </a:r>
            <a:r>
              <a:rPr lang="zh-CN" altLang="zh-C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  <a:sym typeface="+mn-ea"/>
              </a:rPr>
              <a:t>             </a:t>
            </a:r>
            <a:endParaRPr lang="zh-CN" altLang="zh-CN" sz="2000" b="1" dirty="0" smtClean="0">
              <a:latin typeface="+mn-ea"/>
            </a:endParaRPr>
          </a:p>
          <a:p>
            <a:r>
              <a:rPr lang="zh-CN" altLang="zh-C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⑶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⑷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为段寄存器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除外）时，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SRC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不能为立即数或段寄存器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6245" y="3077210"/>
            <a:ext cx="2386330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fontAlgn="auto"/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MOV  AL,BX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/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MOV  AL,300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/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MOV  AX,-32800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1000" y="4212590"/>
            <a:ext cx="168783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MOV  [BX],32H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17800" y="3777615"/>
            <a:ext cx="1528445" cy="571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61000" y="4655185"/>
            <a:ext cx="2582545" cy="1076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  <a:sym typeface="+mn-ea"/>
              </a:rPr>
              <a:t>MOV  DS:[0600H],[BX]</a:t>
            </a:r>
            <a:endParaRPr lang="zh-CN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  <a:sym typeface="+mn-ea"/>
              </a:rPr>
              <a:t>MOV  [BX],[SI+20H]</a:t>
            </a:r>
            <a:endParaRPr lang="zh-CN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  <a:sym typeface="+mn-ea"/>
              </a:rPr>
              <a:t>MOV  VAR3,[SI]        </a:t>
            </a:r>
          </a:p>
          <a:p>
            <a:r>
              <a:rPr lang="en-US" altLang="zh-CN" sz="1600" b="1" dirty="0" smtClean="0">
                <a:latin typeface="+mn-ea"/>
                <a:sym typeface="+mn-ea"/>
              </a:rPr>
              <a:t>MOV  VAR4,VAR5        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7285355" y="5908040"/>
            <a:ext cx="182054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sym typeface="+mn-ea"/>
              </a:rPr>
              <a:t>MOV  DS,2000H</a:t>
            </a:r>
            <a:endParaRPr lang="zh-CN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  <a:sym typeface="+mn-ea"/>
              </a:rPr>
              <a:t>MOV  ES,DS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95550" y="5160010"/>
            <a:ext cx="2786380" cy="509905"/>
            <a:chOff x="3930" y="8126"/>
            <a:chExt cx="4388" cy="803"/>
          </a:xfrm>
        </p:grpSpPr>
        <p:sp>
          <p:nvSpPr>
            <p:cNvPr id="9" name="文本框 8"/>
            <p:cNvSpPr txBox="1"/>
            <p:nvPr/>
          </p:nvSpPr>
          <p:spPr>
            <a:xfrm>
              <a:off x="3930" y="8349"/>
              <a:ext cx="4388" cy="580"/>
            </a:xfrm>
            <a:prstGeom prst="rect">
              <a:avLst/>
            </a:prstGeom>
            <a:solidFill>
              <a:srgbClr val="FAC6BA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适用于所有双操作数指令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3930" y="8126"/>
              <a:ext cx="1682" cy="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88640"/>
            <a:ext cx="8229600" cy="2520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REPE/REPZ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前缀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用法：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REPE/REPZ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串指令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功能：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(CX)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时，重复执行指定的串操作指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令，否则停止执行。每执行一次，串指针自动修改，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中的计数值减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REPE/REPZ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CMPS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配合使用时的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ea typeface="Meiryo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55584"/>
            <a:ext cx="31078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3215308" y="2636912"/>
            <a:ext cx="5183460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zh-CN" sz="2000" b="1" dirty="0" smtClean="0">
                <a:solidFill>
                  <a:srgbClr val="FF0066"/>
                </a:solidFill>
                <a:latin typeface="+mn-ea"/>
              </a:rPr>
              <a:t>【例】</a:t>
            </a:r>
            <a:r>
              <a:rPr lang="zh-CN" altLang="zh-CN" sz="2000" b="1" dirty="0" smtClean="0">
                <a:latin typeface="+mn-ea"/>
              </a:rPr>
              <a:t>设在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数据段</a:t>
            </a:r>
            <a:r>
              <a:rPr lang="zh-CN" altLang="zh-CN" sz="2000" b="1" dirty="0" smtClean="0">
                <a:latin typeface="+mn-ea"/>
              </a:rPr>
              <a:t>内偏移地址为</a:t>
            </a:r>
            <a:r>
              <a:rPr lang="en-US" altLang="zh-CN" sz="2000" b="1" dirty="0" smtClean="0">
                <a:latin typeface="+mn-ea"/>
              </a:rPr>
              <a:t>0010H</a:t>
            </a:r>
            <a:r>
              <a:rPr lang="zh-CN" altLang="zh-CN" sz="2000" b="1" dirty="0" smtClean="0">
                <a:latin typeface="+mn-ea"/>
              </a:rPr>
              <a:t>和</a:t>
            </a:r>
            <a:r>
              <a:rPr lang="en-US" altLang="zh-CN" sz="2000" b="1" dirty="0" smtClean="0">
                <a:latin typeface="+mn-ea"/>
              </a:rPr>
              <a:t>0060H</a:t>
            </a:r>
            <a:r>
              <a:rPr lang="zh-CN" altLang="zh-CN" sz="2000" b="1" dirty="0" smtClean="0">
                <a:latin typeface="+mn-ea"/>
              </a:rPr>
              <a:t>处各存有一个长度为</a:t>
            </a:r>
            <a:r>
              <a:rPr lang="en-US" altLang="zh-CN" sz="2000" b="1" dirty="0" smtClean="0">
                <a:latin typeface="+mn-ea"/>
              </a:rPr>
              <a:t>50</a:t>
            </a:r>
            <a:r>
              <a:rPr lang="zh-CN" altLang="zh-CN" sz="2000" b="1" dirty="0" smtClean="0">
                <a:latin typeface="+mn-ea"/>
              </a:rPr>
              <a:t>的字符串，编写指令序列，比较这两个字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zh-CN" sz="2000" b="1" dirty="0" smtClean="0">
                <a:latin typeface="+mn-ea"/>
              </a:rPr>
              <a:t>符串是否相同。</a:t>
            </a:r>
          </a:p>
        </p:txBody>
      </p:sp>
      <p:sp>
        <p:nvSpPr>
          <p:cNvPr id="2" name="矩形 1"/>
          <p:cNvSpPr/>
          <p:nvPr/>
        </p:nvSpPr>
        <p:spPr>
          <a:xfrm>
            <a:off x="3347864" y="3861048"/>
            <a:ext cx="30963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CLD</a:t>
            </a:r>
            <a:endParaRPr lang="zh-CN" altLang="zh-CN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MOV  </a:t>
            </a:r>
            <a:r>
              <a:rPr lang="en-US" altLang="zh-CN" sz="2000" b="1" dirty="0">
                <a:latin typeface="+mn-ea"/>
              </a:rPr>
              <a:t>AX,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DS</a:t>
            </a:r>
            <a:endParaRPr lang="zh-CN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MOV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ES</a:t>
            </a:r>
            <a:r>
              <a:rPr lang="en-US" altLang="zh-CN" sz="2000" b="1" dirty="0">
                <a:latin typeface="+mn-ea"/>
              </a:rPr>
              <a:t>,AX</a:t>
            </a:r>
          </a:p>
          <a:p>
            <a:r>
              <a:rPr lang="en-US" altLang="zh-CN" sz="2000" b="1" dirty="0" smtClean="0">
                <a:latin typeface="+mn-ea"/>
              </a:rPr>
              <a:t>MOV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SI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0010H</a:t>
            </a:r>
            <a:endParaRPr lang="zh-CN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MOV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DI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0060H</a:t>
            </a:r>
            <a:endParaRPr lang="zh-CN" altLang="zh-CN" sz="20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MOV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CX</a:t>
            </a:r>
            <a:r>
              <a:rPr lang="en-US" altLang="zh-CN" sz="2000" b="1" dirty="0">
                <a:latin typeface="+mn-ea"/>
              </a:rPr>
              <a:t>,50</a:t>
            </a:r>
            <a:endParaRPr lang="zh-CN" altLang="zh-CN" sz="2000" b="1" dirty="0"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REPE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CMPSB</a:t>
            </a:r>
          </a:p>
          <a:p>
            <a:r>
              <a:rPr lang="en-US" altLang="zh-CN" sz="2000" b="1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20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在此判断</a:t>
            </a:r>
            <a:r>
              <a:rPr lang="en-US" altLang="zh-CN" sz="20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0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是否为</a:t>
            </a:r>
            <a:r>
              <a:rPr lang="en-US" altLang="zh-CN" sz="20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REPNE/REPNZ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前缀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用法：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REPNE/REPNZ</a:t>
            </a:r>
            <a:r>
              <a:rPr lang="en-US" altLang="zh-CN" sz="2400" b="1" dirty="0" smtClean="0">
                <a:latin typeface="+mn-ea"/>
              </a:rPr>
              <a:t>  CMPS/SCAS</a:t>
            </a:r>
            <a:endParaRPr lang="zh-CN" altLang="zh-CN" sz="2400" b="1" dirty="0" smtClean="0">
              <a:latin typeface="+mn-ea"/>
            </a:endParaRPr>
          </a:p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功能：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(CX)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时，重复执行指定的串操作指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令，否则停止执行。每执行一次，串指针自动修改，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中的计数值减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/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REPNE/REPNZ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配合使用时的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ea typeface="Meiryo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8001" name="Object 1"/>
          <p:cNvGraphicFramePr>
            <a:graphicFrameLocks noChangeAspect="1"/>
          </p:cNvGraphicFramePr>
          <p:nvPr/>
        </p:nvGraphicFramePr>
        <p:xfrm>
          <a:off x="971600" y="836712"/>
          <a:ext cx="7200800" cy="589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3" imgW="3385185" imgH="2767330" progId="Visio.Drawing.11">
                  <p:embed/>
                </p:oleObj>
              </mc:Choice>
              <mc:Fallback>
                <p:oleObj name="Visio" r:id="rId3" imgW="3385185" imgH="2767330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836712"/>
                        <a:ext cx="7200800" cy="5898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关于串比较指令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CMPS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，下面说法正确的是：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CMPS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指令比较结果相同会自动重复执行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指令执行后不影响串的值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添加重复前缀无意义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只能判断串相等的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情况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6886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）串搜索（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SCAS)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类指令主要用于在一个串（目的串）中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（查找）一个特定的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串元素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。其方法是将需要查找的元素值与串中各个串元素依次进行比较。</a:t>
            </a: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⑴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字节串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搜索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SCASB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SCAS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en-US" altLang="zh-CN" sz="2400" b="1" dirty="0" smtClean="0">
                <a:latin typeface="+mn-ea"/>
              </a:rPr>
              <a:t>AL</a:t>
            </a:r>
            <a:r>
              <a:rPr lang="zh-CN" altLang="zh-CN" sz="2400" b="1" dirty="0" smtClean="0">
                <a:latin typeface="+mn-ea"/>
              </a:rPr>
              <a:t>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做减法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zh-CN" sz="2400" b="1" dirty="0" smtClean="0">
                <a:latin typeface="+mn-ea"/>
              </a:rPr>
              <a:t>AL)-(ES:DI)</a:t>
            </a:r>
            <a:r>
              <a:rPr lang="zh-CN" altLang="en-US" sz="2400" b="1" dirty="0" smtClean="0">
                <a:latin typeface="+mn-ea"/>
              </a:rPr>
              <a:t>，若搜索成功，则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ZF</a:t>
            </a:r>
            <a:r>
              <a:rPr lang="en-US" altLang="zh-CN" sz="2400" b="1" dirty="0" smtClean="0">
                <a:latin typeface="+mn-ea"/>
              </a:rPr>
              <a:t>=1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⑵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搜索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SCASW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SCAS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W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en-US" altLang="zh-CN" sz="2400" b="1" dirty="0" smtClean="0">
                <a:latin typeface="+mn-ea"/>
              </a:rPr>
              <a:t>AX</a:t>
            </a:r>
            <a:r>
              <a:rPr lang="zh-CN" altLang="zh-CN" sz="2400" b="1" dirty="0" smtClean="0">
                <a:latin typeface="+mn-ea"/>
              </a:rPr>
              <a:t>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zh-CN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做减法</a:t>
            </a:r>
            <a:r>
              <a:rPr lang="zh-CN" altLang="zh-CN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(AX)-(ES:DI)</a:t>
            </a:r>
            <a:r>
              <a:rPr lang="zh-CN" altLang="en-US" sz="2400" b="1" dirty="0" smtClean="0">
                <a:latin typeface="+mn-ea"/>
              </a:rPr>
              <a:t>，若搜索成功，则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ZF</a:t>
            </a:r>
            <a:r>
              <a:rPr lang="en-US" altLang="zh-CN" sz="2400" b="1" dirty="0" smtClean="0">
                <a:latin typeface="+mn-ea"/>
              </a:rPr>
              <a:t>=1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Meiryo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20688"/>
            <a:ext cx="8229600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REPE/REPZ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配合使用时的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ea typeface="Meiryo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253062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3059832" y="1556792"/>
            <a:ext cx="5338936" cy="36724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0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设在</a:t>
            </a:r>
            <a:r>
              <a:rPr lang="zh-CN" altLang="zh-CN" sz="2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数据段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内偏移地址为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0010H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处存有一个长度为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的字符串，编写指令序列，在这个字符串中搜索字符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  CLD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</a:rPr>
              <a:t>MOV  AX,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DS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</a:rPr>
              <a:t>MOV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ES</a:t>
            </a:r>
            <a:r>
              <a:rPr lang="en-US" altLang="zh-CN" sz="2000" b="1" dirty="0" smtClean="0">
                <a:latin typeface="+mn-ea"/>
              </a:rPr>
              <a:t>,AX</a:t>
            </a:r>
          </a:p>
          <a:p>
            <a:r>
              <a:rPr lang="en-US" altLang="zh-CN" sz="2000" b="1" dirty="0" smtClean="0">
                <a:latin typeface="+mn-ea"/>
              </a:rPr>
              <a:t>	MOV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DI</a:t>
            </a:r>
            <a:r>
              <a:rPr lang="en-US" altLang="zh-CN" sz="2000" b="1" dirty="0" smtClean="0">
                <a:latin typeface="+mn-ea"/>
              </a:rPr>
              <a:t>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0060H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	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CX</a:t>
            </a:r>
            <a:r>
              <a:rPr lang="en-US" altLang="zh-CN" sz="2000" b="1" dirty="0" smtClean="0">
                <a:latin typeface="+mn-ea"/>
              </a:rPr>
              <a:t>,50</a:t>
            </a:r>
          </a:p>
          <a:p>
            <a:r>
              <a:rPr lang="en-US" altLang="zh-CN" sz="2000" b="1" dirty="0" smtClean="0">
                <a:latin typeface="+mn-ea"/>
              </a:rPr>
              <a:t>	MOV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</a:rPr>
              <a:t>AL</a:t>
            </a:r>
            <a:r>
              <a:rPr lang="en-US" altLang="zh-CN" sz="2000" b="1" dirty="0" err="1" smtClean="0">
                <a:latin typeface="+mn-ea"/>
              </a:rPr>
              <a:t>,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dirty="0" err="1" smtClean="0">
                <a:latin typeface="+mn-ea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	REPNE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SCASB</a:t>
            </a:r>
          </a:p>
          <a:p>
            <a:r>
              <a:rPr lang="en-US" altLang="zh-CN" sz="2000" dirty="0" smtClean="0"/>
              <a:t>                  </a:t>
            </a:r>
            <a:r>
              <a:rPr lang="en-US" altLang="zh-CN" sz="2000" b="1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2000" b="1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在此判断</a:t>
            </a:r>
            <a:r>
              <a:rPr lang="en-US" altLang="zh-CN" sz="2000" b="1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zh-CN" sz="2000" b="1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是否为</a:t>
            </a:r>
            <a:r>
              <a:rPr lang="en-US" altLang="zh-CN" sz="2000" b="1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000" b="1" dirty="0" smtClean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688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4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）串存数（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STOS)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类指令用于将一个元素值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存入目的串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指针所指的串元素中。</a:t>
            </a: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⑴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字节串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存数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STOSB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STOS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en-US" altLang="zh-CN" sz="2400" b="1" dirty="0" smtClean="0">
                <a:latin typeface="+mn-ea"/>
              </a:rPr>
              <a:t>AL</a:t>
            </a:r>
            <a:r>
              <a:rPr lang="zh-CN" altLang="zh-CN" sz="2400" b="1" dirty="0" smtClean="0">
                <a:latin typeface="+mn-ea"/>
              </a:rPr>
              <a:t>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zh-CN" sz="2400" b="1" dirty="0" smtClean="0"/>
              <a:t>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zh-CN" sz="2400" b="1" dirty="0" smtClean="0"/>
              <a:t>的内容存入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目的串</a:t>
            </a:r>
            <a:r>
              <a:rPr lang="zh-CN" altLang="zh-CN" sz="2400" b="1" dirty="0" smtClean="0"/>
              <a:t>中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latin typeface="+mn-ea"/>
              </a:rPr>
              <a:t>ES:DI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(AL)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⑵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存数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STOSW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STOS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W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en-US" altLang="zh-CN" sz="2400" b="1" dirty="0" smtClean="0">
                <a:latin typeface="+mn-ea"/>
              </a:rPr>
              <a:t>AX</a:t>
            </a:r>
            <a:r>
              <a:rPr lang="zh-CN" altLang="zh-CN" sz="2400" b="1" dirty="0" smtClean="0">
                <a:latin typeface="+mn-ea"/>
              </a:rPr>
              <a:t>和目的串地址隐含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zh-CN" sz="2400" b="1" dirty="0" smtClean="0"/>
              <a:t>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400" b="1" dirty="0" smtClean="0"/>
              <a:t>的内容存入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目的串</a:t>
            </a:r>
            <a:r>
              <a:rPr lang="zh-CN" altLang="zh-CN" sz="2400" b="1" dirty="0" smtClean="0"/>
              <a:t>中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latin typeface="+mn-ea"/>
              </a:rPr>
              <a:t>ES:DI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(AX)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DI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Meiryo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196752"/>
            <a:ext cx="8363272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【例】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编写指令序列，将数据段内偏移地址从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0020H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始的连续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清零。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解：这个问题的解决方法，就是将数值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依次存入这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字单元中。可用带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REP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前缀的字串存数指令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STOSW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来完成。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指令序列如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endParaRPr lang="zh-CN" altLang="zh-CN" sz="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CLD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AX,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DS</a:t>
            </a:r>
            <a:endParaRPr lang="zh-CN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ES</a:t>
            </a:r>
            <a:r>
              <a:rPr lang="en-US" altLang="zh-CN" sz="2000" b="1" dirty="0" smtClean="0">
                <a:latin typeface="+mn-ea"/>
              </a:rPr>
              <a:t>,AX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DI</a:t>
            </a:r>
            <a:r>
              <a:rPr lang="en-US" altLang="zh-CN" sz="2000" b="1" dirty="0" smtClean="0">
                <a:latin typeface="+mn-ea"/>
              </a:rPr>
              <a:t>,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0020H</a:t>
            </a:r>
            <a:endParaRPr lang="zh-CN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CX</a:t>
            </a:r>
            <a:r>
              <a:rPr lang="en-US" altLang="zh-CN" sz="2000" b="1" dirty="0" smtClean="0">
                <a:latin typeface="+mn-ea"/>
              </a:rPr>
              <a:t>,100</a:t>
            </a:r>
            <a:endParaRPr lang="zh-CN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MOV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AX</a:t>
            </a:r>
            <a:r>
              <a:rPr lang="en-US" altLang="zh-CN" sz="2000" b="1" dirty="0" smtClean="0">
                <a:latin typeface="+mn-ea"/>
              </a:rPr>
              <a:t>,0</a:t>
            </a:r>
          </a:p>
          <a:p>
            <a:r>
              <a:rPr lang="en-US" altLang="zh-CN" sz="2000" b="1" dirty="0" smtClean="0">
                <a:latin typeface="+mn-ea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REP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STOSW</a:t>
            </a:r>
            <a:endParaRPr lang="zh-CN" altLang="zh-CN" sz="8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688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5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）串取数（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LODS)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类指令</a:t>
            </a:r>
            <a:endParaRPr lang="en-US" altLang="zh-CN" sz="2800" b="1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LODS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类指令用于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取出源串指针所指的串元素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en-US" altLang="zh-C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⑴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字节串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取数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LODSB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LODS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源串地址</a:t>
            </a:r>
            <a:r>
              <a:rPr lang="zh-CN" altLang="en-US" sz="2400" b="1" dirty="0" smtClean="0">
                <a:latin typeface="+mn-ea"/>
              </a:rPr>
              <a:t>和目的操作数</a:t>
            </a:r>
            <a:r>
              <a:rPr lang="en-US" altLang="zh-CN" sz="2400" b="1" dirty="0" smtClean="0">
                <a:latin typeface="+mn-ea"/>
              </a:rPr>
              <a:t>AL</a:t>
            </a:r>
            <a:r>
              <a:rPr lang="zh-CN" altLang="en-US" sz="2400" b="1" dirty="0" smtClean="0">
                <a:latin typeface="+mn-ea"/>
              </a:rPr>
              <a:t>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zh-CN" sz="2400" b="1" dirty="0" smtClean="0"/>
              <a:t>从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源串</a:t>
            </a:r>
            <a:r>
              <a:rPr lang="zh-CN" altLang="zh-CN" sz="2400" b="1" dirty="0" smtClean="0"/>
              <a:t>中取出一个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字节</a:t>
            </a:r>
            <a:r>
              <a:rPr lang="zh-CN" altLang="zh-CN" sz="2400" b="1" dirty="0" smtClean="0"/>
              <a:t>存入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400" dirty="0" smtClean="0"/>
              <a:t> 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latin typeface="+mn-ea"/>
              </a:rPr>
              <a:t>AL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(DS:SI)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SI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(SI)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</a:p>
          <a:p>
            <a:endParaRPr lang="en-US" altLang="zh-CN" sz="800" b="1" dirty="0" smtClean="0">
              <a:latin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solidFill>
                  <a:srgbClr val="0066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⑵ 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字串</a:t>
            </a:r>
            <a:r>
              <a:rPr lang="zh-CN" altLang="en-US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取数</a:t>
            </a:r>
            <a:r>
              <a:rPr lang="zh-CN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LODSW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altLang="zh-CN" sz="2400" b="1" dirty="0" smtClean="0">
                <a:latin typeface="+mn-ea"/>
              </a:rPr>
              <a:t>LODS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W</a:t>
            </a:r>
            <a:r>
              <a:rPr lang="en-US" altLang="zh-CN" sz="2400" b="1" dirty="0" smtClean="0">
                <a:latin typeface="+mn-ea"/>
              </a:rPr>
              <a:t>  ; </a:t>
            </a:r>
            <a:r>
              <a:rPr lang="zh-CN" altLang="zh-CN" sz="2400" b="1" dirty="0" smtClean="0">
                <a:latin typeface="+mn-ea"/>
              </a:rPr>
              <a:t>源串地址</a:t>
            </a:r>
            <a:r>
              <a:rPr lang="zh-CN" altLang="en-US" sz="2400" b="1" dirty="0" smtClean="0">
                <a:latin typeface="+mn-ea"/>
              </a:rPr>
              <a:t>和目的操作数</a:t>
            </a:r>
            <a:r>
              <a:rPr lang="en-US" altLang="zh-CN" sz="2400" b="1" dirty="0" smtClean="0">
                <a:latin typeface="+mn-ea"/>
              </a:rPr>
              <a:t>AX</a:t>
            </a:r>
            <a:r>
              <a:rPr lang="zh-CN" altLang="en-US" sz="2400" b="1" dirty="0" smtClean="0">
                <a:latin typeface="+mn-ea"/>
              </a:rPr>
              <a:t>隐含</a:t>
            </a:r>
            <a:endParaRPr lang="zh-CN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+mn-ea"/>
              </a:rPr>
              <a:t>该指令完成以下操作：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①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zh-CN" sz="2400" b="1" dirty="0" smtClean="0"/>
              <a:t>从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源串</a:t>
            </a:r>
            <a:r>
              <a:rPr lang="zh-CN" altLang="zh-CN" sz="2400" b="1" dirty="0" smtClean="0"/>
              <a:t>中取出一个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字</a:t>
            </a:r>
            <a:r>
              <a:rPr lang="zh-CN" altLang="zh-CN" sz="2400" b="1" dirty="0" smtClean="0"/>
              <a:t>存入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b="1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latin typeface="+mn-ea"/>
              </a:rPr>
              <a:t>AX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(DS:SI)</a:t>
            </a:r>
            <a:endParaRPr lang="zh-CN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solidFill>
                  <a:schemeClr val="accent2"/>
                </a:solidFill>
                <a:latin typeface="+mn-ea"/>
              </a:rPr>
              <a:t>②</a:t>
            </a:r>
            <a:r>
              <a:rPr lang="zh-CN" altLang="zh-CN" sz="2400" b="1" dirty="0" smtClean="0">
                <a:latin typeface="+mn-ea"/>
              </a:rPr>
              <a:t> 修改串指针：</a:t>
            </a:r>
            <a:r>
              <a:rPr lang="en-US" altLang="zh-CN" sz="2400" b="1" dirty="0" smtClean="0">
                <a:latin typeface="+mn-ea"/>
              </a:rPr>
              <a:t>SI</a:t>
            </a:r>
            <a:r>
              <a:rPr lang="zh-CN" altLang="zh-CN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(SI)</a:t>
            </a:r>
            <a:r>
              <a:rPr lang="zh-CN" altLang="zh-CN" sz="2400" b="1" dirty="0" smtClean="0">
                <a:latin typeface="+mn-ea"/>
              </a:rPr>
              <a:t>±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Meiryo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3.3.5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18A8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程序控制类指令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6A18A8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程序控制类</a:t>
            </a:r>
            <a:r>
              <a:rPr lang="zh-CN" altLang="zh-CN" sz="2800" b="1" dirty="0" smtClean="0"/>
              <a:t>指令用于实现复杂的程序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执行路径控制</a:t>
            </a:r>
            <a:r>
              <a:rPr lang="zh-CN" altLang="zh-CN" sz="2800" b="1" dirty="0" smtClean="0"/>
              <a:t>，包括分支、循环、子程序调用与返回、中断服务程序调用与返回等。</a:t>
            </a:r>
            <a:endParaRPr lang="en-US" altLang="zh-CN" sz="2800" b="1" dirty="0" smtClean="0"/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转移执行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时，需要用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程序控制类指令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（段内转移）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CS:IP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（段间转移），以达到改变程序执行路径的目的。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1. 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无条件转移指令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 指令格式：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JMP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OPR</a:t>
            </a: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描述的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转移地址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，无条件转移到目标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0.0"/>
  <p:tag name="PROBLEMBLANK" val="[{&quot;num&quot;:1,&quot;caseSensitive&quot;:false,&quot;fuzzyMatch&quot;:false,&quot;Score&quot;:5.0,&quot;answers&quot;:[&quot;JG UPPER&quot;,&quot;jg upper&quot;]},{&quot;num&quot;:2,&quot;caseSensitive&quot;:false,&quot;fuzzyMatch&quot;:false,&quot;Score&quot;:5.0,&quot;answers&quot;:[&quot;JL LOWER&quot;,&quot;jl   lower&quot;]},{&quot;num&quot;:3,&quot;caseSensitive&quot;:false,&quot;fuzzyMatch&quot;:false,&quot;Score&quot;:5.0,&quot;answers&quot;:[&quot;JA UPPER&quot;,&quot;ja upper&quot;]},{&quot;num&quot;:4,&quot;caseSensitive&quot;:false,&quot;fuzzyMatch&quot;:false,&quot;Score&quot;:5.0,&quot;answers&quot;:[&quot;JB LOWER&quot;,&quot;jb lower&quot;]}]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5.0"/>
  <p:tag name="PROBLEMBLANK" val="[{&quot;num&quot;:1,&quot;caseSensitive&quot;:false,&quot;fuzzyMatch&quot;:false,&quot;Score&quot;:5.0,&quot;answers&quot;:[&quot;123&quot;]},{&quot;num&quot;:2,&quot;caseSensitive&quot;:false,&quot;fuzzyMatch&quot;:false,&quot;Score&quot;:5.0,&quot;answers&quot;:[&quot;236&quot;]},{&quot;num&quot;:3,&quot;caseSensitive&quot;:false,&quot;fuzzyMatch&quot;:false,&quot;Score&quot;:5.0,&quot;answers&quot;:[&quot;s&quot;,&quot;S&quot;]}]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11810</Words>
  <Application>Microsoft Office PowerPoint</Application>
  <PresentationFormat>全屏显示(4:3)</PresentationFormat>
  <Paragraphs>1514</Paragraphs>
  <Slides>127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51" baseType="lpstr">
      <vt:lpstr>Dotum</vt:lpstr>
      <vt:lpstr>Gulim</vt:lpstr>
      <vt:lpstr>Meiryo</vt:lpstr>
      <vt:lpstr>Microsoft Yahei</vt:lpstr>
      <vt:lpstr>方正舒体</vt:lpstr>
      <vt:lpstr>黑体</vt:lpstr>
      <vt:lpstr>华文琥珀</vt:lpstr>
      <vt:lpstr>华文楷体</vt:lpstr>
      <vt:lpstr>华文新魏</vt:lpstr>
      <vt:lpstr>华文中宋</vt:lpstr>
      <vt:lpstr>楷体</vt:lpstr>
      <vt:lpstr>隶书</vt:lpstr>
      <vt:lpstr>宋体</vt:lpstr>
      <vt:lpstr>微软雅黑</vt:lpstr>
      <vt:lpstr>Arial</vt:lpstr>
      <vt:lpstr>Calibri</vt:lpstr>
      <vt:lpstr>Constantia</vt:lpstr>
      <vt:lpstr>Symbol</vt:lpstr>
      <vt:lpstr>Tahoma</vt:lpstr>
      <vt:lpstr>Times New Roman</vt:lpstr>
      <vt:lpstr>Wingdings</vt:lpstr>
      <vt:lpstr>Wingdings 2</vt:lpstr>
      <vt:lpstr>流畅</vt:lpstr>
      <vt:lpstr>Visio</vt:lpstr>
      <vt:lpstr>PowerPoint 演示文稿</vt:lpstr>
      <vt:lpstr>3 指令系统基本概念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一、转移指令</vt:lpstr>
      <vt:lpstr>1. 无条件转移指令</vt:lpstr>
      <vt:lpstr>无条件段内转移</vt:lpstr>
      <vt:lpstr>无条件段间转移</vt:lpstr>
      <vt:lpstr>2. 条件转移指令</vt:lpstr>
      <vt:lpstr>条件转移指令的转移条件</vt:lpstr>
      <vt:lpstr>PowerPoint 演示文稿</vt:lpstr>
      <vt:lpstr>条件转移指令的转移条件</vt:lpstr>
      <vt:lpstr>转移指令例</vt:lpstr>
      <vt:lpstr>转移指令例</vt:lpstr>
      <vt:lpstr>PowerPoint 演示文稿</vt:lpstr>
      <vt:lpstr>二、循环控制指令</vt:lpstr>
      <vt:lpstr>无条件循环指令</vt:lpstr>
      <vt:lpstr>Loop指令举例：</vt:lpstr>
      <vt:lpstr>Loop指令举例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8086指令系统</dc:title>
  <dc:creator>Lenovo</dc:creator>
  <cp:lastModifiedBy>admin</cp:lastModifiedBy>
  <cp:revision>364</cp:revision>
  <dcterms:created xsi:type="dcterms:W3CDTF">2018-11-29T03:46:00Z</dcterms:created>
  <dcterms:modified xsi:type="dcterms:W3CDTF">2023-11-02T07:45:57Z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D5ADBE92FC78401891928EC442AA2E2D</vt:lpwstr>
  </property>
  <property fmtid="{D5CDD505-2E9C-101B-9397-08002B2CF9AE}" pid="3" name="KSOProductBuildVer">
    <vt:lpwstr>2052-11.1.0.9021</vt:lpwstr>
  </property>
</Properties>
</file>