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22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1268415"/>
            <a:ext cx="7772400" cy="1152525"/>
          </a:xfrm>
        </p:spPr>
        <p:txBody>
          <a:bodyPr/>
          <a:lstStyle>
            <a:lvl1pPr>
              <a:defRPr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055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5246"/>
            <a:ext cx="8229600" cy="525462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0679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433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800FF-7F28-4514-9424-2BB6068BDEEF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8F26-B577-40A4-A99D-7DB9B89847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8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358776" y="6385036"/>
            <a:ext cx="8497888" cy="279180"/>
          </a:xfrm>
          <a:prstGeom prst="rect">
            <a:avLst/>
          </a:prstGeom>
          <a:solidFill>
            <a:srgbClr val="000080"/>
          </a:solidFill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7500" tIns="35100" rIns="67500" bIns="351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600" dirty="0" smtClean="0">
              <a:latin typeface="Calibri" pitchFamily="34" charset="0"/>
              <a:ea typeface="맑은 고딕" panose="020B0503020000020004" pitchFamily="50" charset="-127"/>
            </a:endParaRPr>
          </a:p>
        </p:txBody>
      </p:sp>
      <p:sp>
        <p:nvSpPr>
          <p:cNvPr id="1026" name="Rectangle 23"/>
          <p:cNvSpPr>
            <a:spLocks noChangeArrowheads="1"/>
          </p:cNvSpPr>
          <p:nvPr userDrawn="1"/>
        </p:nvSpPr>
        <p:spPr bwMode="auto">
          <a:xfrm>
            <a:off x="358776" y="6408392"/>
            <a:ext cx="8497888" cy="232468"/>
          </a:xfrm>
          <a:prstGeom prst="rect">
            <a:avLst/>
          </a:prstGeom>
          <a:solidFill>
            <a:srgbClr val="0B2268"/>
          </a:solidFill>
          <a:ln>
            <a:noFill/>
          </a:ln>
          <a:extLst/>
        </p:spPr>
        <p:txBody>
          <a:bodyPr lIns="67500" tIns="35100" rIns="67500" bIns="35100" anchor="ctr">
            <a:spAutoFit/>
          </a:bodyPr>
          <a:lstStyle/>
          <a:p>
            <a:pPr algn="ctr"/>
            <a:r>
              <a:rPr lang="en-US" altLang="ko-KR" sz="1050" b="1" i="0" baseline="0" dirty="0" err="1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Beom</a:t>
            </a:r>
            <a:r>
              <a:rPr lang="en-US" altLang="ko-KR" sz="1050" b="1" i="0" baseline="0" dirty="0" smtClean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Yong Shin’s  </a:t>
            </a:r>
            <a:r>
              <a:rPr lang="en-US" altLang="ko-KR" sz="1050" b="1" i="0" baseline="0" dirty="0"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Portfolio</a:t>
            </a:r>
            <a:endParaRPr lang="en-US" altLang="ko-KR" sz="1050" b="1" i="0" dirty="0">
              <a:solidFill>
                <a:schemeClr val="bg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1"/>
            <a:ext cx="8229600" cy="540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323850" y="800100"/>
            <a:ext cx="8458200" cy="0"/>
          </a:xfrm>
          <a:prstGeom prst="line">
            <a:avLst/>
          </a:prstGeom>
          <a:noFill/>
          <a:ln w="38100">
            <a:solidFill>
              <a:srgbClr val="0B226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350" dirty="0"/>
          </a:p>
        </p:txBody>
      </p:sp>
      <p:sp>
        <p:nvSpPr>
          <p:cNvPr id="1030" name="Text Box 18"/>
          <p:cNvSpPr txBox="1">
            <a:spLocks noChangeArrowheads="1"/>
          </p:cNvSpPr>
          <p:nvPr userDrawn="1"/>
        </p:nvSpPr>
        <p:spPr bwMode="auto">
          <a:xfrm>
            <a:off x="8362207" y="6385036"/>
            <a:ext cx="3722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defRPr/>
            </a:pPr>
            <a:fld id="{5BE0B043-2293-4D31-B3F7-F39C09AE0FD3}" type="slidenum">
              <a:rPr lang="en-US" altLang="ko-KR" sz="120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1031" name="Text Box 20"/>
          <p:cNvSpPr txBox="1">
            <a:spLocks noChangeArrowheads="1"/>
          </p:cNvSpPr>
          <p:nvPr userDrawn="1"/>
        </p:nvSpPr>
        <p:spPr bwMode="auto">
          <a:xfrm>
            <a:off x="323851" y="75104"/>
            <a:ext cx="5111750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charset="0"/>
                <a:ea typeface="굴림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charset="0"/>
                <a:ea typeface="굴림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charset="0"/>
                <a:ea typeface="굴림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lang="en-US" altLang="ko-KR" sz="825" i="0" baseline="0" smtClean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rPr>
              <a:t> </a:t>
            </a:r>
            <a:r>
              <a:rPr lang="en-US" altLang="ko-KR" sz="825" i="0" smtClean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rPr>
              <a:t>  </a:t>
            </a:r>
            <a:endParaRPr lang="ko-KR" altLang="en-US" sz="825" i="0" dirty="0">
              <a:solidFill>
                <a:srgbClr val="FF0000"/>
              </a:solidFill>
              <a:latin typeface="현대하모니 M" pitchFamily="18" charset="-127"/>
              <a:ea typeface="현대하모니 M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1" y="90100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 dirty="0"/>
          </a:p>
        </p:txBody>
      </p:sp>
      <p:pic>
        <p:nvPicPr>
          <p:cNvPr id="7" name="Picture 6" descr="오토에버시스템즈, 현대오토에버로 사명 변경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328" y="19805"/>
            <a:ext cx="1391672" cy="72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2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6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800" b="1">
          <a:solidFill>
            <a:schemeClr val="tx2"/>
          </a:solidFill>
          <a:latin typeface="현대하모니 M" pitchFamily="18" charset="-127"/>
          <a:ea typeface="현대하모니 M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500" b="1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342900" algn="l" rtl="0" fontAlgn="base" latinLnBrk="1">
        <a:spcBef>
          <a:spcPct val="0"/>
        </a:spcBef>
        <a:spcAft>
          <a:spcPct val="0"/>
        </a:spcAft>
        <a:defRPr kumimoji="1" sz="21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685800" algn="l" rtl="0" fontAlgn="base" latinLnBrk="1">
        <a:spcBef>
          <a:spcPct val="0"/>
        </a:spcBef>
        <a:spcAft>
          <a:spcPct val="0"/>
        </a:spcAft>
        <a:defRPr kumimoji="1" sz="21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028700" algn="l" rtl="0" fontAlgn="base" latinLnBrk="1">
        <a:spcBef>
          <a:spcPct val="0"/>
        </a:spcBef>
        <a:spcAft>
          <a:spcPct val="0"/>
        </a:spcAft>
        <a:defRPr kumimoji="1" sz="21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371600" algn="l" rtl="0" fontAlgn="base" latinLnBrk="1">
        <a:spcBef>
          <a:spcPct val="0"/>
        </a:spcBef>
        <a:spcAft>
          <a:spcPct val="0"/>
        </a:spcAft>
        <a:defRPr kumimoji="1" sz="21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257175" indent="-257175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현대하모니 L" pitchFamily="18" charset="-127"/>
          <a:ea typeface="현대하모니 L" pitchFamily="18" charset="-127"/>
          <a:cs typeface="+mn-cs"/>
        </a:defRPr>
      </a:lvl1pPr>
      <a:lvl2pPr marL="557213" indent="-214313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현대하모니 L" pitchFamily="18" charset="-127"/>
          <a:ea typeface="현대하모니 L" pitchFamily="18" charset="-127"/>
        </a:defRPr>
      </a:lvl2pPr>
      <a:lvl3pPr marL="857250" indent="-1714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현대하모니 L" pitchFamily="18" charset="-127"/>
          <a:ea typeface="현대하모니 L" pitchFamily="18" charset="-127"/>
        </a:defRPr>
      </a:lvl3pPr>
      <a:lvl4pPr marL="1200150" indent="-1714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현대하모니 L" pitchFamily="18" charset="-127"/>
          <a:ea typeface="현대하모니 L" pitchFamily="18" charset="-127"/>
        </a:defRPr>
      </a:lvl4pPr>
      <a:lvl5pPr marL="1543050" indent="-17145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현대하모니 L" pitchFamily="18" charset="-127"/>
          <a:ea typeface="현대하모니 L" pitchFamily="18" charset="-127"/>
        </a:defRPr>
      </a:lvl5pPr>
      <a:lvl6pPr marL="1885950" indent="-17145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664023"/>
            <a:ext cx="6858000" cy="1047677"/>
          </a:xfr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b="1" dirty="0" smtClean="0">
                <a:solidFill>
                  <a:srgbClr val="00206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“</a:t>
            </a:r>
            <a:r>
              <a:rPr lang="ko-KR" altLang="en-US" b="1" dirty="0" err="1" smtClean="0">
                <a:solidFill>
                  <a:srgbClr val="00206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현대오토에버</a:t>
            </a:r>
            <a:r>
              <a:rPr lang="en-US" altLang="ko-KR" b="1" dirty="0" smtClean="0">
                <a:solidFill>
                  <a:srgbClr val="00206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“</a:t>
            </a:r>
            <a:r>
              <a:rPr lang="en-US" altLang="ko-KR" b="1" dirty="0" smtClean="0">
                <a:solidFill>
                  <a:srgbClr val="00206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/>
            </a:r>
            <a:br>
              <a:rPr lang="en-US" altLang="ko-KR" b="1" dirty="0" smtClean="0">
                <a:solidFill>
                  <a:srgbClr val="00206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</a:br>
            <a:r>
              <a:rPr lang="ko-KR" altLang="en-US" sz="2025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표준 </a:t>
            </a:r>
            <a:r>
              <a:rPr lang="en-US" altLang="ko-KR" sz="2025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MES </a:t>
            </a:r>
            <a:r>
              <a:rPr lang="ko-KR" altLang="en-US" sz="2025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플랫폼 서비스 개발</a:t>
            </a:r>
            <a:endParaRPr lang="ko-KR" altLang="en-US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865971"/>
            <a:ext cx="6858000" cy="66449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2023</a:t>
            </a:r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년 </a:t>
            </a:r>
            <a:r>
              <a:rPr lang="en-US" altLang="ko-KR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1</a:t>
            </a:r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분기 </a:t>
            </a:r>
            <a:r>
              <a:rPr lang="ko-KR" altLang="en-US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현대오토에버</a:t>
            </a:r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ICT </a:t>
            </a:r>
            <a:r>
              <a:rPr lang="ko-KR" altLang="en-US" dirty="0" smtClean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부문</a:t>
            </a:r>
            <a:endParaRPr lang="en-US" altLang="ko-KR" dirty="0" smtClean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r>
              <a:rPr lang="ko-KR" altLang="en-US" b="1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신범용</a:t>
            </a:r>
            <a:r>
              <a:rPr lang="ko-KR" altLang="en-US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ko-KR" altLang="en-US" b="1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포트폴리오</a:t>
            </a:r>
            <a:endParaRPr lang="en-US" altLang="ko-KR" b="1" dirty="0" smtClean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1143000" y="3936655"/>
            <a:ext cx="6858000" cy="142027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u="sng" dirty="0">
                <a:solidFill>
                  <a:schemeClr val="bg1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Submitted to:</a:t>
            </a:r>
          </a:p>
          <a:p>
            <a:r>
              <a:rPr lang="en-US" altLang="ko-KR" sz="1500" b="1" dirty="0">
                <a:solidFill>
                  <a:srgbClr val="00206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HYUNDAI AUTOEVER Development of standard MES platform services</a:t>
            </a:r>
          </a:p>
          <a:p>
            <a:endParaRPr lang="en-US" altLang="ko-KR" sz="1500" b="1" dirty="0"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r>
              <a:rPr lang="en-US" altLang="ko-KR" sz="1500" u="sng" dirty="0">
                <a:solidFill>
                  <a:schemeClr val="bg1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Prepared by:</a:t>
            </a:r>
          </a:p>
          <a:p>
            <a:r>
              <a:rPr lang="en-US" altLang="ko-KR" sz="1500" b="1" dirty="0" err="1">
                <a:latin typeface="현대하모니 M" panose="02020603020101020101" pitchFamily="18" charset="-127"/>
                <a:ea typeface="현대하모니 M" panose="02020603020101020101" pitchFamily="18" charset="-127"/>
              </a:rPr>
              <a:t>Beom</a:t>
            </a:r>
            <a:r>
              <a:rPr lang="en-US" altLang="ko-KR" sz="15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 Yong Shin</a:t>
            </a:r>
          </a:p>
        </p:txBody>
      </p:sp>
    </p:spTree>
    <p:extLst>
      <p:ext uri="{BB962C8B-B14F-4D97-AF65-F5344CB8AC3E}">
        <p14:creationId xmlns:p14="http://schemas.microsoft.com/office/powerpoint/2010/main" val="396682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학력 사항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직무 경력 및 경험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DB0D40-6591-4387-8613-609930BB6EF1}"/>
              </a:ext>
            </a:extLst>
          </p:cNvPr>
          <p:cNvSpPr/>
          <p:nvPr/>
        </p:nvSpPr>
        <p:spPr bwMode="auto">
          <a:xfrm>
            <a:off x="353594" y="879028"/>
            <a:ext cx="8466878" cy="220499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AEAE74-B7B0-4895-ACCB-C0A3097A282C}"/>
              </a:ext>
            </a:extLst>
          </p:cNvPr>
          <p:cNvSpPr/>
          <p:nvPr/>
        </p:nvSpPr>
        <p:spPr bwMode="auto">
          <a:xfrm>
            <a:off x="353592" y="3248675"/>
            <a:ext cx="4212000" cy="30851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19" name="내용 개체 틀 5">
            <a:extLst>
              <a:ext uri="{FF2B5EF4-FFF2-40B4-BE49-F238E27FC236}">
                <a16:creationId xmlns:a16="http://schemas.microsoft.com/office/drawing/2014/main" id="{B0F3F143-B965-021B-1B93-90E90FAFDC89}"/>
              </a:ext>
            </a:extLst>
          </p:cNvPr>
          <p:cNvSpPr txBox="1">
            <a:spLocks/>
          </p:cNvSpPr>
          <p:nvPr/>
        </p:nvSpPr>
        <p:spPr>
          <a:xfrm>
            <a:off x="518742" y="908250"/>
            <a:ext cx="4177437" cy="28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[ </a:t>
            </a:r>
            <a:r>
              <a:rPr lang="ko-KR" altLang="en-US" sz="1200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학력사항 </a:t>
            </a:r>
            <a:r>
              <a:rPr lang="en-US" altLang="ko-KR" sz="1200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]</a:t>
            </a:r>
          </a:p>
        </p:txBody>
      </p:sp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C76470B4-FDDE-1F0B-62E2-53D83E542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713053"/>
              </p:ext>
            </p:extLst>
          </p:nvPr>
        </p:nvGraphicFramePr>
        <p:xfrm>
          <a:off x="518742" y="1181714"/>
          <a:ext cx="8146094" cy="600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129">
                  <a:extLst>
                    <a:ext uri="{9D8B030D-6E8A-4147-A177-3AD203B41FA5}">
                      <a16:colId xmlns:a16="http://schemas.microsoft.com/office/drawing/2014/main" val="581584240"/>
                    </a:ext>
                  </a:extLst>
                </a:gridCol>
                <a:gridCol w="1333894">
                  <a:extLst>
                    <a:ext uri="{9D8B030D-6E8A-4147-A177-3AD203B41FA5}">
                      <a16:colId xmlns:a16="http://schemas.microsoft.com/office/drawing/2014/main" val="3434187785"/>
                    </a:ext>
                  </a:extLst>
                </a:gridCol>
                <a:gridCol w="2667787">
                  <a:extLst>
                    <a:ext uri="{9D8B030D-6E8A-4147-A177-3AD203B41FA5}">
                      <a16:colId xmlns:a16="http://schemas.microsoft.com/office/drawing/2014/main" val="2210149484"/>
                    </a:ext>
                  </a:extLst>
                </a:gridCol>
                <a:gridCol w="1238642">
                  <a:extLst>
                    <a:ext uri="{9D8B030D-6E8A-4147-A177-3AD203B41FA5}">
                      <a16:colId xmlns:a16="http://schemas.microsoft.com/office/drawing/2014/main" val="605606506"/>
                    </a:ext>
                  </a:extLst>
                </a:gridCol>
                <a:gridCol w="1238642">
                  <a:extLst>
                    <a:ext uri="{9D8B030D-6E8A-4147-A177-3AD203B41FA5}">
                      <a16:colId xmlns:a16="http://schemas.microsoft.com/office/drawing/2014/main" val="684907116"/>
                    </a:ext>
                  </a:extLst>
                </a:gridCol>
              </a:tblGrid>
              <a:tr h="300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재학기간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학교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전공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평균 학점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977030"/>
                  </a:ext>
                </a:extLst>
              </a:tr>
              <a:tr h="300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2013</a:t>
                      </a:r>
                      <a:r>
                        <a:rPr lang="ko-KR" altLang="en-US" sz="1000" dirty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년 </a:t>
                      </a:r>
                      <a:r>
                        <a:rPr lang="en-US" altLang="ko-KR" sz="1000" dirty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2</a:t>
                      </a:r>
                      <a:r>
                        <a:rPr lang="ko-KR" altLang="en-US" sz="1000" dirty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월 </a:t>
                      </a:r>
                      <a:r>
                        <a:rPr lang="en-US" altLang="ko-KR" sz="1000" dirty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~ </a:t>
                      </a:r>
                      <a:r>
                        <a:rPr lang="en-US" altLang="ko-KR" sz="1000" dirty="0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2020</a:t>
                      </a:r>
                      <a:r>
                        <a:rPr lang="ko-KR" altLang="en-US" sz="1000" dirty="0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년 </a:t>
                      </a:r>
                      <a:r>
                        <a:rPr lang="en-US" altLang="ko-KR" sz="1000" dirty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2</a:t>
                      </a:r>
                      <a:r>
                        <a:rPr lang="ko-KR" altLang="en-US" sz="1000" dirty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월</a:t>
                      </a:r>
                      <a:endParaRPr lang="en-US" altLang="ko-KR" sz="1000" dirty="0">
                        <a:latin typeface="현대하모니 B" panose="02020603020101020101" pitchFamily="18" charset="-127"/>
                        <a:ea typeface="현대하모니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인천대학교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임베디드시스템공학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3.44</a:t>
                      </a:r>
                      <a:endParaRPr lang="ko-KR" altLang="en-US" sz="1000" dirty="0">
                        <a:latin typeface="현대하모니 B" panose="02020603020101020101" pitchFamily="18" charset="-127"/>
                        <a:ea typeface="현대하모니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학사</a:t>
                      </a:r>
                      <a:r>
                        <a:rPr lang="en-US" altLang="ko-KR" sz="1000" dirty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(</a:t>
                      </a:r>
                      <a:r>
                        <a:rPr lang="ko-KR" altLang="en-US" sz="1000" dirty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졸업</a:t>
                      </a:r>
                      <a:r>
                        <a:rPr lang="en-US" altLang="ko-KR" sz="1000" dirty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)</a:t>
                      </a:r>
                      <a:endParaRPr lang="ko-KR" altLang="en-US" sz="1000" dirty="0">
                        <a:latin typeface="현대하모니 B" panose="02020603020101020101" pitchFamily="18" charset="-127"/>
                        <a:ea typeface="현대하모니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481869"/>
                  </a:ext>
                </a:extLst>
              </a:tr>
            </a:tbl>
          </a:graphicData>
        </a:graphic>
      </p:graphicFrame>
      <p:sp>
        <p:nvSpPr>
          <p:cNvPr id="21" name="내용 개체 틀 5">
            <a:extLst>
              <a:ext uri="{FF2B5EF4-FFF2-40B4-BE49-F238E27FC236}">
                <a16:creationId xmlns:a16="http://schemas.microsoft.com/office/drawing/2014/main" id="{4766638B-549C-A3C3-8EFC-39BFC3C0ACA7}"/>
              </a:ext>
            </a:extLst>
          </p:cNvPr>
          <p:cNvSpPr txBox="1">
            <a:spLocks/>
          </p:cNvSpPr>
          <p:nvPr/>
        </p:nvSpPr>
        <p:spPr>
          <a:xfrm>
            <a:off x="518742" y="1875307"/>
            <a:ext cx="4177437" cy="2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[ </a:t>
            </a:r>
            <a:r>
              <a:rPr lang="ko-KR" altLang="en-US" sz="1200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경력사항 </a:t>
            </a:r>
            <a:r>
              <a:rPr lang="en-US" altLang="ko-KR" sz="1200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]</a:t>
            </a:r>
          </a:p>
        </p:txBody>
      </p:sp>
      <p:graphicFrame>
        <p:nvGraphicFramePr>
          <p:cNvPr id="22" name="표 4">
            <a:extLst>
              <a:ext uri="{FF2B5EF4-FFF2-40B4-BE49-F238E27FC236}">
                <a16:creationId xmlns:a16="http://schemas.microsoft.com/office/drawing/2014/main" id="{5C53F544-7E1D-4B85-EEE5-2B8DD71C2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301867"/>
              </p:ext>
            </p:extLst>
          </p:nvPr>
        </p:nvGraphicFramePr>
        <p:xfrm>
          <a:off x="513986" y="2182118"/>
          <a:ext cx="8146094" cy="696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129">
                  <a:extLst>
                    <a:ext uri="{9D8B030D-6E8A-4147-A177-3AD203B41FA5}">
                      <a16:colId xmlns:a16="http://schemas.microsoft.com/office/drawing/2014/main" val="581584240"/>
                    </a:ext>
                  </a:extLst>
                </a:gridCol>
                <a:gridCol w="1333894">
                  <a:extLst>
                    <a:ext uri="{9D8B030D-6E8A-4147-A177-3AD203B41FA5}">
                      <a16:colId xmlns:a16="http://schemas.microsoft.com/office/drawing/2014/main" val="3434187785"/>
                    </a:ext>
                  </a:extLst>
                </a:gridCol>
                <a:gridCol w="2667787">
                  <a:extLst>
                    <a:ext uri="{9D8B030D-6E8A-4147-A177-3AD203B41FA5}">
                      <a16:colId xmlns:a16="http://schemas.microsoft.com/office/drawing/2014/main" val="2210149484"/>
                    </a:ext>
                  </a:extLst>
                </a:gridCol>
                <a:gridCol w="2477284">
                  <a:extLst>
                    <a:ext uri="{9D8B030D-6E8A-4147-A177-3AD203B41FA5}">
                      <a16:colId xmlns:a16="http://schemas.microsoft.com/office/drawing/2014/main" val="605606506"/>
                    </a:ext>
                  </a:extLst>
                </a:gridCol>
              </a:tblGrid>
              <a:tr h="300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재직기간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기업명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담당 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부서명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직위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977030"/>
                  </a:ext>
                </a:extLst>
              </a:tr>
              <a:tr h="3001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2020</a:t>
                      </a:r>
                      <a:r>
                        <a:rPr lang="ko-KR" altLang="en-US" sz="1000" dirty="0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년 </a:t>
                      </a:r>
                      <a:r>
                        <a:rPr lang="en-US" altLang="ko-KR" sz="1000" dirty="0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04</a:t>
                      </a:r>
                      <a:r>
                        <a:rPr lang="ko-KR" altLang="en-US" sz="1000" dirty="0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월 </a:t>
                      </a:r>
                      <a:r>
                        <a:rPr lang="en-US" altLang="ko-KR" sz="1000" dirty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~ </a:t>
                      </a:r>
                      <a:r>
                        <a:rPr lang="ko-KR" altLang="en-US" sz="1000" dirty="0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현재</a:t>
                      </a:r>
                      <a:r>
                        <a:rPr lang="en-US" altLang="ko-KR" sz="1000" dirty="0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/>
                      </a:r>
                      <a:br>
                        <a:rPr lang="en-US" altLang="ko-KR" sz="1000" dirty="0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</a:br>
                      <a:r>
                        <a:rPr lang="en-US" altLang="ko-KR" sz="1000" dirty="0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(2</a:t>
                      </a:r>
                      <a:r>
                        <a:rPr lang="ko-KR" altLang="en-US" sz="1000" dirty="0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년 </a:t>
                      </a:r>
                      <a:r>
                        <a:rPr lang="en-US" altLang="ko-KR" sz="1000" dirty="0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11</a:t>
                      </a:r>
                      <a:r>
                        <a:rPr lang="ko-KR" altLang="en-US" sz="1000" dirty="0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개월</a:t>
                      </a:r>
                      <a:r>
                        <a:rPr lang="en-US" altLang="ko-KR" sz="1000" dirty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)</a:t>
                      </a:r>
                      <a:endParaRPr lang="ko-KR" altLang="en-US" sz="1000" dirty="0">
                        <a:latin typeface="현대하모니 B" panose="02020603020101020101" pitchFamily="18" charset="-127"/>
                        <a:ea typeface="현대하모니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스태츠칩팩</a:t>
                      </a:r>
                      <a:r>
                        <a:rPr lang="ko-KR" altLang="en-US" sz="1000" dirty="0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 코리아</a:t>
                      </a:r>
                      <a:endParaRPr lang="ko-KR" altLang="en-US" sz="1000" dirty="0">
                        <a:latin typeface="현대하모니 B" panose="02020603020101020101" pitchFamily="18" charset="-127"/>
                        <a:ea typeface="현대하모니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현대하모니 B" panose="02020603020101020101" pitchFamily="18" charset="-127"/>
                          <a:ea typeface="현대하모니 B" panose="02020603020101020101" pitchFamily="18" charset="-127"/>
                          <a:cs typeface="+mn-cs"/>
                        </a:rPr>
                        <a:t>MES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현대하모니 B" panose="02020603020101020101" pitchFamily="18" charset="-127"/>
                          <a:ea typeface="현대하모니 B" panose="02020603020101020101" pitchFamily="18" charset="-127"/>
                          <a:cs typeface="+mn-cs"/>
                        </a:rPr>
                        <a:t>프로그램 개발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현대하모니 B" panose="02020603020101020101" pitchFamily="18" charset="-127"/>
                          <a:ea typeface="현대하모니 B" panose="02020603020101020101" pitchFamily="18" charset="-127"/>
                          <a:cs typeface="+mn-cs"/>
                        </a:rPr>
                        <a:t>(FE/BE)</a:t>
                      </a:r>
                      <a:endParaRPr lang="ko-KR" altLang="en-US" sz="1000" dirty="0">
                        <a:latin typeface="현대하모니 B" panose="02020603020101020101" pitchFamily="18" charset="-127"/>
                        <a:ea typeface="현대하모니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IT</a:t>
                      </a:r>
                      <a:r>
                        <a:rPr lang="ko-KR" altLang="en-US" sz="1000" dirty="0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팀 </a:t>
                      </a:r>
                      <a:r>
                        <a:rPr lang="en-US" altLang="ko-KR" sz="1000" dirty="0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MES </a:t>
                      </a:r>
                      <a:r>
                        <a:rPr lang="ko-KR" altLang="en-US" sz="1000" dirty="0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파트 </a:t>
                      </a:r>
                      <a:r>
                        <a:rPr lang="en-US" altLang="ko-KR" sz="1000" dirty="0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/ </a:t>
                      </a:r>
                      <a:r>
                        <a:rPr lang="ko-KR" altLang="en-US" sz="1000" dirty="0" smtClean="0">
                          <a:latin typeface="현대하모니 B" panose="02020603020101020101" pitchFamily="18" charset="-127"/>
                          <a:ea typeface="현대하모니 B" panose="02020603020101020101" pitchFamily="18" charset="-127"/>
                        </a:rPr>
                        <a:t>주임</a:t>
                      </a:r>
                      <a:endParaRPr lang="ko-KR" altLang="en-US" sz="1000" dirty="0">
                        <a:latin typeface="현대하모니 B" panose="02020603020101020101" pitchFamily="18" charset="-127"/>
                        <a:ea typeface="현대하모니 B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659680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4470AC22-06A1-2D5E-8EE1-413BE4B247F8}"/>
              </a:ext>
            </a:extLst>
          </p:cNvPr>
          <p:cNvGrpSpPr/>
          <p:nvPr/>
        </p:nvGrpSpPr>
        <p:grpSpPr>
          <a:xfrm>
            <a:off x="495698" y="3397203"/>
            <a:ext cx="4052863" cy="2319357"/>
            <a:chOff x="482195" y="3746635"/>
            <a:chExt cx="8257251" cy="2319357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6A3F85C-F7DA-ED78-0B2C-0EBDEA7C51E6}"/>
                </a:ext>
              </a:extLst>
            </p:cNvPr>
            <p:cNvSpPr/>
            <p:nvPr/>
          </p:nvSpPr>
          <p:spPr>
            <a:xfrm>
              <a:off x="482195" y="4034667"/>
              <a:ext cx="8257251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050" b="1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Programming </a:t>
              </a:r>
              <a:r>
                <a:rPr lang="en-US" altLang="ko-KR" sz="1050" b="1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Language</a:t>
              </a:r>
            </a:p>
            <a:p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     - C, C#, VB6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050" b="1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Framework / Library </a:t>
              </a:r>
            </a:p>
            <a:p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     - .NET, </a:t>
              </a:r>
              <a:r>
                <a:rPr lang="en-US" altLang="ko-KR" sz="1050" dirty="0" err="1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Infragistics</a:t>
              </a:r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, </a:t>
              </a:r>
              <a:r>
                <a:rPr lang="en-US" altLang="ko-KR" sz="1050" dirty="0" err="1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GrapeCity</a:t>
              </a:r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 Spreadsheet</a:t>
              </a:r>
              <a:endParaRPr lang="en-US" altLang="ko-KR" sz="1050" dirty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050" b="1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IDE / Compiler </a:t>
              </a:r>
            </a:p>
            <a:p>
              <a:r>
                <a:rPr lang="en-US" altLang="ko-KR" sz="1050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   </a:t>
              </a:r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  - Visual </a:t>
              </a:r>
              <a:r>
                <a:rPr lang="en-US" altLang="ko-KR" sz="1050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Studio, </a:t>
              </a:r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Visual basic, TOAD, Golden</a:t>
              </a:r>
              <a:endParaRPr lang="en-US" altLang="ko-KR" sz="1050" dirty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050" b="1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Tooling </a:t>
              </a:r>
            </a:p>
            <a:p>
              <a:r>
                <a:rPr lang="en-US" altLang="ko-KR" sz="1050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   </a:t>
              </a:r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  - GitHub, SVN </a:t>
              </a:r>
              <a:endParaRPr lang="en-US" altLang="ko-KR" sz="1050" dirty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050" b="1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DBMS</a:t>
              </a:r>
            </a:p>
            <a:p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     - Oracle</a:t>
              </a:r>
              <a:endParaRPr lang="en-US" altLang="ko-KR" sz="1050" dirty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050" b="1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OS</a:t>
              </a:r>
            </a:p>
            <a:p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     - Window</a:t>
              </a:r>
              <a:endParaRPr lang="en-US" altLang="ko-KR" sz="1050" b="1" dirty="0" smtClean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25" name="내용 개체 틀 5">
              <a:extLst>
                <a:ext uri="{FF2B5EF4-FFF2-40B4-BE49-F238E27FC236}">
                  <a16:creationId xmlns:a16="http://schemas.microsoft.com/office/drawing/2014/main" id="{9CF48470-B0A9-BE77-64ED-A7CBBF9D72E5}"/>
                </a:ext>
              </a:extLst>
            </p:cNvPr>
            <p:cNvSpPr txBox="1">
              <a:spLocks/>
            </p:cNvSpPr>
            <p:nvPr/>
          </p:nvSpPr>
          <p:spPr>
            <a:xfrm>
              <a:off x="529145" y="3746635"/>
              <a:ext cx="4338897" cy="2880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lang="ko-KR" altLang="en-US" sz="20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pitchFamily="34" charset="0"/>
                  <a:ea typeface="맑은 고딕" pitchFamily="50" charset="-127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lang="ko-KR" altLang="en-US" sz="18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pitchFamily="34" charset="0"/>
                  <a:ea typeface="맑은 고딕" pitchFamily="50" charset="-127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lang="ko-KR" altLang="en-US" sz="18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pitchFamily="34" charset="0"/>
                  <a:ea typeface="맑은 고딕" pitchFamily="50" charset="-127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lang="ko-KR" altLang="en-US" sz="18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pitchFamily="34" charset="0"/>
                  <a:ea typeface="맑은 고딕" pitchFamily="50" charset="-127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lang="ko-KR" altLang="en-US" sz="18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pitchFamily="34" charset="0"/>
                  <a:ea typeface="맑은 고딕" pitchFamily="50" charset="-127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  <a:sym typeface="Wingdings" panose="05000000000000000000" pitchFamily="2" charset="2"/>
                </a:rPr>
                <a:t>[ </a:t>
              </a:r>
              <a:r>
                <a:rPr lang="ko-KR" altLang="en-US" sz="1200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  <a:sym typeface="Wingdings" panose="05000000000000000000" pitchFamily="2" charset="2"/>
                </a:rPr>
                <a:t>보유기술 </a:t>
              </a:r>
              <a:r>
                <a:rPr lang="en-US" altLang="ko-KR" sz="1200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  <a:sym typeface="Wingdings" panose="05000000000000000000" pitchFamily="2" charset="2"/>
                </a:rPr>
                <a:t>]</a:t>
              </a: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6AEAE74-B7B0-4895-ACCB-C0A3097A282C}"/>
              </a:ext>
            </a:extLst>
          </p:cNvPr>
          <p:cNvSpPr/>
          <p:nvPr/>
        </p:nvSpPr>
        <p:spPr bwMode="auto">
          <a:xfrm>
            <a:off x="4607084" y="3248675"/>
            <a:ext cx="4213388" cy="30851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470AC22-06A1-2D5E-8EE1-413BE4B247F8}"/>
              </a:ext>
            </a:extLst>
          </p:cNvPr>
          <p:cNvGrpSpPr/>
          <p:nvPr/>
        </p:nvGrpSpPr>
        <p:grpSpPr>
          <a:xfrm>
            <a:off x="4766221" y="3397203"/>
            <a:ext cx="3982243" cy="1834609"/>
            <a:chOff x="482195" y="3741320"/>
            <a:chExt cx="8257251" cy="183460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6A3F85C-F7DA-ED78-0B2C-0EBDEA7C51E6}"/>
                </a:ext>
              </a:extLst>
            </p:cNvPr>
            <p:cNvSpPr/>
            <p:nvPr/>
          </p:nvSpPr>
          <p:spPr>
            <a:xfrm>
              <a:off x="482195" y="4029352"/>
              <a:ext cx="8257251" cy="15465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050" b="1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DBMS Knowledge</a:t>
              </a:r>
            </a:p>
            <a:p>
              <a:r>
                <a:rPr lang="en-US" altLang="ko-KR" sz="1050" b="1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     </a:t>
              </a:r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- Oracle SQL Query </a:t>
              </a:r>
              <a:r>
                <a:rPr lang="ko-KR" altLang="en-US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튜닝 및 내부 데이터 </a:t>
              </a:r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Report </a:t>
              </a:r>
              <a:r>
                <a:rPr lang="ko-KR" altLang="en-US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개발</a:t>
              </a:r>
              <a:endParaRPr lang="en-US" altLang="ko-KR" sz="1050" dirty="0" smtClean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050" b="1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VB6.0 Programing (OLD</a:t>
              </a:r>
              <a:r>
                <a:rPr lang="ko-KR" altLang="en-US" sz="1050" b="1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 </a:t>
              </a:r>
              <a:r>
                <a:rPr lang="en-US" altLang="ko-KR" sz="1050" b="1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MES </a:t>
              </a:r>
              <a:r>
                <a:rPr lang="ko-KR" altLang="en-US" sz="1050" b="1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프로그램</a:t>
              </a:r>
              <a:r>
                <a:rPr lang="en-US" altLang="ko-KR" sz="1050" b="1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)</a:t>
              </a:r>
            </a:p>
            <a:p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     - VB6 APP </a:t>
              </a:r>
              <a:r>
                <a:rPr lang="ko-KR" altLang="en-US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개발</a:t>
              </a:r>
              <a:endParaRPr lang="en-US" altLang="ko-KR" sz="1050" dirty="0" smtClean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  <a:p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     - Server (C) </a:t>
              </a:r>
              <a:r>
                <a:rPr lang="ko-KR" altLang="en-US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개발</a:t>
              </a:r>
              <a:endParaRPr lang="en-US" altLang="ko-KR" sz="1050" b="1" dirty="0" smtClean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050" b="1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WPF .NET Programing (NEW</a:t>
              </a:r>
              <a:r>
                <a:rPr lang="ko-KR" altLang="en-US" sz="1050" b="1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 </a:t>
              </a:r>
              <a:r>
                <a:rPr lang="en-US" altLang="ko-KR" sz="1050" b="1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MES </a:t>
              </a:r>
              <a:r>
                <a:rPr lang="ko-KR" altLang="en-US" sz="1050" b="1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프로그램</a:t>
              </a:r>
              <a:r>
                <a:rPr lang="en-US" altLang="ko-KR" sz="1050" b="1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)</a:t>
              </a:r>
              <a:endParaRPr lang="en-US" altLang="ko-KR" sz="1050" b="1" dirty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  <a:p>
              <a:r>
                <a:rPr lang="en-US" altLang="ko-KR" sz="1050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     </a:t>
              </a:r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- WPF UI </a:t>
              </a:r>
              <a:r>
                <a:rPr lang="ko-KR" altLang="en-US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기반 </a:t>
              </a:r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APP </a:t>
              </a:r>
              <a:r>
                <a:rPr lang="ko-KR" altLang="en-US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개발</a:t>
              </a:r>
              <a:endParaRPr lang="en-US" altLang="ko-KR" sz="1050" dirty="0" smtClean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  <a:p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     - Server (C) </a:t>
              </a:r>
              <a:r>
                <a:rPr lang="ko-KR" altLang="en-US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개발</a:t>
              </a:r>
              <a:endParaRPr lang="en-US" altLang="ko-KR" sz="1050" dirty="0" smtClean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  <a:p>
              <a:r>
                <a:rPr lang="en-US" altLang="ko-KR" sz="1050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 </a:t>
              </a:r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    - Batch PGM </a:t>
              </a:r>
              <a:r>
                <a:rPr lang="ko-KR" altLang="en-US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개발 </a:t>
              </a:r>
              <a:r>
                <a:rPr lang="en-US" altLang="ko-KR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(Auto Scheduling System)</a:t>
              </a:r>
              <a:r>
                <a:rPr lang="ko-KR" altLang="en-US" sz="105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 </a:t>
              </a:r>
              <a:endParaRPr lang="en-US" altLang="ko-KR" sz="1050" dirty="0" smtClean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29" name="내용 개체 틀 5">
              <a:extLst>
                <a:ext uri="{FF2B5EF4-FFF2-40B4-BE49-F238E27FC236}">
                  <a16:creationId xmlns:a16="http://schemas.microsoft.com/office/drawing/2014/main" id="{9CF48470-B0A9-BE77-64ED-A7CBBF9D72E5}"/>
                </a:ext>
              </a:extLst>
            </p:cNvPr>
            <p:cNvSpPr txBox="1">
              <a:spLocks/>
            </p:cNvSpPr>
            <p:nvPr/>
          </p:nvSpPr>
          <p:spPr>
            <a:xfrm>
              <a:off x="482195" y="3741320"/>
              <a:ext cx="4338898" cy="2880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lang="ko-KR" altLang="en-US" sz="20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pitchFamily="34" charset="0"/>
                  <a:ea typeface="맑은 고딕" pitchFamily="50" charset="-127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lang="ko-KR" altLang="en-US" sz="18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pitchFamily="34" charset="0"/>
                  <a:ea typeface="맑은 고딕" pitchFamily="50" charset="-127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lang="ko-KR" altLang="en-US" sz="18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pitchFamily="34" charset="0"/>
                  <a:ea typeface="맑은 고딕" pitchFamily="50" charset="-127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lang="ko-KR" altLang="en-US" sz="18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pitchFamily="34" charset="0"/>
                  <a:ea typeface="맑은 고딕" pitchFamily="50" charset="-127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lang="ko-KR" altLang="en-US" sz="18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pitchFamily="34" charset="0"/>
                  <a:ea typeface="맑은 고딕" pitchFamily="50" charset="-127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  <a:sym typeface="Wingdings" panose="05000000000000000000" pitchFamily="2" charset="2"/>
                </a:rPr>
                <a:t>[ </a:t>
              </a:r>
              <a:r>
                <a:rPr lang="ko-KR" altLang="en-US" sz="1200" b="1" dirty="0" smtClean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  <a:sym typeface="Wingdings" panose="05000000000000000000" pitchFamily="2" charset="2"/>
                </a:rPr>
                <a:t>핵심역량 </a:t>
              </a:r>
              <a:r>
                <a:rPr lang="en-US" altLang="ko-KR" sz="1200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  <a:sym typeface="Wingdings" panose="05000000000000000000" pitchFamily="2" charset="2"/>
                </a:rPr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978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II. Auto Schedule System Development (2022.01 ~ 2022.08)</a:t>
            </a:r>
            <a:endParaRPr lang="ko-KR" altLang="en-US" dirty="0"/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E82A5FAB-6C6B-6D17-C6D5-B36C22C11895}"/>
              </a:ext>
            </a:extLst>
          </p:cNvPr>
          <p:cNvSpPr txBox="1">
            <a:spLocks/>
          </p:cNvSpPr>
          <p:nvPr/>
        </p:nvSpPr>
        <p:spPr>
          <a:xfrm>
            <a:off x="457200" y="994941"/>
            <a:ext cx="6336704" cy="785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[ </a:t>
            </a:r>
            <a:r>
              <a:rPr lang="en-US" altLang="ko-KR" sz="1100" b="1" dirty="0" smtClean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Auto Schedule </a:t>
            </a:r>
            <a:r>
              <a:rPr lang="ko-KR" altLang="en-US" sz="1100" b="1" dirty="0" smtClean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시스템 </a:t>
            </a:r>
            <a:r>
              <a:rPr lang="ko-KR" altLang="en-US" sz="1100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개발 </a:t>
            </a:r>
            <a:r>
              <a:rPr lang="en-US" altLang="ko-KR" sz="1100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]</a:t>
            </a:r>
            <a:endParaRPr lang="en-US" altLang="ko-KR" sz="1100" b="1" dirty="0" smtClean="0">
              <a:solidFill>
                <a:schemeClr val="tx1"/>
              </a:solidFill>
              <a:latin typeface="현대하모니 B" panose="02020603020101020101" pitchFamily="18" charset="-127"/>
              <a:ea typeface="현대하모니 B" panose="020206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9B9C4-4373-59E1-49F3-97C1BCBA9C8C}"/>
              </a:ext>
            </a:extLst>
          </p:cNvPr>
          <p:cNvSpPr/>
          <p:nvPr/>
        </p:nvSpPr>
        <p:spPr>
          <a:xfrm>
            <a:off x="791580" y="1193320"/>
            <a:ext cx="75608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595959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[</a:t>
            </a:r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주요업무</a:t>
            </a:r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]</a:t>
            </a:r>
            <a:endParaRPr lang="en-US" altLang="ko-KR" sz="10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Vb6 </a:t>
            </a:r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기반 </a:t>
            </a:r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-&gt;</a:t>
            </a:r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C# .NET Framework </a:t>
            </a:r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기반으로 이식</a:t>
            </a:r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 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실시간 </a:t>
            </a:r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Schedule </a:t>
            </a:r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투입 여부 확인 가능한 </a:t>
            </a:r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mail </a:t>
            </a:r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시스템 구축</a:t>
            </a:r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 (.NET Mail Library </a:t>
            </a:r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사용</a:t>
            </a:r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)</a:t>
            </a:r>
          </a:p>
          <a:p>
            <a:pPr marL="228600" indent="-228600">
              <a:buAutoNum type="arabicPeriod"/>
            </a:pPr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Run </a:t>
            </a:r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및 </a:t>
            </a:r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Combine Lot </a:t>
            </a:r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구성 시 </a:t>
            </a:r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Fab Site </a:t>
            </a:r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및 </a:t>
            </a:r>
            <a:r>
              <a:rPr lang="en-US" altLang="ko-KR" sz="10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WorkWeek</a:t>
            </a:r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체크 하여 자동 </a:t>
            </a:r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Split </a:t>
            </a:r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및 생성</a:t>
            </a:r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9668C4-1BF4-4ED3-7629-284DFFA5E9F1}"/>
              </a:ext>
            </a:extLst>
          </p:cNvPr>
          <p:cNvSpPr/>
          <p:nvPr/>
        </p:nvSpPr>
        <p:spPr>
          <a:xfrm>
            <a:off x="885773" y="5702697"/>
            <a:ext cx="759376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[</a:t>
            </a:r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성과</a:t>
            </a:r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]</a:t>
            </a:r>
            <a:endParaRPr lang="en-US" altLang="ko-KR" sz="10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기존 </a:t>
            </a:r>
            <a:r>
              <a:rPr lang="ko-KR" altLang="en-US" sz="10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매뉴얼 방식 </a:t>
            </a:r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대비 </a:t>
            </a:r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Auto Schedule </a:t>
            </a:r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투입 약 </a:t>
            </a:r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5~60</a:t>
            </a:r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건 추가 </a:t>
            </a:r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/ </a:t>
            </a:r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Human Error </a:t>
            </a:r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감소 및 시간 단축으로 인한 작업 효율성 증가</a:t>
            </a:r>
            <a:endParaRPr lang="ko-KR" altLang="en-US" sz="10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254946" y="2242733"/>
            <a:ext cx="2435225" cy="3257601"/>
          </a:xfrm>
          <a:prstGeom prst="rect">
            <a:avLst/>
          </a:prstGeom>
          <a:solidFill>
            <a:schemeClr val="bg1"/>
          </a:solidFill>
          <a:ln w="28575">
            <a:solidFill>
              <a:srgbClr val="99CCFF"/>
            </a:solidFill>
            <a:miter lim="800000"/>
            <a:headEnd/>
            <a:tailEnd/>
          </a:ln>
          <a:effectLst>
            <a:prstShdw prst="shdw17" dist="17961" dir="2700000">
              <a:srgbClr val="5C7A99"/>
            </a:prstShdw>
          </a:effectLst>
        </p:spPr>
        <p:txBody>
          <a:bodyPr lIns="0" tIns="82800" rIns="0" bIns="82800"/>
          <a:lstStyle>
            <a:lvl1pPr marL="190500" indent="-190500" defTabSz="282575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1pPr>
            <a:lvl2pPr marL="742950" indent="-285750" defTabSz="282575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2pPr>
            <a:lvl3pPr marL="1143000" indent="-228600" defTabSz="282575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3pPr>
            <a:lvl4pPr marL="1600200" indent="-228600" defTabSz="282575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4pPr>
            <a:lvl5pPr marL="2057400" indent="-228600" defTabSz="282575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5pPr>
            <a:lvl6pPr marL="2514600" indent="-228600" defTabSz="282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6pPr>
            <a:lvl7pPr marL="2971800" indent="-228600" defTabSz="282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7pPr>
            <a:lvl8pPr marL="3429000" indent="-228600" defTabSz="282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8pPr>
            <a:lvl9pPr marL="3886200" indent="-228600" defTabSz="282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ko-KR" altLang="ko-KR"/>
          </a:p>
        </p:txBody>
      </p:sp>
      <p:sp>
        <p:nvSpPr>
          <p:cNvPr id="13" name="AutoShape 22"/>
          <p:cNvSpPr>
            <a:spLocks noChangeArrowheads="1"/>
          </p:cNvSpPr>
          <p:nvPr/>
        </p:nvSpPr>
        <p:spPr bwMode="auto">
          <a:xfrm>
            <a:off x="1462909" y="2331346"/>
            <a:ext cx="2063750" cy="2936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638AD9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buFont typeface="Wingdings" panose="05000000000000000000" pitchFamily="2" charset="2"/>
              <a:buChar char="§"/>
            </a:pPr>
            <a:r>
              <a:rPr kumimoji="1" lang="en-US" altLang="ko-KR" sz="12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 In-Transit</a:t>
            </a:r>
          </a:p>
        </p:txBody>
      </p:sp>
      <p:sp>
        <p:nvSpPr>
          <p:cNvPr id="14" name="AutoShape 22"/>
          <p:cNvSpPr>
            <a:spLocks noChangeArrowheads="1"/>
          </p:cNvSpPr>
          <p:nvPr/>
        </p:nvSpPr>
        <p:spPr bwMode="auto">
          <a:xfrm>
            <a:off x="1462909" y="2779021"/>
            <a:ext cx="2052637" cy="2936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638AD9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buFont typeface="Wingdings" panose="05000000000000000000" pitchFamily="2" charset="2"/>
              <a:buChar char="§"/>
            </a:pPr>
            <a:r>
              <a:rPr kumimoji="1" lang="en-US" altLang="ko-KR" sz="1200" b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  Receipt to Die Bank</a:t>
            </a:r>
          </a:p>
        </p:txBody>
      </p:sp>
      <p:cxnSp>
        <p:nvCxnSpPr>
          <p:cNvPr id="15" name="AutoShape 15"/>
          <p:cNvCxnSpPr>
            <a:cxnSpLocks noChangeShapeType="1"/>
            <a:stCxn id="13" idx="2"/>
            <a:endCxn id="14" idx="0"/>
          </p:cNvCxnSpPr>
          <p:nvPr/>
        </p:nvCxnSpPr>
        <p:spPr bwMode="auto">
          <a:xfrm flipH="1">
            <a:off x="2490021" y="2625034"/>
            <a:ext cx="4763" cy="153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AutoShape 22"/>
          <p:cNvSpPr>
            <a:spLocks noChangeArrowheads="1"/>
          </p:cNvSpPr>
          <p:nvPr/>
        </p:nvSpPr>
        <p:spPr bwMode="auto">
          <a:xfrm>
            <a:off x="1462909" y="3236221"/>
            <a:ext cx="2052637" cy="2936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638AD9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buFont typeface="Wingdings" panose="05000000000000000000" pitchFamily="2" charset="2"/>
              <a:buChar char="§"/>
            </a:pPr>
            <a:r>
              <a:rPr kumimoji="1" lang="en-US" altLang="ko-KR" sz="12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 </a:t>
            </a:r>
            <a:r>
              <a:rPr kumimoji="1" lang="en-US" altLang="ko-KR" sz="1200" b="1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Create Schedule</a:t>
            </a:r>
            <a:endParaRPr kumimoji="1" lang="en-US" altLang="ko-KR" sz="1200" b="1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17" name="AutoShape 19"/>
          <p:cNvCxnSpPr>
            <a:cxnSpLocks noChangeShapeType="1"/>
            <a:endCxn id="16" idx="0"/>
          </p:cNvCxnSpPr>
          <p:nvPr/>
        </p:nvCxnSpPr>
        <p:spPr bwMode="auto">
          <a:xfrm flipH="1">
            <a:off x="2490021" y="3082234"/>
            <a:ext cx="4763" cy="153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utoShape 22"/>
          <p:cNvSpPr>
            <a:spLocks noChangeArrowheads="1"/>
          </p:cNvSpPr>
          <p:nvPr/>
        </p:nvSpPr>
        <p:spPr bwMode="auto">
          <a:xfrm>
            <a:off x="1458940" y="4671502"/>
            <a:ext cx="2052637" cy="2936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638AD9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buFont typeface="Wingdings" panose="05000000000000000000" pitchFamily="2" charset="2"/>
              <a:buChar char="§"/>
            </a:pPr>
            <a:r>
              <a:rPr kumimoji="1" lang="en-US" altLang="ko-KR" sz="1200" b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  SHIP</a:t>
            </a:r>
          </a:p>
        </p:txBody>
      </p:sp>
      <p:cxnSp>
        <p:nvCxnSpPr>
          <p:cNvPr id="19" name="AutoShape 21"/>
          <p:cNvCxnSpPr>
            <a:cxnSpLocks noChangeShapeType="1"/>
          </p:cNvCxnSpPr>
          <p:nvPr/>
        </p:nvCxnSpPr>
        <p:spPr bwMode="auto">
          <a:xfrm flipH="1">
            <a:off x="2485259" y="3548959"/>
            <a:ext cx="4762" cy="153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AutoShape 22"/>
          <p:cNvSpPr>
            <a:spLocks noChangeArrowheads="1"/>
          </p:cNvSpPr>
          <p:nvPr/>
        </p:nvSpPr>
        <p:spPr bwMode="auto">
          <a:xfrm>
            <a:off x="1466083" y="3703701"/>
            <a:ext cx="2052637" cy="2936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638AD9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buFont typeface="Wingdings" panose="05000000000000000000" pitchFamily="2" charset="2"/>
              <a:buChar char="§"/>
            </a:pPr>
            <a:r>
              <a:rPr kumimoji="1" lang="en-US" altLang="ko-KR" sz="12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 </a:t>
            </a:r>
            <a:r>
              <a:rPr kumimoji="1" lang="en-US" altLang="ko-KR" sz="1200" b="1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Issue Schedule</a:t>
            </a:r>
            <a:endParaRPr kumimoji="1" lang="en-US" altLang="ko-KR" sz="1200" b="1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21" name="AutoShape 21"/>
          <p:cNvCxnSpPr>
            <a:cxnSpLocks noChangeShapeType="1"/>
          </p:cNvCxnSpPr>
          <p:nvPr/>
        </p:nvCxnSpPr>
        <p:spPr bwMode="auto">
          <a:xfrm flipH="1">
            <a:off x="2478116" y="4011390"/>
            <a:ext cx="4762" cy="153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AutoShape 22"/>
          <p:cNvSpPr>
            <a:spLocks noChangeArrowheads="1"/>
          </p:cNvSpPr>
          <p:nvPr/>
        </p:nvSpPr>
        <p:spPr bwMode="auto">
          <a:xfrm>
            <a:off x="1458940" y="4166132"/>
            <a:ext cx="2052637" cy="2936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638AD9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buFont typeface="Wingdings" panose="05000000000000000000" pitchFamily="2" charset="2"/>
              <a:buChar char="§"/>
            </a:pPr>
            <a:r>
              <a:rPr kumimoji="1" lang="en-US" altLang="ko-KR" sz="12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 </a:t>
            </a:r>
            <a:r>
              <a:rPr kumimoji="1" lang="en-US" altLang="ko-KR" sz="1200" b="1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Plan Schedule</a:t>
            </a:r>
            <a:endParaRPr kumimoji="1" lang="en-US" altLang="ko-KR" sz="1200" b="1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23" name="AutoShape 21"/>
          <p:cNvCxnSpPr>
            <a:cxnSpLocks noChangeShapeType="1"/>
          </p:cNvCxnSpPr>
          <p:nvPr/>
        </p:nvCxnSpPr>
        <p:spPr bwMode="auto">
          <a:xfrm flipH="1">
            <a:off x="2467796" y="4497953"/>
            <a:ext cx="4762" cy="153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직사각형 23"/>
          <p:cNvSpPr/>
          <p:nvPr/>
        </p:nvSpPr>
        <p:spPr>
          <a:xfrm>
            <a:off x="1153006" y="1959000"/>
            <a:ext cx="15392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>
                <a:solidFill>
                  <a:srgbClr val="0000FF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＜</a:t>
            </a:r>
            <a:r>
              <a:rPr lang="en-US" altLang="ko-KR" sz="900" dirty="0" smtClean="0">
                <a:solidFill>
                  <a:srgbClr val="0000FF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Old Schedule Process</a:t>
            </a:r>
            <a:r>
              <a:rPr lang="ko-KR" altLang="en-US" sz="900" dirty="0" smtClean="0">
                <a:solidFill>
                  <a:srgbClr val="0000FF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＞</a:t>
            </a:r>
            <a:endParaRPr lang="en-US" altLang="ko-KR" sz="900" dirty="0">
              <a:solidFill>
                <a:srgbClr val="0000FF"/>
              </a:solidFill>
              <a:latin typeface="현대하모니 B" panose="02020603020101020101" pitchFamily="18" charset="-127"/>
              <a:ea typeface="현대하모니 B" panose="020206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40" name="AutoShape 22"/>
          <p:cNvSpPr>
            <a:spLocks noChangeArrowheads="1"/>
          </p:cNvSpPr>
          <p:nvPr/>
        </p:nvSpPr>
        <p:spPr bwMode="auto">
          <a:xfrm>
            <a:off x="1474022" y="5136873"/>
            <a:ext cx="2052637" cy="2936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638AD9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buFont typeface="Wingdings" panose="05000000000000000000" pitchFamily="2" charset="2"/>
              <a:buChar char="§"/>
            </a:pPr>
            <a:r>
              <a:rPr kumimoji="1" lang="en-US" altLang="ko-KR" sz="12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 </a:t>
            </a:r>
            <a:r>
              <a:rPr kumimoji="1" lang="en-US" altLang="ko-KR" sz="1200" b="1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Receipt</a:t>
            </a:r>
            <a:endParaRPr kumimoji="1" lang="en-US" altLang="ko-KR" sz="1200" b="1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41" name="AutoShape 21"/>
          <p:cNvCxnSpPr>
            <a:cxnSpLocks noChangeShapeType="1"/>
          </p:cNvCxnSpPr>
          <p:nvPr/>
        </p:nvCxnSpPr>
        <p:spPr bwMode="auto">
          <a:xfrm flipH="1">
            <a:off x="2482878" y="4963324"/>
            <a:ext cx="4762" cy="153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Rectangle 9"/>
          <p:cNvSpPr>
            <a:spLocks noChangeArrowheads="1"/>
          </p:cNvSpPr>
          <p:nvPr/>
        </p:nvSpPr>
        <p:spPr bwMode="auto">
          <a:xfrm>
            <a:off x="5472270" y="2242733"/>
            <a:ext cx="2435225" cy="3257601"/>
          </a:xfrm>
          <a:prstGeom prst="rect">
            <a:avLst/>
          </a:prstGeom>
          <a:solidFill>
            <a:schemeClr val="bg1"/>
          </a:solidFill>
          <a:ln w="28575">
            <a:solidFill>
              <a:srgbClr val="99CCFF"/>
            </a:solidFill>
            <a:miter lim="800000"/>
            <a:headEnd/>
            <a:tailEnd/>
          </a:ln>
          <a:effectLst>
            <a:prstShdw prst="shdw17" dist="17961" dir="2700000">
              <a:srgbClr val="5C7A99"/>
            </a:prstShdw>
          </a:effectLst>
        </p:spPr>
        <p:txBody>
          <a:bodyPr lIns="0" tIns="82800" rIns="0" bIns="82800"/>
          <a:lstStyle>
            <a:lvl1pPr marL="190500" indent="-190500" defTabSz="282575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1pPr>
            <a:lvl2pPr marL="742950" indent="-285750" defTabSz="282575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2pPr>
            <a:lvl3pPr marL="1143000" indent="-228600" defTabSz="282575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3pPr>
            <a:lvl4pPr marL="1600200" indent="-228600" defTabSz="282575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4pPr>
            <a:lvl5pPr marL="2057400" indent="-228600" defTabSz="282575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5pPr>
            <a:lvl6pPr marL="2514600" indent="-228600" defTabSz="282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6pPr>
            <a:lvl7pPr marL="2971800" indent="-228600" defTabSz="282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7pPr>
            <a:lvl8pPr marL="3429000" indent="-228600" defTabSz="282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8pPr>
            <a:lvl9pPr marL="3886200" indent="-228600" defTabSz="282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ko-KR" altLang="ko-KR"/>
          </a:p>
        </p:txBody>
      </p:sp>
      <p:sp>
        <p:nvSpPr>
          <p:cNvPr id="43" name="AutoShape 22"/>
          <p:cNvSpPr>
            <a:spLocks noChangeArrowheads="1"/>
          </p:cNvSpPr>
          <p:nvPr/>
        </p:nvSpPr>
        <p:spPr bwMode="auto">
          <a:xfrm>
            <a:off x="5680233" y="2331346"/>
            <a:ext cx="2063750" cy="2936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638AD9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buFont typeface="Wingdings" panose="05000000000000000000" pitchFamily="2" charset="2"/>
              <a:buChar char="§"/>
            </a:pPr>
            <a:r>
              <a:rPr kumimoji="1" lang="en-US" altLang="ko-KR" sz="12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 In-Transit</a:t>
            </a:r>
          </a:p>
        </p:txBody>
      </p:sp>
      <p:sp>
        <p:nvSpPr>
          <p:cNvPr id="44" name="AutoShape 22"/>
          <p:cNvSpPr>
            <a:spLocks noChangeArrowheads="1"/>
          </p:cNvSpPr>
          <p:nvPr/>
        </p:nvSpPr>
        <p:spPr bwMode="auto">
          <a:xfrm>
            <a:off x="5680233" y="2779020"/>
            <a:ext cx="2052637" cy="2184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638AD9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buFont typeface="Wingdings" panose="05000000000000000000" pitchFamily="2" charset="2"/>
              <a:buChar char="§"/>
            </a:pPr>
            <a:r>
              <a:rPr kumimoji="1" lang="en-US" altLang="ko-KR" sz="12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 </a:t>
            </a:r>
            <a:r>
              <a:rPr kumimoji="1" lang="en-US" altLang="ko-KR" sz="1200" b="1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Auto Scheduling</a:t>
            </a:r>
            <a:endParaRPr kumimoji="1" lang="en-US" altLang="ko-KR" sz="1200" b="1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45" name="AutoShape 15"/>
          <p:cNvCxnSpPr>
            <a:cxnSpLocks noChangeShapeType="1"/>
            <a:stCxn id="43" idx="2"/>
            <a:endCxn id="44" idx="0"/>
          </p:cNvCxnSpPr>
          <p:nvPr/>
        </p:nvCxnSpPr>
        <p:spPr bwMode="auto">
          <a:xfrm flipH="1">
            <a:off x="6706552" y="2625034"/>
            <a:ext cx="5556" cy="1539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직사각형 53"/>
          <p:cNvSpPr/>
          <p:nvPr/>
        </p:nvSpPr>
        <p:spPr>
          <a:xfrm>
            <a:off x="5370330" y="1959000"/>
            <a:ext cx="16145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 smtClean="0">
                <a:solidFill>
                  <a:srgbClr val="0000FF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＜</a:t>
            </a:r>
            <a:r>
              <a:rPr lang="en-US" altLang="ko-KR" sz="900" dirty="0" smtClean="0">
                <a:solidFill>
                  <a:srgbClr val="0000FF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Auto Schedule Process</a:t>
            </a:r>
            <a:r>
              <a:rPr lang="ko-KR" altLang="en-US" sz="900" dirty="0" smtClean="0">
                <a:solidFill>
                  <a:srgbClr val="0000FF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＞</a:t>
            </a:r>
            <a:endParaRPr lang="en-US" altLang="ko-KR" sz="900" dirty="0">
              <a:solidFill>
                <a:srgbClr val="0000FF"/>
              </a:solidFill>
              <a:latin typeface="현대하모니 B" panose="02020603020101020101" pitchFamily="18" charset="-127"/>
              <a:ea typeface="현대하모니 B" panose="020206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55" name="AutoShape 22"/>
          <p:cNvSpPr>
            <a:spLocks noChangeArrowheads="1"/>
          </p:cNvSpPr>
          <p:nvPr/>
        </p:nvSpPr>
        <p:spPr bwMode="auto">
          <a:xfrm>
            <a:off x="5691346" y="5136873"/>
            <a:ext cx="2052637" cy="2936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638AD9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anose="020B0603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buFont typeface="Wingdings" panose="05000000000000000000" pitchFamily="2" charset="2"/>
              <a:buChar char="§"/>
            </a:pPr>
            <a:r>
              <a:rPr kumimoji="1" lang="en-US" altLang="ko-KR" sz="1200" b="1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 </a:t>
            </a:r>
            <a:r>
              <a:rPr kumimoji="1" lang="en-US" altLang="ko-KR" sz="1200" b="1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Receipt</a:t>
            </a:r>
            <a:endParaRPr kumimoji="1" lang="en-US" altLang="ko-KR" sz="1200" b="1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56" name="AutoShape 21"/>
          <p:cNvCxnSpPr>
            <a:cxnSpLocks noChangeShapeType="1"/>
          </p:cNvCxnSpPr>
          <p:nvPr/>
        </p:nvCxnSpPr>
        <p:spPr bwMode="auto">
          <a:xfrm flipH="1">
            <a:off x="6700202" y="4963324"/>
            <a:ext cx="4762" cy="153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오른쪽 화살표 57"/>
          <p:cNvSpPr/>
          <p:nvPr/>
        </p:nvSpPr>
        <p:spPr bwMode="auto">
          <a:xfrm>
            <a:off x="3965171" y="3459186"/>
            <a:ext cx="1213658" cy="629197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32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III. SPC Migration (2021.01 ~ 2021.06)</a:t>
            </a:r>
            <a:endParaRPr lang="ko-KR" altLang="en-US" dirty="0"/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E82A5FAB-6C6B-6D17-C6D5-B36C22C11895}"/>
              </a:ext>
            </a:extLst>
          </p:cNvPr>
          <p:cNvSpPr txBox="1">
            <a:spLocks/>
          </p:cNvSpPr>
          <p:nvPr/>
        </p:nvSpPr>
        <p:spPr>
          <a:xfrm>
            <a:off x="457200" y="920126"/>
            <a:ext cx="6336704" cy="785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[ </a:t>
            </a:r>
            <a:r>
              <a:rPr lang="en-US" altLang="ko-KR" sz="1100" b="1" dirty="0" smtClean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SPC Migration]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79B9C4-4373-59E1-49F3-97C1BCBA9C8C}"/>
              </a:ext>
            </a:extLst>
          </p:cNvPr>
          <p:cNvSpPr/>
          <p:nvPr/>
        </p:nvSpPr>
        <p:spPr>
          <a:xfrm>
            <a:off x="791580" y="1147803"/>
            <a:ext cx="75608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595959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[</a:t>
            </a:r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주요업무</a:t>
            </a:r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]</a:t>
            </a:r>
            <a:endParaRPr lang="en-US" altLang="ko-KR" sz="10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Vb6 </a:t>
            </a:r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기반 </a:t>
            </a:r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-&gt;</a:t>
            </a:r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C# .NET Framework </a:t>
            </a:r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기반으로 이식</a:t>
            </a:r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. </a:t>
            </a:r>
            <a:endParaRPr lang="en-US" altLang="ko-KR" sz="10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Serial </a:t>
            </a:r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통신 기반 </a:t>
            </a:r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장비 별 </a:t>
            </a:r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측정 데이터 자동 </a:t>
            </a:r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입력</a:t>
            </a:r>
            <a:endParaRPr lang="en-US" altLang="ko-KR" sz="1000" dirty="0" smtClean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en-US" altLang="ko-KR" sz="10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DataLoader</a:t>
            </a:r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에 의해 </a:t>
            </a:r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Server CPU </a:t>
            </a:r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점유율이 높아져 </a:t>
            </a:r>
            <a:r>
              <a:rPr lang="en-US" altLang="ko-KR" sz="1000" dirty="0" err="1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DataLoader</a:t>
            </a:r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en-US" altLang="ko-KR" sz="10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t</a:t>
            </a:r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hread</a:t>
            </a:r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를 </a:t>
            </a:r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분리하여 문제 해결</a:t>
            </a:r>
            <a:endParaRPr lang="en-US" altLang="ko-KR" sz="10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2305646"/>
            <a:ext cx="3906441" cy="30428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044" y="2305646"/>
            <a:ext cx="3883756" cy="3042882"/>
          </a:xfrm>
          <a:prstGeom prst="rect">
            <a:avLst/>
          </a:prstGeom>
        </p:spPr>
      </p:pic>
      <p:sp>
        <p:nvSpPr>
          <p:cNvPr id="9" name="내용 개체 틀 5">
            <a:extLst>
              <a:ext uri="{FF2B5EF4-FFF2-40B4-BE49-F238E27FC236}">
                <a16:creationId xmlns:a16="http://schemas.microsoft.com/office/drawing/2014/main" id="{372352C4-DAF8-35F2-CA98-40004492D02A}"/>
              </a:ext>
            </a:extLst>
          </p:cNvPr>
          <p:cNvSpPr txBox="1">
            <a:spLocks/>
          </p:cNvSpPr>
          <p:nvPr/>
        </p:nvSpPr>
        <p:spPr>
          <a:xfrm>
            <a:off x="1728320" y="3681967"/>
            <a:ext cx="1223886" cy="145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&lt;</a:t>
            </a:r>
            <a:r>
              <a:rPr lang="ko-KR" altLang="en-US" sz="9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장비 측정 데이터</a:t>
            </a:r>
            <a:r>
              <a:rPr lang="en-US" altLang="ko-KR" sz="9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&gt;</a:t>
            </a:r>
            <a:endParaRPr lang="en-US" altLang="ko-KR" sz="9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10" name="내용 개체 틀 5">
            <a:extLst>
              <a:ext uri="{FF2B5EF4-FFF2-40B4-BE49-F238E27FC236}">
                <a16:creationId xmlns:a16="http://schemas.microsoft.com/office/drawing/2014/main" id="{372352C4-DAF8-35F2-CA98-40004492D02A}"/>
              </a:ext>
            </a:extLst>
          </p:cNvPr>
          <p:cNvSpPr txBox="1">
            <a:spLocks/>
          </p:cNvSpPr>
          <p:nvPr/>
        </p:nvSpPr>
        <p:spPr>
          <a:xfrm>
            <a:off x="1771097" y="5441055"/>
            <a:ext cx="1947405" cy="212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[</a:t>
            </a:r>
            <a:r>
              <a:rPr lang="ko-KR" altLang="en-US" sz="9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장비 측정 데이터</a:t>
            </a:r>
            <a:r>
              <a:rPr lang="en-US" altLang="ko-KR" sz="9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]</a:t>
            </a:r>
            <a:endParaRPr lang="en-US" altLang="ko-KR" sz="9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11" name="내용 개체 틀 5">
            <a:extLst>
              <a:ext uri="{FF2B5EF4-FFF2-40B4-BE49-F238E27FC236}">
                <a16:creationId xmlns:a16="http://schemas.microsoft.com/office/drawing/2014/main" id="{372352C4-DAF8-35F2-CA98-40004492D02A}"/>
              </a:ext>
            </a:extLst>
          </p:cNvPr>
          <p:cNvSpPr txBox="1">
            <a:spLocks/>
          </p:cNvSpPr>
          <p:nvPr/>
        </p:nvSpPr>
        <p:spPr>
          <a:xfrm>
            <a:off x="5771219" y="5441055"/>
            <a:ext cx="1947405" cy="212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[SPC </a:t>
            </a:r>
            <a:r>
              <a:rPr lang="ko-KR" altLang="en-US" sz="9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수신</a:t>
            </a:r>
            <a:r>
              <a:rPr lang="ko-KR" altLang="en-US" sz="9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데이터</a:t>
            </a:r>
            <a:r>
              <a:rPr lang="en-US" altLang="ko-KR" sz="9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]</a:t>
            </a:r>
            <a:endParaRPr lang="en-US" altLang="ko-KR" sz="9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114800" y="3487782"/>
            <a:ext cx="418012" cy="113646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8143414" y="4056016"/>
            <a:ext cx="418012" cy="56823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01059" y="1937850"/>
            <a:ext cx="19030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rgbClr val="0000FF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＜</a:t>
            </a:r>
            <a:r>
              <a:rPr lang="en-US" altLang="ko-KR" sz="1000" dirty="0" smtClean="0">
                <a:solidFill>
                  <a:srgbClr val="0000FF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Serial </a:t>
            </a:r>
            <a:r>
              <a:rPr lang="ko-KR" altLang="en-US" sz="1000" dirty="0" smtClean="0">
                <a:solidFill>
                  <a:srgbClr val="0000FF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통신 기반 데이터 수신</a:t>
            </a:r>
            <a:r>
              <a:rPr lang="ko-KR" altLang="en-US" sz="1000" dirty="0" smtClean="0">
                <a:solidFill>
                  <a:srgbClr val="0000FF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＞</a:t>
            </a:r>
            <a:endParaRPr lang="en-US" altLang="ko-KR" sz="1000" dirty="0">
              <a:solidFill>
                <a:srgbClr val="0000FF"/>
              </a:solidFill>
              <a:latin typeface="현대하모니 B" panose="02020603020101020101" pitchFamily="18" charset="-127"/>
              <a:ea typeface="현대하모니 B" panose="020206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614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480144" y="1510134"/>
            <a:ext cx="2808669" cy="2807597"/>
            <a:chOff x="127447" y="1834693"/>
            <a:chExt cx="2808669" cy="2807597"/>
          </a:xfrm>
        </p:grpSpPr>
        <p:sp>
          <p:nvSpPr>
            <p:cNvPr id="2" name="순서도: 대체 처리 1"/>
            <p:cNvSpPr/>
            <p:nvPr/>
          </p:nvSpPr>
          <p:spPr>
            <a:xfrm>
              <a:off x="1161351" y="1834693"/>
              <a:ext cx="978214" cy="25326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Start</a:t>
              </a:r>
              <a:endParaRPr lang="ko-KR" altLang="en-US" sz="1200" dirty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3" name="순서도: 판단 2"/>
            <p:cNvSpPr/>
            <p:nvPr/>
          </p:nvSpPr>
          <p:spPr>
            <a:xfrm>
              <a:off x="846015" y="2375030"/>
              <a:ext cx="1601893" cy="669855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MES LOT</a:t>
              </a:r>
              <a:r>
                <a:rPr lang="ko-KR" altLang="en-US" sz="120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조회</a:t>
              </a:r>
              <a:endParaRPr lang="ko-KR" altLang="en-US" sz="1200" dirty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4" name="순서도: 처리 3"/>
            <p:cNvSpPr/>
            <p:nvPr/>
          </p:nvSpPr>
          <p:spPr>
            <a:xfrm>
              <a:off x="1105602" y="3419014"/>
              <a:ext cx="1077269" cy="55658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SPC Raw Data Check &amp; Save</a:t>
              </a:r>
              <a:endParaRPr lang="ko-KR" altLang="en-US" sz="1200" dirty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5" name="순서도: 대체 처리 4"/>
            <p:cNvSpPr/>
            <p:nvPr/>
          </p:nvSpPr>
          <p:spPr>
            <a:xfrm>
              <a:off x="1157856" y="4389022"/>
              <a:ext cx="978214" cy="25326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End</a:t>
              </a:r>
              <a:endParaRPr lang="ko-KR" altLang="en-US" sz="1200" dirty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cxnSp>
          <p:nvCxnSpPr>
            <p:cNvPr id="8" name="직선 화살표 연결선 7"/>
            <p:cNvCxnSpPr>
              <a:stCxn id="2" idx="2"/>
              <a:endCxn id="3" idx="0"/>
            </p:cNvCxnSpPr>
            <p:nvPr/>
          </p:nvCxnSpPr>
          <p:spPr>
            <a:xfrm flipH="1">
              <a:off x="1646962" y="2087961"/>
              <a:ext cx="3496" cy="287069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127447" y="2130213"/>
              <a:ext cx="14334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자동화 </a:t>
              </a:r>
              <a:r>
                <a:rPr lang="en-US" altLang="ko-KR" sz="100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: H101 </a:t>
              </a:r>
              <a:r>
                <a:rPr lang="en-US" altLang="ko-KR" sz="1000" dirty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Receive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746048" y="3123386"/>
              <a:ext cx="97815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XML File </a:t>
              </a:r>
              <a:r>
                <a:rPr lang="ko-KR" altLang="en-US" sz="100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생성</a:t>
              </a:r>
              <a:endParaRPr lang="en-US" altLang="ko-KR" sz="1000" dirty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cxnSp>
          <p:nvCxnSpPr>
            <p:cNvPr id="22" name="직선 화살표 연결선 21"/>
            <p:cNvCxnSpPr>
              <a:stCxn id="3" idx="2"/>
              <a:endCxn id="4" idx="0"/>
            </p:cNvCxnSpPr>
            <p:nvPr/>
          </p:nvCxnSpPr>
          <p:spPr>
            <a:xfrm flipH="1">
              <a:off x="1644237" y="3044885"/>
              <a:ext cx="2725" cy="374129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4" idx="2"/>
              <a:endCxn id="5" idx="0"/>
            </p:cNvCxnSpPr>
            <p:nvPr/>
          </p:nvCxnSpPr>
          <p:spPr>
            <a:xfrm>
              <a:off x="1644237" y="3975594"/>
              <a:ext cx="2726" cy="41342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1759191" y="4059196"/>
              <a:ext cx="117692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XML File Parsing</a:t>
              </a:r>
              <a:endParaRPr lang="en-US" altLang="ko-KR" sz="1000" dirty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737865" y="1510134"/>
            <a:ext cx="4909748" cy="2470911"/>
            <a:chOff x="3777052" y="2211719"/>
            <a:chExt cx="4909748" cy="2470911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7052" y="2211719"/>
              <a:ext cx="4909748" cy="2287496"/>
            </a:xfrm>
            <a:prstGeom prst="rect">
              <a:avLst/>
            </a:prstGeom>
          </p:spPr>
        </p:pic>
        <p:sp>
          <p:nvSpPr>
            <p:cNvPr id="28" name="내용 개체 틀 5">
              <a:extLst>
                <a:ext uri="{FF2B5EF4-FFF2-40B4-BE49-F238E27FC236}">
                  <a16:creationId xmlns:a16="http://schemas.microsoft.com/office/drawing/2014/main" id="{372352C4-DAF8-35F2-CA98-40004492D02A}"/>
                </a:ext>
              </a:extLst>
            </p:cNvPr>
            <p:cNvSpPr txBox="1">
              <a:spLocks/>
            </p:cNvSpPr>
            <p:nvPr/>
          </p:nvSpPr>
          <p:spPr>
            <a:xfrm>
              <a:off x="5258223" y="4470596"/>
              <a:ext cx="1947405" cy="21203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lang="ko-KR" altLang="en-US" sz="20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pitchFamily="34" charset="0"/>
                  <a:ea typeface="맑은 고딕" pitchFamily="50" charset="-127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lang="ko-KR" altLang="en-US" sz="18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pitchFamily="34" charset="0"/>
                  <a:ea typeface="맑은 고딕" pitchFamily="50" charset="-127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lang="ko-KR" altLang="en-US" sz="18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pitchFamily="34" charset="0"/>
                  <a:ea typeface="맑은 고딕" pitchFamily="50" charset="-127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lang="ko-KR" altLang="en-US" sz="18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pitchFamily="34" charset="0"/>
                  <a:ea typeface="맑은 고딕" pitchFamily="50" charset="-127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lang="ko-KR" altLang="en-US" sz="18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pitchFamily="34" charset="0"/>
                  <a:ea typeface="맑은 고딕" pitchFamily="50" charset="-127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[Query </a:t>
              </a:r>
              <a:r>
                <a:rPr lang="ko-KR" altLang="en-US" sz="90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별 실행 시간 및 </a:t>
              </a:r>
              <a:r>
                <a:rPr lang="en-US" altLang="ko-KR" sz="90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CPU </a:t>
              </a:r>
              <a:r>
                <a:rPr lang="ko-KR" altLang="en-US" sz="90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점유율</a:t>
              </a:r>
              <a:r>
                <a:rPr lang="en-US" altLang="ko-KR" sz="900" dirty="0" smtClean="0">
                  <a:latin typeface="현대하모니 B" panose="02020603020101020101" pitchFamily="18" charset="-127"/>
                  <a:ea typeface="현대하모니 B" panose="02020603020101020101" pitchFamily="18" charset="-127"/>
                </a:rPr>
                <a:t>]</a:t>
              </a:r>
              <a:endParaRPr lang="en-US" altLang="ko-KR" sz="900" dirty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 bwMode="auto">
            <a:xfrm>
              <a:off x="3777052" y="3289773"/>
              <a:ext cx="4909748" cy="266007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ko-KR" altLang="en-US" sz="800" dirty="0">
                <a:latin typeface="현대하모니 B" panose="02020603020101020101" pitchFamily="18" charset="-127"/>
                <a:ea typeface="현대하모니 B" panose="02020603020101020101" pitchFamily="18" charset="-127"/>
              </a:endParaRPr>
            </a:p>
          </p:txBody>
        </p:sp>
      </p:grpSp>
      <p:sp>
        <p:nvSpPr>
          <p:cNvPr id="20" name="내용 개체 틀 5">
            <a:extLst>
              <a:ext uri="{FF2B5EF4-FFF2-40B4-BE49-F238E27FC236}">
                <a16:creationId xmlns:a16="http://schemas.microsoft.com/office/drawing/2014/main" id="{372352C4-DAF8-35F2-CA98-40004492D02A}"/>
              </a:ext>
            </a:extLst>
          </p:cNvPr>
          <p:cNvSpPr txBox="1">
            <a:spLocks/>
          </p:cNvSpPr>
          <p:nvPr/>
        </p:nvSpPr>
        <p:spPr>
          <a:xfrm>
            <a:off x="1012539" y="4411190"/>
            <a:ext cx="1947405" cy="212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[SPC </a:t>
            </a:r>
            <a:r>
              <a:rPr lang="ko-KR" altLang="en-US" sz="9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데이터 처리과정</a:t>
            </a:r>
            <a:r>
              <a:rPr lang="en-US" altLang="ko-KR" sz="9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]</a:t>
            </a:r>
            <a:endParaRPr lang="en-US" altLang="ko-KR" sz="9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1384663" y="3007396"/>
            <a:ext cx="1203158" cy="72724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800" dirty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cxnSp>
        <p:nvCxnSpPr>
          <p:cNvPr id="9" name="직선 화살표 연결선 8"/>
          <p:cNvCxnSpPr>
            <a:stCxn id="6" idx="3"/>
            <a:endCxn id="29" idx="1"/>
          </p:cNvCxnSpPr>
          <p:nvPr/>
        </p:nvCxnSpPr>
        <p:spPr bwMode="auto">
          <a:xfrm flipV="1">
            <a:off x="2587821" y="2721192"/>
            <a:ext cx="1150044" cy="64982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직사각형 23"/>
          <p:cNvSpPr/>
          <p:nvPr/>
        </p:nvSpPr>
        <p:spPr>
          <a:xfrm>
            <a:off x="288585" y="1096021"/>
            <a:ext cx="16209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srgbClr val="0000FF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＜</a:t>
            </a:r>
            <a:r>
              <a:rPr lang="en-US" altLang="ko-KR" sz="1000" dirty="0" err="1" smtClean="0">
                <a:solidFill>
                  <a:srgbClr val="0000FF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DataLoader</a:t>
            </a:r>
            <a:r>
              <a:rPr lang="en-US" altLang="ko-KR" sz="1000" dirty="0" smtClean="0">
                <a:solidFill>
                  <a:srgbClr val="0000FF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000" dirty="0" smtClean="0">
                <a:solidFill>
                  <a:srgbClr val="0000FF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문제 해결＞</a:t>
            </a:r>
            <a:endParaRPr lang="en-US" altLang="ko-KR" sz="1000" dirty="0">
              <a:solidFill>
                <a:srgbClr val="0000FF"/>
              </a:solidFill>
              <a:latin typeface="현대하모니 B" panose="02020603020101020101" pitchFamily="18" charset="-127"/>
              <a:ea typeface="현대하모니 B" panose="020206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279B9C4-4373-59E1-49F3-97C1BCBA9C8C}"/>
              </a:ext>
            </a:extLst>
          </p:cNvPr>
          <p:cNvSpPr/>
          <p:nvPr/>
        </p:nvSpPr>
        <p:spPr>
          <a:xfrm>
            <a:off x="3737865" y="3971859"/>
            <a:ext cx="23635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AS-IS</a:t>
            </a:r>
            <a:b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</a:br>
            <a:endParaRPr lang="en-US" altLang="ko-KR" sz="1000" dirty="0" smtClean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수신되는 데이터 모두를 </a:t>
            </a:r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FIFO </a:t>
            </a:r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순으로 처리함으로써 데이터 입력 지연 발생</a:t>
            </a:r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/>
            </a:r>
            <a:b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</a:br>
            <a:endParaRPr lang="en-US" altLang="ko-KR" sz="1000" dirty="0" smtClean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모든 </a:t>
            </a:r>
            <a:r>
              <a:rPr lang="en-US" altLang="ko-KR" sz="10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System</a:t>
            </a:r>
            <a:r>
              <a:rPr lang="ko-KR" altLang="en-US" sz="10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들이</a:t>
            </a:r>
            <a:r>
              <a:rPr lang="en-US" altLang="ko-KR" sz="10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ko-KR" altLang="en-US" sz="10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동일한 </a:t>
            </a:r>
            <a:r>
              <a:rPr lang="en-US" altLang="ko-KR" sz="10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Database</a:t>
            </a:r>
            <a:r>
              <a:rPr lang="ko-KR" altLang="en-US" sz="10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r>
              <a:rPr lang="en-US" altLang="ko-KR" sz="10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Server</a:t>
            </a:r>
            <a:r>
              <a:rPr lang="ko-KR" altLang="en-US" sz="10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를 사용하고 있어</a:t>
            </a:r>
            <a:r>
              <a:rPr lang="en-US" altLang="ko-KR" sz="10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CPU</a:t>
            </a:r>
            <a:r>
              <a:rPr lang="ko-KR" altLang="en-US" sz="10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점유율이 높은 </a:t>
            </a:r>
            <a:r>
              <a:rPr lang="en-US" altLang="ko-KR" sz="10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Query</a:t>
            </a:r>
            <a:r>
              <a:rPr lang="ko-KR" altLang="en-US" sz="10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가 다수 실행되는 경우 전체 </a:t>
            </a:r>
            <a:r>
              <a:rPr lang="en-US" altLang="ko-KR" sz="10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System</a:t>
            </a:r>
            <a:r>
              <a:rPr lang="ko-KR" altLang="en-US" sz="10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에 </a:t>
            </a:r>
            <a:r>
              <a:rPr lang="en-US" altLang="ko-KR" sz="10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Timeout </a:t>
            </a:r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발생</a:t>
            </a:r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endParaRPr lang="en-US" altLang="ko-KR" sz="1000" dirty="0" smtClean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279B9C4-4373-59E1-49F3-97C1BCBA9C8C}"/>
              </a:ext>
            </a:extLst>
          </p:cNvPr>
          <p:cNvSpPr/>
          <p:nvPr/>
        </p:nvSpPr>
        <p:spPr>
          <a:xfrm>
            <a:off x="6284048" y="3983132"/>
            <a:ext cx="236356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TO-BE</a:t>
            </a:r>
            <a:b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</a:br>
            <a:endParaRPr lang="en-US" altLang="ko-KR" sz="1000" dirty="0" smtClean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Thread</a:t>
            </a:r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가 처리하는 최대 파일 개수를 설정하여 </a:t>
            </a:r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item</a:t>
            </a:r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별로 병렬적으로 입력될 수 있도록 수정</a:t>
            </a:r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/>
            </a:r>
            <a:b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</a:br>
            <a:endParaRPr lang="en-US" altLang="ko-KR" sz="1000" dirty="0" smtClean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CPU</a:t>
            </a:r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점유율이 높은 </a:t>
            </a:r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Query</a:t>
            </a:r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를 자주 발생시키는 </a:t>
            </a:r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item</a:t>
            </a:r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에 대해 전용 </a:t>
            </a:r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Thread</a:t>
            </a:r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를 생성해 분리하고 최대 개수를 지정하여 </a:t>
            </a:r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Database </a:t>
            </a:r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부하 최소화</a:t>
            </a:r>
            <a:endParaRPr lang="en-US" altLang="ko-KR" sz="1000" dirty="0" smtClean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</a:t>
            </a:r>
            <a:endParaRPr lang="en-US" altLang="ko-KR" sz="1000" dirty="0" smtClean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9668C4-1BF4-4ED3-7629-284DFFA5E9F1}"/>
              </a:ext>
            </a:extLst>
          </p:cNvPr>
          <p:cNvSpPr/>
          <p:nvPr/>
        </p:nvSpPr>
        <p:spPr>
          <a:xfrm>
            <a:off x="353900" y="5549134"/>
            <a:ext cx="848965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[</a:t>
            </a:r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성과</a:t>
            </a:r>
            <a:r>
              <a:rPr lang="en-US" altLang="ko-KR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1. </a:t>
            </a:r>
            <a:r>
              <a:rPr lang="ko-KR" altLang="en-US" sz="10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기존 방식은 </a:t>
            </a:r>
            <a:r>
              <a:rPr lang="en-US" altLang="ko-KR" sz="10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FIFO</a:t>
            </a:r>
            <a:r>
              <a:rPr lang="ko-KR" altLang="en-US" sz="10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순으로 처리하여 데이터 양이 많은 경우 한 가지 </a:t>
            </a:r>
            <a:r>
              <a:rPr lang="en-US" altLang="ko-KR" sz="10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item</a:t>
            </a:r>
            <a:r>
              <a:rPr lang="ko-KR" altLang="en-US" sz="10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이 입력되었지만 여러가지 </a:t>
            </a:r>
            <a:r>
              <a:rPr lang="en-US" altLang="ko-KR" sz="10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item</a:t>
            </a:r>
            <a:r>
              <a:rPr lang="ko-KR" altLang="en-US" sz="10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을 넣을 수 있도록 변경하여 데이터 </a:t>
            </a:r>
            <a:r>
              <a:rPr lang="ko-KR" altLang="en-US" sz="1000" dirty="0" err="1">
                <a:latin typeface="현대하모니 B" panose="02020603020101020101" pitchFamily="18" charset="-127"/>
                <a:ea typeface="현대하모니 B" panose="02020603020101020101" pitchFamily="18" charset="-127"/>
              </a:rPr>
              <a:t>입력지연</a:t>
            </a:r>
            <a:r>
              <a:rPr lang="ko-KR" altLang="en-US" sz="10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 최소화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2. Database Server CPU</a:t>
            </a:r>
            <a:r>
              <a:rPr lang="ko-KR" altLang="en-US" sz="10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사용률 </a:t>
            </a:r>
            <a:r>
              <a:rPr lang="ko-KR" altLang="en-US" sz="10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정상화되어 </a:t>
            </a:r>
            <a:r>
              <a:rPr lang="en-US" altLang="ko-KR" sz="10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System timeout </a:t>
            </a:r>
            <a:r>
              <a:rPr lang="ko-KR" altLang="en-US" sz="1000" dirty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해결</a:t>
            </a:r>
            <a:endParaRPr lang="en-US" altLang="ko-KR" sz="1000" dirty="0" smtClean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49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</a:t>
            </a:r>
            <a:r>
              <a:rPr lang="en-US" altLang="ko-KR" dirty="0" smtClean="0"/>
              <a:t>V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Etc</a:t>
            </a:r>
            <a:endParaRPr lang="ko-KR" altLang="en-US" dirty="0"/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E82A5FAB-6C6B-6D17-C6D5-B36C22C11895}"/>
              </a:ext>
            </a:extLst>
          </p:cNvPr>
          <p:cNvSpPr txBox="1">
            <a:spLocks/>
          </p:cNvSpPr>
          <p:nvPr/>
        </p:nvSpPr>
        <p:spPr>
          <a:xfrm>
            <a:off x="457200" y="920125"/>
            <a:ext cx="8229600" cy="5284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" pitchFamily="34" charset="0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 smtClean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[Offer </a:t>
            </a:r>
            <a:r>
              <a:rPr lang="en-US" altLang="ko-KR" sz="1100" b="1" dirty="0" smtClean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BI</a:t>
            </a:r>
            <a:r>
              <a:rPr lang="en-US" altLang="ko-KR" sz="1100" b="1" dirty="0" smtClean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 data by created Oracle view]</a:t>
            </a:r>
          </a:p>
          <a:p>
            <a:r>
              <a:rPr lang="en-US" altLang="ko-KR" sz="1100" dirty="0" smtClean="0">
                <a:solidFill>
                  <a:schemeClr val="bg1">
                    <a:lumMod val="75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BI(Business Intelligence) </a:t>
            </a:r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솔루션  구축을 위한</a:t>
            </a:r>
            <a:r>
              <a:rPr lang="en-US" altLang="ko-KR" sz="1100" dirty="0" smtClean="0">
                <a:solidFill>
                  <a:schemeClr val="bg1">
                    <a:lumMod val="75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본사</a:t>
            </a:r>
            <a:r>
              <a:rPr lang="en-US" altLang="ko-KR" sz="1100" dirty="0" smtClean="0">
                <a:solidFill>
                  <a:schemeClr val="bg1">
                    <a:lumMod val="75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(</a:t>
            </a:r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중국</a:t>
            </a:r>
            <a:r>
              <a:rPr lang="en-US" altLang="ko-KR" sz="1100" dirty="0" smtClean="0">
                <a:solidFill>
                  <a:schemeClr val="bg1">
                    <a:lumMod val="75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) </a:t>
            </a:r>
            <a:r>
              <a:rPr lang="ko-KR" altLang="en-US" sz="1100" dirty="0" smtClean="0">
                <a:solidFill>
                  <a:schemeClr val="bg1">
                    <a:lumMod val="75000"/>
                  </a:schemeClr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프로젝트 </a:t>
            </a:r>
            <a:endParaRPr lang="en-US" altLang="ko-KR" sz="1100" dirty="0" smtClean="0">
              <a:solidFill>
                <a:schemeClr val="bg1">
                  <a:lumMod val="75000"/>
                </a:schemeClr>
              </a:solidFill>
              <a:latin typeface="현대하모니 B" panose="02020603020101020101" pitchFamily="18" charset="-127"/>
              <a:ea typeface="현대하모니 B" panose="02020603020101020101" pitchFamily="18" charset="-127"/>
              <a:sym typeface="Wingdings" panose="05000000000000000000" pitchFamily="2" charset="2"/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- </a:t>
            </a:r>
            <a:r>
              <a:rPr lang="ko-KR" altLang="en-US" sz="1100" dirty="0" smtClean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각 공정 별 </a:t>
            </a:r>
            <a:r>
              <a:rPr lang="en-US" altLang="ko-KR" sz="1100" dirty="0" smtClean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In/Out</a:t>
            </a:r>
            <a:r>
              <a:rPr lang="ko-KR" altLang="en-US" sz="1100" dirty="0" smtClean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수량</a:t>
            </a:r>
            <a:r>
              <a:rPr lang="en-US" altLang="ko-KR" sz="1100" dirty="0" smtClean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, Yield, Defect </a:t>
            </a:r>
            <a:r>
              <a:rPr lang="ko-KR" altLang="en-US" sz="1100" dirty="0" smtClean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등의 데이터를 취합하여 </a:t>
            </a:r>
            <a:r>
              <a:rPr lang="en-US" altLang="ko-KR" sz="1100" dirty="0" smtClean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Oracle View</a:t>
            </a:r>
            <a:r>
              <a:rPr lang="ko-KR" altLang="en-US" sz="1100" dirty="0" smtClean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생성하여 제공</a:t>
            </a:r>
            <a:r>
              <a:rPr lang="en-US" altLang="ko-KR" sz="1100" dirty="0" smtClean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.</a:t>
            </a:r>
          </a:p>
          <a:p>
            <a:endParaRPr lang="en-US" altLang="ko-KR" sz="1100" dirty="0" smtClean="0">
              <a:solidFill>
                <a:schemeClr val="tx1"/>
              </a:solidFill>
              <a:latin typeface="현대하모니 B" panose="02020603020101020101" pitchFamily="18" charset="-127"/>
              <a:ea typeface="현대하모니 B" panose="02020603020101020101" pitchFamily="18" charset="-127"/>
              <a:sym typeface="Wingdings" panose="05000000000000000000" pitchFamily="2" charset="2"/>
            </a:endParaRPr>
          </a:p>
          <a:p>
            <a:r>
              <a:rPr lang="en-US" altLang="ko-KR" sz="1100" b="1" dirty="0" smtClean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[Excel</a:t>
            </a:r>
            <a:r>
              <a:rPr lang="ko-KR" altLang="en-US" sz="1100" b="1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및 </a:t>
            </a:r>
            <a:r>
              <a:rPr lang="en-US" altLang="ko-KR" sz="1100" b="1" dirty="0" smtClean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csv</a:t>
            </a:r>
            <a:r>
              <a:rPr lang="ko-KR" altLang="en-US" sz="1100" b="1" dirty="0" smtClean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파일</a:t>
            </a:r>
            <a:r>
              <a:rPr lang="en-US" altLang="ko-KR" sz="1100" b="1" dirty="0" smtClean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100" b="1" dirty="0" smtClean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데이터 </a:t>
            </a:r>
            <a:r>
              <a:rPr lang="en-US" altLang="ko-KR" sz="1100" b="1" dirty="0" smtClean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Parsing]</a:t>
            </a:r>
            <a:endParaRPr lang="en-US" altLang="ko-KR" sz="1100" b="1" dirty="0">
              <a:solidFill>
                <a:schemeClr val="tx1"/>
              </a:solidFill>
              <a:latin typeface="현대하모니 B" panose="02020603020101020101" pitchFamily="18" charset="-127"/>
              <a:ea typeface="현대하모니 B" panose="02020603020101020101" pitchFamily="18" charset="-127"/>
              <a:sym typeface="Wingdings" panose="05000000000000000000" pitchFamily="2" charset="2"/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- Vb6, </a:t>
            </a:r>
            <a:r>
              <a:rPr lang="en-US" altLang="ko-KR" sz="1100" dirty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C</a:t>
            </a:r>
            <a:r>
              <a:rPr lang="en-US" altLang="ko-KR" sz="1100" dirty="0" smtClean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# </a:t>
            </a:r>
            <a:r>
              <a:rPr lang="ko-KR" altLang="en-US" sz="1100" dirty="0" smtClean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라이브러리 활용하여 데이터 </a:t>
            </a:r>
            <a:r>
              <a:rPr lang="en-US" altLang="ko-KR" sz="1100" dirty="0" smtClean="0">
                <a:solidFill>
                  <a:schemeClr val="tx1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  <a:sym typeface="Wingdings" panose="05000000000000000000" pitchFamily="2" charset="2"/>
              </a:rPr>
              <a:t>Import/Export.</a:t>
            </a:r>
            <a:endParaRPr lang="en-US" altLang="ko-KR" sz="1100" dirty="0" smtClean="0">
              <a:solidFill>
                <a:schemeClr val="tx1"/>
              </a:solidFill>
              <a:latin typeface="현대하모니 B" panose="02020603020101020101" pitchFamily="18" charset="-127"/>
              <a:ea typeface="현대하모니 B" panose="020206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644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7575D1"/>
      </a:hlink>
      <a:folHlink>
        <a:srgbClr val="7575D1"/>
      </a:folHlink>
    </a:clrScheme>
    <a:fontScheme name="사용자 지정 1">
      <a:majorFont>
        <a:latin typeface="굴림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square" lIns="90000" tIns="46800" rIns="90000" bIns="4680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800" dirty="0">
            <a:latin typeface="현대하모니 B" panose="02020603020101020101" pitchFamily="18" charset="-127"/>
            <a:ea typeface="현대하모니 B" panose="02020603020101020101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dirty="0" smtClean="0">
            <a:latin typeface="현대하모니 L" pitchFamily="18" charset="-127"/>
            <a:ea typeface="현대하모니 L" pitchFamily="18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</TotalTime>
  <Words>637</Words>
  <Application>Microsoft Office PowerPoint</Application>
  <PresentationFormat>화면 슬라이드 쇼(4:3)</PresentationFormat>
  <Paragraphs>109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8" baseType="lpstr">
      <vt:lpstr>굴림</vt:lpstr>
      <vt:lpstr>돋움</vt:lpstr>
      <vt:lpstr>Arial</vt:lpstr>
      <vt:lpstr>Calibri</vt:lpstr>
      <vt:lpstr>HY헤드라인M</vt:lpstr>
      <vt:lpstr>Trebuchet MS</vt:lpstr>
      <vt:lpstr>Wingdings</vt:lpstr>
      <vt:lpstr>맑은 고딕</vt:lpstr>
      <vt:lpstr>현대하모니 B</vt:lpstr>
      <vt:lpstr>현대하모니 L</vt:lpstr>
      <vt:lpstr>현대하모니 M</vt:lpstr>
      <vt:lpstr>기본 디자인</vt:lpstr>
      <vt:lpstr>“현대오토에버“ 표준 MES 플랫폼 서비스 개발</vt:lpstr>
      <vt:lpstr>I. 소개 : 학력 사항 &amp; 직무 경력 및 경험</vt:lpstr>
      <vt:lpstr>II. Auto Schedule System Development (2022.01 ~ 2022.08)</vt:lpstr>
      <vt:lpstr>III. SPC Migration (2021.01 ~ 2021.06)</vt:lpstr>
      <vt:lpstr>PowerPoint 프레젠테이션</vt:lpstr>
      <vt:lpstr>IV. Etc</vt:lpstr>
    </vt:vector>
  </TitlesOfParts>
  <Company>SCK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“현대오토에버“ 입사 지원자 ‘신범용＇의 포트폴리오 소개</dc:title>
  <dc:creator>SHIN BeomYong (SCK-IT)</dc:creator>
  <cp:lastModifiedBy>SHIN BeomYong (SCK-IT)</cp:lastModifiedBy>
  <cp:revision>61</cp:revision>
  <dcterms:created xsi:type="dcterms:W3CDTF">2023-02-15T11:32:58Z</dcterms:created>
  <dcterms:modified xsi:type="dcterms:W3CDTF">2023-02-17T04:04:36Z</dcterms:modified>
</cp:coreProperties>
</file>