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9" r:id="rId5"/>
    <p:sldId id="258" r:id="rId6"/>
    <p:sldId id="259" r:id="rId7"/>
    <p:sldId id="260"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B4E87B0-4C1E-4850-84EA-8C14471B048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D3DFC-252A-4FA9-A9FA-CB7F2C8D227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B4E87B0-4C1E-4850-84EA-8C14471B048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D3DFC-252A-4FA9-A9FA-CB7F2C8D227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B4E87B0-4C1E-4850-84EA-8C14471B048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D3DFC-252A-4FA9-A9FA-CB7F2C8D2273}"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endParaRPr lang="en-US" smtClean="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B4E87B0-4C1E-4850-84EA-8C14471B048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D3DFC-252A-4FA9-A9FA-CB7F2C8D2273}" type="slidenum">
              <a:rPr lang="en-US" smtClean="0"/>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B4E87B0-4C1E-4850-84EA-8C14471B048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D3DFC-252A-4FA9-A9FA-CB7F2C8D2273}"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B4E87B0-4C1E-4850-84EA-8C14471B0485}"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D3DFC-252A-4FA9-A9FA-CB7F2C8D227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B4E87B0-4C1E-4850-84EA-8C14471B0485}"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D3DFC-252A-4FA9-A9FA-CB7F2C8D2273}"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B4E87B0-4C1E-4850-84EA-8C14471B048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D3DFC-252A-4FA9-A9FA-CB7F2C8D2273}"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B4E87B0-4C1E-4850-84EA-8C14471B048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D3DFC-252A-4FA9-A9FA-CB7F2C8D227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3"/>
          <p:cNvSpPr>
            <a:spLocks noGrp="1"/>
          </p:cNvSpPr>
          <p:nvPr>
            <p:ph type="dt" sz="half" idx="10"/>
          </p:nvPr>
        </p:nvSpPr>
        <p:spPr/>
        <p:txBody>
          <a:bodyPr/>
          <a:lstStyle/>
          <a:p>
            <a:fld id="{1B4E87B0-4C1E-4850-84EA-8C14471B048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D3DFC-252A-4FA9-A9FA-CB7F2C8D227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B4E87B0-4C1E-4850-84EA-8C14471B048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D3DFC-252A-4FA9-A9FA-CB7F2C8D227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1B4E87B0-4C1E-4850-84EA-8C14471B048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D3DFC-252A-4FA9-A9FA-CB7F2C8D227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1B4E87B0-4C1E-4850-84EA-8C14471B048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CD3DFC-252A-4FA9-A9FA-CB7F2C8D227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B4E87B0-4C1E-4850-84EA-8C14471B0485}"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BCD3DFC-252A-4FA9-A9FA-CB7F2C8D227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B4E87B0-4C1E-4850-84EA-8C14471B0485}"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BCD3DFC-252A-4FA9-A9FA-CB7F2C8D227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7" name="Date Placeholder 4"/>
          <p:cNvSpPr>
            <a:spLocks noGrp="1"/>
          </p:cNvSpPr>
          <p:nvPr>
            <p:ph type="dt" sz="half" idx="10"/>
          </p:nvPr>
        </p:nvSpPr>
        <p:spPr/>
        <p:txBody>
          <a:bodyPr/>
          <a:lstStyle/>
          <a:p>
            <a:fld id="{1B4E87B0-4C1E-4850-84EA-8C14471B0485}"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BCD3DFC-252A-4FA9-A9FA-CB7F2C8D227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B4E87B0-4C1E-4850-84EA-8C14471B048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D3DFC-252A-4FA9-A9FA-CB7F2C8D227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B4E87B0-4C1E-4850-84EA-8C14471B0485}" type="datetimeFigureOut">
              <a:rPr lang="en-US" smtClean="0"/>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BCD3DFC-252A-4FA9-A9FA-CB7F2C8D2273}"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3538" y="250065"/>
            <a:ext cx="8825658" cy="3329581"/>
          </a:xfrm>
        </p:spPr>
        <p:txBody>
          <a:bodyPr/>
          <a:lstStyle/>
          <a:p>
            <a:r>
              <a:rPr lang="en-GB" sz="6000" dirty="0" err="1" smtClean="0"/>
              <a:t>Đề</a:t>
            </a:r>
            <a:r>
              <a:rPr lang="en-GB" sz="6000" dirty="0" smtClean="0"/>
              <a:t> </a:t>
            </a:r>
            <a:r>
              <a:rPr lang="en-GB" sz="6000" dirty="0" err="1" smtClean="0"/>
              <a:t>tài</a:t>
            </a:r>
            <a:r>
              <a:rPr lang="en-GB" sz="6000" dirty="0" smtClean="0"/>
              <a:t>: </a:t>
            </a:r>
            <a:r>
              <a:rPr lang="en-US" altLang="en-GB" sz="6000" dirty="0" smtClean="0"/>
              <a:t>Xây Dựng </a:t>
            </a:r>
            <a:r>
              <a:rPr lang="en-GB" sz="6000" dirty="0" err="1" smtClean="0"/>
              <a:t>Phần</a:t>
            </a:r>
            <a:r>
              <a:rPr lang="en-GB" sz="6000" dirty="0" smtClean="0"/>
              <a:t> </a:t>
            </a:r>
            <a:r>
              <a:rPr lang="en-GB" sz="6000" dirty="0" err="1" smtClean="0"/>
              <a:t>mềm</a:t>
            </a:r>
            <a:r>
              <a:rPr lang="en-GB" sz="6000" dirty="0" smtClean="0"/>
              <a:t> </a:t>
            </a:r>
            <a:r>
              <a:rPr lang="en-GB" sz="6000" dirty="0" err="1" smtClean="0"/>
              <a:t>quản</a:t>
            </a:r>
            <a:r>
              <a:rPr lang="en-GB" sz="6000" dirty="0" smtClean="0"/>
              <a:t> </a:t>
            </a:r>
            <a:r>
              <a:rPr lang="en-GB" sz="6000" dirty="0" err="1" smtClean="0"/>
              <a:t>lý</a:t>
            </a:r>
            <a:r>
              <a:rPr lang="en-GB" sz="6000" dirty="0" smtClean="0"/>
              <a:t> </a:t>
            </a:r>
            <a:r>
              <a:rPr lang="en-GB" sz="6000" dirty="0" err="1" smtClean="0"/>
              <a:t>quán</a:t>
            </a:r>
            <a:r>
              <a:rPr lang="en-GB" sz="6000" dirty="0" smtClean="0"/>
              <a:t> cafe</a:t>
            </a:r>
            <a:endParaRPr lang="en-US" sz="6000" dirty="0"/>
          </a:p>
        </p:txBody>
      </p:sp>
      <p:sp>
        <p:nvSpPr>
          <p:cNvPr id="3" name="Subtitle 2"/>
          <p:cNvSpPr>
            <a:spLocks noGrp="1"/>
          </p:cNvSpPr>
          <p:nvPr>
            <p:ph type="subTitle" idx="1"/>
          </p:nvPr>
        </p:nvSpPr>
        <p:spPr/>
        <p:txBody>
          <a:bodyPr>
            <a:noAutofit/>
          </a:bodyPr>
          <a:lstStyle/>
          <a:p>
            <a:r>
              <a:rPr lang="en-US" dirty="0" err="1">
                <a:latin typeface="Times New Roman" panose="02020603050405020304" pitchFamily="18" charset="0"/>
                <a:cs typeface="Times New Roman" panose="02020603050405020304" pitchFamily="18" charset="0"/>
              </a:rPr>
              <a:t>GIÁO VIÊN HƯỚNG DẪN:</a:t>
            </a:r>
            <a:endParaRPr lang="en-US" dirty="0" err="1">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	GV.NGUYỄN TUẤN ANH</a:t>
            </a:r>
            <a:endParaRPr lang="en-US" dirty="0" err="1">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0"/>
            <a:r>
              <a:rPr lang="en-US" dirty="0" err="1">
                <a:latin typeface="Times New Roman" panose="02020603050405020304" pitchFamily="18" charset="0"/>
                <a:cs typeface="Times New Roman" panose="02020603050405020304" pitchFamily="18" charset="0"/>
              </a:rPr>
              <a:t>	Lê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Phú</a:t>
            </a:r>
            <a:r>
              <a:rPr lang="en-US" dirty="0">
                <a:latin typeface="Times New Roman" panose="02020603050405020304" pitchFamily="18" charset="0"/>
                <a:cs typeface="Times New Roman" panose="02020603050405020304" pitchFamily="18" charset="0"/>
              </a:rPr>
              <a:t> – 141801645</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1600" dirty="0" err="1"/>
              <a:t>Và</a:t>
            </a:r>
            <a:r>
              <a:rPr lang="en-GB" sz="1600" dirty="0"/>
              <a:t> </a:t>
            </a:r>
            <a:r>
              <a:rPr lang="en-GB" sz="1600" dirty="0" err="1"/>
              <a:t>nếu</a:t>
            </a:r>
            <a:r>
              <a:rPr lang="en-GB" sz="1600" dirty="0"/>
              <a:t> SQL </a:t>
            </a:r>
            <a:r>
              <a:rPr lang="en-GB" sz="1600" dirty="0" err="1"/>
              <a:t>chưa</a:t>
            </a:r>
            <a:r>
              <a:rPr lang="en-GB" sz="1600" dirty="0"/>
              <a:t> </a:t>
            </a:r>
            <a:r>
              <a:rPr lang="en-GB" sz="1600" dirty="0" err="1"/>
              <a:t>được</a:t>
            </a:r>
            <a:r>
              <a:rPr lang="en-GB" sz="1600" dirty="0"/>
              <a:t> </a:t>
            </a:r>
            <a:r>
              <a:rPr lang="en-GB" sz="1600" dirty="0" err="1"/>
              <a:t>kết</a:t>
            </a:r>
            <a:r>
              <a:rPr lang="en-GB" sz="1600" dirty="0"/>
              <a:t> </a:t>
            </a:r>
            <a:r>
              <a:rPr lang="en-GB" sz="1600" dirty="0" err="1"/>
              <a:t>nối</a:t>
            </a:r>
            <a:r>
              <a:rPr lang="en-GB" sz="1600" dirty="0"/>
              <a:t> </a:t>
            </a:r>
            <a:r>
              <a:rPr lang="en-GB" sz="1600" dirty="0" err="1"/>
              <a:t>thì</a:t>
            </a:r>
            <a:r>
              <a:rPr lang="en-GB" sz="1600" dirty="0"/>
              <a:t> </a:t>
            </a:r>
            <a:r>
              <a:rPr lang="en-GB" sz="1600" dirty="0" err="1"/>
              <a:t>sẽ</a:t>
            </a:r>
            <a:r>
              <a:rPr lang="en-GB" sz="1600" dirty="0"/>
              <a:t> </a:t>
            </a:r>
            <a:r>
              <a:rPr lang="en-GB" sz="1600" dirty="0" err="1"/>
              <a:t>hiển</a:t>
            </a:r>
            <a:r>
              <a:rPr lang="en-GB" sz="1600" dirty="0"/>
              <a:t> </a:t>
            </a:r>
            <a:r>
              <a:rPr lang="en-GB" sz="1600" dirty="0" err="1"/>
              <a:t>thị</a:t>
            </a:r>
            <a:r>
              <a:rPr lang="en-GB" sz="1600" dirty="0"/>
              <a:t> </a:t>
            </a:r>
            <a:r>
              <a:rPr lang="en-GB" sz="1600" dirty="0" err="1"/>
              <a:t>thông</a:t>
            </a:r>
            <a:r>
              <a:rPr lang="en-GB" sz="1600" dirty="0"/>
              <a:t> </a:t>
            </a:r>
            <a:r>
              <a:rPr lang="en-GB" sz="1600" dirty="0" err="1"/>
              <a:t>báo</a:t>
            </a:r>
            <a:r>
              <a:rPr lang="en-GB" sz="1600" dirty="0"/>
              <a:t> </a:t>
            </a:r>
            <a:r>
              <a:rPr lang="en-GB" sz="1600" dirty="0" err="1"/>
              <a:t>cho</a:t>
            </a:r>
            <a:r>
              <a:rPr lang="en-GB" sz="1600" dirty="0"/>
              <a:t> </a:t>
            </a:r>
            <a:r>
              <a:rPr lang="en-GB" sz="1600" dirty="0" err="1"/>
              <a:t>người</a:t>
            </a:r>
            <a:r>
              <a:rPr lang="en-GB" sz="1600" dirty="0"/>
              <a:t> </a:t>
            </a:r>
            <a:r>
              <a:rPr lang="en-GB" sz="1600" dirty="0" err="1"/>
              <a:t>dùng</a:t>
            </a:r>
            <a:r>
              <a:rPr lang="en-GB" sz="1600" dirty="0"/>
              <a:t> </a:t>
            </a:r>
            <a:r>
              <a:rPr lang="en-GB" sz="1600" dirty="0" err="1"/>
              <a:t>biết</a:t>
            </a:r>
            <a:r>
              <a:rPr lang="en-GB" sz="1600" dirty="0"/>
              <a:t> SQL </a:t>
            </a:r>
            <a:r>
              <a:rPr lang="en-GB" sz="1600" dirty="0" err="1"/>
              <a:t>chưa</a:t>
            </a:r>
            <a:r>
              <a:rPr lang="en-GB" sz="1600" dirty="0"/>
              <a:t> </a:t>
            </a:r>
            <a:r>
              <a:rPr lang="en-GB" sz="1600" dirty="0" err="1"/>
              <a:t>được</a:t>
            </a:r>
            <a:r>
              <a:rPr lang="en-GB" sz="1600" dirty="0"/>
              <a:t> </a:t>
            </a:r>
            <a:r>
              <a:rPr lang="en-GB" sz="1600" dirty="0" err="1"/>
              <a:t>kết</a:t>
            </a:r>
            <a:r>
              <a:rPr lang="en-GB" sz="1600" dirty="0"/>
              <a:t> </a:t>
            </a:r>
            <a:r>
              <a:rPr lang="en-GB" sz="1600" dirty="0" err="1"/>
              <a:t>nối</a:t>
            </a:r>
            <a:r>
              <a:rPr lang="en-GB" sz="1600" dirty="0"/>
              <a:t>.</a:t>
            </a:r>
            <a:br>
              <a:rPr lang="en-US" sz="1600" dirty="0"/>
            </a:br>
            <a:endParaRPr lang="en-US" sz="1600" dirty="0"/>
          </a:p>
        </p:txBody>
      </p:sp>
      <p:pic>
        <p:nvPicPr>
          <p:cNvPr id="8" name="Content Placeholder 7"/>
          <p:cNvPicPr>
            <a:picLocks noGrp="1"/>
          </p:cNvPicPr>
          <p:nvPr>
            <p:ph idx="1"/>
          </p:nvPr>
        </p:nvPicPr>
        <p:blipFill>
          <a:blip r:embed="rId1"/>
          <a:stretch>
            <a:fillRect/>
          </a:stretch>
        </p:blipFill>
        <p:spPr>
          <a:xfrm>
            <a:off x="1433893" y="2269117"/>
            <a:ext cx="7839075" cy="2805160"/>
          </a:xfrm>
          <a:prstGeom prst="rect">
            <a:avLst/>
          </a:prstGeom>
        </p:spPr>
      </p:pic>
      <p:sp>
        <p:nvSpPr>
          <p:cNvPr id="5" name="Rectangle 4"/>
          <p:cNvSpPr/>
          <p:nvPr/>
        </p:nvSpPr>
        <p:spPr>
          <a:xfrm>
            <a:off x="523740" y="5210329"/>
            <a:ext cx="10631939" cy="729430"/>
          </a:xfrm>
          <a:prstGeom prst="rect">
            <a:avLst/>
          </a:prstGeom>
        </p:spPr>
        <p:txBody>
          <a:bodyPr wrap="square">
            <a:spAutoFit/>
          </a:bodyPr>
          <a:lstStyle/>
          <a:p>
            <a:pPr marL="914400">
              <a:lnSpc>
                <a:spcPct val="115000"/>
              </a:lnSpc>
              <a:spcAft>
                <a:spcPts val="1000"/>
              </a:spcAft>
            </a:pP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Trước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tiên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cần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tạo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hàm</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kết</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nối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cơ</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sở</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dữ</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liệu</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form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để</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lấy</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dữ</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liệu</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từ</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SQL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SQL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chưa</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được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kết</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nối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sẽ</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báo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lỗi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8"/>
          <p:cNvSpPr/>
          <p:nvPr/>
        </p:nvSpPr>
        <p:spPr>
          <a:xfrm>
            <a:off x="1097280" y="1858235"/>
            <a:ext cx="2044149" cy="410882"/>
          </a:xfrm>
          <a:prstGeom prst="rect">
            <a:avLst/>
          </a:prstGeom>
        </p:spPr>
        <p:txBody>
          <a:bodyPr wrap="none">
            <a:spAutoFit/>
          </a:bodyPr>
          <a:lstStyle/>
          <a:p>
            <a:pPr marL="342900" lvl="0" indent="-342900">
              <a:lnSpc>
                <a:spcPct val="115000"/>
              </a:lnSpc>
              <a:spcAft>
                <a:spcPts val="1000"/>
              </a:spcAft>
              <a:buFont typeface="Times New Roman" panose="02020603050405020304" pitchFamily="18" charset="0"/>
              <a:buChar char="-"/>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Form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Chọn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bàn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1"/>
          <a:stretch>
            <a:fillRect/>
          </a:stretch>
        </p:blipFill>
        <p:spPr>
          <a:xfrm>
            <a:off x="414698" y="1877560"/>
            <a:ext cx="5357610" cy="4168171"/>
          </a:xfrm>
          <a:prstGeom prst="rect">
            <a:avLst/>
          </a:prstGeom>
        </p:spPr>
      </p:pic>
      <p:sp>
        <p:nvSpPr>
          <p:cNvPr id="5" name="Rectangle 4"/>
          <p:cNvSpPr/>
          <p:nvPr/>
        </p:nvSpPr>
        <p:spPr>
          <a:xfrm>
            <a:off x="5772308" y="1877560"/>
            <a:ext cx="6096000" cy="4233467"/>
          </a:xfrm>
          <a:prstGeom prst="rect">
            <a:avLst/>
          </a:prstGeom>
        </p:spPr>
        <p:txBody>
          <a:bodyPr>
            <a:spAutoFit/>
          </a:bodyPr>
          <a:lstStyle/>
          <a:p>
            <a:pPr marL="914400">
              <a:lnSpc>
                <a:spcPct val="115000"/>
              </a:lnSpc>
              <a:spcAft>
                <a:spcPts val="0"/>
              </a:spcAft>
            </a:pP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Đây</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là</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Form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quản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lý</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danh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sách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bàn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để</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form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danh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sách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bàn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hiện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giao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diện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ta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chỉ</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cần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nhấp</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chọn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Danh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sách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bàn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trong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menu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Quản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trị</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hoặc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thay</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vì</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nhấn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chọn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ta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chỉ</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cần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ấn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Ctrl+T</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thì</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form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sẽ</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hiện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914400">
              <a:lnSpc>
                <a:spcPct val="115000"/>
              </a:lnSpc>
              <a:spcAft>
                <a:spcPts val="0"/>
              </a:spcAft>
            </a:pP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Khi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ta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nhấp</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chuột</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vào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1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trong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tất</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cả</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các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ô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trong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dataGridview</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thì</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bàn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sẽ</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được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hiển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thị</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Form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này</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còn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có</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các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chức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năng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thêm</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bàn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sửa</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lại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bàn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hoặc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xóa</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bàn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Nếu</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các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bàn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đã</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gọi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món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thì</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trong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thanh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trạng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thái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sẽ</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hiện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trình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trạng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online.</a:t>
            </a:r>
            <a:endParaRPr lang="en-US"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Times New Roman" panose="02020603050405020304" pitchFamily="18" charset="0"/>
              <a:buChar char="-"/>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Form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danh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mục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914400">
              <a:lnSpc>
                <a:spcPct val="115000"/>
              </a:lnSpc>
              <a:spcAft>
                <a:spcPts val="1000"/>
              </a:spcAft>
            </a:pP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Có</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hai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cách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để</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chọn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Danh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mục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đó</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là</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nhấn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vào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Danh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mục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trong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menu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Quản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trị</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hoặc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nhấn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Ctrl+C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thì</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form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Danh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mục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sẽ</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được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hiện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1"/>
          <a:stretch>
            <a:fillRect/>
          </a:stretch>
        </p:blipFill>
        <p:spPr>
          <a:xfrm>
            <a:off x="1183246" y="1307183"/>
            <a:ext cx="3609975" cy="3600450"/>
          </a:xfrm>
          <a:prstGeom prst="rect">
            <a:avLst/>
          </a:prstGeom>
        </p:spPr>
      </p:pic>
      <p:sp>
        <p:nvSpPr>
          <p:cNvPr id="5" name="Rectangle 4"/>
          <p:cNvSpPr/>
          <p:nvPr/>
        </p:nvSpPr>
        <p:spPr>
          <a:xfrm>
            <a:off x="4207099" y="2105596"/>
            <a:ext cx="6096000" cy="2003625"/>
          </a:xfrm>
          <a:prstGeom prst="rect">
            <a:avLst/>
          </a:prstGeom>
        </p:spPr>
        <p:txBody>
          <a:bodyPr>
            <a:spAutoFit/>
          </a:bodyPr>
          <a:lstStyle/>
          <a:p>
            <a:pPr marL="914400">
              <a:lnSpc>
                <a:spcPct val="115000"/>
              </a:lnSpc>
              <a:spcAft>
                <a:spcPts val="1000"/>
              </a:spcAft>
            </a:pP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Khi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nhấp</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chọn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danh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mục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trên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thanh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menu QUẢN TRỊ, form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danh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mục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sẽ</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hiện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phép</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quản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trị</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viên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hoặc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nhân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viên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thu</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ngân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chọn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loại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thức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ăn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mà</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khách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hàng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order, form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này</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nhằm</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phân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loại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các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loại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thức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ăn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khách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hàng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và</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nhân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viên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dễ</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dàng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tìm</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kiếm</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và</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chọn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lựa</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1"/>
          <a:stretch>
            <a:fillRect/>
          </a:stretch>
        </p:blipFill>
        <p:spPr>
          <a:xfrm>
            <a:off x="150120" y="2426405"/>
            <a:ext cx="3752850" cy="3724275"/>
          </a:xfrm>
          <a:prstGeom prst="rect">
            <a:avLst/>
          </a:prstGeom>
        </p:spPr>
      </p:pic>
      <p:pic>
        <p:nvPicPr>
          <p:cNvPr id="5" name="Content Placeholder 4"/>
          <p:cNvPicPr>
            <a:picLocks noGrp="1"/>
          </p:cNvPicPr>
          <p:nvPr>
            <p:ph idx="1"/>
          </p:nvPr>
        </p:nvPicPr>
        <p:blipFill>
          <a:blip r:embed="rId2"/>
          <a:stretch>
            <a:fillRect/>
          </a:stretch>
        </p:blipFill>
        <p:spPr>
          <a:xfrm>
            <a:off x="7659039" y="2426405"/>
            <a:ext cx="3743325" cy="3705225"/>
          </a:xfrm>
          <a:prstGeom prst="rect">
            <a:avLst/>
          </a:prstGeom>
        </p:spPr>
      </p:pic>
      <p:sp>
        <p:nvSpPr>
          <p:cNvPr id="6" name="Rectangle 5"/>
          <p:cNvSpPr/>
          <p:nvPr/>
        </p:nvSpPr>
        <p:spPr>
          <a:xfrm>
            <a:off x="3080196" y="2321558"/>
            <a:ext cx="4411417" cy="3914918"/>
          </a:xfrm>
          <a:prstGeom prst="rect">
            <a:avLst/>
          </a:prstGeom>
        </p:spPr>
        <p:txBody>
          <a:bodyPr wrap="square">
            <a:spAutoFit/>
          </a:bodyPr>
          <a:lstStyle/>
          <a:p>
            <a:pPr marL="914400">
              <a:lnSpc>
                <a:spcPct val="115000"/>
              </a:lnSpc>
              <a:spcAft>
                <a:spcPts val="1000"/>
              </a:spcAft>
            </a:pP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Đây</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là</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chức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năng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thêm</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loại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món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ăn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vào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danh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mục,chức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năng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sửa</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xóa</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phép</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sửa</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lại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danh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mục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bằng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cách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click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chọn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vào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danh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mục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cần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sửa</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và</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viết</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lại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cần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sửa</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trên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textbox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và</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nhấp</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chọn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sửa</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với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chức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năng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xóa</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thì</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ta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chỉ</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cần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nhấp</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vào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danh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mục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cần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xóa</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và</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nhấn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xóa</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Còn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khi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ta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nhấp</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vào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danh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mục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thì</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phía</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trên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trạng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thái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đang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chọn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sẽ</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hiện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danh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mục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mà</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ta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vửa</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nhấp</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vào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1"/>
          <a:stretch>
            <a:fillRect/>
          </a:stretch>
        </p:blipFill>
        <p:spPr>
          <a:xfrm>
            <a:off x="812200" y="996571"/>
            <a:ext cx="3836913" cy="4195762"/>
          </a:xfrm>
          <a:prstGeom prst="rect">
            <a:avLst/>
          </a:prstGeom>
        </p:spPr>
      </p:pic>
      <p:sp>
        <p:nvSpPr>
          <p:cNvPr id="5" name="Rectangle 4"/>
          <p:cNvSpPr/>
          <p:nvPr/>
        </p:nvSpPr>
        <p:spPr>
          <a:xfrm>
            <a:off x="4284372" y="2203519"/>
            <a:ext cx="6096000" cy="2322174"/>
          </a:xfrm>
          <a:prstGeom prst="rect">
            <a:avLst/>
          </a:prstGeom>
        </p:spPr>
        <p:txBody>
          <a:bodyPr>
            <a:spAutoFit/>
          </a:bodyPr>
          <a:lstStyle/>
          <a:p>
            <a:pPr marL="914400">
              <a:lnSpc>
                <a:spcPct val="115000"/>
              </a:lnSpc>
              <a:spcAft>
                <a:spcPts val="0"/>
              </a:spcAft>
            </a:pP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Khi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nhấn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chọn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vào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danh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sách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món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trong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menu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quản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trị</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hoặc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ta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có</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thể</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nhấn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ctrl+F</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thay</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vì</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nhấp</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chọn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ta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sẽ</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thấy</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form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này</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hiện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914400">
              <a:lnSpc>
                <a:spcPct val="115000"/>
              </a:lnSpc>
              <a:spcAft>
                <a:spcPts val="1000"/>
              </a:spcAft>
            </a:pP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Khi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ta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nhấp</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vào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một</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trong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các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ô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trong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dataGridview</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thì</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trên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Danh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mục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sẽ</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hiện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danh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mục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mà</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ta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đã</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chọn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món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và</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giá</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tiền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cũng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hiển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thị</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tương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ứng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với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ô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mà</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ta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nhấp</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vào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1"/>
          <a:stretch>
            <a:fillRect/>
          </a:stretch>
        </p:blipFill>
        <p:spPr>
          <a:xfrm>
            <a:off x="62097" y="935866"/>
            <a:ext cx="5286375" cy="4934754"/>
          </a:xfrm>
          <a:prstGeom prst="rect">
            <a:avLst/>
          </a:prstGeom>
        </p:spPr>
      </p:pic>
      <p:sp>
        <p:nvSpPr>
          <p:cNvPr id="5" name="Rectangle 4"/>
          <p:cNvSpPr/>
          <p:nvPr/>
        </p:nvSpPr>
        <p:spPr>
          <a:xfrm>
            <a:off x="5348472" y="2082882"/>
            <a:ext cx="6096000" cy="2640723"/>
          </a:xfrm>
          <a:prstGeom prst="rect">
            <a:avLst/>
          </a:prstGeom>
        </p:spPr>
        <p:txBody>
          <a:bodyPr>
            <a:spAutoFit/>
          </a:bodyPr>
          <a:lstStyle/>
          <a:p>
            <a:pPr marL="914400">
              <a:lnSpc>
                <a:spcPct val="115000"/>
              </a:lnSpc>
              <a:spcAft>
                <a:spcPts val="0"/>
              </a:spcAft>
            </a:pP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Tương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tự</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với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các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form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trên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form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này</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cũng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thực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được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chức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năng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thêm</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sửa</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và</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xóa</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món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trong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danh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sách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914400">
              <a:lnSpc>
                <a:spcPct val="115000"/>
              </a:lnSpc>
              <a:spcAft>
                <a:spcPts val="0"/>
              </a:spcAft>
            </a:pPr>
            <a:r>
              <a:rPr lang="en-GB" dirty="0" smtClean="0">
                <a:latin typeface="Times New Roman" panose="02020603050405020304" pitchFamily="18" charset="0"/>
                <a:ea typeface="Calibri" panose="020F0502020204030204" pitchFamily="34" charset="0"/>
                <a:cs typeface="Times New Roman" panose="02020603050405020304" pitchFamily="18" charset="0"/>
              </a:rPr>
              <a:t>-Form </a:t>
            </a:r>
            <a:r>
              <a:rPr lang="en-GB" dirty="0" err="1" smtClean="0">
                <a:latin typeface="Times New Roman" panose="02020603050405020304" pitchFamily="18" charset="0"/>
                <a:ea typeface="Calibri" panose="020F0502020204030204" pitchFamily="34" charset="0"/>
                <a:cs typeface="Times New Roman" panose="02020603050405020304" pitchFamily="18" charset="0"/>
              </a:rPr>
              <a:t>danh</a:t>
            </a:r>
            <a:r>
              <a:rPr lang="en-GB" dirty="0" smtClean="0">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latin typeface="Times New Roman" panose="02020603050405020304" pitchFamily="18" charset="0"/>
                <a:ea typeface="Calibri" panose="020F0502020204030204" pitchFamily="34" charset="0"/>
                <a:cs typeface="Times New Roman" panose="02020603050405020304" pitchFamily="18" charset="0"/>
              </a:rPr>
              <a:t>sách</a:t>
            </a:r>
            <a:r>
              <a:rPr lang="en-GB" dirty="0" smtClean="0">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latin typeface="Times New Roman" panose="02020603050405020304" pitchFamily="18" charset="0"/>
                <a:ea typeface="Calibri" panose="020F0502020204030204" pitchFamily="34" charset="0"/>
                <a:cs typeface="Times New Roman" panose="02020603050405020304" pitchFamily="18" charset="0"/>
              </a:rPr>
              <a:t>tài</a:t>
            </a:r>
            <a:r>
              <a:rPr lang="en-GB" dirty="0" smtClean="0">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latin typeface="Times New Roman" panose="02020603050405020304" pitchFamily="18" charset="0"/>
                <a:ea typeface="Calibri" panose="020F0502020204030204" pitchFamily="34" charset="0"/>
                <a:cs typeface="Times New Roman" panose="02020603050405020304" pitchFamily="18" charset="0"/>
              </a:rPr>
              <a:t>khoản</a:t>
            </a:r>
            <a:endParaRPr lang="en-US"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914400">
              <a:lnSpc>
                <a:spcPct val="115000"/>
              </a:lnSpc>
              <a:spcAft>
                <a:spcPts val="1000"/>
              </a:spcAft>
            </a:pP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Để</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mở</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form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này</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ta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chỉ</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cần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chọn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Danh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sách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tài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khoản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trong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menu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Quản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trị</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của</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giao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diện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chính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hoặc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ấn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Ctrl+A</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thì</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form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quản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lý</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danh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sách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tài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khoản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nhân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viên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và</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quản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lý</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sẽ</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hiện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1"/>
          <a:stretch>
            <a:fillRect/>
          </a:stretch>
        </p:blipFill>
        <p:spPr>
          <a:xfrm>
            <a:off x="963677" y="682580"/>
            <a:ext cx="4677269" cy="5604457"/>
          </a:xfrm>
          <a:prstGeom prst="rect">
            <a:avLst/>
          </a:prstGeom>
        </p:spPr>
      </p:pic>
      <p:sp>
        <p:nvSpPr>
          <p:cNvPr id="5" name="Rectangle 4"/>
          <p:cNvSpPr/>
          <p:nvPr/>
        </p:nvSpPr>
        <p:spPr>
          <a:xfrm>
            <a:off x="5173014" y="2189408"/>
            <a:ext cx="6096000" cy="2003625"/>
          </a:xfrm>
          <a:prstGeom prst="rect">
            <a:avLst/>
          </a:prstGeom>
        </p:spPr>
        <p:txBody>
          <a:bodyPr>
            <a:spAutoFit/>
          </a:bodyPr>
          <a:lstStyle/>
          <a:p>
            <a:pPr marL="914400">
              <a:lnSpc>
                <a:spcPct val="115000"/>
              </a:lnSpc>
              <a:spcAft>
                <a:spcPts val="1000"/>
              </a:spcAft>
            </a:pP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Form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này</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sẽ</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thực</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hiện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chức</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năng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quản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lý</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tất</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cả</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các</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tài</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khoản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của</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nhân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viên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và</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quản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lý</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những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người</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được</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phép</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truy</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cập</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vào</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ứng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dụng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này</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mỗi</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người</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sẽ</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được</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cấp</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một</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tài</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khoản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và</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mật</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khẩu</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để</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sử</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dụng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được</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phần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mềm</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này</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tài</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khoản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và</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mật</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khẩu</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được</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thêm</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vào</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dữ</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liệu</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và</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xuất</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hiện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trên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dataGridView</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1"/>
          <a:stretch>
            <a:fillRect/>
          </a:stretch>
        </p:blipFill>
        <p:spPr>
          <a:xfrm>
            <a:off x="836097" y="927279"/>
            <a:ext cx="4521513" cy="5269605"/>
          </a:xfrm>
          <a:prstGeom prst="rect">
            <a:avLst/>
          </a:prstGeom>
        </p:spPr>
      </p:pic>
      <p:sp>
        <p:nvSpPr>
          <p:cNvPr id="5" name="Rectangle 4"/>
          <p:cNvSpPr/>
          <p:nvPr/>
        </p:nvSpPr>
        <p:spPr>
          <a:xfrm>
            <a:off x="5357610" y="1653150"/>
            <a:ext cx="6096000" cy="2959272"/>
          </a:xfrm>
          <a:prstGeom prst="rect">
            <a:avLst/>
          </a:prstGeom>
        </p:spPr>
        <p:txBody>
          <a:bodyPr>
            <a:spAutoFit/>
          </a:bodyPr>
          <a:lstStyle/>
          <a:p>
            <a:pPr marL="914400">
              <a:lnSpc>
                <a:spcPct val="115000"/>
              </a:lnSpc>
              <a:spcAft>
                <a:spcPts val="0"/>
              </a:spcAft>
            </a:pP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Khi</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ta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nhấp</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vào</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1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trong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các</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ô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trong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dataGridView</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thì</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trên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ô textbox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của</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tài</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khoàn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tên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hiển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thị</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và</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mật</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khẩu</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sẽ</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hiển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thị</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thông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tin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tương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ứng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với</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dòng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mà</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ta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chọn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914400">
              <a:lnSpc>
                <a:spcPct val="115000"/>
              </a:lnSpc>
              <a:spcAft>
                <a:spcPts val="0"/>
              </a:spcAft>
            </a:pP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Chức</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năng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thêm</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sửa</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xóa</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cũng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tương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ứng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với</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các</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form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trên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914400">
              <a:lnSpc>
                <a:spcPct val="115000"/>
              </a:lnSpc>
              <a:spcAft>
                <a:spcPts val="0"/>
              </a:spcAft>
            </a:pP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Menu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Tài</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Khoản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914400">
              <a:lnSpc>
                <a:spcPct val="115000"/>
              </a:lnSpc>
              <a:spcAft>
                <a:spcPts val="0"/>
              </a:spcAft>
            </a:pP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-Form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thay</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đổi</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thông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tin</a:t>
            </a:r>
            <a:endParaRPr lang="en-US"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914400">
              <a:lnSpc>
                <a:spcPct val="115000"/>
              </a:lnSpc>
              <a:spcAft>
                <a:spcPts val="1000"/>
              </a:spcAft>
            </a:pP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Để</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form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hiển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thị</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thì</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ta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chọn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Thay</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đổi</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thông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tin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trên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Menu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Tài</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Khoàn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hoặc</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nhấn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Ctrl+Shift+C</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1"/>
          <a:stretch>
            <a:fillRect/>
          </a:stretch>
        </p:blipFill>
        <p:spPr>
          <a:xfrm>
            <a:off x="1385620" y="1706082"/>
            <a:ext cx="3771900" cy="2647950"/>
          </a:xfrm>
          <a:prstGeom prst="rect">
            <a:avLst/>
          </a:prstGeom>
        </p:spPr>
      </p:pic>
      <p:sp>
        <p:nvSpPr>
          <p:cNvPr id="5" name="Rectangle 4"/>
          <p:cNvSpPr/>
          <p:nvPr/>
        </p:nvSpPr>
        <p:spPr>
          <a:xfrm>
            <a:off x="4889679" y="2300627"/>
            <a:ext cx="6096000" cy="729430"/>
          </a:xfrm>
          <a:prstGeom prst="rect">
            <a:avLst/>
          </a:prstGeom>
        </p:spPr>
        <p:txBody>
          <a:bodyPr>
            <a:spAutoFit/>
          </a:bodyPr>
          <a:lstStyle/>
          <a:p>
            <a:pPr marL="914400">
              <a:lnSpc>
                <a:spcPct val="115000"/>
              </a:lnSpc>
              <a:spcAft>
                <a:spcPts val="1000"/>
              </a:spcAft>
            </a:pP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Form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này</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chỉ</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cho</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phép</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thay</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đổi</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thông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tin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của</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tài</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khoản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đã</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đăng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nhập</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vào</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hệ</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thống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1"/>
          <a:stretch>
            <a:fillRect/>
          </a:stretch>
        </p:blipFill>
        <p:spPr>
          <a:xfrm>
            <a:off x="3078052" y="965915"/>
            <a:ext cx="6027312" cy="3193961"/>
          </a:xfrm>
          <a:prstGeom prst="rect">
            <a:avLst/>
          </a:prstGeom>
        </p:spPr>
      </p:pic>
      <p:sp>
        <p:nvSpPr>
          <p:cNvPr id="5" name="Rectangle 4"/>
          <p:cNvSpPr/>
          <p:nvPr/>
        </p:nvSpPr>
        <p:spPr>
          <a:xfrm>
            <a:off x="3305577" y="4760668"/>
            <a:ext cx="6096000" cy="1200329"/>
          </a:xfrm>
          <a:prstGeom prst="rect">
            <a:avLst/>
          </a:prstGeom>
        </p:spPr>
        <p:txBody>
          <a:bodyPr>
            <a:spAutoFit/>
          </a:bodyPr>
          <a:lstStyle/>
          <a:p>
            <a:r>
              <a:rPr lang="en-GB" dirty="0" err="1" smtClean="0">
                <a:effectLst/>
                <a:latin typeface="Times New Roman" panose="02020603050405020304" pitchFamily="18" charset="0"/>
                <a:ea typeface="Calibri" panose="020F0502020204030204" pitchFamily="34" charset="0"/>
              </a:rPr>
              <a:t>Khi</a:t>
            </a:r>
            <a:r>
              <a:rPr lang="en-GB" dirty="0" smtClean="0">
                <a:effectLst/>
                <a:latin typeface="Times New Roman" panose="02020603050405020304" pitchFamily="18" charset="0"/>
                <a:ea typeface="Calibri" panose="020F0502020204030204" pitchFamily="34" charset="0"/>
              </a:rPr>
              <a:t> ta </a:t>
            </a:r>
            <a:r>
              <a:rPr lang="en-GB" dirty="0" err="1" smtClean="0">
                <a:effectLst/>
                <a:latin typeface="Times New Roman" panose="02020603050405020304" pitchFamily="18" charset="0"/>
                <a:ea typeface="Calibri" panose="020F0502020204030204" pitchFamily="34" charset="0"/>
              </a:rPr>
              <a:t>nhập</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lại</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tên</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hiển</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thị</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và</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mật</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khẩu</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cho</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tài</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khoản</a:t>
            </a:r>
            <a:r>
              <a:rPr lang="en-GB" dirty="0" smtClean="0">
                <a:effectLst/>
                <a:latin typeface="Times New Roman" panose="02020603050405020304" pitchFamily="18" charset="0"/>
                <a:ea typeface="Calibri" panose="020F0502020204030204" pitchFamily="34" charset="0"/>
              </a:rPr>
              <a:t> admin ( </a:t>
            </a:r>
            <a:r>
              <a:rPr lang="en-GB" dirty="0" err="1" smtClean="0">
                <a:effectLst/>
                <a:latin typeface="Times New Roman" panose="02020603050405020304" pitchFamily="18" charset="0"/>
                <a:ea typeface="Calibri" panose="020F0502020204030204" pitchFamily="34" charset="0"/>
              </a:rPr>
              <a:t>không</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cho</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phép</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thay</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đổi</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tên</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tài</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khoản</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chỉ</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được</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phép</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thay</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đổi</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tên</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hiển</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thị</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và</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mật</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khẩu</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và</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nhấn</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dấu</a:t>
            </a:r>
            <a:r>
              <a:rPr lang="en-GB" dirty="0" smtClean="0">
                <a:effectLst/>
                <a:latin typeface="Times New Roman" panose="02020603050405020304" pitchFamily="18" charset="0"/>
                <a:ea typeface="Calibri" panose="020F0502020204030204" pitchFamily="34" charset="0"/>
              </a:rPr>
              <a:t> tick </a:t>
            </a:r>
            <a:r>
              <a:rPr lang="en-GB" dirty="0" err="1" smtClean="0">
                <a:effectLst/>
                <a:latin typeface="Times New Roman" panose="02020603050405020304" pitchFamily="18" charset="0"/>
                <a:ea typeface="Calibri" panose="020F0502020204030204" pitchFamily="34" charset="0"/>
              </a:rPr>
              <a:t>xanh</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trên</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giao</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diện</a:t>
            </a:r>
            <a:r>
              <a:rPr lang="en-GB" dirty="0" smtClean="0">
                <a:effectLst/>
                <a:latin typeface="Times New Roman" panose="02020603050405020304" pitchFamily="18" charset="0"/>
                <a:ea typeface="Calibri" panose="020F0502020204030204" pitchFamily="34" charset="0"/>
              </a:rPr>
              <a:t> ta </a:t>
            </a:r>
            <a:r>
              <a:rPr lang="en-GB" dirty="0" err="1" smtClean="0">
                <a:effectLst/>
                <a:latin typeface="Times New Roman" panose="02020603050405020304" pitchFamily="18" charset="0"/>
                <a:ea typeface="Calibri" panose="020F0502020204030204" pitchFamily="34" charset="0"/>
              </a:rPr>
              <a:t>sẽ</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thấy</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dữ</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liệu</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trong</a:t>
            </a:r>
            <a:r>
              <a:rPr lang="en-GB" dirty="0" smtClean="0">
                <a:effectLst/>
                <a:latin typeface="Times New Roman" panose="02020603050405020304" pitchFamily="18" charset="0"/>
                <a:ea typeface="Calibri" panose="020F0502020204030204" pitchFamily="34" charset="0"/>
              </a:rPr>
              <a:t> form </a:t>
            </a:r>
            <a:r>
              <a:rPr lang="en-GB" dirty="0" err="1" smtClean="0">
                <a:effectLst/>
                <a:latin typeface="Times New Roman" panose="02020603050405020304" pitchFamily="18" charset="0"/>
                <a:ea typeface="Calibri" panose="020F0502020204030204" pitchFamily="34" charset="0"/>
              </a:rPr>
              <a:t>Quản</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lý</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tài</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khoản</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cũng</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được</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thay</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đổi</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err="1" smtClean="0"/>
              <a:t>Mục</a:t>
            </a:r>
            <a:r>
              <a:rPr lang="en-GB" dirty="0" smtClean="0"/>
              <a:t> </a:t>
            </a:r>
            <a:r>
              <a:rPr lang="en-GB" dirty="0" err="1" smtClean="0"/>
              <a:t>Tiêu</a:t>
            </a:r>
            <a:endParaRPr lang="en-US" dirty="0"/>
          </a:p>
        </p:txBody>
      </p:sp>
      <p:sp>
        <p:nvSpPr>
          <p:cNvPr id="3" name="Content Placeholder 2"/>
          <p:cNvSpPr>
            <a:spLocks noGrp="1"/>
          </p:cNvSpPr>
          <p:nvPr>
            <p:ph idx="1"/>
          </p:nvPr>
        </p:nvSpPr>
        <p:spPr/>
        <p:txBody>
          <a:bodyPr/>
          <a:lstStyle/>
          <a:p>
            <a:pPr lvl="0"/>
            <a:r>
              <a:rPr lang="en-US" dirty="0" err="1"/>
              <a:t>Xây</a:t>
            </a:r>
            <a:r>
              <a:rPr lang="en-US" dirty="0"/>
              <a:t> </a:t>
            </a:r>
            <a:r>
              <a:rPr lang="en-US" dirty="0" err="1"/>
              <a:t>dựng</a:t>
            </a:r>
            <a:r>
              <a:rPr lang="en-US" dirty="0"/>
              <a:t> </a:t>
            </a:r>
            <a:r>
              <a:rPr lang="en-US" dirty="0" err="1"/>
              <a:t>phần</a:t>
            </a:r>
            <a:r>
              <a:rPr lang="en-US" dirty="0"/>
              <a:t> </a:t>
            </a:r>
            <a:r>
              <a:rPr lang="en-US" dirty="0" err="1"/>
              <a:t>mềm</a:t>
            </a:r>
            <a:r>
              <a:rPr lang="en-US" dirty="0"/>
              <a:t> </a:t>
            </a:r>
            <a:r>
              <a:rPr lang="en-US" dirty="0" err="1"/>
              <a:t>quản</a:t>
            </a:r>
            <a:r>
              <a:rPr lang="en-US" dirty="0"/>
              <a:t> </a:t>
            </a:r>
            <a:r>
              <a:rPr lang="en-US" dirty="0" err="1"/>
              <a:t>lý</a:t>
            </a:r>
            <a:r>
              <a:rPr lang="en-US" dirty="0"/>
              <a:t> </a:t>
            </a:r>
            <a:r>
              <a:rPr lang="en-US" dirty="0" err="1"/>
              <a:t>quán</a:t>
            </a:r>
            <a:r>
              <a:rPr lang="en-US" dirty="0"/>
              <a:t> </a:t>
            </a:r>
            <a:r>
              <a:rPr lang="en-US" dirty="0" err="1"/>
              <a:t>coffe</a:t>
            </a:r>
            <a:r>
              <a:rPr lang="en-US" dirty="0"/>
              <a:t>, </a:t>
            </a:r>
            <a:r>
              <a:rPr lang="en-US" dirty="0" err="1"/>
              <a:t>xây</a:t>
            </a:r>
            <a:r>
              <a:rPr lang="en-US" dirty="0"/>
              <a:t> </a:t>
            </a:r>
            <a:r>
              <a:rPr lang="en-US" dirty="0" err="1"/>
              <a:t>dựng</a:t>
            </a:r>
            <a:r>
              <a:rPr lang="en-US" dirty="0"/>
              <a:t> </a:t>
            </a:r>
            <a:r>
              <a:rPr lang="en-US" dirty="0" err="1"/>
              <a:t>chức</a:t>
            </a:r>
            <a:r>
              <a:rPr lang="en-US" dirty="0"/>
              <a:t> </a:t>
            </a:r>
            <a:r>
              <a:rPr lang="en-US" dirty="0" err="1"/>
              <a:t>năng</a:t>
            </a:r>
            <a:r>
              <a:rPr lang="en-US" dirty="0"/>
              <a:t> </a:t>
            </a:r>
            <a:r>
              <a:rPr lang="en-US" dirty="0" err="1"/>
              <a:t>đăng</a:t>
            </a:r>
            <a:r>
              <a:rPr lang="en-US" dirty="0"/>
              <a:t> </a:t>
            </a:r>
            <a:r>
              <a:rPr lang="en-US" dirty="0" err="1"/>
              <a:t>nhập</a:t>
            </a:r>
            <a:r>
              <a:rPr lang="en-US" dirty="0"/>
              <a:t> </a:t>
            </a:r>
            <a:r>
              <a:rPr lang="en-US" dirty="0" err="1"/>
              <a:t>vào</a:t>
            </a:r>
            <a:r>
              <a:rPr lang="en-US" dirty="0"/>
              <a:t> </a:t>
            </a:r>
            <a:r>
              <a:rPr lang="en-US" dirty="0" err="1"/>
              <a:t>hệ</a:t>
            </a:r>
            <a:r>
              <a:rPr lang="en-US" dirty="0"/>
              <a:t> </a:t>
            </a:r>
            <a:r>
              <a:rPr lang="en-US" dirty="0" err="1"/>
              <a:t>thống</a:t>
            </a:r>
            <a:r>
              <a:rPr lang="en-US" dirty="0"/>
              <a:t> </a:t>
            </a:r>
            <a:r>
              <a:rPr lang="en-US" dirty="0" err="1"/>
              <a:t>của</a:t>
            </a:r>
            <a:r>
              <a:rPr lang="en-US" dirty="0"/>
              <a:t> </a:t>
            </a:r>
            <a:r>
              <a:rPr lang="en-US" dirty="0" err="1"/>
              <a:t>quản</a:t>
            </a:r>
            <a:r>
              <a:rPr lang="en-US" dirty="0"/>
              <a:t> </a:t>
            </a:r>
            <a:r>
              <a:rPr lang="en-US" dirty="0" err="1"/>
              <a:t>lý</a:t>
            </a:r>
            <a:r>
              <a:rPr lang="en-US" dirty="0"/>
              <a:t> </a:t>
            </a:r>
            <a:r>
              <a:rPr lang="en-US" dirty="0" err="1"/>
              <a:t>và</a:t>
            </a:r>
            <a:r>
              <a:rPr lang="en-US" dirty="0"/>
              <a:t> </a:t>
            </a:r>
            <a:r>
              <a:rPr lang="en-US" dirty="0" err="1"/>
              <a:t>nhân</a:t>
            </a:r>
            <a:r>
              <a:rPr lang="en-US" dirty="0"/>
              <a:t> </a:t>
            </a:r>
            <a:r>
              <a:rPr lang="en-US" dirty="0" err="1"/>
              <a:t>viên</a:t>
            </a:r>
            <a:r>
              <a:rPr lang="en-US" dirty="0"/>
              <a:t> </a:t>
            </a:r>
            <a:r>
              <a:rPr lang="en-US" dirty="0" err="1"/>
              <a:t>phục</a:t>
            </a:r>
            <a:r>
              <a:rPr lang="en-US" dirty="0"/>
              <a:t> </a:t>
            </a:r>
            <a:r>
              <a:rPr lang="en-US" dirty="0" err="1"/>
              <a:t>vụ</a:t>
            </a:r>
            <a:r>
              <a:rPr lang="en-US" dirty="0"/>
              <a:t>, </a:t>
            </a:r>
            <a:r>
              <a:rPr lang="en-US" dirty="0" err="1"/>
              <a:t>chức</a:t>
            </a:r>
            <a:r>
              <a:rPr lang="en-US" dirty="0"/>
              <a:t> </a:t>
            </a:r>
            <a:r>
              <a:rPr lang="en-US" dirty="0" err="1"/>
              <a:t>năng</a:t>
            </a:r>
            <a:r>
              <a:rPr lang="en-US" dirty="0"/>
              <a:t> </a:t>
            </a:r>
            <a:r>
              <a:rPr lang="en-US" dirty="0" err="1"/>
              <a:t>chọn</a:t>
            </a:r>
            <a:r>
              <a:rPr lang="en-US" dirty="0"/>
              <a:t> menu, </a:t>
            </a:r>
            <a:r>
              <a:rPr lang="en-US" dirty="0" err="1"/>
              <a:t>gọi</a:t>
            </a:r>
            <a:r>
              <a:rPr lang="en-US" dirty="0"/>
              <a:t> </a:t>
            </a:r>
            <a:r>
              <a:rPr lang="en-US" dirty="0" err="1"/>
              <a:t>món</a:t>
            </a:r>
            <a:r>
              <a:rPr lang="en-US" dirty="0"/>
              <a:t>, </a:t>
            </a:r>
            <a:r>
              <a:rPr lang="en-US" dirty="0" err="1"/>
              <a:t>thêm</a:t>
            </a:r>
            <a:r>
              <a:rPr lang="en-US" dirty="0"/>
              <a:t>, </a:t>
            </a:r>
            <a:r>
              <a:rPr lang="en-US" dirty="0" err="1"/>
              <a:t>sửa</a:t>
            </a:r>
            <a:r>
              <a:rPr lang="en-US" dirty="0"/>
              <a:t>, </a:t>
            </a:r>
            <a:r>
              <a:rPr lang="en-US" dirty="0" err="1"/>
              <a:t>xóa</a:t>
            </a:r>
            <a:r>
              <a:rPr lang="en-US" dirty="0"/>
              <a:t>, </a:t>
            </a:r>
            <a:r>
              <a:rPr lang="en-US" dirty="0" err="1"/>
              <a:t>tính</a:t>
            </a:r>
            <a:r>
              <a:rPr lang="en-US" dirty="0"/>
              <a:t> </a:t>
            </a:r>
            <a:r>
              <a:rPr lang="en-US" dirty="0" err="1"/>
              <a:t>tiền</a:t>
            </a:r>
            <a:r>
              <a:rPr lang="en-US" dirty="0"/>
              <a:t>,… </a:t>
            </a:r>
            <a:r>
              <a:rPr lang="en-US" dirty="0" err="1"/>
              <a:t>nhằm</a:t>
            </a:r>
            <a:r>
              <a:rPr lang="en-US" dirty="0"/>
              <a:t> </a:t>
            </a:r>
            <a:r>
              <a:rPr lang="en-US" dirty="0" err="1"/>
              <a:t>giúp</a:t>
            </a:r>
            <a:r>
              <a:rPr lang="en-US" dirty="0"/>
              <a:t> </a:t>
            </a:r>
            <a:r>
              <a:rPr lang="en-US" dirty="0" err="1"/>
              <a:t>người</a:t>
            </a:r>
            <a:r>
              <a:rPr lang="en-US" dirty="0"/>
              <a:t> </a:t>
            </a:r>
            <a:r>
              <a:rPr lang="en-US" dirty="0" err="1"/>
              <a:t>quản</a:t>
            </a:r>
            <a:r>
              <a:rPr lang="en-US" dirty="0"/>
              <a:t> </a:t>
            </a:r>
            <a:r>
              <a:rPr lang="en-US" dirty="0" err="1"/>
              <a:t>lý</a:t>
            </a:r>
            <a:r>
              <a:rPr lang="en-US" dirty="0"/>
              <a:t> </a:t>
            </a:r>
            <a:r>
              <a:rPr lang="en-US" dirty="0" err="1"/>
              <a:t>dễ</a:t>
            </a:r>
            <a:r>
              <a:rPr lang="en-US" dirty="0"/>
              <a:t> </a:t>
            </a:r>
            <a:r>
              <a:rPr lang="en-US" dirty="0" err="1"/>
              <a:t>dàng</a:t>
            </a:r>
            <a:r>
              <a:rPr lang="en-US" dirty="0"/>
              <a:t> </a:t>
            </a:r>
            <a:r>
              <a:rPr lang="en-US" dirty="0" err="1"/>
              <a:t>quản</a:t>
            </a:r>
            <a:r>
              <a:rPr lang="en-US" dirty="0"/>
              <a:t> </a:t>
            </a:r>
            <a:r>
              <a:rPr lang="en-US" dirty="0" err="1"/>
              <a:t>lý</a:t>
            </a:r>
            <a:r>
              <a:rPr lang="en-US" dirty="0"/>
              <a:t>, </a:t>
            </a:r>
            <a:r>
              <a:rPr lang="en-US" dirty="0" err="1"/>
              <a:t>trông</a:t>
            </a:r>
            <a:r>
              <a:rPr lang="en-US" dirty="0"/>
              <a:t> </a:t>
            </a:r>
            <a:r>
              <a:rPr lang="en-US" dirty="0" err="1"/>
              <a:t>coi</a:t>
            </a:r>
            <a:r>
              <a:rPr lang="en-US" dirty="0"/>
              <a:t>, </a:t>
            </a:r>
            <a:r>
              <a:rPr lang="en-US" dirty="0" err="1"/>
              <a:t>tính</a:t>
            </a:r>
            <a:r>
              <a:rPr lang="en-US" dirty="0"/>
              <a:t> </a:t>
            </a:r>
            <a:r>
              <a:rPr lang="en-US" dirty="0" err="1"/>
              <a:t>toán</a:t>
            </a:r>
            <a:r>
              <a:rPr lang="en-US" dirty="0"/>
              <a:t> chi </a:t>
            </a:r>
            <a:r>
              <a:rPr lang="en-US" dirty="0" err="1"/>
              <a:t>tiêu</a:t>
            </a:r>
            <a:r>
              <a:rPr lang="en-US" dirty="0"/>
              <a:t> </a:t>
            </a:r>
            <a:r>
              <a:rPr lang="en-US" dirty="0" err="1"/>
              <a:t>trong</a:t>
            </a:r>
            <a:r>
              <a:rPr lang="en-US" dirty="0"/>
              <a:t> </a:t>
            </a:r>
            <a:r>
              <a:rPr lang="en-US" dirty="0" err="1"/>
              <a:t>quán</a:t>
            </a:r>
            <a:r>
              <a:rPr lang="en-US" dirty="0"/>
              <a:t> </a:t>
            </a:r>
            <a:r>
              <a:rPr lang="en-US" dirty="0" err="1"/>
              <a:t>và</a:t>
            </a:r>
            <a:r>
              <a:rPr lang="en-US" dirty="0"/>
              <a:t> </a:t>
            </a:r>
            <a:r>
              <a:rPr lang="en-US" dirty="0" err="1"/>
              <a:t>còn</a:t>
            </a:r>
            <a:r>
              <a:rPr lang="en-US" dirty="0"/>
              <a:t> </a:t>
            </a:r>
            <a:r>
              <a:rPr lang="en-US" dirty="0" err="1"/>
              <a:t>giúp</a:t>
            </a:r>
            <a:r>
              <a:rPr lang="en-US" dirty="0"/>
              <a:t> </a:t>
            </a:r>
            <a:r>
              <a:rPr lang="en-US" dirty="0" err="1"/>
              <a:t>nhân</a:t>
            </a:r>
            <a:r>
              <a:rPr lang="en-US" dirty="0"/>
              <a:t> </a:t>
            </a:r>
            <a:r>
              <a:rPr lang="en-US" dirty="0" err="1"/>
              <a:t>viên</a:t>
            </a:r>
            <a:r>
              <a:rPr lang="en-US" dirty="0"/>
              <a:t> </a:t>
            </a:r>
            <a:r>
              <a:rPr lang="en-US" dirty="0" err="1"/>
              <a:t>thuận</a:t>
            </a:r>
            <a:r>
              <a:rPr lang="en-US" dirty="0"/>
              <a:t> </a:t>
            </a:r>
            <a:r>
              <a:rPr lang="en-US" dirty="0" err="1"/>
              <a:t>tiện</a:t>
            </a:r>
            <a:r>
              <a:rPr lang="en-US" dirty="0"/>
              <a:t> </a:t>
            </a:r>
            <a:r>
              <a:rPr lang="en-US" dirty="0" err="1"/>
              <a:t>hơn</a:t>
            </a:r>
            <a:r>
              <a:rPr lang="en-US" dirty="0"/>
              <a:t> </a:t>
            </a:r>
            <a:r>
              <a:rPr lang="en-US" dirty="0" err="1"/>
              <a:t>trong</a:t>
            </a:r>
            <a:r>
              <a:rPr lang="en-US" dirty="0"/>
              <a:t> </a:t>
            </a:r>
            <a:r>
              <a:rPr lang="en-US" dirty="0" err="1"/>
              <a:t>việc</a:t>
            </a:r>
            <a:r>
              <a:rPr lang="en-US" dirty="0"/>
              <a:t> </a:t>
            </a:r>
            <a:r>
              <a:rPr lang="en-US" dirty="0" err="1"/>
              <a:t>phục</a:t>
            </a:r>
            <a:r>
              <a:rPr lang="en-US" dirty="0"/>
              <a:t> </a:t>
            </a:r>
            <a:r>
              <a:rPr lang="en-US" dirty="0" err="1"/>
              <a:t>vụ</a:t>
            </a:r>
            <a:r>
              <a:rPr lang="en-US" dirty="0"/>
              <a:t> </a:t>
            </a:r>
            <a:r>
              <a:rPr lang="en-US" dirty="0" err="1"/>
              <a:t>khách</a:t>
            </a:r>
            <a:r>
              <a:rPr lang="en-US" dirty="0"/>
              <a:t> </a:t>
            </a:r>
            <a:r>
              <a:rPr lang="en-US" dirty="0" err="1"/>
              <a:t>hàng</a:t>
            </a:r>
            <a:r>
              <a:rPr lang="en-US" dirty="0"/>
              <a:t>, </a:t>
            </a:r>
            <a:r>
              <a:rPr lang="en-US" dirty="0" err="1"/>
              <a:t>tránh</a:t>
            </a:r>
            <a:r>
              <a:rPr lang="en-US" dirty="0"/>
              <a:t> </a:t>
            </a:r>
            <a:r>
              <a:rPr lang="en-US" dirty="0" err="1"/>
              <a:t>bị</a:t>
            </a:r>
            <a:r>
              <a:rPr lang="en-US" dirty="0"/>
              <a:t> </a:t>
            </a:r>
            <a:r>
              <a:rPr lang="en-US" dirty="0" err="1"/>
              <a:t>nhầm</a:t>
            </a:r>
            <a:r>
              <a:rPr lang="en-US" dirty="0"/>
              <a:t> </a:t>
            </a:r>
            <a:r>
              <a:rPr lang="en-US" dirty="0" err="1"/>
              <a:t>lẫn</a:t>
            </a:r>
            <a:r>
              <a:rPr lang="en-US" dirty="0"/>
              <a:t>.</a:t>
            </a: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1"/>
          <a:stretch>
            <a:fillRect/>
          </a:stretch>
        </p:blipFill>
        <p:spPr>
          <a:xfrm>
            <a:off x="2346122" y="558458"/>
            <a:ext cx="6362164" cy="3691570"/>
          </a:xfrm>
          <a:prstGeom prst="rect">
            <a:avLst/>
          </a:prstGeom>
        </p:spPr>
      </p:pic>
      <p:sp>
        <p:nvSpPr>
          <p:cNvPr id="5" name="Rectangle 4"/>
          <p:cNvSpPr/>
          <p:nvPr/>
        </p:nvSpPr>
        <p:spPr>
          <a:xfrm>
            <a:off x="2479204" y="4643036"/>
            <a:ext cx="6096000" cy="923330"/>
          </a:xfrm>
          <a:prstGeom prst="rect">
            <a:avLst/>
          </a:prstGeom>
        </p:spPr>
        <p:txBody>
          <a:bodyPr>
            <a:spAutoFit/>
          </a:bodyPr>
          <a:lstStyle/>
          <a:p>
            <a:r>
              <a:rPr lang="en-GB" dirty="0" err="1" smtClean="0">
                <a:effectLst/>
                <a:latin typeface="Times New Roman" panose="02020603050405020304" pitchFamily="18" charset="0"/>
                <a:ea typeface="Calibri" panose="020F0502020204030204" pitchFamily="34" charset="0"/>
              </a:rPr>
              <a:t>Thay</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vì</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nhấp</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chọn</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từng</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thành</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phần</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trong</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bảng</a:t>
            </a:r>
            <a:r>
              <a:rPr lang="en-GB" dirty="0" smtClean="0">
                <a:effectLst/>
                <a:latin typeface="Times New Roman" panose="02020603050405020304" pitchFamily="18" charset="0"/>
                <a:ea typeface="Calibri" panose="020F0502020204030204" pitchFamily="34" charset="0"/>
              </a:rPr>
              <a:t> menu, </a:t>
            </a:r>
            <a:r>
              <a:rPr lang="en-GB" dirty="0" err="1" smtClean="0">
                <a:effectLst/>
                <a:latin typeface="Times New Roman" panose="02020603050405020304" pitchFamily="18" charset="0"/>
                <a:ea typeface="Calibri" panose="020F0502020204030204" pitchFamily="34" charset="0"/>
              </a:rPr>
              <a:t>người</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dùng</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chỉ</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cần</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nhấp</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chọn</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trên</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giao</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diện</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chính</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khi</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cần</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chọn</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bàn</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và</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chọn</a:t>
            </a:r>
            <a:r>
              <a:rPr lang="en-GB" dirty="0" smtClean="0">
                <a:effectLst/>
                <a:latin typeface="Times New Roman" panose="02020603050405020304" pitchFamily="18" charset="0"/>
                <a:ea typeface="Calibri" panose="020F0502020204030204" pitchFamily="34" charset="0"/>
              </a:rPr>
              <a:t> </a:t>
            </a:r>
            <a:r>
              <a:rPr lang="en-GB" dirty="0" err="1" smtClean="0">
                <a:effectLst/>
                <a:latin typeface="Times New Roman" panose="02020603050405020304" pitchFamily="18" charset="0"/>
                <a:ea typeface="Calibri" panose="020F0502020204030204" pitchFamily="34" charset="0"/>
              </a:rPr>
              <a:t>món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1"/>
          <a:stretch>
            <a:fillRect/>
          </a:stretch>
        </p:blipFill>
        <p:spPr>
          <a:xfrm>
            <a:off x="440203" y="1204569"/>
            <a:ext cx="7660610" cy="4195762"/>
          </a:xfrm>
          <a:prstGeom prst="rect">
            <a:avLst/>
          </a:prstGeom>
        </p:spPr>
      </p:pic>
      <p:sp>
        <p:nvSpPr>
          <p:cNvPr id="5" name="Rectangle 4"/>
          <p:cNvSpPr/>
          <p:nvPr/>
        </p:nvSpPr>
        <p:spPr>
          <a:xfrm>
            <a:off x="7740203" y="1694084"/>
            <a:ext cx="3773510" cy="2959272"/>
          </a:xfrm>
          <a:prstGeom prst="rect">
            <a:avLst/>
          </a:prstGeom>
        </p:spPr>
        <p:txBody>
          <a:bodyPr wrap="square">
            <a:spAutoFit/>
          </a:bodyPr>
          <a:lstStyle/>
          <a:p>
            <a:pPr marL="914400">
              <a:lnSpc>
                <a:spcPct val="115000"/>
              </a:lnSpc>
              <a:spcAft>
                <a:spcPts val="1000"/>
              </a:spcAft>
            </a:pP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Khi</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khách</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hàng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cần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thanh</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toán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tiền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người</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dùng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chỉ</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cần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chọn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bàn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cần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thanh</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toàn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thì</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giao</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diện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hóa</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đơn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sẽ</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tự</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động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tính</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tổng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số</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tiền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bên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dưới</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người</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dùng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chỉ</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cần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nhấp</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chọn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button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thanh</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toán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thì</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tên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bàn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vừa</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thanh</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toán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sẽ</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trả</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về</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trạng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thái</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trống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1"/>
          <a:stretch>
            <a:fillRect/>
          </a:stretch>
        </p:blipFill>
        <p:spPr>
          <a:xfrm>
            <a:off x="290752" y="1473088"/>
            <a:ext cx="8022254" cy="4195762"/>
          </a:xfrm>
          <a:prstGeom prst="rect">
            <a:avLst/>
          </a:prstGeom>
        </p:spPr>
      </p:pic>
      <p:sp>
        <p:nvSpPr>
          <p:cNvPr id="5" name="Rectangle 4"/>
          <p:cNvSpPr/>
          <p:nvPr/>
        </p:nvSpPr>
        <p:spPr>
          <a:xfrm>
            <a:off x="7997781" y="1054124"/>
            <a:ext cx="3721994" cy="5507662"/>
          </a:xfrm>
          <a:prstGeom prst="rect">
            <a:avLst/>
          </a:prstGeom>
        </p:spPr>
        <p:txBody>
          <a:bodyPr wrap="square">
            <a:spAutoFit/>
          </a:bodyPr>
          <a:lstStyle/>
          <a:p>
            <a:pPr marL="914400">
              <a:lnSpc>
                <a:spcPct val="115000"/>
              </a:lnSpc>
              <a:spcAft>
                <a:spcPts val="0"/>
              </a:spcAft>
            </a:pP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Khi</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muốn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chọn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món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người</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dùng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chỉ</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cần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nhấp</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chọn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bàn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đang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trống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sau</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đó</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chọn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danh</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mục</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thì</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danh</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sách</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các</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món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sẽ</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tự</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động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cập</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nhật</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danh</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sách</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các</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món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theo</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phân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loại</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của</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danh</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mục</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đã</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chọn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người</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dùng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sau</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đó</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chỉ</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cần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nhấp</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chọn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món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đơn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giá</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của</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món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đó</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sẽ</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hiển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thị</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lên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và</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sau</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đó</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chọn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button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thêm</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món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thì</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món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đó</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sẽ</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tự</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cập</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nhật</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vào</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giao</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diện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hóa</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đơn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914400">
              <a:lnSpc>
                <a:spcPct val="115000"/>
              </a:lnSpc>
              <a:spcAft>
                <a:spcPts val="1000"/>
              </a:spcAft>
            </a:pP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Ngoài</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ra</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còn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có</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các</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chức</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năng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đổi</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trả</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món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chuyển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bàn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gộp</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bàn</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khi</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khách</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hàng</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yêu</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smtClean="0">
                <a:effectLst/>
                <a:latin typeface="Times New Roman" panose="02020603050405020304" pitchFamily="18" charset="0"/>
                <a:ea typeface="Calibri" panose="020F0502020204030204" pitchFamily="34" charset="0"/>
                <a:cs typeface="Times New Roman" panose="02020603050405020304" pitchFamily="18" charset="0"/>
              </a:rPr>
              <a:t>cầu</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114" y="2474701"/>
            <a:ext cx="9404723" cy="1400530"/>
          </a:xfrm>
        </p:spPr>
        <p:txBody>
          <a:bodyPr/>
          <a:lstStyle/>
          <a:p>
            <a:pPr algn="ctr"/>
            <a:r>
              <a:rPr lang="en-GB" dirty="0" smtClean="0"/>
              <a:t>The End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Các công cụ :</a:t>
            </a:r>
            <a:endParaRPr lang="en-US"/>
          </a:p>
        </p:txBody>
      </p:sp>
      <p:sp>
        <p:nvSpPr>
          <p:cNvPr id="3" name="Content Placeholder 2"/>
          <p:cNvSpPr>
            <a:spLocks noGrp="1"/>
          </p:cNvSpPr>
          <p:nvPr>
            <p:ph idx="1"/>
          </p:nvPr>
        </p:nvSpPr>
        <p:spPr/>
        <p:txBody>
          <a:bodyPr/>
          <a:p>
            <a:r>
              <a:rPr lang="en-US"/>
              <a:t>Visual studio  2019</a:t>
            </a:r>
            <a:endParaRPr lang="en-US"/>
          </a:p>
          <a:p>
            <a:r>
              <a:rPr lang="en-US"/>
              <a:t>SQL server 2018</a:t>
            </a:r>
            <a:endParaRPr lang="en-US"/>
          </a:p>
          <a:p>
            <a:r>
              <a:rPr lang="en-US"/>
              <a:t>Framework winform </a:t>
            </a:r>
            <a:endParaRPr lang="en-US"/>
          </a:p>
          <a:p>
            <a:r>
              <a:rPr lang="en-US"/>
              <a:t>Ngôn ngữ C#</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err="1"/>
              <a:t>Nội</a:t>
            </a:r>
            <a:r>
              <a:rPr lang="en-US" b="1" dirty="0"/>
              <a:t> </a:t>
            </a:r>
            <a:r>
              <a:rPr lang="en-US" b="1" dirty="0" smtClean="0"/>
              <a:t>dung</a:t>
            </a:r>
            <a:endParaRPr lang="en-US" dirty="0"/>
          </a:p>
        </p:txBody>
      </p:sp>
      <p:pic>
        <p:nvPicPr>
          <p:cNvPr id="4" name="Content Placeholder 3"/>
          <p:cNvPicPr>
            <a:picLocks noGrp="1"/>
          </p:cNvPicPr>
          <p:nvPr>
            <p:ph idx="1"/>
          </p:nvPr>
        </p:nvPicPr>
        <p:blipFill>
          <a:blip r:embed="rId1"/>
          <a:stretch>
            <a:fillRect/>
          </a:stretch>
        </p:blipFill>
        <p:spPr>
          <a:xfrm>
            <a:off x="456831" y="2450215"/>
            <a:ext cx="3819525" cy="2133600"/>
          </a:xfrm>
          <a:prstGeom prst="rect">
            <a:avLst/>
          </a:prstGeom>
        </p:spPr>
      </p:pic>
      <p:sp>
        <p:nvSpPr>
          <p:cNvPr id="5" name="Rectangle 4"/>
          <p:cNvSpPr/>
          <p:nvPr/>
        </p:nvSpPr>
        <p:spPr>
          <a:xfrm>
            <a:off x="707165" y="2039333"/>
            <a:ext cx="1659429" cy="410882"/>
          </a:xfrm>
          <a:prstGeom prst="rect">
            <a:avLst/>
          </a:prstGeom>
        </p:spPr>
        <p:txBody>
          <a:bodyPr wrap="none">
            <a:spAutoFit/>
          </a:bodyPr>
          <a:lstStyle/>
          <a:p>
            <a:pPr marL="342900" lvl="0" indent="-342900">
              <a:lnSpc>
                <a:spcPct val="115000"/>
              </a:lnSpc>
              <a:spcAft>
                <a:spcPts val="1000"/>
              </a:spcAft>
              <a:buFont typeface="Times New Roman" panose="02020603050405020304" pitchFamily="18" charset="0"/>
              <a:buChar char="-"/>
            </a:pP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Đăng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nhập</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5"/>
          <p:cNvSpPr/>
          <p:nvPr/>
        </p:nvSpPr>
        <p:spPr>
          <a:xfrm>
            <a:off x="5059680" y="2349915"/>
            <a:ext cx="6096000" cy="2003625"/>
          </a:xfrm>
          <a:prstGeom prst="rect">
            <a:avLst/>
          </a:prstGeom>
        </p:spPr>
        <p:txBody>
          <a:bodyPr>
            <a:spAutoFit/>
          </a:bodyPr>
          <a:lstStyle/>
          <a:p>
            <a:pPr marL="685800">
              <a:lnSpc>
                <a:spcPct val="115000"/>
              </a:lnSpc>
              <a:spcAft>
                <a:spcPts val="1000"/>
              </a:spcAft>
            </a:pP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Đây</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là</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form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dùng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để</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đăng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nhập</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vào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hệ</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thống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form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này</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được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kết</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nối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với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cơ</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sở</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dữ</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liệu</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để</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lấy</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tài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khoản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và</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mật</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khẩu</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đăng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nhập</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Ở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đây</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ta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có</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phần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đăng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nhập</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cả</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nhân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viên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thu</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ngân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và</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quản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lý</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của</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cửa</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hàng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Mũi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màu</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xanh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phép</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đăng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nhập</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vào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hệ</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thống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mũi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màu</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cam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thực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hiện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chức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năng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thoát</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khỏi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hệ</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thống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1"/>
          <a:stretch>
            <a:fillRect/>
          </a:stretch>
        </p:blipFill>
        <p:spPr>
          <a:xfrm>
            <a:off x="672277" y="2014900"/>
            <a:ext cx="5277762" cy="2653047"/>
          </a:xfrm>
          <a:prstGeom prst="rect">
            <a:avLst/>
          </a:prstGeom>
        </p:spPr>
      </p:pic>
      <p:sp>
        <p:nvSpPr>
          <p:cNvPr id="5" name="Rectangle 4"/>
          <p:cNvSpPr/>
          <p:nvPr/>
        </p:nvSpPr>
        <p:spPr>
          <a:xfrm>
            <a:off x="5679582" y="2511380"/>
            <a:ext cx="5692461" cy="1366528"/>
          </a:xfrm>
          <a:prstGeom prst="rect">
            <a:avLst/>
          </a:prstGeom>
        </p:spPr>
        <p:txBody>
          <a:bodyPr wrap="square">
            <a:spAutoFit/>
          </a:bodyPr>
          <a:lstStyle/>
          <a:p>
            <a:pPr marL="685800">
              <a:lnSpc>
                <a:spcPct val="115000"/>
              </a:lnSpc>
              <a:spcAft>
                <a:spcPts val="1000"/>
              </a:spcAft>
            </a:pP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Dữ</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liệu</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sẽ</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được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thêm</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vào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trong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SQL,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một</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cửa</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hàng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sẽ</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có</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nhiều</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quản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lý</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và</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nhiều</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nhân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viên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thu</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ngân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từng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nhân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viên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và</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từng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quản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lý</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sẽ</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có</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một</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tài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khoản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và</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mật</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khẩu</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để</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đăng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nhập</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vào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1"/>
          <a:stretch>
            <a:fillRect/>
          </a:stretch>
        </p:blipFill>
        <p:spPr>
          <a:xfrm>
            <a:off x="1097279" y="1992335"/>
            <a:ext cx="4054269" cy="2133600"/>
          </a:xfrm>
          <a:prstGeom prst="rect">
            <a:avLst/>
          </a:prstGeom>
        </p:spPr>
      </p:pic>
      <p:sp>
        <p:nvSpPr>
          <p:cNvPr id="5" name="Rectangle 4"/>
          <p:cNvSpPr/>
          <p:nvPr/>
        </p:nvSpPr>
        <p:spPr>
          <a:xfrm>
            <a:off x="4851042" y="2256339"/>
            <a:ext cx="6096000" cy="1366528"/>
          </a:xfrm>
          <a:prstGeom prst="rect">
            <a:avLst/>
          </a:prstGeom>
        </p:spPr>
        <p:txBody>
          <a:bodyPr>
            <a:spAutoFit/>
          </a:bodyPr>
          <a:lstStyle/>
          <a:p>
            <a:pPr marL="685800">
              <a:lnSpc>
                <a:spcPct val="115000"/>
              </a:lnSpc>
              <a:spcAft>
                <a:spcPts val="1000"/>
              </a:spcAft>
            </a:pP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Ví</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dụ</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khi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đăng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nhập</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bằng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tài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khoản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của</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người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quản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lý</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thứ</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nhất</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tài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khoản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admin,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mật</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khẩu</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admin),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sau</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đó</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chọn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Quản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Lý</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và</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nhấn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mũi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tên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màu</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xanh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thì</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hệ</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thống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sẽ</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hiển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thị</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ra</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một</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giao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diện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khác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7" name="Picture 6"/>
          <p:cNvPicPr/>
          <p:nvPr/>
        </p:nvPicPr>
        <p:blipFill>
          <a:blip r:embed="rId1"/>
          <a:stretch>
            <a:fillRect/>
          </a:stretch>
        </p:blipFill>
        <p:spPr>
          <a:xfrm>
            <a:off x="1103312" y="2052919"/>
            <a:ext cx="8946541" cy="41954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dirty="0"/>
              <a:t>+ button </a:t>
            </a:r>
            <a:r>
              <a:rPr lang="en-US" sz="1600" dirty="0" err="1"/>
              <a:t>thoát</a:t>
            </a:r>
            <a:r>
              <a:rPr lang="en-US" sz="1600" dirty="0"/>
              <a:t> : </a:t>
            </a:r>
            <a:r>
              <a:rPr lang="en-US" sz="1600" dirty="0" err="1"/>
              <a:t>khi</a:t>
            </a:r>
            <a:r>
              <a:rPr lang="en-US" sz="1600" dirty="0"/>
              <a:t> </a:t>
            </a:r>
            <a:r>
              <a:rPr lang="en-US" sz="1600" dirty="0" err="1"/>
              <a:t>nhấn</a:t>
            </a:r>
            <a:r>
              <a:rPr lang="en-US" sz="1600" dirty="0"/>
              <a:t> </a:t>
            </a:r>
            <a:r>
              <a:rPr lang="en-US" sz="1600" dirty="0" err="1"/>
              <a:t>vào</a:t>
            </a:r>
            <a:r>
              <a:rPr lang="en-US" sz="1600" dirty="0"/>
              <a:t> </a:t>
            </a:r>
            <a:r>
              <a:rPr lang="en-US" sz="1600" dirty="0" err="1"/>
              <a:t>nút</a:t>
            </a:r>
            <a:r>
              <a:rPr lang="en-US" sz="1600" dirty="0"/>
              <a:t> button </a:t>
            </a:r>
            <a:r>
              <a:rPr lang="en-US" sz="1600" dirty="0" err="1"/>
              <a:t>Thoát</a:t>
            </a:r>
            <a:r>
              <a:rPr lang="en-US" sz="1600" dirty="0"/>
              <a:t>(</a:t>
            </a:r>
            <a:r>
              <a:rPr lang="en-US" sz="1600" dirty="0" err="1"/>
              <a:t>mũi</a:t>
            </a:r>
            <a:r>
              <a:rPr lang="en-US" sz="1600" dirty="0"/>
              <a:t> </a:t>
            </a:r>
            <a:r>
              <a:rPr lang="en-US" sz="1600" dirty="0" err="1"/>
              <a:t>tên</a:t>
            </a:r>
            <a:r>
              <a:rPr lang="en-US" sz="1600" dirty="0"/>
              <a:t> </a:t>
            </a:r>
            <a:r>
              <a:rPr lang="en-US" sz="1600" dirty="0" err="1"/>
              <a:t>màu</a:t>
            </a:r>
            <a:r>
              <a:rPr lang="en-US" sz="1600" dirty="0"/>
              <a:t> cam) ở form </a:t>
            </a:r>
            <a:r>
              <a:rPr lang="en-US" sz="1600" dirty="0" err="1"/>
              <a:t>đăng</a:t>
            </a:r>
            <a:r>
              <a:rPr lang="en-US" sz="1600" dirty="0"/>
              <a:t> </a:t>
            </a:r>
            <a:r>
              <a:rPr lang="en-US" sz="1600" dirty="0" err="1"/>
              <a:t>nhập,messageBox</a:t>
            </a:r>
            <a:r>
              <a:rPr lang="en-US" sz="1600" dirty="0"/>
              <a:t> </a:t>
            </a:r>
            <a:r>
              <a:rPr lang="en-US" sz="1600" dirty="0" err="1"/>
              <a:t>sẽ</a:t>
            </a:r>
            <a:r>
              <a:rPr lang="en-US" sz="1600" dirty="0"/>
              <a:t> </a:t>
            </a:r>
            <a:r>
              <a:rPr lang="en-US" sz="1600" dirty="0" err="1"/>
              <a:t>thực</a:t>
            </a:r>
            <a:r>
              <a:rPr lang="en-US" sz="1600" dirty="0"/>
              <a:t> </a:t>
            </a:r>
            <a:r>
              <a:rPr lang="en-US" sz="1600" dirty="0" err="1"/>
              <a:t>hiện</a:t>
            </a:r>
            <a:r>
              <a:rPr lang="en-US" sz="1600" dirty="0"/>
              <a:t> </a:t>
            </a:r>
            <a:r>
              <a:rPr lang="en-US" sz="1600" dirty="0" err="1"/>
              <a:t>chức</a:t>
            </a:r>
            <a:r>
              <a:rPr lang="en-US" sz="1600" dirty="0"/>
              <a:t> </a:t>
            </a:r>
            <a:r>
              <a:rPr lang="en-US" sz="1600" dirty="0" err="1"/>
              <a:t>năng</a:t>
            </a:r>
            <a:r>
              <a:rPr lang="en-US" sz="1600" dirty="0"/>
              <a:t> </a:t>
            </a:r>
            <a:r>
              <a:rPr lang="en-US" sz="1600" dirty="0" err="1"/>
              <a:t>thông</a:t>
            </a:r>
            <a:r>
              <a:rPr lang="en-US" sz="1600" dirty="0"/>
              <a:t> </a:t>
            </a:r>
            <a:r>
              <a:rPr lang="en-US" sz="1600" dirty="0" err="1"/>
              <a:t>báo</a:t>
            </a:r>
            <a:r>
              <a:rPr lang="en-US" sz="1600" dirty="0"/>
              <a:t> </a:t>
            </a:r>
            <a:r>
              <a:rPr lang="en-US" sz="1600" dirty="0" err="1"/>
              <a:t>cho</a:t>
            </a:r>
            <a:r>
              <a:rPr lang="en-US" sz="1600" dirty="0"/>
              <a:t> </a:t>
            </a:r>
            <a:r>
              <a:rPr lang="en-US" sz="1600" dirty="0" err="1"/>
              <a:t>người</a:t>
            </a:r>
            <a:r>
              <a:rPr lang="en-US" sz="1600" dirty="0"/>
              <a:t> </a:t>
            </a:r>
            <a:r>
              <a:rPr lang="en-US" sz="1600" dirty="0" err="1"/>
              <a:t>dùng</a:t>
            </a:r>
            <a:r>
              <a:rPr lang="en-US" sz="1600" dirty="0"/>
              <a:t> </a:t>
            </a:r>
            <a:r>
              <a:rPr lang="en-US" sz="1600" dirty="0" err="1"/>
              <a:t>lựa</a:t>
            </a:r>
            <a:r>
              <a:rPr lang="en-US" sz="1600" dirty="0"/>
              <a:t> </a:t>
            </a:r>
            <a:r>
              <a:rPr lang="en-US" sz="1600" dirty="0" err="1"/>
              <a:t>chọn</a:t>
            </a:r>
            <a:r>
              <a:rPr lang="en-US" sz="1600" dirty="0"/>
              <a:t> </a:t>
            </a:r>
            <a:r>
              <a:rPr lang="en-US" sz="1600" dirty="0" err="1"/>
              <a:t>việc</a:t>
            </a:r>
            <a:r>
              <a:rPr lang="en-US" sz="1600" dirty="0"/>
              <a:t> </a:t>
            </a:r>
            <a:r>
              <a:rPr lang="en-US" sz="1600" dirty="0" err="1"/>
              <a:t>thoát</a:t>
            </a:r>
            <a:r>
              <a:rPr lang="en-US" sz="1600" dirty="0"/>
              <a:t> </a:t>
            </a:r>
            <a:r>
              <a:rPr lang="en-US" sz="1600" dirty="0" err="1"/>
              <a:t>khỏi</a:t>
            </a:r>
            <a:r>
              <a:rPr lang="en-US" sz="1600" dirty="0"/>
              <a:t> form </a:t>
            </a:r>
            <a:r>
              <a:rPr lang="en-US" sz="1600" dirty="0" err="1"/>
              <a:t>đăng</a:t>
            </a:r>
            <a:r>
              <a:rPr lang="en-US" sz="1600" dirty="0"/>
              <a:t> </a:t>
            </a:r>
            <a:r>
              <a:rPr lang="en-US" sz="1600" dirty="0" err="1"/>
              <a:t>nhập</a:t>
            </a:r>
            <a:r>
              <a:rPr lang="en-US" sz="1600" dirty="0"/>
              <a:t>, </a:t>
            </a:r>
            <a:r>
              <a:rPr lang="en-US" sz="1600" dirty="0" err="1"/>
              <a:t>người</a:t>
            </a:r>
            <a:r>
              <a:rPr lang="en-US" sz="1600" dirty="0"/>
              <a:t> </a:t>
            </a:r>
            <a:r>
              <a:rPr lang="en-US" sz="1600" dirty="0" err="1"/>
              <a:t>dùng</a:t>
            </a:r>
            <a:r>
              <a:rPr lang="en-US" sz="1600" dirty="0"/>
              <a:t> </a:t>
            </a:r>
            <a:r>
              <a:rPr lang="en-US" sz="1600" dirty="0" err="1"/>
              <a:t>sẽ</a:t>
            </a:r>
            <a:r>
              <a:rPr lang="en-US" sz="1600" dirty="0"/>
              <a:t> </a:t>
            </a:r>
            <a:r>
              <a:rPr lang="en-US" sz="1600" dirty="0" err="1"/>
              <a:t>chọn</a:t>
            </a:r>
            <a:r>
              <a:rPr lang="en-US" sz="1600" dirty="0"/>
              <a:t> yes </a:t>
            </a:r>
            <a:r>
              <a:rPr lang="en-US" sz="1600" dirty="0" err="1"/>
              <a:t>hoặc</a:t>
            </a:r>
            <a:r>
              <a:rPr lang="en-US" sz="1600" dirty="0"/>
              <a:t> no(yes </a:t>
            </a:r>
            <a:r>
              <a:rPr lang="en-US" sz="1600" dirty="0" err="1"/>
              <a:t>hoặc</a:t>
            </a:r>
            <a:r>
              <a:rPr lang="en-US" sz="1600" dirty="0"/>
              <a:t> no do </a:t>
            </a:r>
            <a:r>
              <a:rPr lang="en-US" sz="1600" dirty="0" err="1"/>
              <a:t>dialogResult</a:t>
            </a:r>
            <a:r>
              <a:rPr lang="en-US" sz="1600" dirty="0"/>
              <a:t> </a:t>
            </a:r>
            <a:r>
              <a:rPr lang="en-US" sz="1600" dirty="0" err="1"/>
              <a:t>thực</a:t>
            </a:r>
            <a:r>
              <a:rPr lang="en-US" sz="1600" dirty="0"/>
              <a:t> </a:t>
            </a:r>
            <a:r>
              <a:rPr lang="en-US" sz="1600" dirty="0" err="1"/>
              <a:t>hiện</a:t>
            </a:r>
            <a:r>
              <a:rPr lang="en-US" sz="1600" dirty="0"/>
              <a:t>).</a:t>
            </a:r>
            <a:br>
              <a:rPr lang="en-US" sz="1600" dirty="0"/>
            </a:br>
            <a:r>
              <a:rPr lang="en-US" sz="1600" dirty="0"/>
              <a:t>+ </a:t>
            </a:r>
            <a:r>
              <a:rPr lang="en-US" sz="1600" dirty="0" err="1"/>
              <a:t>hàm</a:t>
            </a:r>
            <a:r>
              <a:rPr lang="en-US" sz="1600" dirty="0"/>
              <a:t> </a:t>
            </a:r>
            <a:r>
              <a:rPr lang="en-US" sz="1600" dirty="0" err="1"/>
              <a:t>kiểm</a:t>
            </a:r>
            <a:r>
              <a:rPr lang="en-US" sz="1600" dirty="0"/>
              <a:t> </a:t>
            </a:r>
            <a:r>
              <a:rPr lang="en-US" sz="1600" dirty="0" err="1"/>
              <a:t>tra</a:t>
            </a:r>
            <a:r>
              <a:rPr lang="en-US" sz="1600" dirty="0"/>
              <a:t> </a:t>
            </a:r>
            <a:r>
              <a:rPr lang="en-US" sz="1600" dirty="0" err="1"/>
              <a:t>đăng</a:t>
            </a:r>
            <a:r>
              <a:rPr lang="en-US" sz="1600" dirty="0"/>
              <a:t> </a:t>
            </a:r>
            <a:r>
              <a:rPr lang="en-US" sz="1600" dirty="0" err="1"/>
              <a:t>nhập</a:t>
            </a:r>
            <a:r>
              <a:rPr lang="en-US" sz="1600" dirty="0"/>
              <a:t>: </a:t>
            </a:r>
            <a:r>
              <a:rPr lang="en-US" sz="1600" dirty="0" err="1"/>
              <a:t>hàm</a:t>
            </a:r>
            <a:r>
              <a:rPr lang="en-US" sz="1600" dirty="0"/>
              <a:t> </a:t>
            </a:r>
            <a:r>
              <a:rPr lang="en-US" sz="1600" dirty="0" err="1"/>
              <a:t>này</a:t>
            </a:r>
            <a:r>
              <a:rPr lang="en-US" sz="1600" dirty="0"/>
              <a:t> </a:t>
            </a:r>
            <a:r>
              <a:rPr lang="en-US" sz="1600" dirty="0" err="1"/>
              <a:t>được</a:t>
            </a:r>
            <a:r>
              <a:rPr lang="en-US" sz="1600" dirty="0"/>
              <a:t> </a:t>
            </a:r>
            <a:r>
              <a:rPr lang="en-US" sz="1600" dirty="0" err="1"/>
              <a:t>kết</a:t>
            </a:r>
            <a:r>
              <a:rPr lang="en-US" sz="1600" dirty="0"/>
              <a:t> </a:t>
            </a:r>
            <a:r>
              <a:rPr lang="en-US" sz="1600" dirty="0" err="1"/>
              <a:t>nối</a:t>
            </a:r>
            <a:r>
              <a:rPr lang="en-US" sz="1600" dirty="0"/>
              <a:t> </a:t>
            </a:r>
            <a:r>
              <a:rPr lang="en-US" sz="1600" dirty="0" err="1"/>
              <a:t>với</a:t>
            </a:r>
            <a:r>
              <a:rPr lang="en-US" sz="1600" dirty="0"/>
              <a:t> </a:t>
            </a:r>
            <a:r>
              <a:rPr lang="en-US" sz="1600" dirty="0" err="1"/>
              <a:t>cơ</a:t>
            </a:r>
            <a:r>
              <a:rPr lang="en-US" sz="1600" dirty="0"/>
              <a:t> </a:t>
            </a:r>
            <a:r>
              <a:rPr lang="en-US" sz="1600" dirty="0" err="1"/>
              <a:t>sở</a:t>
            </a:r>
            <a:r>
              <a:rPr lang="en-US" sz="1600" dirty="0"/>
              <a:t> </a:t>
            </a:r>
            <a:r>
              <a:rPr lang="en-US" sz="1600" dirty="0" err="1"/>
              <a:t>dữ</a:t>
            </a:r>
            <a:r>
              <a:rPr lang="en-US" sz="1600" dirty="0"/>
              <a:t> </a:t>
            </a:r>
            <a:r>
              <a:rPr lang="en-US" sz="1600" dirty="0" err="1"/>
              <a:t>liệu</a:t>
            </a:r>
            <a:r>
              <a:rPr lang="en-US" sz="1600" dirty="0"/>
              <a:t>, </a:t>
            </a:r>
            <a:r>
              <a:rPr lang="en-US" sz="1600" dirty="0" err="1"/>
              <a:t>nếu</a:t>
            </a:r>
            <a:r>
              <a:rPr lang="en-US" sz="1600" dirty="0"/>
              <a:t> </a:t>
            </a:r>
            <a:r>
              <a:rPr lang="en-US" sz="1600" dirty="0" err="1"/>
              <a:t>tên</a:t>
            </a:r>
            <a:r>
              <a:rPr lang="en-US" sz="1600" dirty="0"/>
              <a:t> </a:t>
            </a:r>
            <a:r>
              <a:rPr lang="en-US" sz="1600" dirty="0" err="1"/>
              <a:t>tài</a:t>
            </a:r>
            <a:r>
              <a:rPr lang="en-US" sz="1600" dirty="0"/>
              <a:t> </a:t>
            </a:r>
            <a:r>
              <a:rPr lang="en-US" sz="1600" dirty="0" err="1"/>
              <a:t>khoản</a:t>
            </a:r>
            <a:r>
              <a:rPr lang="en-US" sz="1600" dirty="0"/>
              <a:t> </a:t>
            </a:r>
            <a:r>
              <a:rPr lang="en-US" sz="1600" dirty="0" err="1"/>
              <a:t>và</a:t>
            </a:r>
            <a:r>
              <a:rPr lang="en-US" sz="1600" dirty="0"/>
              <a:t> </a:t>
            </a:r>
            <a:r>
              <a:rPr lang="en-US" sz="1600" dirty="0" err="1"/>
              <a:t>mật</a:t>
            </a:r>
            <a:r>
              <a:rPr lang="en-US" sz="1600" dirty="0"/>
              <a:t> </a:t>
            </a:r>
            <a:r>
              <a:rPr lang="en-US" sz="1600" dirty="0" err="1"/>
              <a:t>khẩu</a:t>
            </a:r>
            <a:r>
              <a:rPr lang="en-US" sz="1600" dirty="0"/>
              <a:t> </a:t>
            </a:r>
            <a:r>
              <a:rPr lang="en-US" sz="1600" dirty="0" err="1"/>
              <a:t>trùng</a:t>
            </a:r>
            <a:r>
              <a:rPr lang="en-US" sz="1600" dirty="0"/>
              <a:t> </a:t>
            </a:r>
            <a:r>
              <a:rPr lang="en-US" sz="1600" dirty="0" err="1"/>
              <a:t>với</a:t>
            </a:r>
            <a:r>
              <a:rPr lang="en-US" sz="1600" dirty="0"/>
              <a:t> </a:t>
            </a:r>
            <a:r>
              <a:rPr lang="en-US" sz="1600" dirty="0" err="1"/>
              <a:t>tên</a:t>
            </a:r>
            <a:r>
              <a:rPr lang="en-US" sz="1600" dirty="0"/>
              <a:t> </a:t>
            </a:r>
            <a:r>
              <a:rPr lang="en-US" sz="1600" dirty="0" err="1"/>
              <a:t>tài</a:t>
            </a:r>
            <a:r>
              <a:rPr lang="en-US" sz="1600" dirty="0"/>
              <a:t> </a:t>
            </a:r>
            <a:r>
              <a:rPr lang="en-US" sz="1600" dirty="0" err="1"/>
              <a:t>khoản</a:t>
            </a:r>
            <a:r>
              <a:rPr lang="en-US" sz="1600" dirty="0"/>
              <a:t> </a:t>
            </a:r>
            <a:r>
              <a:rPr lang="en-US" sz="1600" dirty="0" err="1"/>
              <a:t>và</a:t>
            </a:r>
            <a:r>
              <a:rPr lang="en-US" sz="1600" dirty="0"/>
              <a:t> </a:t>
            </a:r>
            <a:r>
              <a:rPr lang="en-US" sz="1600" dirty="0" err="1"/>
              <a:t>mật</a:t>
            </a:r>
            <a:r>
              <a:rPr lang="en-US" sz="1600" dirty="0"/>
              <a:t> </a:t>
            </a:r>
            <a:r>
              <a:rPr lang="en-US" sz="1600" dirty="0" err="1"/>
              <a:t>khẩu</a:t>
            </a:r>
            <a:r>
              <a:rPr lang="en-US" sz="1600" dirty="0"/>
              <a:t> </a:t>
            </a:r>
            <a:r>
              <a:rPr lang="en-US" sz="1600" dirty="0" err="1"/>
              <a:t>đã</a:t>
            </a:r>
            <a:r>
              <a:rPr lang="en-US" sz="1600" dirty="0"/>
              <a:t> </a:t>
            </a:r>
            <a:r>
              <a:rPr lang="en-US" sz="1600" dirty="0" err="1"/>
              <a:t>có</a:t>
            </a:r>
            <a:r>
              <a:rPr lang="en-US" sz="1600" dirty="0"/>
              <a:t> </a:t>
            </a:r>
            <a:r>
              <a:rPr lang="en-US" sz="1600" dirty="0" err="1"/>
              <a:t>trong</a:t>
            </a:r>
            <a:r>
              <a:rPr lang="en-US" sz="1600" dirty="0"/>
              <a:t> </a:t>
            </a:r>
            <a:r>
              <a:rPr lang="en-US" sz="1600" dirty="0" err="1"/>
              <a:t>cơ</a:t>
            </a:r>
            <a:r>
              <a:rPr lang="en-US" sz="1600" dirty="0"/>
              <a:t> </a:t>
            </a:r>
            <a:r>
              <a:rPr lang="en-US" sz="1600" dirty="0" err="1"/>
              <a:t>sở</a:t>
            </a:r>
            <a:r>
              <a:rPr lang="en-US" sz="1600" dirty="0"/>
              <a:t> </a:t>
            </a:r>
            <a:r>
              <a:rPr lang="en-US" sz="1600" dirty="0" err="1"/>
              <a:t>dữ</a:t>
            </a:r>
            <a:r>
              <a:rPr lang="en-US" sz="1600" dirty="0"/>
              <a:t> </a:t>
            </a:r>
            <a:r>
              <a:rPr lang="en-US" sz="1600" dirty="0" err="1"/>
              <a:t>liệu</a:t>
            </a:r>
            <a:r>
              <a:rPr lang="en-US" sz="1600" dirty="0"/>
              <a:t> </a:t>
            </a:r>
            <a:r>
              <a:rPr lang="en-US" sz="1600" dirty="0" err="1"/>
              <a:t>thì</a:t>
            </a:r>
            <a:r>
              <a:rPr lang="en-US" sz="1600" dirty="0"/>
              <a:t> </a:t>
            </a:r>
            <a:r>
              <a:rPr lang="en-US" sz="1600" dirty="0" err="1"/>
              <a:t>đăng</a:t>
            </a:r>
            <a:r>
              <a:rPr lang="en-US" sz="1600" dirty="0"/>
              <a:t> </a:t>
            </a:r>
            <a:r>
              <a:rPr lang="en-US" sz="1600" dirty="0" err="1"/>
              <a:t>nhập</a:t>
            </a:r>
            <a:r>
              <a:rPr lang="en-US" sz="1600" dirty="0"/>
              <a:t> </a:t>
            </a:r>
            <a:r>
              <a:rPr lang="en-US" sz="1600" dirty="0" err="1"/>
              <a:t>thành</a:t>
            </a:r>
            <a:r>
              <a:rPr lang="en-US" sz="1600" dirty="0"/>
              <a:t> </a:t>
            </a:r>
            <a:r>
              <a:rPr lang="en-US" sz="1600" dirty="0" err="1"/>
              <a:t>công</a:t>
            </a:r>
            <a:r>
              <a:rPr lang="en-US" sz="1600" dirty="0"/>
              <a:t>.</a:t>
            </a:r>
            <a:br>
              <a:rPr lang="en-US" sz="1600" dirty="0"/>
            </a:br>
            <a:endParaRPr lang="en-US" sz="1600" dirty="0"/>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1"/>
          <a:stretch>
            <a:fillRect/>
          </a:stretch>
        </p:blipFill>
        <p:spPr>
          <a:xfrm>
            <a:off x="1097280" y="1845733"/>
            <a:ext cx="10058399" cy="44026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dirty="0" err="1"/>
              <a:t>Sau</a:t>
            </a:r>
            <a:r>
              <a:rPr lang="en-US" sz="1600" dirty="0"/>
              <a:t> </a:t>
            </a:r>
            <a:r>
              <a:rPr lang="en-US" sz="1600" dirty="0" err="1"/>
              <a:t>khi</a:t>
            </a:r>
            <a:r>
              <a:rPr lang="en-US" sz="1600" dirty="0"/>
              <a:t> </a:t>
            </a:r>
            <a:r>
              <a:rPr lang="en-US" sz="1600" dirty="0" err="1"/>
              <a:t>đăng</a:t>
            </a:r>
            <a:r>
              <a:rPr lang="en-US" sz="1600" dirty="0"/>
              <a:t> </a:t>
            </a:r>
            <a:r>
              <a:rPr lang="en-US" sz="1600" dirty="0" err="1"/>
              <a:t>nhập</a:t>
            </a:r>
            <a:r>
              <a:rPr lang="en-US" sz="1600" dirty="0"/>
              <a:t> </a:t>
            </a:r>
            <a:r>
              <a:rPr lang="en-US" sz="1600" dirty="0" err="1"/>
              <a:t>thành</a:t>
            </a:r>
            <a:r>
              <a:rPr lang="en-US" sz="1600" dirty="0"/>
              <a:t> </a:t>
            </a:r>
            <a:r>
              <a:rPr lang="en-US" sz="1600" dirty="0" err="1"/>
              <a:t>công</a:t>
            </a:r>
            <a:r>
              <a:rPr lang="en-US" sz="1600" dirty="0"/>
              <a:t> </a:t>
            </a:r>
            <a:r>
              <a:rPr lang="en-US" sz="1600" dirty="0" err="1"/>
              <a:t>thì</a:t>
            </a:r>
            <a:r>
              <a:rPr lang="en-US" sz="1600" dirty="0"/>
              <a:t> </a:t>
            </a:r>
            <a:r>
              <a:rPr lang="en-US" sz="1600" dirty="0" err="1"/>
              <a:t>giao</a:t>
            </a:r>
            <a:r>
              <a:rPr lang="en-US" sz="1600" dirty="0"/>
              <a:t> </a:t>
            </a:r>
            <a:r>
              <a:rPr lang="en-US" sz="1600" dirty="0" err="1"/>
              <a:t>diện</a:t>
            </a:r>
            <a:r>
              <a:rPr lang="en-US" sz="1600" dirty="0"/>
              <a:t> </a:t>
            </a:r>
            <a:r>
              <a:rPr lang="en-US" sz="1600" dirty="0" err="1"/>
              <a:t>chính</a:t>
            </a:r>
            <a:r>
              <a:rPr lang="en-US" sz="1600" dirty="0"/>
              <a:t> </a:t>
            </a:r>
            <a:r>
              <a:rPr lang="en-US" sz="1600" dirty="0" err="1"/>
              <a:t>hiện</a:t>
            </a:r>
            <a:r>
              <a:rPr lang="en-US" sz="1600" dirty="0"/>
              <a:t> </a:t>
            </a:r>
            <a:r>
              <a:rPr lang="en-US" sz="1600" dirty="0" err="1"/>
              <a:t>ra</a:t>
            </a:r>
            <a:r>
              <a:rPr lang="en-US" sz="1600" dirty="0"/>
              <a:t>, </a:t>
            </a:r>
            <a:r>
              <a:rPr lang="en-US" sz="1600" dirty="0" err="1"/>
              <a:t>nếu</a:t>
            </a:r>
            <a:r>
              <a:rPr lang="en-US" sz="1600" dirty="0"/>
              <a:t> </a:t>
            </a:r>
            <a:r>
              <a:rPr lang="en-US" sz="1600" dirty="0" err="1"/>
              <a:t>tên</a:t>
            </a:r>
            <a:r>
              <a:rPr lang="en-US" sz="1600" dirty="0"/>
              <a:t> </a:t>
            </a:r>
            <a:r>
              <a:rPr lang="en-US" sz="1600" dirty="0" err="1"/>
              <a:t>tài</a:t>
            </a:r>
            <a:r>
              <a:rPr lang="en-US" sz="1600" dirty="0"/>
              <a:t> </a:t>
            </a:r>
            <a:r>
              <a:rPr lang="en-US" sz="1600" dirty="0" err="1"/>
              <a:t>khoản</a:t>
            </a:r>
            <a:r>
              <a:rPr lang="en-US" sz="1600" dirty="0"/>
              <a:t> </a:t>
            </a:r>
            <a:r>
              <a:rPr lang="en-US" sz="1600" dirty="0" err="1"/>
              <a:t>và</a:t>
            </a:r>
            <a:r>
              <a:rPr lang="en-US" sz="1600" dirty="0"/>
              <a:t> </a:t>
            </a:r>
            <a:r>
              <a:rPr lang="en-US" sz="1600" dirty="0" err="1"/>
              <a:t>mật</a:t>
            </a:r>
            <a:r>
              <a:rPr lang="en-US" sz="1600" dirty="0"/>
              <a:t> </a:t>
            </a:r>
            <a:r>
              <a:rPr lang="en-US" sz="1600" dirty="0" err="1"/>
              <a:t>khẩu</a:t>
            </a:r>
            <a:r>
              <a:rPr lang="en-US" sz="1600" dirty="0"/>
              <a:t> </a:t>
            </a:r>
            <a:r>
              <a:rPr lang="en-US" sz="1600" dirty="0" err="1"/>
              <a:t>nhập</a:t>
            </a:r>
            <a:r>
              <a:rPr lang="en-US" sz="1600" dirty="0"/>
              <a:t> </a:t>
            </a:r>
            <a:r>
              <a:rPr lang="en-US" sz="1600" dirty="0" err="1" smtClean="0"/>
              <a:t>vào</a:t>
            </a:r>
            <a:r>
              <a:rPr lang="en-US" sz="1600" dirty="0" smtClean="0"/>
              <a:t> </a:t>
            </a:r>
            <a:r>
              <a:rPr lang="en-US" sz="1600" dirty="0" err="1"/>
              <a:t>không</a:t>
            </a:r>
            <a:r>
              <a:rPr lang="en-US" sz="1600" dirty="0"/>
              <a:t> </a:t>
            </a:r>
            <a:r>
              <a:rPr lang="en-US" sz="1600" dirty="0" err="1"/>
              <a:t>trùng</a:t>
            </a:r>
            <a:r>
              <a:rPr lang="en-US" sz="1600" dirty="0"/>
              <a:t> </a:t>
            </a:r>
            <a:r>
              <a:rPr lang="en-US" sz="1600" dirty="0" err="1"/>
              <a:t>với</a:t>
            </a:r>
            <a:r>
              <a:rPr lang="en-US" sz="1600" dirty="0"/>
              <a:t> </a:t>
            </a:r>
            <a:r>
              <a:rPr lang="en-US" sz="1600" dirty="0" err="1"/>
              <a:t>tên</a:t>
            </a:r>
            <a:r>
              <a:rPr lang="en-US" sz="1600" dirty="0"/>
              <a:t> </a:t>
            </a:r>
            <a:r>
              <a:rPr lang="en-US" sz="1600" dirty="0" err="1"/>
              <a:t>tài</a:t>
            </a:r>
            <a:r>
              <a:rPr lang="en-US" sz="1600" dirty="0"/>
              <a:t> </a:t>
            </a:r>
            <a:r>
              <a:rPr lang="en-US" sz="1600" dirty="0" err="1"/>
              <a:t>khoản</a:t>
            </a:r>
            <a:r>
              <a:rPr lang="en-US" sz="1600" dirty="0"/>
              <a:t> </a:t>
            </a:r>
            <a:r>
              <a:rPr lang="en-US" sz="1600" dirty="0" err="1"/>
              <a:t>và</a:t>
            </a:r>
            <a:r>
              <a:rPr lang="en-US" sz="1600" dirty="0"/>
              <a:t> </a:t>
            </a:r>
            <a:r>
              <a:rPr lang="en-US" sz="1600" dirty="0" err="1"/>
              <a:t>mật</a:t>
            </a:r>
            <a:r>
              <a:rPr lang="en-US" sz="1600" dirty="0"/>
              <a:t> </a:t>
            </a:r>
            <a:r>
              <a:rPr lang="en-US" sz="1600" dirty="0" err="1"/>
              <a:t>khẩu</a:t>
            </a:r>
            <a:r>
              <a:rPr lang="en-US" sz="1600" dirty="0"/>
              <a:t> </a:t>
            </a:r>
            <a:r>
              <a:rPr lang="en-US" sz="1600" dirty="0" err="1"/>
              <a:t>có</a:t>
            </a:r>
            <a:r>
              <a:rPr lang="en-US" sz="1600" dirty="0"/>
              <a:t> </a:t>
            </a:r>
            <a:r>
              <a:rPr lang="en-US" sz="1600" dirty="0" err="1"/>
              <a:t>trong</a:t>
            </a:r>
            <a:r>
              <a:rPr lang="en-US" sz="1600" dirty="0"/>
              <a:t> </a:t>
            </a:r>
            <a:r>
              <a:rPr lang="en-US" sz="1600" dirty="0" err="1"/>
              <a:t>cơ</a:t>
            </a:r>
            <a:r>
              <a:rPr lang="en-US" sz="1600" dirty="0"/>
              <a:t> </a:t>
            </a:r>
            <a:r>
              <a:rPr lang="en-US" sz="1600" dirty="0" err="1"/>
              <a:t>sở</a:t>
            </a:r>
            <a:r>
              <a:rPr lang="en-US" sz="1600" dirty="0"/>
              <a:t> </a:t>
            </a:r>
            <a:r>
              <a:rPr lang="en-US" sz="1600" dirty="0" err="1"/>
              <a:t>dữ</a:t>
            </a:r>
            <a:r>
              <a:rPr lang="en-US" sz="1600" dirty="0"/>
              <a:t> </a:t>
            </a:r>
            <a:r>
              <a:rPr lang="en-US" sz="1600" dirty="0" err="1"/>
              <a:t>liệu</a:t>
            </a:r>
            <a:r>
              <a:rPr lang="en-US" sz="1600" dirty="0"/>
              <a:t> </a:t>
            </a:r>
            <a:r>
              <a:rPr lang="en-US" sz="1600" dirty="0" err="1"/>
              <a:t>thì</a:t>
            </a:r>
            <a:r>
              <a:rPr lang="en-US" sz="1600" dirty="0"/>
              <a:t> </a:t>
            </a:r>
            <a:r>
              <a:rPr lang="en-US" sz="1600" dirty="0" err="1"/>
              <a:t>thông</a:t>
            </a:r>
            <a:r>
              <a:rPr lang="en-US" sz="1600" dirty="0"/>
              <a:t> </a:t>
            </a:r>
            <a:r>
              <a:rPr lang="en-US" sz="1600" dirty="0" err="1"/>
              <a:t>báo</a:t>
            </a:r>
            <a:r>
              <a:rPr lang="en-US" sz="1600" dirty="0"/>
              <a:t> </a:t>
            </a:r>
            <a:r>
              <a:rPr lang="en-US" sz="1600" dirty="0" err="1" smtClean="0"/>
              <a:t>cho</a:t>
            </a:r>
            <a:r>
              <a:rPr lang="en-US" sz="1600" dirty="0" smtClean="0"/>
              <a:t> </a:t>
            </a:r>
            <a:r>
              <a:rPr lang="en-US" sz="1600" dirty="0" err="1"/>
              <a:t>người</a:t>
            </a:r>
            <a:r>
              <a:rPr lang="en-US" sz="1600" dirty="0"/>
              <a:t> </a:t>
            </a:r>
            <a:r>
              <a:rPr lang="en-US" sz="1600" dirty="0" err="1"/>
              <a:t>dùng</a:t>
            </a:r>
            <a:r>
              <a:rPr lang="en-US" sz="1600" dirty="0"/>
              <a:t> </a:t>
            </a:r>
            <a:r>
              <a:rPr lang="en-US" sz="1600" dirty="0" err="1"/>
              <a:t>xuất</a:t>
            </a:r>
            <a:r>
              <a:rPr lang="en-US" sz="1600" dirty="0"/>
              <a:t> </a:t>
            </a:r>
            <a:r>
              <a:rPr lang="en-US" sz="1600" dirty="0" err="1"/>
              <a:t>hiện</a:t>
            </a:r>
            <a:r>
              <a:rPr lang="en-US" sz="1600" dirty="0"/>
              <a:t> </a:t>
            </a:r>
            <a:r>
              <a:rPr lang="en-US" sz="1600" dirty="0" err="1"/>
              <a:t>và</a:t>
            </a:r>
            <a:r>
              <a:rPr lang="en-US" sz="1600" dirty="0"/>
              <a:t> </a:t>
            </a:r>
            <a:r>
              <a:rPr lang="en-US" sz="1600" dirty="0" err="1"/>
              <a:t>cho</a:t>
            </a:r>
            <a:r>
              <a:rPr lang="en-US" sz="1600" dirty="0"/>
              <a:t> </a:t>
            </a:r>
            <a:r>
              <a:rPr lang="en-US" sz="1600" dirty="0" err="1"/>
              <a:t>người</a:t>
            </a:r>
            <a:r>
              <a:rPr lang="en-US" sz="1600" dirty="0"/>
              <a:t> </a:t>
            </a:r>
            <a:r>
              <a:rPr lang="en-US" sz="1600" dirty="0" err="1"/>
              <a:t>dùng</a:t>
            </a:r>
            <a:r>
              <a:rPr lang="en-US" sz="1600" dirty="0"/>
              <a:t> </a:t>
            </a:r>
            <a:r>
              <a:rPr lang="en-US" sz="1600" dirty="0" err="1"/>
              <a:t>nhập</a:t>
            </a:r>
            <a:r>
              <a:rPr lang="en-US" sz="1600" dirty="0"/>
              <a:t> </a:t>
            </a:r>
            <a:r>
              <a:rPr lang="en-US" sz="1600" dirty="0" err="1"/>
              <a:t>lại</a:t>
            </a:r>
            <a:r>
              <a:rPr lang="en-US" sz="1600" dirty="0"/>
              <a:t>.</a:t>
            </a:r>
            <a:br>
              <a:rPr lang="en-US" dirty="0"/>
            </a:br>
            <a:endParaRPr lang="en-US" dirty="0"/>
          </a:p>
        </p:txBody>
      </p:sp>
      <p:pic>
        <p:nvPicPr>
          <p:cNvPr id="4" name="Content Placeholder 3"/>
          <p:cNvPicPr>
            <a:picLocks noGrp="1"/>
          </p:cNvPicPr>
          <p:nvPr>
            <p:ph idx="1"/>
          </p:nvPr>
        </p:nvPicPr>
        <p:blipFill>
          <a:blip r:embed="rId1"/>
          <a:stretch>
            <a:fillRect/>
          </a:stretch>
        </p:blipFill>
        <p:spPr>
          <a:xfrm>
            <a:off x="1103313" y="2236226"/>
            <a:ext cx="8947150" cy="3828586"/>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5745</Words>
  <Application>WPS Presentation</Application>
  <PresentationFormat>Widescreen</PresentationFormat>
  <Paragraphs>77</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SimSun</vt:lpstr>
      <vt:lpstr>Wingdings</vt:lpstr>
      <vt:lpstr>Wingdings 3</vt:lpstr>
      <vt:lpstr>Arial</vt:lpstr>
      <vt:lpstr>Times New Roman</vt:lpstr>
      <vt:lpstr>Calibri</vt:lpstr>
      <vt:lpstr>Century Gothic</vt:lpstr>
      <vt:lpstr>Microsoft YaHei</vt:lpstr>
      <vt:lpstr>Arial Unicode MS</vt:lpstr>
      <vt:lpstr>Ion</vt:lpstr>
      <vt:lpstr>Đề tài: Phần mềm quản lý quán cafe</vt:lpstr>
      <vt:lpstr>Mục Tiêu</vt:lpstr>
      <vt:lpstr>PowerPoint 演示文稿</vt:lpstr>
      <vt:lpstr>Nội dung</vt:lpstr>
      <vt:lpstr>PowerPoint 演示文稿</vt:lpstr>
      <vt:lpstr>PowerPoint 演示文稿</vt:lpstr>
      <vt:lpstr>PowerPoint 演示文稿</vt:lpstr>
      <vt:lpstr>+ button thoát : khi nhấn vào nút button Thoát(mũi tên màu cam) ở form đăng nhập,messageBox sẽ thực hiện chức năng thông báo cho người dùng lựa chọn việc thoát khỏi form đăng nhập, người dùng sẽ chọn yes hoặc no(yes hoặc no do dialogResult thực hiện). + hàm kiểm tra đăng nhập: hàm này được kết nối với cơ sở dữ liệu, nếu tên tài khoản và mật khẩu trùng với tên tài khoản và mật khẩu đã có trong cơ sở dữ liệu thì đăng nhập thành công. </vt:lpstr>
      <vt:lpstr>Sau khi đăng nhập thành công thì giao diện chính hiện ra, nếu tên tài khoản và mật khẩu nhập vào không trùng với tên tài khoản và mật khẩu có trong cơ sở dữ liệu thì thông báo cho người dùng xuất hiện và cho người dùng nhập lại. </vt:lpstr>
      <vt:lpstr>Và nếu SQL chưa được kết nối thì sẽ hiển thị thông báo cho người dùng biết SQL chưa được kết nối.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Phần mềm quản lý quán cafe</dc:title>
  <dc:creator>DNTU</dc:creator>
  <cp:lastModifiedBy>User</cp:lastModifiedBy>
  <cp:revision>10</cp:revision>
  <dcterms:created xsi:type="dcterms:W3CDTF">2019-12-30T01:24:00Z</dcterms:created>
  <dcterms:modified xsi:type="dcterms:W3CDTF">2021-10-27T09:36:00Z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2EFE1B8B605941568D04B799997B4F8E</vt:lpwstr>
  </property>
  <property fmtid="{D5CDD505-2E9C-101B-9397-08002B2CF9AE}" pid="3" name="KSOProductBuildVer">
    <vt:lpwstr>1033-11.2.0.10323</vt:lpwstr>
  </property>
</Properties>
</file>