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58" r:id="rId4"/>
    <p:sldId id="259" r:id="rId5"/>
    <p:sldId id="290" r:id="rId6"/>
    <p:sldId id="291" r:id="rId7"/>
    <p:sldId id="292" r:id="rId8"/>
    <p:sldId id="288" r:id="rId9"/>
    <p:sldId id="287" r:id="rId10"/>
    <p:sldId id="257" r:id="rId11"/>
  </p:sldIdLst>
  <p:sldSz cx="9906000" cy="6858000" type="A4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 포팅" id="{CC9ECD72-B00E-4FCE-B613-C0AD511288AA}">
          <p14:sldIdLst>
            <p14:sldId id="256"/>
          </p14:sldIdLst>
        </p14:section>
        <p14:section name="MP4 업로드(알파)" id="{303DA947-184A-4FB7-AB59-9EF9C5EFB53C}">
          <p14:sldIdLst>
            <p14:sldId id="289"/>
            <p14:sldId id="258"/>
            <p14:sldId id="259"/>
            <p14:sldId id="290"/>
            <p14:sldId id="291"/>
            <p14:sldId id="292"/>
          </p14:sldIdLst>
        </p14:section>
        <p14:section name="자막" id="{CBF2A48A-0ACA-4099-AE7C-98E5B8ED18B3}">
          <p14:sldIdLst>
            <p14:sldId id="288"/>
            <p14:sldId id="287"/>
            <p14:sldId id="257"/>
          </p14:sldIdLst>
        </p14:section>
        <p14:section name="MP4 업로드(알파)" id="{730F2F3C-B81C-49D6-A8D2-03CF3926CC0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0B68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3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2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93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52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AAFC5-18BA-CBB4-40F4-246DC1C7A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7635C4-35F0-F0F6-701D-505B58849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2A785-4CA8-A820-A34C-6D88B88E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CECC-A9A9-40A1-A40C-B27AA161FC92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FE777-F995-453B-2154-D3D9E119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454C5-8A07-9A2F-6E0C-288A71D4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7133-CD54-4A22-913A-7154D92D6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1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4431E-B1AD-1218-7BDB-45F3401B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07C8E-6C84-BD3D-EA80-A954B1F38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E206F-DE62-D5EC-63C7-0A6A216C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CECC-A9A9-40A1-A40C-B27AA161FC92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29396-F0E6-E911-D24E-7A4D0366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C5A06-2698-651C-CA16-3CFECADB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17133-CD54-4A22-913A-7154D92D6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88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8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lpha-campus.kr/smedu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r.kollus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9"/>
          <p:cNvSpPr>
            <a:spLocks noChangeShapeType="1"/>
          </p:cNvSpPr>
          <p:nvPr/>
        </p:nvSpPr>
        <p:spPr bwMode="auto">
          <a:xfrm>
            <a:off x="0" y="4290060"/>
            <a:ext cx="4348163" cy="0"/>
          </a:xfrm>
          <a:prstGeom prst="line">
            <a:avLst/>
          </a:prstGeom>
          <a:noFill/>
          <a:ln w="9525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6" name="Text Box 130"/>
          <p:cNvSpPr txBox="1">
            <a:spLocks noChangeArrowheads="1"/>
          </p:cNvSpPr>
          <p:nvPr/>
        </p:nvSpPr>
        <p:spPr bwMode="auto">
          <a:xfrm>
            <a:off x="783682" y="1777883"/>
            <a:ext cx="8405810" cy="177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ctr">
              <a:lnSpc>
                <a:spcPct val="150000"/>
              </a:lnSpc>
            </a:pPr>
            <a:r>
              <a:rPr kumimoji="1" lang="en-US" altLang="ko-KR" sz="1800" b="1" kern="0" spc="-150" dirty="0">
                <a:solidFill>
                  <a:srgbClr val="000000"/>
                </a:solidFill>
                <a:latin typeface="+mn-ea"/>
                <a:ea typeface="+mn-ea"/>
                <a:cs typeface="+mj-cs"/>
              </a:rPr>
              <a:t>KIRD </a:t>
            </a:r>
            <a:r>
              <a:rPr kumimoji="1" lang="ko-KR" altLang="en-US" sz="1800" b="1" kern="0" spc="-150" dirty="0">
                <a:solidFill>
                  <a:srgbClr val="000000"/>
                </a:solidFill>
                <a:latin typeface="+mn-ea"/>
                <a:ea typeface="+mn-ea"/>
                <a:cs typeface="+mj-cs"/>
              </a:rPr>
              <a:t>차세대 고도화 시스템</a:t>
            </a:r>
            <a:endParaRPr kumimoji="1" lang="en-US" altLang="ko-KR" sz="1800" b="1" kern="0" spc="-150" dirty="0">
              <a:solidFill>
                <a:srgbClr val="000000"/>
              </a:solidFill>
              <a:latin typeface="+mn-ea"/>
              <a:ea typeface="+mn-ea"/>
              <a:cs typeface="+mj-cs"/>
            </a:endParaRPr>
          </a:p>
          <a:p>
            <a:pPr algn="ctr">
              <a:lnSpc>
                <a:spcPct val="150000"/>
              </a:lnSpc>
            </a:pPr>
            <a:endParaRPr kumimoji="1" lang="ko-KR" altLang="en-US" sz="2400" b="1" kern="0" spc="-150" dirty="0">
              <a:solidFill>
                <a:srgbClr val="000000"/>
              </a:solidFill>
              <a:latin typeface="+mn-ea"/>
              <a:ea typeface="+mn-ea"/>
              <a:cs typeface="+mj-cs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4000" b="1" kern="0" spc="-150" dirty="0">
                <a:solidFill>
                  <a:srgbClr val="000000"/>
                </a:solidFill>
                <a:latin typeface="+mn-ea"/>
                <a:ea typeface="+mn-ea"/>
                <a:cs typeface="+mj-cs"/>
              </a:rPr>
              <a:t>이러닝 콘텐츠 제작 및 포팅 가이드</a:t>
            </a:r>
            <a:endParaRPr kumimoji="1" lang="en-US" altLang="ko-KR" sz="4000" b="1" kern="0" spc="-150" dirty="0">
              <a:solidFill>
                <a:srgbClr val="000000"/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7" name="Line 134"/>
          <p:cNvSpPr>
            <a:spLocks noChangeShapeType="1"/>
          </p:cNvSpPr>
          <p:nvPr/>
        </p:nvSpPr>
        <p:spPr bwMode="auto">
          <a:xfrm>
            <a:off x="0" y="2348865"/>
            <a:ext cx="4348163" cy="0"/>
          </a:xfrm>
          <a:prstGeom prst="line">
            <a:avLst/>
          </a:prstGeom>
          <a:noFill/>
          <a:ln w="9525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810D42-251A-4EBC-B318-E010DEF40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911" y="5980721"/>
            <a:ext cx="1346128" cy="39294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2212924-5C2B-4418-88EA-D0CE90155E19}"/>
              </a:ext>
            </a:extLst>
          </p:cNvPr>
          <p:cNvCxnSpPr/>
          <p:nvPr/>
        </p:nvCxnSpPr>
        <p:spPr>
          <a:xfrm>
            <a:off x="3682425" y="2365417"/>
            <a:ext cx="2598386" cy="0"/>
          </a:xfrm>
          <a:prstGeom prst="line">
            <a:avLst/>
          </a:prstGeom>
          <a:ln w="47625" cmpd="thickThin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981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0A68A-02DF-B2AC-3A2E-D40C37899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E1494D-E947-F68C-8091-B819255F7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6878"/>
            <a:ext cx="9906000" cy="43881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F9EEE5C-4C43-B0C3-F9C4-70D5CCEAF212}"/>
              </a:ext>
            </a:extLst>
          </p:cNvPr>
          <p:cNvSpPr/>
          <p:nvPr/>
        </p:nvSpPr>
        <p:spPr>
          <a:xfrm>
            <a:off x="4953000" y="574708"/>
            <a:ext cx="3040031" cy="1470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3. </a:t>
            </a:r>
            <a:r>
              <a:rPr lang="ko-KR" altLang="en-US" sz="1463" dirty="0"/>
              <a:t>고급 버튼 선택</a:t>
            </a:r>
            <a:endParaRPr lang="en-US" altLang="ko-KR" sz="1463" dirty="0"/>
          </a:p>
          <a:p>
            <a:pPr algn="ctr"/>
            <a:r>
              <a:rPr lang="en-US" altLang="ko-KR" sz="1463" dirty="0"/>
              <a:t>4.</a:t>
            </a:r>
            <a:r>
              <a:rPr lang="ko-KR" altLang="en-US" sz="1463" dirty="0"/>
              <a:t> 자막 파일</a:t>
            </a:r>
            <a:r>
              <a:rPr lang="en-US" altLang="ko-KR" sz="1463" dirty="0"/>
              <a:t>(VTT, SRT)</a:t>
            </a:r>
            <a:r>
              <a:rPr lang="ko-KR" altLang="en-US" sz="1463" dirty="0"/>
              <a:t> 업로드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DF0A99-589A-100C-1424-20A806855683}"/>
              </a:ext>
            </a:extLst>
          </p:cNvPr>
          <p:cNvSpPr/>
          <p:nvPr/>
        </p:nvSpPr>
        <p:spPr>
          <a:xfrm>
            <a:off x="8581831" y="2045445"/>
            <a:ext cx="318407" cy="2880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1328B3-B4DA-58E0-7EC8-917189D61D04}"/>
              </a:ext>
            </a:extLst>
          </p:cNvPr>
          <p:cNvSpPr/>
          <p:nvPr/>
        </p:nvSpPr>
        <p:spPr>
          <a:xfrm>
            <a:off x="8446002" y="4721581"/>
            <a:ext cx="1459998" cy="515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</p:spTree>
    <p:extLst>
      <p:ext uri="{BB962C8B-B14F-4D97-AF65-F5344CB8AC3E}">
        <p14:creationId xmlns:p14="http://schemas.microsoft.com/office/powerpoint/2010/main" val="356732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58F8AB-1C9E-45A5-83EE-943CB3F8716F}"/>
              </a:ext>
            </a:extLst>
          </p:cNvPr>
          <p:cNvSpPr txBox="1"/>
          <p:nvPr/>
        </p:nvSpPr>
        <p:spPr>
          <a:xfrm>
            <a:off x="374905" y="274320"/>
            <a:ext cx="8942832" cy="222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>
                <a:hlinkClick r:id="rId2"/>
              </a:rPr>
              <a:t>alpha-campus.kr/</a:t>
            </a:r>
            <a:r>
              <a:rPr lang="en-US" altLang="ko-KR" dirty="0" err="1">
                <a:hlinkClick r:id="rId2"/>
              </a:rPr>
              <a:t>smedu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과정관리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콘텐츠</a:t>
            </a:r>
            <a:r>
              <a:rPr lang="en-US" altLang="ko-KR" dirty="0">
                <a:sym typeface="Wingdings" panose="05000000000000000000" pitchFamily="2" charset="2"/>
              </a:rPr>
              <a:t>POOL</a:t>
            </a:r>
            <a:r>
              <a:rPr lang="ko-KR" altLang="en-US" dirty="0">
                <a:sym typeface="Wingdings" panose="05000000000000000000" pitchFamily="2" charset="2"/>
              </a:rPr>
              <a:t>관리 선택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로그인 인증 </a:t>
            </a:r>
            <a:r>
              <a:rPr lang="en-US" altLang="ko-KR" dirty="0">
                <a:sym typeface="Wingdings" panose="05000000000000000000" pitchFamily="2" charset="2"/>
              </a:rPr>
              <a:t>OTP</a:t>
            </a:r>
            <a:r>
              <a:rPr lang="ko-KR" altLang="en-US" dirty="0">
                <a:sym typeface="Wingdings" panose="05000000000000000000" pitchFamily="2" charset="2"/>
              </a:rPr>
              <a:t>가 뜰 경우 인증가능한 담당자에게 코드 </a:t>
            </a:r>
            <a:r>
              <a:rPr lang="en-US" altLang="ko-KR" dirty="0">
                <a:sym typeface="Wingdings" panose="05000000000000000000" pitchFamily="2" charset="2"/>
              </a:rPr>
              <a:t>6</a:t>
            </a:r>
            <a:r>
              <a:rPr lang="ko-KR" altLang="en-US" dirty="0">
                <a:sym typeface="Wingdings" panose="05000000000000000000" pitchFamily="2" charset="2"/>
              </a:rPr>
              <a:t>자리 요청</a:t>
            </a:r>
            <a:r>
              <a:rPr lang="en-US" altLang="ko-KR" dirty="0">
                <a:sym typeface="Wingdings" panose="05000000000000000000" pitchFamily="2" charset="2"/>
              </a:rPr>
              <a:t>(30</a:t>
            </a:r>
            <a:r>
              <a:rPr lang="ko-KR" altLang="en-US" dirty="0">
                <a:sym typeface="Wingdings" panose="05000000000000000000" pitchFamily="2" charset="2"/>
              </a:rPr>
              <a:t>초 후 변경되므로 </a:t>
            </a:r>
            <a:r>
              <a:rPr lang="en-US" altLang="ko-KR" dirty="0">
                <a:sym typeface="Wingdings" panose="05000000000000000000" pitchFamily="2" charset="2"/>
              </a:rPr>
              <a:t>30</a:t>
            </a:r>
            <a:r>
              <a:rPr lang="ko-KR" altLang="en-US" dirty="0">
                <a:sym typeface="Wingdings" panose="05000000000000000000" pitchFamily="2" charset="2"/>
              </a:rPr>
              <a:t>초 이내 인증 필요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2C4AF5-982C-4E35-8F66-3EAECEE25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2738729"/>
            <a:ext cx="7034784" cy="395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2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B315E7-DA24-2A8B-5D63-55733C2C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7494"/>
            <a:ext cx="9906000" cy="43701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DA0B6CC-2773-726B-569D-76B3D6736F82}"/>
              </a:ext>
            </a:extLst>
          </p:cNvPr>
          <p:cNvSpPr/>
          <p:nvPr/>
        </p:nvSpPr>
        <p:spPr>
          <a:xfrm>
            <a:off x="5975187" y="522358"/>
            <a:ext cx="3310423" cy="171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8606" indent="-278606" algn="ctr">
              <a:buAutoNum type="arabicPeriod"/>
            </a:pPr>
            <a:r>
              <a:rPr lang="ko-KR" altLang="en-US" sz="1463" dirty="0"/>
              <a:t>알파캠퍼스 관리자페이지 로그인</a:t>
            </a:r>
            <a:endParaRPr lang="en-US" altLang="ko-KR" sz="1463" dirty="0"/>
          </a:p>
          <a:p>
            <a:pPr marL="278606" indent="-278606" algn="ctr">
              <a:buAutoNum type="arabicPeriod"/>
            </a:pPr>
            <a:r>
              <a:rPr lang="ko-KR" altLang="en-US" sz="1463" dirty="0" err="1"/>
              <a:t>신규콘텐츠</a:t>
            </a:r>
            <a:r>
              <a:rPr lang="ko-KR" altLang="en-US" sz="1463" dirty="0"/>
              <a:t> 등록 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BEA4E-84A1-D689-D1D9-35A3EC9386C6}"/>
              </a:ext>
            </a:extLst>
          </p:cNvPr>
          <p:cNvSpPr/>
          <p:nvPr/>
        </p:nvSpPr>
        <p:spPr>
          <a:xfrm>
            <a:off x="8665221" y="3326444"/>
            <a:ext cx="1240779" cy="3186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</p:spTree>
    <p:extLst>
      <p:ext uri="{BB962C8B-B14F-4D97-AF65-F5344CB8AC3E}">
        <p14:creationId xmlns:p14="http://schemas.microsoft.com/office/powerpoint/2010/main" val="54762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5F7E25-8F34-481B-8FDD-B4F4E205D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28" y="642938"/>
            <a:ext cx="8543572" cy="471545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44651A8-9F88-9260-9C06-68A38357FB55}"/>
              </a:ext>
            </a:extLst>
          </p:cNvPr>
          <p:cNvSpPr/>
          <p:nvPr/>
        </p:nvSpPr>
        <p:spPr>
          <a:xfrm>
            <a:off x="0" y="4501729"/>
            <a:ext cx="4715458" cy="171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6. </a:t>
            </a:r>
            <a:r>
              <a:rPr lang="ko-KR" altLang="en-US" sz="1463" dirty="0"/>
              <a:t>선택항목</a:t>
            </a:r>
            <a:r>
              <a:rPr lang="en-US" altLang="ko-KR" sz="1463" dirty="0"/>
              <a:t>(</a:t>
            </a:r>
            <a:r>
              <a:rPr lang="ko-KR" altLang="en-US" sz="1463" dirty="0"/>
              <a:t>공유여부</a:t>
            </a:r>
            <a:r>
              <a:rPr lang="en-US" altLang="ko-KR" sz="1463" dirty="0"/>
              <a:t>,</a:t>
            </a:r>
            <a:r>
              <a:rPr lang="ko-KR" altLang="en-US" sz="1463" dirty="0"/>
              <a:t>노출여부</a:t>
            </a:r>
            <a:r>
              <a:rPr lang="en-US" altLang="ko-KR" sz="1463" dirty="0"/>
              <a:t>, </a:t>
            </a:r>
            <a:r>
              <a:rPr lang="ko-KR" altLang="en-US" sz="1463" dirty="0"/>
              <a:t>콘텐츠유형</a:t>
            </a:r>
            <a:r>
              <a:rPr lang="en-US" altLang="ko-KR" sz="1463" dirty="0"/>
              <a:t>)</a:t>
            </a:r>
            <a:r>
              <a:rPr lang="ko-KR" altLang="en-US" sz="1463" dirty="0"/>
              <a:t> 그대로</a:t>
            </a:r>
            <a:endParaRPr lang="en-US" altLang="ko-KR" sz="1463" dirty="0"/>
          </a:p>
          <a:p>
            <a:pPr algn="ctr"/>
            <a:r>
              <a:rPr lang="en-US" altLang="ko-KR" sz="1463" dirty="0"/>
              <a:t>7. </a:t>
            </a:r>
            <a:r>
              <a:rPr lang="ko-KR" altLang="en-US" sz="1463" dirty="0"/>
              <a:t>재생시간 작성</a:t>
            </a:r>
            <a:r>
              <a:rPr lang="en-US" altLang="ko-KR" sz="1463" dirty="0"/>
              <a:t>(</a:t>
            </a:r>
            <a:r>
              <a:rPr lang="ko-KR" altLang="en-US" sz="1463" dirty="0"/>
              <a:t>실제 영상시간</a:t>
            </a:r>
            <a:r>
              <a:rPr lang="en-US" altLang="ko-KR" sz="1463" dirty="0"/>
              <a:t>)</a:t>
            </a:r>
          </a:p>
          <a:p>
            <a:pPr algn="ctr"/>
            <a:r>
              <a:rPr lang="en-US" altLang="ko-KR" sz="1463" dirty="0"/>
              <a:t>8. </a:t>
            </a:r>
            <a:r>
              <a:rPr lang="ko-KR" altLang="en-US" sz="1463" dirty="0"/>
              <a:t>소유회사 작성</a:t>
            </a:r>
            <a:endParaRPr lang="en-US" altLang="ko-KR" sz="1463" dirty="0"/>
          </a:p>
          <a:p>
            <a:pPr algn="ctr"/>
            <a:r>
              <a:rPr lang="en-US" altLang="ko-KR" sz="1463" dirty="0"/>
              <a:t>9. </a:t>
            </a:r>
            <a:r>
              <a:rPr lang="ko-KR" altLang="en-US" sz="1463" dirty="0"/>
              <a:t>동영상 업로드</a:t>
            </a:r>
            <a:endParaRPr lang="en-US" altLang="ko-KR" sz="1463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4FD8D7-9C88-B26F-E3C0-6CED19E6AD63}"/>
              </a:ext>
            </a:extLst>
          </p:cNvPr>
          <p:cNvSpPr/>
          <p:nvPr/>
        </p:nvSpPr>
        <p:spPr>
          <a:xfrm>
            <a:off x="1796724" y="824675"/>
            <a:ext cx="909737" cy="295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        </a:t>
            </a:r>
            <a:r>
              <a:rPr lang="en-US" altLang="ko-KR" sz="1463" dirty="0">
                <a:solidFill>
                  <a:srgbClr val="FF0000"/>
                </a:solidFill>
              </a:rPr>
              <a:t>3</a:t>
            </a:r>
            <a:endParaRPr lang="ko-KR" altLang="en-US" sz="1463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85C1CC-4A41-88A8-F0D2-0DD0CF9C6422}"/>
              </a:ext>
            </a:extLst>
          </p:cNvPr>
          <p:cNvSpPr/>
          <p:nvPr/>
        </p:nvSpPr>
        <p:spPr>
          <a:xfrm>
            <a:off x="1624885" y="1416002"/>
            <a:ext cx="5372490" cy="940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>
                <a:solidFill>
                  <a:srgbClr val="FF0000"/>
                </a:solidFill>
              </a:rPr>
              <a:t>4.</a:t>
            </a:r>
            <a:endParaRPr lang="ko-KR" altLang="en-US" sz="1463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603F1C-D7F7-C249-1C0A-9CD4E5C23C3C}"/>
              </a:ext>
            </a:extLst>
          </p:cNvPr>
          <p:cNvSpPr/>
          <p:nvPr/>
        </p:nvSpPr>
        <p:spPr>
          <a:xfrm>
            <a:off x="0" y="755286"/>
            <a:ext cx="1488432" cy="434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3. </a:t>
            </a:r>
            <a:r>
              <a:rPr lang="ko-KR" altLang="en-US" sz="1463" dirty="0"/>
              <a:t>동영상 클릭</a:t>
            </a:r>
            <a:endParaRPr lang="en-US" altLang="ko-KR" sz="1463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E7F5A6-42E6-A69D-FC1E-1DEDBFDE467C}"/>
              </a:ext>
            </a:extLst>
          </p:cNvPr>
          <p:cNvSpPr/>
          <p:nvPr/>
        </p:nvSpPr>
        <p:spPr>
          <a:xfrm>
            <a:off x="7249715" y="3000667"/>
            <a:ext cx="2951594" cy="117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4. </a:t>
            </a:r>
            <a:r>
              <a:rPr lang="ko-KR" altLang="en-US" sz="1400" dirty="0"/>
              <a:t>콘텐츠명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차시명</a:t>
            </a:r>
            <a:r>
              <a:rPr lang="en-US" altLang="ko-KR" sz="1400" dirty="0"/>
              <a:t>), </a:t>
            </a:r>
            <a:r>
              <a:rPr lang="ko-KR" altLang="en-US" sz="1400" dirty="0"/>
              <a:t>콘텐츠 내용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차시명</a:t>
            </a:r>
            <a:r>
              <a:rPr lang="ko-KR" altLang="en-US" sz="1400" dirty="0"/>
              <a:t> 동일</a:t>
            </a:r>
            <a:r>
              <a:rPr lang="en-US" altLang="ko-KR" sz="1400" dirty="0"/>
              <a:t>)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/>
              <a:t>LMS</a:t>
            </a:r>
            <a:r>
              <a:rPr lang="ko-KR" altLang="en-US" sz="1400" dirty="0"/>
              <a:t>상 목차로 나오는 텍스트로 </a:t>
            </a:r>
            <a:endParaRPr lang="en-US" altLang="ko-KR" sz="1400" dirty="0"/>
          </a:p>
          <a:p>
            <a:pPr algn="ctr"/>
            <a:r>
              <a:rPr lang="en-US" altLang="ko-KR" sz="1400" dirty="0"/>
              <a:t>(1</a:t>
            </a:r>
            <a:r>
              <a:rPr lang="ko-KR" altLang="en-US" sz="1400" dirty="0" err="1"/>
              <a:t>차시</a:t>
            </a:r>
            <a:r>
              <a:rPr lang="en-US" altLang="ko-KR" sz="1400" dirty="0"/>
              <a:t>, 1. </a:t>
            </a:r>
            <a:r>
              <a:rPr lang="ko-KR" altLang="en-US" sz="1400" dirty="0"/>
              <a:t>등 작성 금지</a:t>
            </a:r>
            <a:r>
              <a:rPr lang="en-US" altLang="ko-KR" sz="1400" dirty="0"/>
              <a:t>)</a:t>
            </a:r>
            <a:endParaRPr lang="en-US" altLang="ko-KR" sz="1463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F3EBC0-0399-7A6B-CD09-00C772369425}"/>
              </a:ext>
            </a:extLst>
          </p:cNvPr>
          <p:cNvSpPr/>
          <p:nvPr/>
        </p:nvSpPr>
        <p:spPr>
          <a:xfrm>
            <a:off x="0" y="2411181"/>
            <a:ext cx="1488432" cy="877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/>
              <a:t>5. </a:t>
            </a:r>
            <a:r>
              <a:rPr lang="ko-KR" altLang="en-US" sz="1463" dirty="0"/>
              <a:t>콘텐츠 분류</a:t>
            </a:r>
            <a:r>
              <a:rPr lang="en-US" altLang="ko-KR" sz="1463" dirty="0"/>
              <a:t>, </a:t>
            </a:r>
            <a:r>
              <a:rPr lang="ko-KR" altLang="en-US" sz="1463" dirty="0"/>
              <a:t>역량분류</a:t>
            </a:r>
            <a:r>
              <a:rPr lang="en-US" altLang="ko-KR" sz="1463" dirty="0"/>
              <a:t>, </a:t>
            </a:r>
            <a:r>
              <a:rPr lang="ko-KR" altLang="en-US" sz="1463" dirty="0"/>
              <a:t>키워드 공란</a:t>
            </a:r>
            <a:endParaRPr lang="en-US" altLang="ko-KR" sz="1463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01940C-BC2A-2DE1-C399-99E1E9A78D3A}"/>
              </a:ext>
            </a:extLst>
          </p:cNvPr>
          <p:cNvSpPr/>
          <p:nvPr/>
        </p:nvSpPr>
        <p:spPr>
          <a:xfrm>
            <a:off x="1619827" y="2404073"/>
            <a:ext cx="5372490" cy="849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>
                <a:solidFill>
                  <a:srgbClr val="FF0000"/>
                </a:solidFill>
              </a:rPr>
              <a:t>5.</a:t>
            </a:r>
            <a:endParaRPr lang="ko-KR" altLang="en-US" sz="1463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6C3E71-02E3-204E-9059-743A8FDCAC4E}"/>
              </a:ext>
            </a:extLst>
          </p:cNvPr>
          <p:cNvSpPr/>
          <p:nvPr/>
        </p:nvSpPr>
        <p:spPr>
          <a:xfrm>
            <a:off x="4354085" y="3561671"/>
            <a:ext cx="876889" cy="3638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>
                <a:solidFill>
                  <a:srgbClr val="FF0000"/>
                </a:solidFill>
              </a:rPr>
              <a:t>7.</a:t>
            </a:r>
            <a:endParaRPr lang="ko-KR" altLang="en-US" sz="1463" dirty="0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515E33-714E-D875-642D-7CAF3E4DEFE4}"/>
              </a:ext>
            </a:extLst>
          </p:cNvPr>
          <p:cNvSpPr/>
          <p:nvPr/>
        </p:nvSpPr>
        <p:spPr>
          <a:xfrm>
            <a:off x="1619827" y="3912718"/>
            <a:ext cx="876889" cy="316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>
                <a:solidFill>
                  <a:srgbClr val="FF0000"/>
                </a:solidFill>
              </a:rPr>
              <a:t>8.</a:t>
            </a:r>
            <a:endParaRPr lang="ko-KR" altLang="en-US" sz="1463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2BFDAC-AD67-31FF-0D9F-7CCF7DC63C7D}"/>
              </a:ext>
            </a:extLst>
          </p:cNvPr>
          <p:cNvSpPr/>
          <p:nvPr/>
        </p:nvSpPr>
        <p:spPr>
          <a:xfrm>
            <a:off x="5038912" y="4501729"/>
            <a:ext cx="1791680" cy="548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>
                <a:solidFill>
                  <a:srgbClr val="FF0000"/>
                </a:solidFill>
              </a:rPr>
              <a:t>                   9.</a:t>
            </a:r>
            <a:endParaRPr lang="ko-KR" altLang="en-US" sz="1463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2FE5CF-77A2-3E79-E99E-D4EE253BFEC7}"/>
              </a:ext>
            </a:extLst>
          </p:cNvPr>
          <p:cNvSpPr/>
          <p:nvPr/>
        </p:nvSpPr>
        <p:spPr>
          <a:xfrm>
            <a:off x="1619826" y="3300965"/>
            <a:ext cx="1036460" cy="563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dirty="0">
                <a:solidFill>
                  <a:srgbClr val="FF0000"/>
                </a:solidFill>
              </a:rPr>
              <a:t>6.</a:t>
            </a:r>
            <a:endParaRPr lang="ko-KR" altLang="en-US" sz="1463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45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31061E-0747-4141-919F-242EE75747D2}"/>
              </a:ext>
            </a:extLst>
          </p:cNvPr>
          <p:cNvSpPr txBox="1"/>
          <p:nvPr/>
        </p:nvSpPr>
        <p:spPr>
          <a:xfrm>
            <a:off x="0" y="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영상 업로드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58FD1-D52D-4D9A-A92E-E11266F06A1E}"/>
              </a:ext>
            </a:extLst>
          </p:cNvPr>
          <p:cNvSpPr txBox="1"/>
          <p:nvPr/>
        </p:nvSpPr>
        <p:spPr>
          <a:xfrm>
            <a:off x="2139696" y="0"/>
            <a:ext cx="416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※ </a:t>
            </a:r>
            <a:r>
              <a:rPr lang="ko-KR" altLang="en-US" sz="1600" dirty="0"/>
              <a:t>영상이 수정될 경우 </a:t>
            </a:r>
            <a:r>
              <a:rPr lang="ko-KR" altLang="en-US" sz="1600" dirty="0">
                <a:solidFill>
                  <a:srgbClr val="FF0000"/>
                </a:solidFill>
              </a:rPr>
              <a:t>자막 다시 연결해야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F85F28-8BDC-46EA-A05F-0C0C25020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694"/>
            <a:ext cx="9906000" cy="4454484"/>
          </a:xfrm>
          <a:prstGeom prst="rect">
            <a:avLst/>
          </a:prstGeom>
        </p:spPr>
      </p:pic>
      <p:sp>
        <p:nvSpPr>
          <p:cNvPr id="7" name="Oval 35">
            <a:extLst>
              <a:ext uri="{FF2B5EF4-FFF2-40B4-BE49-F238E27FC236}">
                <a16:creationId xmlns:a16="http://schemas.microsoft.com/office/drawing/2014/main" id="{4EF3C601-1484-45D7-B8B0-2C4E01771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475" y="1464695"/>
            <a:ext cx="180000" cy="180000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ko-KR"/>
            </a:defPPr>
            <a:lvl1pPr marL="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085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170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255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340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5425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4510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5949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6799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" name="Oval 35">
            <a:extLst>
              <a:ext uri="{FF2B5EF4-FFF2-40B4-BE49-F238E27FC236}">
                <a16:creationId xmlns:a16="http://schemas.microsoft.com/office/drawing/2014/main" id="{6D1B8EF4-F310-4D9E-934D-A34889F34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492" y="2968180"/>
            <a:ext cx="180000" cy="180000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ko-KR"/>
            </a:defPPr>
            <a:lvl1pPr marL="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085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170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255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340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5425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4510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5949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6799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615C70-2B1B-457A-A02C-41F4528C5FE8}"/>
              </a:ext>
            </a:extLst>
          </p:cNvPr>
          <p:cNvSpPr/>
          <p:nvPr/>
        </p:nvSpPr>
        <p:spPr>
          <a:xfrm>
            <a:off x="5673206" y="642938"/>
            <a:ext cx="3310423" cy="171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8606" indent="-278606" algn="ctr">
              <a:buAutoNum type="arabicPeriod"/>
            </a:pPr>
            <a:r>
              <a:rPr lang="ko-KR" altLang="en-US" sz="1463" dirty="0" err="1"/>
              <a:t>차시명</a:t>
            </a:r>
            <a:r>
              <a:rPr lang="ko-KR" altLang="en-US" sz="1463" dirty="0"/>
              <a:t> 입력</a:t>
            </a:r>
            <a:endParaRPr lang="en-US" altLang="ko-KR" sz="1463" dirty="0"/>
          </a:p>
          <a:p>
            <a:pPr marL="278606" indent="-278606" algn="ctr">
              <a:buAutoNum type="arabicPeriod"/>
            </a:pPr>
            <a:r>
              <a:rPr lang="ko-KR" altLang="en-US" sz="1463" dirty="0"/>
              <a:t>조회 클릭</a:t>
            </a:r>
            <a:endParaRPr lang="en-US" altLang="ko-KR" sz="1463" dirty="0"/>
          </a:p>
          <a:p>
            <a:pPr marL="278606" indent="-278606" algn="ctr">
              <a:buAutoNum type="arabicPeriod"/>
            </a:pPr>
            <a:r>
              <a:rPr lang="ko-KR" altLang="en-US" sz="1463" dirty="0"/>
              <a:t>조회된 </a:t>
            </a:r>
            <a:r>
              <a:rPr lang="ko-KR" altLang="en-US" sz="1463" dirty="0" err="1"/>
              <a:t>차시를</a:t>
            </a:r>
            <a:r>
              <a:rPr lang="ko-KR" altLang="en-US" sz="1463" dirty="0"/>
              <a:t> 클릭하여 세부화면으로 이동</a:t>
            </a:r>
          </a:p>
        </p:txBody>
      </p:sp>
    </p:spTree>
    <p:extLst>
      <p:ext uri="{BB962C8B-B14F-4D97-AF65-F5344CB8AC3E}">
        <p14:creationId xmlns:p14="http://schemas.microsoft.com/office/powerpoint/2010/main" val="214464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80C502-ABEC-4CCE-A6AE-08E5BB7A2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53427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2190109-9FD9-4BA7-A36E-E4EE3ACB26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4" b="88814"/>
          <a:stretch/>
        </p:blipFill>
        <p:spPr>
          <a:xfrm>
            <a:off x="0" y="0"/>
            <a:ext cx="9906000" cy="54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A1941E2-39FB-46A1-B118-4205B956C353}"/>
              </a:ext>
            </a:extLst>
          </p:cNvPr>
          <p:cNvSpPr/>
          <p:nvPr/>
        </p:nvSpPr>
        <p:spPr>
          <a:xfrm>
            <a:off x="5673206" y="642938"/>
            <a:ext cx="3310423" cy="171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8606" indent="-278606" algn="ctr">
              <a:buAutoNum type="arabicPeriod"/>
            </a:pPr>
            <a:r>
              <a:rPr lang="ko-KR" altLang="en-US" sz="1463" dirty="0"/>
              <a:t>수정버튼 클릭</a:t>
            </a:r>
          </a:p>
        </p:txBody>
      </p:sp>
      <p:sp>
        <p:nvSpPr>
          <p:cNvPr id="7" name="Oval 35">
            <a:extLst>
              <a:ext uri="{FF2B5EF4-FFF2-40B4-BE49-F238E27FC236}">
                <a16:creationId xmlns:a16="http://schemas.microsoft.com/office/drawing/2014/main" id="{21872EB6-6E01-4050-826D-AB162AA31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4814" y="462938"/>
            <a:ext cx="180000" cy="180000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ko-KR"/>
            </a:defPPr>
            <a:lvl1pPr marL="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085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170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255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340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5425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4510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5949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6799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9623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1692C3F-E7FF-455D-A308-8DAFB6E4CDA5}"/>
              </a:ext>
            </a:extLst>
          </p:cNvPr>
          <p:cNvSpPr txBox="1"/>
          <p:nvPr/>
        </p:nvSpPr>
        <p:spPr>
          <a:xfrm>
            <a:off x="374905" y="274320"/>
            <a:ext cx="8942832" cy="389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수정화면으로 변경되면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수정화면 </a:t>
            </a:r>
            <a:r>
              <a:rPr lang="ko-KR" altLang="en-US" dirty="0" err="1"/>
              <a:t>최하단</a:t>
            </a:r>
            <a:r>
              <a:rPr lang="ko-KR" altLang="en-US" dirty="0"/>
              <a:t> 영상 이름 우측에 </a:t>
            </a:r>
            <a:r>
              <a:rPr lang="en-US" altLang="ko-KR" dirty="0"/>
              <a:t>x</a:t>
            </a:r>
            <a:r>
              <a:rPr lang="ko-KR" altLang="en-US" dirty="0"/>
              <a:t>버튼을 눌러 등록된 영상을 삭제</a:t>
            </a:r>
            <a:r>
              <a:rPr lang="en-US" altLang="ko-KR" dirty="0"/>
              <a:t>(</a:t>
            </a:r>
            <a:r>
              <a:rPr lang="ko-KR" altLang="en-US" dirty="0"/>
              <a:t>연결된 링크가 삭제되는 것</a:t>
            </a:r>
            <a:r>
              <a:rPr lang="en-US" altLang="ko-KR" dirty="0"/>
              <a:t>. </a:t>
            </a:r>
            <a:r>
              <a:rPr lang="ko-KR" altLang="en-US" dirty="0"/>
              <a:t>실제 </a:t>
            </a:r>
            <a:r>
              <a:rPr lang="en-US" altLang="ko-KR" dirty="0"/>
              <a:t>CDN</a:t>
            </a:r>
            <a:r>
              <a:rPr lang="ko-KR" altLang="en-US" dirty="0"/>
              <a:t>의 영상은 삭제되지 않음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수정 영상을 다시 업로드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저장버튼 클릭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CDN(</a:t>
            </a:r>
            <a:r>
              <a:rPr lang="ko-KR" altLang="en-US" dirty="0" err="1"/>
              <a:t>카테노이드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영상이 업로드 완료되면 자막을 다시 연결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기존 영상을 삭제</a:t>
            </a:r>
            <a:r>
              <a:rPr lang="en-US" altLang="ko-KR" sz="1400" dirty="0"/>
              <a:t>(※ </a:t>
            </a:r>
            <a:r>
              <a:rPr lang="ko-KR" altLang="en-US" sz="1400" dirty="0"/>
              <a:t>확실한 경우에만 삭제 진행 다른 과정에 연결되어 있으면 문제가 발생될 수 있음</a:t>
            </a:r>
            <a:r>
              <a:rPr lang="en-US" altLang="ko-KR" sz="1400" dirty="0"/>
              <a:t>.)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1580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E3B87A-3F10-5BC8-5E27-57C978BA7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8" y="193879"/>
            <a:ext cx="9906000" cy="349182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BC6A5A4-1DA6-71DF-AF02-F63D3FF790E8}"/>
              </a:ext>
            </a:extLst>
          </p:cNvPr>
          <p:cNvSpPr/>
          <p:nvPr/>
        </p:nvSpPr>
        <p:spPr>
          <a:xfrm>
            <a:off x="6107502" y="822788"/>
            <a:ext cx="2053087" cy="264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BD98DA2-0A1C-4F0A-9647-0B7A4B7124C3}"/>
              </a:ext>
            </a:extLst>
          </p:cNvPr>
          <p:cNvSpPr/>
          <p:nvPr/>
        </p:nvSpPr>
        <p:spPr>
          <a:xfrm>
            <a:off x="4690281" y="3879794"/>
            <a:ext cx="4922291" cy="15110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3D93D-2E42-BA4B-A5CC-AA9CA82A2FB2}"/>
              </a:ext>
            </a:extLst>
          </p:cNvPr>
          <p:cNvSpPr txBox="1"/>
          <p:nvPr/>
        </p:nvSpPr>
        <p:spPr>
          <a:xfrm>
            <a:off x="4865426" y="4111903"/>
            <a:ext cx="4572000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latin typeface="+mn-ea"/>
              </a:rPr>
              <a:t>카테노이드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dirty="0">
                <a:latin typeface="+mn-ea"/>
                <a:hlinkClick r:id="rId3"/>
              </a:rPr>
              <a:t>https://kr.kollus.com/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에 접속한다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>
                <a:latin typeface="+mn-ea"/>
              </a:rPr>
              <a:t>상단 메뉴 라이브러리를 선택한다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 dirty="0">
                <a:latin typeface="+mn-ea"/>
              </a:rPr>
              <a:t>국가과학기술인력개발원</a:t>
            </a:r>
            <a:r>
              <a:rPr lang="en-US" altLang="ko-KR" sz="1000" dirty="0">
                <a:latin typeface="+mn-ea"/>
              </a:rPr>
              <a:t>(Multi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DRM</a:t>
            </a:r>
            <a:r>
              <a:rPr lang="ko-KR" altLang="en-US" sz="1000" dirty="0">
                <a:latin typeface="+mn-ea"/>
              </a:rPr>
              <a:t>용</a:t>
            </a:r>
            <a:r>
              <a:rPr lang="en-US" altLang="ko-KR" sz="1000" dirty="0">
                <a:latin typeface="+mn-ea"/>
              </a:rPr>
              <a:t>) </a:t>
            </a:r>
            <a:r>
              <a:rPr lang="ko-KR" altLang="en-US" sz="1000" dirty="0">
                <a:latin typeface="+mn-ea"/>
              </a:rPr>
              <a:t>선택</a:t>
            </a:r>
            <a:endParaRPr lang="en-US" altLang="ko-KR" sz="1000" dirty="0">
              <a:latin typeface="+mn-ea"/>
            </a:endParaRPr>
          </a:p>
        </p:txBody>
      </p:sp>
      <p:sp>
        <p:nvSpPr>
          <p:cNvPr id="9" name="Oval 35">
            <a:extLst>
              <a:ext uri="{FF2B5EF4-FFF2-40B4-BE49-F238E27FC236}">
                <a16:creationId xmlns:a16="http://schemas.microsoft.com/office/drawing/2014/main" id="{4B696F2E-640C-E35C-BA6F-A8AF18941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203" y="358271"/>
            <a:ext cx="180000" cy="180000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ko-KR"/>
            </a:defPPr>
            <a:lvl1pPr marL="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085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170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255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340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5425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4510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5949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6799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" name="Oval 35">
            <a:extLst>
              <a:ext uri="{FF2B5EF4-FFF2-40B4-BE49-F238E27FC236}">
                <a16:creationId xmlns:a16="http://schemas.microsoft.com/office/drawing/2014/main" id="{382A3193-002C-2DE7-0D6B-EE02B66AF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236" y="865060"/>
            <a:ext cx="180000" cy="180000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90000" tIns="46800" rIns="90000" bIns="46800" anchor="ctr"/>
          <a:lstStyle>
            <a:defPPr>
              <a:defRPr lang="ko-KR"/>
            </a:defPPr>
            <a:lvl1pPr marL="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085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170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255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6340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5425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45100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5949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6799" algn="l" defTabSz="981700" rtl="0" eaLnBrk="1" latinLnBrk="1" hangingPunct="1"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0382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81E923E-5AAF-61D1-6968-7EA641D1F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0350"/>
            <a:ext cx="9906000" cy="37973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DA0B6CC-2773-726B-569D-76B3D6736F82}"/>
              </a:ext>
            </a:extLst>
          </p:cNvPr>
          <p:cNvSpPr/>
          <p:nvPr/>
        </p:nvSpPr>
        <p:spPr>
          <a:xfrm>
            <a:off x="5375016" y="4470984"/>
            <a:ext cx="2949057" cy="171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8606" indent="-278606" algn="ctr">
              <a:buAutoNum type="arabicPeriod"/>
            </a:pPr>
            <a:r>
              <a:rPr lang="ko-KR" altLang="en-US" sz="1463" dirty="0" err="1"/>
              <a:t>카테노이드</a:t>
            </a:r>
            <a:r>
              <a:rPr lang="ko-KR" altLang="en-US" sz="1463" dirty="0"/>
              <a:t> 로그인 </a:t>
            </a:r>
            <a:endParaRPr lang="en-US" altLang="ko-KR" sz="1463" dirty="0"/>
          </a:p>
          <a:p>
            <a:pPr marL="278606" indent="-278606" algn="ctr">
              <a:buAutoNum type="arabicPeriod"/>
            </a:pPr>
            <a:r>
              <a:rPr lang="ko-KR" altLang="en-US" sz="1463" dirty="0"/>
              <a:t>알파캠퍼스에서 업로드한 </a:t>
            </a:r>
            <a:endParaRPr lang="en-US" altLang="ko-KR" sz="1463" dirty="0"/>
          </a:p>
          <a:p>
            <a:pPr algn="ctr"/>
            <a:r>
              <a:rPr lang="ko-KR" altLang="en-US" sz="1463" dirty="0"/>
              <a:t>차시</a:t>
            </a:r>
            <a:r>
              <a:rPr lang="en-US" altLang="ko-KR" sz="1463" dirty="0"/>
              <a:t>(</a:t>
            </a:r>
            <a:r>
              <a:rPr lang="ko-KR" altLang="en-US" sz="1463" dirty="0"/>
              <a:t>자막 올릴</a:t>
            </a:r>
            <a:r>
              <a:rPr lang="en-US" altLang="ko-KR" sz="1463" dirty="0"/>
              <a:t>)</a:t>
            </a:r>
            <a:r>
              <a:rPr lang="ko-KR" altLang="en-US" sz="1463" dirty="0"/>
              <a:t> 선택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B584B6-319B-563C-FB4A-76DEECD8C53B}"/>
              </a:ext>
            </a:extLst>
          </p:cNvPr>
          <p:cNvSpPr/>
          <p:nvPr/>
        </p:nvSpPr>
        <p:spPr>
          <a:xfrm>
            <a:off x="972903" y="2379015"/>
            <a:ext cx="7533116" cy="409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</p:spTree>
    <p:extLst>
      <p:ext uri="{BB962C8B-B14F-4D97-AF65-F5344CB8AC3E}">
        <p14:creationId xmlns:p14="http://schemas.microsoft.com/office/powerpoint/2010/main" val="413405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2163</TotalTime>
  <Words>270</Words>
  <Application>Microsoft Office PowerPoint</Application>
  <PresentationFormat>A4 용지(210x297mm)</PresentationFormat>
  <Paragraphs>49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ionea</dc:creator>
  <cp:lastModifiedBy>kbrainc</cp:lastModifiedBy>
  <cp:revision>271</cp:revision>
  <cp:lastPrinted>2020-12-08T05:01:00Z</cp:lastPrinted>
  <dcterms:created xsi:type="dcterms:W3CDTF">2016-08-18T11:14:09Z</dcterms:created>
  <dcterms:modified xsi:type="dcterms:W3CDTF">2023-12-19T06:27:27Z</dcterms:modified>
</cp:coreProperties>
</file>