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" charset="1" panose="00000500000000000000"/>
      <p:regular r:id="rId15"/>
    </p:embeddedFont>
    <p:embeddedFont>
      <p:font typeface="Poppins Bold" charset="1" panose="00000800000000000000"/>
      <p:regular r:id="rId16"/>
    </p:embeddedFont>
    <p:embeddedFont>
      <p:font typeface="Poppins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Arimo" charset="1" panose="020B0604020202020204"/>
      <p:regular r:id="rId19"/>
    </p:embeddedFont>
    <p:embeddedFont>
      <p:font typeface="Arimo Italics" charset="1" panose="020B0604020202090204"/>
      <p:regular r:id="rId20"/>
    </p:embeddedFont>
    <p:embeddedFont>
      <p:font typeface="Arimo Bold Italics" charset="1" panose="020B0704020202090204"/>
      <p:regular r:id="rId21"/>
    </p:embeddedFont>
    <p:embeddedFont>
      <p:font typeface="Arimo Bold" charset="1" panose="020B0704020202020204"/>
      <p:regular r:id="rId22"/>
    </p:embeddedFont>
    <p:embeddedFont>
      <p:font typeface="Poppins Bold Italics" charset="1" panose="00000800000000000000"/>
      <p:regular r:id="rId23"/>
    </p:embeddedFont>
    <p:embeddedFont>
      <p:font typeface="Poppins Italics" charset="1" panose="00000500000000000000"/>
      <p:regular r:id="rId24"/>
    </p:embeddedFont>
    <p:embeddedFont>
      <p:font typeface="Montserrat Bold Italics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91331" y="3298747"/>
            <a:ext cx="8015383" cy="3201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19"/>
              </a:lnSpc>
            </a:pPr>
            <a:r>
              <a:rPr lang="en-US" sz="915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Reel</a:t>
            </a:r>
          </a:p>
          <a:p>
            <a:pPr algn="l">
              <a:lnSpc>
                <a:spcPts val="12819"/>
              </a:lnSpc>
              <a:spcBef>
                <a:spcPct val="0"/>
              </a:spcBef>
            </a:pPr>
            <a:r>
              <a:rPr lang="en-US" sz="915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   Limiter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6420234" y="-1717598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47857" y="-643475"/>
            <a:ext cx="1286950" cy="128695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929195" y="8389571"/>
            <a:ext cx="3735531" cy="3735531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356712" y="1514784"/>
            <a:ext cx="2154276" cy="456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1"/>
              </a:lnSpc>
              <a:spcBef>
                <a:spcPct val="0"/>
              </a:spcBef>
            </a:pPr>
            <a:r>
              <a:rPr lang="en-US" b="true" sz="2586" spc="-51">
                <a:solidFill>
                  <a:srgbClr val="5B98BA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1331" y="6717949"/>
            <a:ext cx="7366063" cy="50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By: Indrani Patil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63160" y="1631607"/>
            <a:ext cx="6760246" cy="125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b="true" sz="732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3160" y="3397227"/>
            <a:ext cx="3773019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Proposed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483149" y="3397227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5400000">
            <a:off x="2912435" y="40979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663160" y="4022734"/>
            <a:ext cx="414302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Addressing Problem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483149" y="4022734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5400000">
            <a:off x="2912435" y="4723196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63160" y="4687269"/>
            <a:ext cx="4652520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Innovation &amp; Uniqueness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483149" y="464797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5400000">
            <a:off x="2912435" y="53487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63160" y="5273478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Technologies to be Used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483149" y="5273478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5400000">
            <a:off x="2912435" y="597394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663160" y="5898715"/>
            <a:ext cx="457973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Feasibility Analysis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483149" y="5898715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5400000">
            <a:off x="2912435" y="659944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3663160" y="6524221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Benefits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483149" y="6524221"/>
            <a:ext cx="66085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88217" y="9258300"/>
            <a:ext cx="18476217" cy="1028700"/>
            <a:chOff x="0" y="0"/>
            <a:chExt cx="4866164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66164" cy="270933"/>
            </a:xfrm>
            <a:custGeom>
              <a:avLst/>
              <a:gdLst/>
              <a:ahLst/>
              <a:cxnLst/>
              <a:rect r="r" b="b" t="t" l="l"/>
              <a:pathLst>
                <a:path h="270933" w="4866164">
                  <a:moveTo>
                    <a:pt x="0" y="0"/>
                  </a:moveTo>
                  <a:lnTo>
                    <a:pt x="4866164" y="0"/>
                  </a:lnTo>
                  <a:lnTo>
                    <a:pt x="4866164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66164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68271"/>
            <a:ext cx="14922257" cy="8519979"/>
            <a:chOff x="0" y="0"/>
            <a:chExt cx="3930142" cy="22439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30142" cy="2243945"/>
            </a:xfrm>
            <a:custGeom>
              <a:avLst/>
              <a:gdLst/>
              <a:ahLst/>
              <a:cxnLst/>
              <a:rect r="r" b="b" t="t" l="l"/>
              <a:pathLst>
                <a:path h="2243945" w="3930142">
                  <a:moveTo>
                    <a:pt x="0" y="0"/>
                  </a:moveTo>
                  <a:lnTo>
                    <a:pt x="3930142" y="0"/>
                  </a:lnTo>
                  <a:lnTo>
                    <a:pt x="3930142" y="2243945"/>
                  </a:lnTo>
                  <a:lnTo>
                    <a:pt x="0" y="2243945"/>
                  </a:lnTo>
                  <a:close/>
                </a:path>
              </a:pathLst>
            </a:custGeom>
            <a:solidFill>
              <a:srgbClr val="145DA0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930142" cy="22820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5050638" y="1123225"/>
            <a:ext cx="7344894" cy="1003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95"/>
              </a:lnSpc>
              <a:spcBef>
                <a:spcPct val="0"/>
              </a:spcBef>
            </a:pPr>
            <a:r>
              <a:rPr lang="en-US" b="true" sz="5854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Solution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1718" y="2229526"/>
            <a:ext cx="13931507" cy="6397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•Reel</a:t>
            </a: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Limiter is a</a:t>
            </a:r>
            <a:r>
              <a:rPr lang="en-US" sz="3152" i="true">
                <a:solidFill>
                  <a:srgbClr val="FDFDFD"/>
                </a:solidFill>
                <a:latin typeface="Arimo Italics"/>
                <a:ea typeface="Arimo Italics"/>
                <a:cs typeface="Arimo Italics"/>
                <a:sym typeface="Arimo Italics"/>
              </a:rPr>
              <a:t> </a:t>
            </a:r>
            <a:r>
              <a:rPr lang="en-US" b="true" sz="3152" i="true">
                <a:solidFill>
                  <a:srgbClr val="FDFDFD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smart mobile application</a:t>
            </a: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 designed to run in the background and monitor short‑video usage.</a:t>
            </a:r>
          </a:p>
          <a:p>
            <a:pPr algn="l">
              <a:lnSpc>
                <a:spcPts val="4413"/>
              </a:lnSpc>
              <a:spcBef>
                <a:spcPct val="0"/>
              </a:spcBef>
            </a:pPr>
          </a:p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•Users can set </a:t>
            </a:r>
            <a:r>
              <a:rPr lang="en-US" b="true" sz="3152">
                <a:solidFill>
                  <a:srgbClr val="FDFDFD"/>
                </a:solidFill>
                <a:latin typeface="Arimo Bold"/>
                <a:ea typeface="Arimo Bold"/>
                <a:cs typeface="Arimo Bold"/>
                <a:sym typeface="Arimo Bold"/>
              </a:rPr>
              <a:t>daily or</a:t>
            </a:r>
            <a:r>
              <a:rPr lang="en-US" b="true" sz="3152" i="true">
                <a:solidFill>
                  <a:srgbClr val="FDFDFD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 session limits</a:t>
            </a: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 and define their personal growth goals.</a:t>
            </a:r>
          </a:p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•Once the limit is reached, the app delivers </a:t>
            </a:r>
            <a:r>
              <a:rPr lang="en-US" b="true" sz="3152" i="true">
                <a:solidFill>
                  <a:srgbClr val="FDFDFD"/>
                </a:solidFill>
                <a:latin typeface="Arimo Bold Italics"/>
                <a:ea typeface="Arimo Bold Italics"/>
                <a:cs typeface="Arimo Bold Italics"/>
                <a:sym typeface="Arimo Bold Italics"/>
              </a:rPr>
              <a:t>customized motivational prompts.</a:t>
            </a:r>
          </a:p>
          <a:p>
            <a:pPr algn="l">
              <a:lnSpc>
                <a:spcPts val="4413"/>
              </a:lnSpc>
              <a:spcBef>
                <a:spcPct val="0"/>
              </a:spcBef>
            </a:pPr>
          </a:p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•End‑of‑day reports summarize </a:t>
            </a:r>
          </a:p>
          <a:p>
            <a:pPr algn="l">
              <a:lnSpc>
                <a:spcPts val="4413"/>
              </a:lnSpc>
              <a:spcBef>
                <a:spcPct val="0"/>
              </a:spcBef>
            </a:pPr>
          </a:p>
          <a:p>
            <a:pPr algn="l">
              <a:lnSpc>
                <a:spcPts val="4413"/>
              </a:lnSpc>
              <a:spcBef>
                <a:spcPct val="0"/>
              </a:spcBef>
            </a:pPr>
            <a:r>
              <a:rPr lang="en-US" sz="3152">
                <a:solidFill>
                  <a:srgbClr val="FDFDFD"/>
                </a:solidFill>
                <a:latin typeface="Arimo"/>
                <a:ea typeface="Arimo"/>
                <a:cs typeface="Arimo"/>
                <a:sym typeface="Arimo"/>
              </a:rPr>
              <a:t>•usage, total reels watched, and estimated time saved.</a:t>
            </a:r>
          </a:p>
          <a:p>
            <a:pPr algn="l">
              <a:lnSpc>
                <a:spcPts val="2544"/>
              </a:lnSpc>
              <a:spcBef>
                <a:spcPct val="0"/>
              </a:spcBef>
            </a:pPr>
          </a:p>
          <a:p>
            <a:pPr algn="ctr">
              <a:lnSpc>
                <a:spcPts val="436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18345" y="3065089"/>
            <a:ext cx="8721258" cy="5951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86"/>
              </a:lnSpc>
              <a:spcBef>
                <a:spcPct val="0"/>
              </a:spcBef>
            </a:pPr>
            <a:r>
              <a:rPr lang="en-US" sz="4204" spc="-8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•C</a:t>
            </a:r>
            <a:r>
              <a:rPr lang="en-US" sz="4204" spc="-8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reates </a:t>
            </a:r>
            <a:r>
              <a:rPr lang="en-US" b="true" sz="4204" i="true" spc="-84" strike="noStrike" u="none">
                <a:solidFill>
                  <a:srgbClr val="051D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awareness</a:t>
            </a:r>
            <a:r>
              <a:rPr lang="en-US" sz="4204" spc="-8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of unconscious scrolling habits.</a:t>
            </a:r>
          </a:p>
          <a:p>
            <a:pPr algn="l" marL="0" indent="0" lvl="0">
              <a:lnSpc>
                <a:spcPts val="5886"/>
              </a:lnSpc>
              <a:spcBef>
                <a:spcPct val="0"/>
              </a:spcBef>
            </a:pPr>
            <a:r>
              <a:rPr lang="en-US" sz="4204" spc="-8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•Provides </a:t>
            </a:r>
            <a:r>
              <a:rPr lang="en-US" b="true" sz="4204" i="true" spc="-84" strike="noStrike" u="none">
                <a:solidFill>
                  <a:srgbClr val="051D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personalized and positive interventions</a:t>
            </a:r>
            <a:r>
              <a:rPr lang="en-US" sz="4204" spc="-8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instead of hard restrictions.</a:t>
            </a:r>
          </a:p>
          <a:p>
            <a:pPr algn="l" marL="0" indent="0" lvl="0">
              <a:lnSpc>
                <a:spcPts val="5886"/>
              </a:lnSpc>
              <a:spcBef>
                <a:spcPct val="0"/>
              </a:spcBef>
            </a:pPr>
            <a:r>
              <a:rPr lang="en-US" sz="4204" spc="-8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•Helps cultivate</a:t>
            </a:r>
            <a:r>
              <a:rPr lang="en-US" sz="4204" i="true" spc="-84" strike="noStrike" u="none">
                <a:solidFill>
                  <a:srgbClr val="051D4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</a:t>
            </a:r>
            <a:r>
              <a:rPr lang="en-US" b="true" sz="4204" i="true" spc="-84" strike="noStrike" u="none">
                <a:solidFill>
                  <a:srgbClr val="051D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sustainable digital wellness habits</a:t>
            </a:r>
            <a:r>
              <a:rPr lang="en-US" sz="4204" i="true" spc="-84" strike="noStrike" u="none">
                <a:solidFill>
                  <a:srgbClr val="051D4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.</a:t>
            </a:r>
          </a:p>
          <a:p>
            <a:pPr algn="l" marL="0" indent="0" lvl="0">
              <a:lnSpc>
                <a:spcPts val="5886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523581" y="2038944"/>
            <a:ext cx="8826373" cy="887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8"/>
              </a:lnSpc>
              <a:spcBef>
                <a:spcPct val="0"/>
              </a:spcBef>
            </a:pPr>
            <a:r>
              <a:rPr lang="en-US" sz="5155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   Addressing the Problem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51D4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9132" y="1222804"/>
            <a:ext cx="7922504" cy="77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00"/>
              </a:lnSpc>
              <a:spcBef>
                <a:spcPct val="0"/>
              </a:spcBef>
            </a:pPr>
            <a:r>
              <a:rPr lang="en-US" b="true" sz="45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Innovati</a:t>
            </a:r>
            <a:r>
              <a:rPr lang="en-US" b="true" sz="4500" strike="noStrike" u="non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 &amp; Uniqueness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64400" y="2071224"/>
            <a:ext cx="12162018" cy="468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42" spc="-78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•G</a:t>
            </a:r>
            <a:r>
              <a:rPr lang="en-US" sz="3942" spc="-7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oal‑linked motivational reminders tailored to each user.</a:t>
            </a:r>
          </a:p>
          <a:p>
            <a:pPr algn="l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42" spc="-7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lang="en-US" b="true" sz="3942" i="true" spc="-78" strike="noStrike" u="none">
                <a:solidFill>
                  <a:srgbClr val="051D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Silent background tracking</a:t>
            </a:r>
            <a:r>
              <a:rPr lang="en-US" sz="3942" spc="-7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ensures minimal disruption until needed.</a:t>
            </a:r>
          </a:p>
          <a:p>
            <a:pPr algn="l" marL="0" indent="0" lvl="0">
              <a:lnSpc>
                <a:spcPts val="5519"/>
              </a:lnSpc>
              <a:spcBef>
                <a:spcPct val="0"/>
              </a:spcBef>
            </a:pPr>
            <a:r>
              <a:rPr lang="en-US" sz="3942" spc="-7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•Unique blend of </a:t>
            </a:r>
            <a:r>
              <a:rPr lang="en-US" b="true" sz="3942" i="true" spc="-78" strike="noStrike" u="none">
                <a:solidFill>
                  <a:srgbClr val="051D4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behavioral psychology and real‑time monitoring</a:t>
            </a:r>
            <a:r>
              <a:rPr lang="en-US" sz="3942" spc="-78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 marL="0" indent="0" lvl="0">
              <a:lnSpc>
                <a:spcPts val="3839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10929" y="5643420"/>
            <a:ext cx="2661498" cy="236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99225" y="5643420"/>
            <a:ext cx="2661498" cy="236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89588" y="5643420"/>
            <a:ext cx="2661498" cy="236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sed.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13997" y="3298645"/>
            <a:ext cx="5841799" cy="5146658"/>
            <a:chOff x="0" y="0"/>
            <a:chExt cx="1554321" cy="1369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24860" y="3298645"/>
            <a:ext cx="5841799" cy="5146658"/>
            <a:chOff x="0" y="0"/>
            <a:chExt cx="1554321" cy="1369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204" y="3298645"/>
            <a:ext cx="5841799" cy="5146658"/>
            <a:chOff x="0" y="0"/>
            <a:chExt cx="1554321" cy="1369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384604" y="3447950"/>
            <a:ext cx="5570690" cy="3133474"/>
            <a:chOff x="0" y="0"/>
            <a:chExt cx="1128903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0" t="-9339" r="0" b="-9339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358655" y="3447950"/>
            <a:ext cx="5570690" cy="3133474"/>
            <a:chOff x="0" y="0"/>
            <a:chExt cx="1128903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l="0" t="-9061" r="0" b="-9061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349552" y="3446286"/>
            <a:ext cx="5570690" cy="3133474"/>
            <a:chOff x="0" y="0"/>
            <a:chExt cx="1128903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0" t="-12895" r="0" b="-12895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3803876" y="1895726"/>
            <a:ext cx="9067099" cy="87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51"/>
              </a:lnSpc>
              <a:spcBef>
                <a:spcPct val="0"/>
              </a:spcBef>
            </a:pPr>
            <a:r>
              <a:rPr lang="en-US" b="true" sz="5108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Technologies to be Used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95061" y="7078797"/>
            <a:ext cx="5297877" cy="115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4"/>
              </a:lnSpc>
              <a:spcBef>
                <a:spcPct val="0"/>
              </a:spcBef>
            </a:pPr>
            <a:r>
              <a:rPr lang="en-US" sz="3232" spc="-64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</a:t>
            </a:r>
            <a:r>
              <a:rPr lang="en-US" sz="3232" spc="-64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irebase / Node.js for authentication &amp; storage.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91020" y="7088322"/>
            <a:ext cx="5297877" cy="1717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03"/>
              </a:lnSpc>
              <a:spcBef>
                <a:spcPct val="0"/>
              </a:spcBef>
            </a:pPr>
            <a:r>
              <a:rPr lang="en-US" sz="3073">
                <a:solidFill>
                  <a:srgbClr val="051D40"/>
                </a:solidFill>
                <a:latin typeface="Arimo"/>
                <a:ea typeface="Arimo"/>
                <a:cs typeface="Arimo"/>
                <a:sym typeface="Arimo"/>
              </a:rPr>
              <a:t>•Fi</a:t>
            </a:r>
            <a:r>
              <a:rPr lang="en-US" sz="3073" strike="noStrike" u="none">
                <a:solidFill>
                  <a:srgbClr val="051D40"/>
                </a:solidFill>
                <a:latin typeface="Arimo"/>
                <a:ea typeface="Arimo"/>
                <a:cs typeface="Arimo"/>
                <a:sym typeface="Arimo"/>
              </a:rPr>
              <a:t>restore or SQLite for efficient datahandling.</a:t>
            </a:r>
          </a:p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</a:p>
          <a:p>
            <a:pPr algn="ctr" marL="0" indent="0" lvl="0">
              <a:lnSpc>
                <a:spcPts val="2705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714400" y="6640070"/>
            <a:ext cx="2877407" cy="580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40"/>
              </a:lnSpc>
              <a:spcBef>
                <a:spcPct val="0"/>
              </a:spcBef>
            </a:pPr>
            <a:r>
              <a:rPr lang="en-US" b="true" sz="3386" i="true">
                <a:solidFill>
                  <a:srgbClr val="051D4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Frontend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587049" y="6640070"/>
            <a:ext cx="2877407" cy="56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00"/>
              </a:lnSpc>
              <a:spcBef>
                <a:spcPct val="0"/>
              </a:spcBef>
            </a:pPr>
            <a:r>
              <a:rPr lang="en-US" b="true" sz="3286" i="true">
                <a:solidFill>
                  <a:srgbClr val="051D4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Ba</a:t>
            </a:r>
            <a:r>
              <a:rPr lang="en-US" b="true" sz="3286" i="true" strike="noStrike" u="none">
                <a:solidFill>
                  <a:srgbClr val="051D4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ckend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696193" y="6639239"/>
            <a:ext cx="2877407" cy="62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60"/>
              </a:lnSpc>
              <a:spcBef>
                <a:spcPct val="0"/>
              </a:spcBef>
            </a:pPr>
            <a:r>
              <a:rPr lang="en-US" b="true" sz="3686" i="true" strike="noStrike" u="none">
                <a:solidFill>
                  <a:srgbClr val="051D4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Database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1010" y="7078797"/>
            <a:ext cx="5297877" cy="155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4"/>
              </a:lnSpc>
              <a:spcBef>
                <a:spcPct val="0"/>
              </a:spcBef>
            </a:pPr>
            <a:r>
              <a:rPr lang="en-US" sz="3332" spc="-66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Flutter (cross‑platform) or React Native.</a:t>
            </a:r>
          </a:p>
          <a:p>
            <a:pPr algn="ctr" marL="0" indent="0" lvl="0">
              <a:lnSpc>
                <a:spcPts val="27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5D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0420" y="895350"/>
            <a:ext cx="9435759" cy="1137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7"/>
              </a:lnSpc>
              <a:spcBef>
                <a:spcPct val="0"/>
              </a:spcBef>
            </a:pPr>
            <a:r>
              <a:rPr lang="en-US" b="true" sz="6605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Feasibility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0420" y="2187899"/>
            <a:ext cx="16649821" cy="3337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8"/>
              </a:lnSpc>
            </a:pPr>
            <a:r>
              <a:rPr lang="en-US" sz="4113" spc="-82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•Fully</a:t>
            </a:r>
            <a:r>
              <a:rPr lang="en-US" sz="4113" spc="-8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 feasible with current </a:t>
            </a:r>
            <a:r>
              <a:rPr lang="en-US" b="true" sz="4113" i="true" spc="-82" strike="noStrike" u="none">
                <a:solidFill>
                  <a:srgbClr val="FDFDFD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mobile operating system APIs</a:t>
            </a:r>
            <a:r>
              <a:rPr lang="en-US" sz="4113" spc="-8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5758"/>
              </a:lnSpc>
            </a:pPr>
            <a:r>
              <a:rPr lang="en-US" sz="4113" spc="-8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•Low infrastructure requirements – runs primarily on the device.</a:t>
            </a:r>
          </a:p>
          <a:p>
            <a:pPr algn="l">
              <a:lnSpc>
                <a:spcPts val="5758"/>
              </a:lnSpc>
            </a:pPr>
            <a:r>
              <a:rPr lang="en-US" sz="4113" spc="-82" strike="noStrike" u="none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•Minimal viable product (MVP) achievable within a short development cycle.</a:t>
            </a:r>
          </a:p>
          <a:p>
            <a:pPr algn="l">
              <a:lnSpc>
                <a:spcPts val="3238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44851" y="4286548"/>
            <a:ext cx="1232553" cy="1232553"/>
          </a:xfrm>
          <a:custGeom>
            <a:avLst/>
            <a:gdLst/>
            <a:ahLst/>
            <a:cxnLst/>
            <a:rect r="r" b="b" t="t" l="l"/>
            <a:pathLst>
              <a:path h="1232553" w="1232553">
                <a:moveTo>
                  <a:pt x="0" y="0"/>
                </a:moveTo>
                <a:lnTo>
                  <a:pt x="1232553" y="0"/>
                </a:lnTo>
                <a:lnTo>
                  <a:pt x="1232553" y="1232553"/>
                </a:lnTo>
                <a:lnTo>
                  <a:pt x="0" y="12325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3005199" y="4181637"/>
            <a:ext cx="1077227" cy="1247315"/>
          </a:xfrm>
          <a:custGeom>
            <a:avLst/>
            <a:gdLst/>
            <a:ahLst/>
            <a:cxnLst/>
            <a:rect r="r" b="b" t="t" l="l"/>
            <a:pathLst>
              <a:path h="1247315" w="1077227">
                <a:moveTo>
                  <a:pt x="0" y="0"/>
                </a:moveTo>
                <a:lnTo>
                  <a:pt x="1077227" y="0"/>
                </a:lnTo>
                <a:lnTo>
                  <a:pt x="1077227" y="1247315"/>
                </a:lnTo>
                <a:lnTo>
                  <a:pt x="0" y="12473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334954" y="4376697"/>
            <a:ext cx="1361742" cy="1052255"/>
          </a:xfrm>
          <a:custGeom>
            <a:avLst/>
            <a:gdLst/>
            <a:ahLst/>
            <a:cxnLst/>
            <a:rect r="r" b="b" t="t" l="l"/>
            <a:pathLst>
              <a:path h="1052255" w="1361742">
                <a:moveTo>
                  <a:pt x="0" y="0"/>
                </a:moveTo>
                <a:lnTo>
                  <a:pt x="1361742" y="0"/>
                </a:lnTo>
                <a:lnTo>
                  <a:pt x="1361742" y="1052255"/>
                </a:lnTo>
                <a:lnTo>
                  <a:pt x="0" y="10522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62920" y="6384261"/>
            <a:ext cx="4161784" cy="205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 quis adipiscing. </a:t>
            </a:r>
          </a:p>
        </p:txBody>
      </p:sp>
      <p:sp>
        <p:nvSpPr>
          <p:cNvPr name="AutoShape 11" id="11"/>
          <p:cNvSpPr/>
          <p:nvPr/>
        </p:nvSpPr>
        <p:spPr>
          <a:xfrm>
            <a:off x="5938890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2369568" y="5756734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Montserrat"/>
                <a:ea typeface="Montserrat"/>
                <a:cs typeface="Montserrat"/>
                <a:sym typeface="Montserrat"/>
              </a:rPr>
              <a:t>Objective 01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99437" y="6409167"/>
            <a:ext cx="4161784" cy="205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 quis adipiscing.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06085" y="5781639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Montserrat"/>
                <a:ea typeface="Montserrat"/>
                <a:cs typeface="Montserrat"/>
                <a:sym typeface="Montserrat"/>
              </a:rPr>
              <a:t>Objective 02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57083" y="6409167"/>
            <a:ext cx="4161784" cy="2054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sz="1973" spc="-3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Lorem ipsum dolor sit amet, consectetur adipiscing elit. Nullam laoreet risus fringilla, egestas elit a, consequat augue. Phasellus sollicitudin felis mi, quis egestas ex ornare sed quis adipiscing.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863730" y="5781639"/>
            <a:ext cx="2348490" cy="465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59"/>
              </a:lnSpc>
              <a:spcBef>
                <a:spcPct val="0"/>
              </a:spcBef>
            </a:pPr>
            <a:r>
              <a:rPr lang="en-US" sz="2685">
                <a:solidFill>
                  <a:srgbClr val="145DA0"/>
                </a:solidFill>
                <a:latin typeface="Montserrat"/>
                <a:ea typeface="Montserrat"/>
                <a:cs typeface="Montserrat"/>
                <a:sym typeface="Montserrat"/>
              </a:rPr>
              <a:t>Objective 03</a:t>
            </a:r>
          </a:p>
        </p:txBody>
      </p:sp>
      <p:sp>
        <p:nvSpPr>
          <p:cNvPr name="AutoShape 17" id="17"/>
          <p:cNvSpPr/>
          <p:nvPr/>
        </p:nvSpPr>
        <p:spPr>
          <a:xfrm>
            <a:off x="10944764" y="4181637"/>
            <a:ext cx="0" cy="4410340"/>
          </a:xfrm>
          <a:prstGeom prst="line">
            <a:avLst/>
          </a:prstGeom>
          <a:ln cap="flat" w="3810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118760" y="-1917342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28700" y="3342287"/>
            <a:ext cx="6033363" cy="1260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33"/>
              </a:lnSpc>
              <a:spcBef>
                <a:spcPct val="0"/>
              </a:spcBef>
            </a:pPr>
            <a:r>
              <a:rPr lang="en-US" b="true" sz="738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Benefits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385256" y="1720744"/>
            <a:ext cx="7588060" cy="1245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5"/>
              </a:lnSpc>
            </a:pPr>
            <a:r>
              <a:rPr lang="en-US" b="true" sz="3482" i="true" spc="-69">
                <a:solidFill>
                  <a:srgbClr val="145DA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Social</a:t>
            </a:r>
            <a:r>
              <a:rPr lang="en-US" sz="3482" spc="-69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: P</a:t>
            </a:r>
            <a:r>
              <a:rPr lang="en-US" sz="3482" spc="-69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romotes healthier device usage and mental well‑being.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412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938106" y="3786028"/>
            <a:ext cx="7035211" cy="1219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5"/>
              </a:lnSpc>
            </a:pPr>
            <a:r>
              <a:rPr lang="en-US" b="true" sz="3382" i="true" spc="-67">
                <a:solidFill>
                  <a:srgbClr val="145DA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Economic</a:t>
            </a:r>
            <a:r>
              <a:rPr lang="en-US" sz="3382" spc="-67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 : R</a:t>
            </a:r>
            <a:r>
              <a:rPr lang="en-US" sz="3382" spc="-67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estores productive hours, boosting efficiency.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89058" y="3814603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0688346" y="5337652"/>
            <a:ext cx="7857505" cy="1460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5"/>
              </a:lnSpc>
            </a:pPr>
            <a:r>
              <a:rPr lang="en-US" sz="3182" spc="-63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•</a:t>
            </a:r>
            <a:r>
              <a:rPr lang="en-US" b="true" sz="3182" i="true" spc="-63">
                <a:solidFill>
                  <a:srgbClr val="145DA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Environmental </a:t>
            </a:r>
            <a:r>
              <a:rPr lang="en-US" sz="3182" spc="-63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: R</a:t>
            </a:r>
            <a:r>
              <a:rPr lang="en-US" sz="3182" spc="-63" strike="noStrike" u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educes energy usage from prolonged screen‑on time.</a:t>
            </a:r>
          </a:p>
          <a:p>
            <a:pPr algn="l">
              <a:lnSpc>
                <a:spcPts val="2495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289058" y="559128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763159" y="7367965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39031" y="2875612"/>
            <a:ext cx="13288022" cy="2658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862"/>
              </a:lnSpc>
              <a:spcBef>
                <a:spcPct val="0"/>
              </a:spcBef>
            </a:pPr>
            <a:r>
              <a:rPr lang="en-US" b="true" sz="15616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5B98BA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DAGvqWUovK0</dc:identifier>
  <dcterms:modified xsi:type="dcterms:W3CDTF">2011-08-01T06:04:30Z</dcterms:modified>
  <cp:revision>1</cp:revision>
  <dc:title>White and Blue Professional Modern Technology Pitch Deck Presentation</dc:title>
</cp:coreProperties>
</file>