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92" r:id="rId5"/>
    <p:sldId id="293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09" r:id="rId37"/>
    <p:sldId id="29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3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23" r:id="rId61"/>
    <p:sldId id="324" r:id="rId62"/>
    <p:sldId id="325" r:id="rId63"/>
    <p:sldId id="326" r:id="rId64"/>
    <p:sldId id="327" r:id="rId65"/>
    <p:sldId id="328" r:id="rId66"/>
    <p:sldId id="331" r:id="rId67"/>
    <p:sldId id="332" r:id="rId68"/>
    <p:sldId id="333" r:id="rId69"/>
    <p:sldId id="334" r:id="rId70"/>
    <p:sldId id="335" r:id="rId71"/>
    <p:sldId id="336" r:id="rId72"/>
    <p:sldId id="329" r:id="rId73"/>
    <p:sldId id="330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0DDE-D138-40AA-9F2A-B8E9429A9FD6}" type="datetimeFigureOut">
              <a:rPr lang="en-US" smtClean="0"/>
              <a:pPr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C5C1-9B12-426E-88CC-0C2FB25F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L-High.jpg"/>
          <p:cNvPicPr/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68144" y="4437112"/>
            <a:ext cx="3060000" cy="2175343"/>
          </a:xfrm>
          <a:prstGeom prst="round2Diag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br>
              <a:rPr lang="en-US" dirty="0" smtClean="0"/>
            </a:br>
            <a:r>
              <a:rPr lang="en-US" dirty="0" smtClean="0"/>
              <a:t>OOP &amp;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Oleh</a:t>
            </a:r>
            <a:r>
              <a:rPr lang="en-US" dirty="0" smtClean="0"/>
              <a:t>: </a:t>
            </a:r>
            <a:r>
              <a:rPr lang="en-US" dirty="0" err="1" smtClean="0"/>
              <a:t>Ibnu</a:t>
            </a:r>
            <a:r>
              <a:rPr lang="en-US" dirty="0" smtClean="0"/>
              <a:t> </a:t>
            </a:r>
            <a:r>
              <a:rPr lang="en-US" dirty="0" err="1" smtClean="0"/>
              <a:t>Akil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 algn="just"/>
            <a:r>
              <a:rPr lang="en-US" dirty="0"/>
              <a:t>Class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properti-properti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lain. Class </a:t>
            </a:r>
            <a:r>
              <a:rPr lang="nl-BE" dirty="0"/>
              <a:t>yang mewarisi metode dan properti dari objek lain dinamakan class turunan. Class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Abstraction</a:t>
            </a:r>
            <a:b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</a:t>
            </a:r>
            <a:b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Class</a:t>
            </a:r>
            <a:endParaRPr lang="en-US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Abstraction:  creating classes to simplify aspects of reality using distinctions inherent to the problem.</a:t>
            </a:r>
          </a:p>
          <a:p>
            <a:r>
              <a:rPr lang="en-US" i="1" dirty="0" smtClean="0"/>
              <a:t>Class: a description of the organization and action shared by one or more similar objects. (Armstrong, 2006)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066800" y="762000"/>
            <a:ext cx="2895600" cy="3276600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304800"/>
            <a:ext cx="143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Has: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5105400" y="1524000"/>
            <a:ext cx="16002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98062"/>
              <a:gd name="adj5" fmla="val 181920"/>
              <a:gd name="adj6" fmla="val -2499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Tinggi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5105400" y="2590800"/>
            <a:ext cx="16002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98062"/>
              <a:gd name="adj5" fmla="val 230514"/>
              <a:gd name="adj6" fmla="val -2008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4191000"/>
            <a:ext cx="64837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do you want it to do?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5029200"/>
            <a:ext cx="25908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71600" y="5791200"/>
            <a:ext cx="25908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2791393" cy="41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476672"/>
            <a:ext cx="7880350" cy="5867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public class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Alas;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Tinggi</a:t>
            </a:r>
            <a:r>
              <a:rPr lang="en-US" sz="1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SegiTiga</a:t>
            </a:r>
            <a:r>
              <a:rPr lang="en-US" sz="1200" dirty="0" smtClean="0"/>
              <a:t>(){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void finalize() throws </a:t>
            </a:r>
            <a:r>
              <a:rPr lang="en-US" sz="1200" dirty="0" err="1" smtClean="0"/>
              <a:t>Throwable</a:t>
            </a:r>
            <a:r>
              <a:rPr lang="en-US" sz="1200" dirty="0" smtClean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getAlas</a:t>
            </a:r>
            <a:r>
              <a:rPr lang="en-US" sz="1200" dirty="0" smtClean="0"/>
              <a:t>(){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return Alas;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getTinggi</a:t>
            </a:r>
            <a:r>
              <a:rPr lang="en-US" sz="1200" dirty="0" smtClean="0"/>
              <a:t>(){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return </a:t>
            </a:r>
            <a:r>
              <a:rPr lang="en-US" sz="1200" dirty="0" err="1" smtClean="0"/>
              <a:t>Tinggi</a:t>
            </a:r>
            <a:r>
              <a:rPr lang="en-US" sz="1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hitungKeliling</a:t>
            </a:r>
            <a:r>
              <a:rPr lang="en-US" sz="1200" dirty="0" smtClean="0"/>
              <a:t>(){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hitungLuas</a:t>
            </a:r>
            <a:r>
              <a:rPr lang="en-US" sz="1200" dirty="0" smtClean="0"/>
              <a:t>(){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setAlas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Alas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public void </a:t>
            </a:r>
            <a:r>
              <a:rPr lang="en-US" sz="1200" dirty="0" err="1" smtClean="0"/>
              <a:t>setTinggi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Tinggi</a:t>
            </a:r>
            <a:r>
              <a:rPr lang="en-US" sz="1200" dirty="0" smtClean="0"/>
              <a:t>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men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4000500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867400" y="838200"/>
            <a:ext cx="143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Has: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6400800" y="1828800"/>
            <a:ext cx="1219200" cy="612648"/>
          </a:xfrm>
          <a:prstGeom prst="borderCallout2">
            <a:avLst>
              <a:gd name="adj1" fmla="val 18750"/>
              <a:gd name="adj2" fmla="val -8333"/>
              <a:gd name="adj3" fmla="val 22221"/>
              <a:gd name="adj4" fmla="val -67830"/>
              <a:gd name="adj5" fmla="val 98616"/>
              <a:gd name="adj6" fmla="val -2914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400800" y="2667000"/>
            <a:ext cx="1219200" cy="612648"/>
          </a:xfrm>
          <a:prstGeom prst="borderCallout2">
            <a:avLst>
              <a:gd name="adj1" fmla="val 18750"/>
              <a:gd name="adj2" fmla="val -8333"/>
              <a:gd name="adj3" fmla="val 22221"/>
              <a:gd name="adj4" fmla="val -67830"/>
              <a:gd name="adj5" fmla="val 25724"/>
              <a:gd name="adj6" fmla="val -24434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Hair Color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6400800" y="3429000"/>
            <a:ext cx="1447800" cy="612648"/>
          </a:xfrm>
          <a:prstGeom prst="borderCallout2">
            <a:avLst>
              <a:gd name="adj1" fmla="val 18750"/>
              <a:gd name="adj2" fmla="val -8333"/>
              <a:gd name="adj3" fmla="val 22221"/>
              <a:gd name="adj4" fmla="val -67830"/>
              <a:gd name="adj5" fmla="val -78406"/>
              <a:gd name="adj6" fmla="val -3321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4267200"/>
            <a:ext cx="64837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do you want it to do?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5029200"/>
            <a:ext cx="25908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Description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5791200"/>
            <a:ext cx="25908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35708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799"/>
            <a:ext cx="8229600" cy="6324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sz="1200" dirty="0" smtClean="0"/>
              <a:t>public class Girl {</a:t>
            </a:r>
          </a:p>
          <a:p>
            <a:endParaRPr lang="en-US" sz="1200" dirty="0" smtClean="0"/>
          </a:p>
          <a:p>
            <a:r>
              <a:rPr lang="en-US" sz="1200" dirty="0" smtClean="0"/>
              <a:t>	private String Complexion;</a:t>
            </a:r>
          </a:p>
          <a:p>
            <a:r>
              <a:rPr lang="en-US" sz="1200" dirty="0" smtClean="0"/>
              <a:t>	private String </a:t>
            </a:r>
            <a:r>
              <a:rPr lang="en-US" sz="1200" dirty="0" err="1" smtClean="0"/>
              <a:t>HairColor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private String Name;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Girl(){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finalize() throws </a:t>
            </a:r>
            <a:r>
              <a:rPr lang="en-US" sz="1200" dirty="0" err="1" smtClean="0"/>
              <a:t>Throwable</a:t>
            </a:r>
            <a:r>
              <a:rPr lang="en-US" sz="1200" dirty="0" smtClean="0"/>
              <a:t> 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String </a:t>
            </a:r>
            <a:r>
              <a:rPr lang="en-US" sz="1200" dirty="0" err="1" smtClean="0"/>
              <a:t>getComplexion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		return Complexion;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String </a:t>
            </a:r>
            <a:r>
              <a:rPr lang="en-US" sz="1200" dirty="0" err="1" smtClean="0"/>
              <a:t>getHairColor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		return </a:t>
            </a:r>
            <a:r>
              <a:rPr lang="en-US" sz="1200" dirty="0" err="1" smtClean="0"/>
              <a:t>HairColor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String </a:t>
            </a:r>
            <a:r>
              <a:rPr lang="en-US" sz="1200" dirty="0" err="1" smtClean="0"/>
              <a:t>getName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		return Name;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setComplexion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	Complexion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setHairColor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HairColor</a:t>
            </a:r>
            <a:r>
              <a:rPr lang="en-US" sz="1200" dirty="0" smtClean="0"/>
              <a:t>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setName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	Name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showDescription</a:t>
            </a:r>
            <a:r>
              <a:rPr lang="en-US" sz="1200" dirty="0" smtClean="0"/>
              <a:t>(){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sing(){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_ca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229600" cy="2669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Line Callout 2 5"/>
          <p:cNvSpPr/>
          <p:nvPr/>
        </p:nvSpPr>
        <p:spPr>
          <a:xfrm>
            <a:off x="457200" y="3352800"/>
            <a:ext cx="1295400" cy="609600"/>
          </a:xfrm>
          <a:prstGeom prst="borderCallout2">
            <a:avLst>
              <a:gd name="adj1" fmla="val 50843"/>
              <a:gd name="adj2" fmla="val 100114"/>
              <a:gd name="adj3" fmla="val -4971"/>
              <a:gd name="adj4" fmla="val 183743"/>
              <a:gd name="adj5" fmla="val -374477"/>
              <a:gd name="adj6" fmla="val 3136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457200" y="4191000"/>
            <a:ext cx="1295400" cy="612648"/>
          </a:xfrm>
          <a:prstGeom prst="borderCallout2">
            <a:avLst>
              <a:gd name="adj1" fmla="val 39576"/>
              <a:gd name="adj2" fmla="val 103021"/>
              <a:gd name="adj3" fmla="val -19431"/>
              <a:gd name="adj4" fmla="val 193867"/>
              <a:gd name="adj5" fmla="val -477573"/>
              <a:gd name="adj6" fmla="val 3982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Merck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457200" y="5029200"/>
            <a:ext cx="1295400" cy="612648"/>
          </a:xfrm>
          <a:prstGeom prst="borderCallout2">
            <a:avLst>
              <a:gd name="adj1" fmla="val 43047"/>
              <a:gd name="adj2" fmla="val 98096"/>
              <a:gd name="adj3" fmla="val -26373"/>
              <a:gd name="adj4" fmla="val 206589"/>
              <a:gd name="adj5" fmla="val -526168"/>
              <a:gd name="adj6" fmla="val 4369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10" name="Line Callout 2 9"/>
          <p:cNvSpPr/>
          <p:nvPr/>
        </p:nvSpPr>
        <p:spPr>
          <a:xfrm>
            <a:off x="457200" y="5867400"/>
            <a:ext cx="1295400" cy="612648"/>
          </a:xfrm>
          <a:prstGeom prst="borderCallout2">
            <a:avLst>
              <a:gd name="adj1" fmla="val 43047"/>
              <a:gd name="adj2" fmla="val 98096"/>
              <a:gd name="adj3" fmla="val 22221"/>
              <a:gd name="adj4" fmla="val 137642"/>
              <a:gd name="adj5" fmla="val -682364"/>
              <a:gd name="adj6" fmla="val 1381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2362200"/>
            <a:ext cx="143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Has: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5463" y="2967335"/>
            <a:ext cx="64837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do you want it to do?</a:t>
            </a:r>
            <a:endParaRPr lang="en-US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10200" y="3886200"/>
            <a:ext cx="25908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Description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10200" y="4724400"/>
            <a:ext cx="25908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685800"/>
            <a:ext cx="3169229" cy="5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Apakah</a:t>
            </a:r>
            <a:r>
              <a:rPr lang="en-US" dirty="0" smtClean="0"/>
              <a:t> UML?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Unified Modeling Language (UML)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visual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, </a:t>
            </a:r>
            <a:r>
              <a:rPr lang="en-US" dirty="0" err="1"/>
              <a:t>memvisualisasikan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763000" cy="674030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numCol="2">
            <a:spAutoFit/>
          </a:bodyPr>
          <a:lstStyle/>
          <a:p>
            <a:r>
              <a:rPr lang="en-US" sz="1200" dirty="0" smtClean="0"/>
              <a:t>public class Car {</a:t>
            </a:r>
          </a:p>
          <a:p>
            <a:endParaRPr lang="en-US" sz="1200" dirty="0" smtClean="0"/>
          </a:p>
          <a:p>
            <a:r>
              <a:rPr lang="en-US" sz="1200" dirty="0" smtClean="0"/>
              <a:t>	private String Color;</a:t>
            </a:r>
          </a:p>
          <a:p>
            <a:r>
              <a:rPr lang="en-US" sz="1200" dirty="0" smtClean="0"/>
              <a:t>	private String Merck;</a:t>
            </a:r>
          </a:p>
          <a:p>
            <a:r>
              <a:rPr lang="en-US" sz="1200" dirty="0" smtClean="0"/>
              <a:t>	private String Type;</a:t>
            </a:r>
          </a:p>
          <a:p>
            <a:r>
              <a:rPr lang="en-US" sz="1200" dirty="0" smtClean="0"/>
              <a:t>	private String Year;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Car(){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finalize() throws </a:t>
            </a:r>
            <a:r>
              <a:rPr lang="en-US" sz="1200" dirty="0" err="1" smtClean="0"/>
              <a:t>Throwable</a:t>
            </a:r>
            <a:r>
              <a:rPr lang="en-US" sz="1200" dirty="0" smtClean="0"/>
              <a:t> 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String </a:t>
            </a:r>
            <a:r>
              <a:rPr lang="en-US" sz="1200" dirty="0" err="1" smtClean="0"/>
              <a:t>getColor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		return Color;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String </a:t>
            </a:r>
            <a:r>
              <a:rPr lang="en-US" sz="1200" dirty="0" err="1" smtClean="0"/>
              <a:t>getMerck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		return Merck;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String </a:t>
            </a:r>
            <a:r>
              <a:rPr lang="en-US" sz="1200" dirty="0" err="1" smtClean="0"/>
              <a:t>getType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		return Type;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String </a:t>
            </a:r>
            <a:r>
              <a:rPr lang="en-US" sz="1200" dirty="0" err="1" smtClean="0"/>
              <a:t>getYear</a:t>
            </a:r>
            <a:r>
              <a:rPr lang="en-US" sz="1200" dirty="0" smtClean="0"/>
              <a:t>(){</a:t>
            </a:r>
          </a:p>
          <a:p>
            <a:r>
              <a:rPr lang="en-US" sz="1200" dirty="0" smtClean="0"/>
              <a:t>		return Year;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run(){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	</a:t>
            </a:r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setColor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	Color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setMerck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	Merck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setType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	Type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setYear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newVal</a:t>
            </a:r>
            <a:r>
              <a:rPr lang="en-US" sz="1200" dirty="0" smtClean="0"/>
              <a:t>){</a:t>
            </a:r>
          </a:p>
          <a:p>
            <a:r>
              <a:rPr lang="en-US" sz="1200" dirty="0" smtClean="0"/>
              <a:t>		Year = </a:t>
            </a:r>
            <a:r>
              <a:rPr lang="en-US" sz="1200" dirty="0" err="1" smtClean="0"/>
              <a:t>newVal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	public void </a:t>
            </a:r>
            <a:r>
              <a:rPr lang="en-US" sz="1200" dirty="0" err="1" smtClean="0"/>
              <a:t>showDescription</a:t>
            </a:r>
            <a:r>
              <a:rPr lang="en-US" sz="1200" dirty="0" smtClean="0"/>
              <a:t>(){</a:t>
            </a:r>
          </a:p>
          <a:p>
            <a:endParaRPr lang="en-US" sz="1200" dirty="0" smtClean="0"/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Inheritance</a:t>
            </a:r>
            <a:b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&amp;</a:t>
            </a:r>
            <a:b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Polymorphism</a:t>
            </a:r>
            <a:endParaRPr lang="en-US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Inheritance: the data and behavior of one class is included in or used as the basis for another class.</a:t>
            </a:r>
          </a:p>
          <a:p>
            <a:r>
              <a:rPr lang="en-US" i="1" dirty="0" smtClean="0"/>
              <a:t>Polymorphism: different classes may respond to the same message and each implement it appropriately.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EMPLOYEE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Picture 2" descr="tips-to-improve-your-employee-daily-motivation-skills-365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438400"/>
            <a:ext cx="3362325" cy="381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1447800"/>
            <a:ext cx="966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Has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5486400" y="243840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22221"/>
              <a:gd name="adj4" fmla="val -74807"/>
              <a:gd name="adj5" fmla="val 157623"/>
              <a:gd name="adj6" fmla="val -2862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NIP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7086600" y="312420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42248"/>
              <a:gd name="adj5" fmla="val 133326"/>
              <a:gd name="adj6" fmla="val -4606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5486400" y="342900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58527"/>
              <a:gd name="adj5" fmla="val 143739"/>
              <a:gd name="adj6" fmla="val -3071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Jabatan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4343400"/>
            <a:ext cx="3733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Things to do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24400" y="5181600"/>
            <a:ext cx="1447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createNew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5867400"/>
            <a:ext cx="14478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getSalary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8" grpId="0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ploye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30184" y="304800"/>
            <a:ext cx="2256416" cy="2663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employee062906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072128"/>
            <a:ext cx="3352800" cy="24810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employee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7320" y="4114800"/>
            <a:ext cx="3688080" cy="2514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7315200" y="762000"/>
            <a:ext cx="13501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Tetap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3191470"/>
            <a:ext cx="18531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Kontrak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9806" y="3200400"/>
            <a:ext cx="19534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Honorer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457200"/>
            <a:ext cx="3810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 you think </a:t>
            </a:r>
          </a:p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they have</a:t>
            </a:r>
          </a:p>
          <a:p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 same salary?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985" y="229800"/>
            <a:ext cx="5470015" cy="65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4038600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ContractEmployee</a:t>
            </a:r>
            <a:r>
              <a:rPr lang="en-US" dirty="0" smtClean="0"/>
              <a:t> extends Employee {</a:t>
            </a:r>
          </a:p>
          <a:p>
            <a:endParaRPr lang="en-US" dirty="0" smtClean="0"/>
          </a:p>
          <a:p>
            <a:r>
              <a:rPr lang="en-US" dirty="0" smtClean="0"/>
              <a:t>	public </a:t>
            </a:r>
            <a:r>
              <a:rPr lang="en-US" dirty="0" err="1" smtClean="0"/>
              <a:t>ContractEmployee</a:t>
            </a:r>
            <a:r>
              <a:rPr lang="en-US" dirty="0" smtClean="0"/>
              <a:t>(){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void finalize() throws </a:t>
            </a:r>
            <a:r>
              <a:rPr lang="en-US" dirty="0" err="1" smtClean="0"/>
              <a:t>Throwable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super.finalize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public void </a:t>
            </a:r>
            <a:r>
              <a:rPr lang="en-US" b="1" dirty="0" err="1" smtClean="0"/>
              <a:t>getSalary</a:t>
            </a:r>
            <a:r>
              <a:rPr lang="en-US" b="1" dirty="0" smtClean="0"/>
              <a:t>(){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838200"/>
            <a:ext cx="419100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HonorerEmployee</a:t>
            </a:r>
            <a:r>
              <a:rPr lang="en-US" dirty="0" smtClean="0"/>
              <a:t> extends Employee {</a:t>
            </a:r>
          </a:p>
          <a:p>
            <a:endParaRPr lang="en-US" dirty="0" smtClean="0"/>
          </a:p>
          <a:p>
            <a:r>
              <a:rPr lang="en-US" dirty="0" smtClean="0"/>
              <a:t>	public </a:t>
            </a:r>
            <a:r>
              <a:rPr lang="en-US" dirty="0" err="1" smtClean="0"/>
              <a:t>HonorerEmployee</a:t>
            </a:r>
            <a:r>
              <a:rPr lang="en-US" dirty="0" smtClean="0"/>
              <a:t>(){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public void finalize() throws </a:t>
            </a:r>
            <a:r>
              <a:rPr lang="en-US" dirty="0" err="1" smtClean="0"/>
              <a:t>Throwable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super.finalize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public void </a:t>
            </a:r>
            <a:r>
              <a:rPr lang="en-US" b="1" dirty="0" err="1" smtClean="0"/>
              <a:t>getSalary</a:t>
            </a:r>
            <a:r>
              <a:rPr lang="en-US" b="1" dirty="0" smtClean="0"/>
              <a:t>(){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ml-24-diagram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332656"/>
            <a:ext cx="6536080" cy="6056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Class 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Class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class diagram, diagram-diagram lain yang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kepadanya</a:t>
            </a:r>
            <a:r>
              <a:rPr lang="en-US" dirty="0"/>
              <a:t> (Object Diagram, Component Diagram, Sequence Diagram, State Machine Diagram </a:t>
            </a:r>
            <a:r>
              <a:rPr lang="en-US" dirty="0" err="1"/>
              <a:t>dan</a:t>
            </a:r>
            <a:r>
              <a:rPr lang="en-US" dirty="0"/>
              <a:t> Communication Diagram)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.</a:t>
            </a:r>
          </a:p>
          <a:p>
            <a:r>
              <a:rPr lang="en-US" dirty="0"/>
              <a:t>Class diagram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object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object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Kelas-kelas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package.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 Attribute 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58655" y="3031126"/>
            <a:ext cx="2235690" cy="16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public class Account {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 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	private float balance = 0;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	private float limit;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 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	public Account(){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 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	}</a:t>
            </a:r>
            <a:endParaRPr lang="en-US" sz="2000" dirty="0">
              <a:ea typeface="Calibri"/>
              <a:cs typeface="Arial"/>
            </a:endParaRPr>
          </a:p>
          <a:p>
            <a:pPr marL="226695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latin typeface="Courier New"/>
                <a:ea typeface="Calibri"/>
                <a:cs typeface="Arial"/>
              </a:rPr>
              <a:t>}</a:t>
            </a:r>
            <a:endParaRPr lang="en-US" sz="2000" dirty="0">
              <a:ea typeface="Calibri"/>
              <a:cs typeface="Arial"/>
            </a:endParaRP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 Operation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58655" y="2834228"/>
            <a:ext cx="2235690" cy="205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 float balance = 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 float limit;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Account(){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void deposit(float amount){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void withdraw(float amount){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 Oriented Analysis (</a:t>
            </a:r>
            <a:r>
              <a:rPr lang="en-US" dirty="0" smtClean="0">
                <a:solidFill>
                  <a:srgbClr val="FF0000"/>
                </a:solidFill>
              </a:rPr>
              <a:t>OOA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Object Oriented Design (</a:t>
            </a:r>
            <a:r>
              <a:rPr lang="en-US" dirty="0" smtClean="0">
                <a:solidFill>
                  <a:srgbClr val="FF0000"/>
                </a:solidFill>
              </a:rPr>
              <a:t>OOD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Peter </a:t>
            </a:r>
            <a:r>
              <a:rPr lang="en-US" dirty="0" err="1" smtClean="0"/>
              <a:t>Coad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Edward Yourdon [1990].</a:t>
            </a:r>
          </a:p>
          <a:p>
            <a:r>
              <a:rPr lang="en-US" dirty="0" smtClean="0"/>
              <a:t>Object Modeling Technique (</a:t>
            </a:r>
            <a:r>
              <a:rPr lang="en-US" dirty="0" smtClean="0">
                <a:solidFill>
                  <a:srgbClr val="FF0000"/>
                </a:solidFill>
              </a:rPr>
              <a:t>OMT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James </a:t>
            </a:r>
            <a:r>
              <a:rPr lang="en-US" dirty="0" err="1" smtClean="0"/>
              <a:t>Rumbaugh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kawan-kawan</a:t>
            </a:r>
            <a:r>
              <a:rPr lang="en-US" dirty="0" smtClean="0"/>
              <a:t>[1991].</a:t>
            </a:r>
          </a:p>
          <a:p>
            <a:r>
              <a:rPr lang="en-US" dirty="0" smtClean="0"/>
              <a:t>Object Oriented Software Engineering (</a:t>
            </a:r>
            <a:r>
              <a:rPr lang="en-US" dirty="0" smtClean="0">
                <a:solidFill>
                  <a:srgbClr val="FF0000"/>
                </a:solidFill>
              </a:rPr>
              <a:t>OOSE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Ivar</a:t>
            </a:r>
            <a:r>
              <a:rPr lang="en-US" dirty="0" smtClean="0"/>
              <a:t> Jacobson [1992].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Booch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Grady </a:t>
            </a:r>
            <a:r>
              <a:rPr lang="en-US" dirty="0" err="1" smtClean="0"/>
              <a:t>Booch</a:t>
            </a:r>
            <a:r>
              <a:rPr lang="en-US" dirty="0" smtClean="0"/>
              <a:t> [1994].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Syntropy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Steve Cook </a:t>
            </a:r>
            <a:r>
              <a:rPr lang="en-US" dirty="0" err="1" smtClean="0"/>
              <a:t>dan</a:t>
            </a:r>
            <a:r>
              <a:rPr lang="en-US" dirty="0" smtClean="0"/>
              <a:t> John Daniels [1994]</a:t>
            </a:r>
          </a:p>
          <a:p>
            <a:r>
              <a:rPr lang="en-US" dirty="0" smtClean="0"/>
              <a:t>Unified Modeling Language (</a:t>
            </a:r>
            <a:r>
              <a:rPr lang="en-US" dirty="0" smtClean="0">
                <a:solidFill>
                  <a:srgbClr val="FF0000"/>
                </a:solidFill>
              </a:rPr>
              <a:t>UML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James </a:t>
            </a:r>
            <a:r>
              <a:rPr lang="en-US" dirty="0" err="1" smtClean="0"/>
              <a:t>Rumbaugh</a:t>
            </a:r>
            <a:r>
              <a:rPr lang="en-US" dirty="0" smtClean="0"/>
              <a:t>, </a:t>
            </a:r>
            <a:r>
              <a:rPr lang="en-US" dirty="0" err="1" smtClean="0"/>
              <a:t>Ivar</a:t>
            </a:r>
            <a:r>
              <a:rPr lang="en-US" dirty="0" smtClean="0"/>
              <a:t> Jacobson </a:t>
            </a:r>
            <a:r>
              <a:rPr lang="en-US" dirty="0" err="1" smtClean="0"/>
              <a:t>dan</a:t>
            </a:r>
            <a:r>
              <a:rPr lang="en-US" dirty="0" smtClean="0"/>
              <a:t> Grady </a:t>
            </a:r>
            <a:r>
              <a:rPr lang="en-US" dirty="0" err="1" smtClean="0"/>
              <a:t>Booch</a:t>
            </a:r>
            <a:r>
              <a:rPr lang="en-US" dirty="0" smtClean="0"/>
              <a:t> [1997].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Attribute Visibility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99870" y="2503947"/>
            <a:ext cx="2553260" cy="2718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private float balance = 0;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float limit;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databaseId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protected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Account(){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void deposit(float amount){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void withdraw(float amount){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protected void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getAvailableFunds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getDatabaseId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Associations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9460" y="3024775"/>
            <a:ext cx="4014080" cy="16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A(){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B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B(){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Multiplicity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214451"/>
            <a:ext cx="4038600" cy="129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Customer{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List&lt;Accounts&gt; accounts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&lt;Accounts&gt;();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Customer()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Accounts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defaultAccount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Accounts();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accounts.add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defaultAccount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Aggregation And </a:t>
            </a:r>
            <a:r>
              <a:rPr lang="en-US" sz="3600" dirty="0" smtClean="0"/>
              <a:t>Composition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3191771"/>
            <a:ext cx="4038600" cy="134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8200" y="3179707"/>
            <a:ext cx="4038600" cy="136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67544" y="4870030"/>
            <a:ext cx="396044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Aggregation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terbuat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objek-objek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yang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bisa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dibagi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atau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ditukar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4008" y="4725144"/>
            <a:ext cx="40324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Composition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ditukar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composite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Generalization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74602" y="2052986"/>
            <a:ext cx="1803795" cy="362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Person(){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Employee extends Person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 Employee(){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Realization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30142" y="1964064"/>
            <a:ext cx="1892715" cy="379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public interface Person 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Person(){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void create();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void remove();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public class Employee implements Person 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Employee(){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void create(){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public void remove(){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4016"/>
            <a:ext cx="5832648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Package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yang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folder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22987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/>
          <p:cNvPicPr>
            <a:picLocks noGrp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56992"/>
            <a:ext cx="4038600" cy="2074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628800"/>
            <a:ext cx="3528392" cy="37760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Line Callout 1 (Accent Bar) 4"/>
          <p:cNvSpPr/>
          <p:nvPr/>
        </p:nvSpPr>
        <p:spPr>
          <a:xfrm>
            <a:off x="3491880" y="476672"/>
            <a:ext cx="2088232" cy="504056"/>
          </a:xfrm>
          <a:prstGeom prst="accentCallout1">
            <a:avLst>
              <a:gd name="adj1" fmla="val 18750"/>
              <a:gd name="adj2" fmla="val -8333"/>
              <a:gd name="adj3" fmla="val 118082"/>
              <a:gd name="adj4" fmla="val -37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Level Package</a:t>
            </a:r>
            <a:endParaRPr lang="en-US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3059832" y="2636912"/>
            <a:ext cx="2088232" cy="504056"/>
          </a:xfrm>
          <a:prstGeom prst="accentCallout1">
            <a:avLst>
              <a:gd name="adj1" fmla="val 18750"/>
              <a:gd name="adj2" fmla="val -8333"/>
              <a:gd name="adj3" fmla="val 145991"/>
              <a:gd name="adj4" fmla="val -37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 Package</a:t>
            </a:r>
            <a:endParaRPr lang="en-US" dirty="0"/>
          </a:p>
        </p:txBody>
      </p:sp>
      <p:sp>
        <p:nvSpPr>
          <p:cNvPr id="9" name="Line Callout 1 (Accent Bar) 8"/>
          <p:cNvSpPr/>
          <p:nvPr/>
        </p:nvSpPr>
        <p:spPr>
          <a:xfrm>
            <a:off x="2195736" y="6021288"/>
            <a:ext cx="2088232" cy="504056"/>
          </a:xfrm>
          <a:prstGeom prst="accentCallout1">
            <a:avLst>
              <a:gd name="adj1" fmla="val 49450"/>
              <a:gd name="adj2" fmla="val 104843"/>
              <a:gd name="adj3" fmla="val -144262"/>
              <a:gd name="adj4" fmla="val 155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Package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Component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diagram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subsistem-subsistem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Component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/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bagian-bagian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(DFD),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r>
              <a:rPr lang="en-US" dirty="0" smtClean="0"/>
              <a:t>,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paling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Semetara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dekomposisi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4664"/>
            <a:ext cx="5580063" cy="61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Deployment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 </a:t>
            </a:r>
            <a:r>
              <a:rPr lang="en-US" dirty="0" err="1" smtClean="0"/>
              <a:t>menunjukkan</a:t>
            </a:r>
            <a:r>
              <a:rPr lang="en-US" dirty="0" smtClean="0"/>
              <a:t> layout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mesin-mesin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hardware yang </a:t>
            </a:r>
            <a:r>
              <a:rPr lang="en-US" dirty="0" err="1" smtClean="0"/>
              <a:t>disebut</a:t>
            </a:r>
            <a:r>
              <a:rPr lang="en-US" dirty="0" smtClean="0"/>
              <a:t> node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terintegrasi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Server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84798" y="1600200"/>
            <a:ext cx="41744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 Server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81291" y="1600200"/>
            <a:ext cx="47814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Use Case 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interaksi-interaksi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(</a:t>
            </a:r>
            <a:r>
              <a:rPr lang="en-US" dirty="0" err="1"/>
              <a:t>transaksional</a:t>
            </a:r>
            <a:r>
              <a:rPr lang="en-US" dirty="0"/>
              <a:t>)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narasi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ellipse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.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ellipse.</a:t>
            </a:r>
            <a:r>
              <a:rPr lang="en-US" dirty="0" smtClean="0"/>
              <a:t> </a:t>
            </a:r>
          </a:p>
          <a:p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boundary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boundary</a:t>
            </a:r>
            <a:r>
              <a:rPr lang="en-US" dirty="0" smtClean="0"/>
              <a:t>.</a:t>
            </a:r>
          </a:p>
          <a:p>
            <a:r>
              <a:rPr lang="en-US" dirty="0"/>
              <a:t>Actor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lidi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Relationship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468" y="1886991"/>
            <a:ext cx="6897063" cy="3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kebutuhan-kebutuhan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formal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Constraints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Sebuah</a:t>
            </a:r>
            <a:r>
              <a:rPr lang="en-US" dirty="0"/>
              <a:t> constraint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pre, post, </a:t>
            </a:r>
            <a:r>
              <a:rPr lang="en-US" dirty="0" err="1"/>
              <a:t>dan</a:t>
            </a:r>
            <a:r>
              <a:rPr lang="en-US" dirty="0"/>
              <a:t> invariant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kondisi-kondisi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precondition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kondisi-kondisi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berproses</a:t>
            </a:r>
            <a:r>
              <a:rPr lang="en-US" dirty="0"/>
              <a:t>. Post-condition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. Invariant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proses-proses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Scenarios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scenario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formal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. Scenario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pic>
        <p:nvPicPr>
          <p:cNvPr id="4" name="Content Placeholder 3" descr="objek vs fungs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866345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5943600" cy="656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err="1"/>
              <a:t>deskripsi</a:t>
            </a:r>
            <a:r>
              <a:rPr lang="en-US" sz="3600" dirty="0"/>
              <a:t> </a:t>
            </a:r>
            <a:r>
              <a:rPr lang="en-US" sz="3600" dirty="0" err="1"/>
              <a:t>usecase</a:t>
            </a:r>
            <a:r>
              <a:rPr lang="en-US" sz="3600" dirty="0"/>
              <a:t> Create Account: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Requirements	: </a:t>
            </a:r>
            <a:endParaRPr lang="en-US" sz="2800" dirty="0"/>
          </a:p>
          <a:p>
            <a:pPr lvl="1"/>
            <a:r>
              <a:rPr lang="en-US" dirty="0"/>
              <a:t>It must be possible to add new users to the client repository.</a:t>
            </a:r>
          </a:p>
          <a:p>
            <a:pPr lvl="1"/>
            <a:r>
              <a:rPr lang="en-US" dirty="0"/>
              <a:t>User details must be persisted to a relational database.</a:t>
            </a:r>
          </a:p>
          <a:p>
            <a:pPr lvl="0"/>
            <a:r>
              <a:rPr lang="en-US" dirty="0"/>
              <a:t>Constraints	: </a:t>
            </a:r>
            <a:endParaRPr lang="en-US" sz="2800" dirty="0"/>
          </a:p>
          <a:p>
            <a:pPr lvl="1"/>
            <a:r>
              <a:rPr lang="en-US" dirty="0"/>
              <a:t>Precondition	: user has authorization to add users or a valid user is logged into system.</a:t>
            </a:r>
            <a:endParaRPr lang="en-US" sz="2400" dirty="0"/>
          </a:p>
          <a:p>
            <a:pPr lvl="1"/>
            <a:r>
              <a:rPr lang="en-US" dirty="0"/>
              <a:t>Post-condition	: users added.</a:t>
            </a:r>
            <a:endParaRPr lang="en-US" sz="2400" dirty="0"/>
          </a:p>
          <a:p>
            <a:pPr lvl="1"/>
            <a:r>
              <a:rPr lang="en-US" dirty="0"/>
              <a:t>Invariant	: -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Scenarios	: </a:t>
            </a:r>
          </a:p>
          <a:p>
            <a:pPr lvl="0"/>
            <a:r>
              <a:rPr lang="en-US" dirty="0"/>
              <a:t>Basic Path</a:t>
            </a:r>
          </a:p>
          <a:p>
            <a:pPr lvl="1"/>
            <a:r>
              <a:rPr lang="id-ID" dirty="0"/>
              <a:t>Use case begins when the Client selects the "Create Account" command.</a:t>
            </a:r>
            <a:endParaRPr lang="en-US" dirty="0"/>
          </a:p>
          <a:p>
            <a:pPr lvl="1"/>
            <a:r>
              <a:rPr lang="id-ID" dirty="0"/>
              <a:t>The Client enters name, address, e-mail address, password and password confirmation.</a:t>
            </a:r>
            <a:endParaRPr lang="en-US" dirty="0"/>
          </a:p>
          <a:p>
            <a:pPr lvl="1"/>
            <a:r>
              <a:rPr lang="id-ID" dirty="0"/>
              <a:t>Client presses Submit button.</a:t>
            </a:r>
            <a:endParaRPr lang="en-US" dirty="0"/>
          </a:p>
          <a:p>
            <a:pPr lvl="1"/>
            <a:r>
              <a:rPr lang="id-ID" dirty="0"/>
              <a:t>Submitted details are validated.</a:t>
            </a:r>
            <a:endParaRPr lang="en-US" dirty="0"/>
          </a:p>
          <a:p>
            <a:pPr lvl="1"/>
            <a:r>
              <a:rPr lang="id-ID" dirty="0"/>
              <a:t>Processing message is displayed to the Client.</a:t>
            </a:r>
            <a:endParaRPr lang="en-US" dirty="0"/>
          </a:p>
          <a:p>
            <a:pPr lvl="1"/>
            <a:r>
              <a:rPr lang="id-ID" dirty="0"/>
              <a:t>New account is created in the database.</a:t>
            </a:r>
            <a:endParaRPr lang="en-US" dirty="0"/>
          </a:p>
          <a:p>
            <a:pPr lvl="1"/>
            <a:r>
              <a:rPr lang="id-ID" dirty="0"/>
              <a:t>Success message is displayed to Client.</a:t>
            </a:r>
            <a:endParaRPr lang="en-US" dirty="0"/>
          </a:p>
          <a:p>
            <a:pPr lvl="0"/>
            <a:r>
              <a:rPr lang="en-US" dirty="0"/>
              <a:t>No Submit</a:t>
            </a:r>
          </a:p>
          <a:p>
            <a:pPr lvl="1"/>
            <a:r>
              <a:rPr lang="id-ID" dirty="0"/>
              <a:t>The Client may press the Exit or Back button at step 3. The use case terminates with no action performed.</a:t>
            </a:r>
            <a:endParaRPr lang="en-US" dirty="0"/>
          </a:p>
          <a:p>
            <a:pPr lvl="0"/>
            <a:r>
              <a:rPr lang="en-US" dirty="0"/>
              <a:t>Validation fails</a:t>
            </a:r>
          </a:p>
          <a:p>
            <a:pPr lvl="1"/>
            <a:r>
              <a:rPr lang="id-ID" dirty="0"/>
              <a:t>At step 4, if validation fails then an error message is displayed and the Client is returned to step 2 with the invalid field or fields highlighted.</a:t>
            </a:r>
            <a:endParaRPr lang="en-US" dirty="0"/>
          </a:p>
          <a:p>
            <a:pPr lvl="0"/>
            <a:r>
              <a:rPr lang="en-US" dirty="0"/>
              <a:t>Cannot create new account</a:t>
            </a:r>
          </a:p>
          <a:p>
            <a:pPr lvl="1"/>
            <a:r>
              <a:rPr lang="id-ID" dirty="0"/>
              <a:t>In step 6, if the database create fails, the Client is informed and the use case terminates.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 Activity diagram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1.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1 activity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special </a:t>
            </a:r>
            <a:r>
              <a:rPr lang="en-US" dirty="0" err="1"/>
              <a:t>dari</a:t>
            </a:r>
            <a:r>
              <a:rPr lang="en-US" dirty="0"/>
              <a:t> state diagram.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2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Activity</a:t>
            </a:r>
            <a:r>
              <a:rPr lang="en-US" dirty="0" smtClean="0"/>
              <a:t>: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parameter.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Actions</a:t>
            </a:r>
            <a:r>
              <a:rPr lang="en-US" dirty="0" smtClean="0"/>
              <a:t>: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action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transformasi-transformasi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Action </a:t>
            </a:r>
            <a:r>
              <a:rPr lang="en-US" dirty="0" err="1"/>
              <a:t>adalah</a:t>
            </a:r>
            <a:r>
              <a:rPr lang="en-US" dirty="0"/>
              <a:t> unit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activity diagram. </a:t>
            </a:r>
            <a:r>
              <a:rPr lang="en-US" dirty="0" err="1"/>
              <a:t>Sebuah</a:t>
            </a:r>
            <a:r>
              <a:rPr lang="en-US" dirty="0"/>
              <a:t> activity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action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 </a:t>
            </a:r>
            <a:r>
              <a:rPr lang="en-US" dirty="0" smtClean="0">
                <a:solidFill>
                  <a:srgbClr val="FF0000"/>
                </a:solidFill>
              </a:rPr>
              <a:t>Flow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control flow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action </a:t>
            </a:r>
            <a:r>
              <a:rPr lang="en-US" dirty="0" err="1"/>
              <a:t>ke</a:t>
            </a:r>
            <a:r>
              <a:rPr lang="en-US" dirty="0"/>
              <a:t> action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: </a:t>
            </a:r>
            <a:r>
              <a:rPr lang="en-US" dirty="0"/>
              <a:t>Initial node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activity </a:t>
            </a:r>
            <a:r>
              <a:rPr lang="en-US" dirty="0" err="1"/>
              <a:t>atau</a:t>
            </a:r>
            <a:r>
              <a:rPr lang="en-US" dirty="0"/>
              <a:t> actions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Final </a:t>
            </a:r>
            <a:r>
              <a:rPr lang="en-US" dirty="0" smtClean="0">
                <a:solidFill>
                  <a:srgbClr val="FF0000"/>
                </a:solidFill>
              </a:rPr>
              <a:t>Node</a:t>
            </a:r>
            <a:r>
              <a:rPr lang="en-US" dirty="0" smtClean="0"/>
              <a:t>: </a:t>
            </a:r>
            <a:r>
              <a:rPr lang="en-US" dirty="0"/>
              <a:t>Final node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activity </a:t>
            </a:r>
            <a:r>
              <a:rPr lang="en-US" dirty="0" err="1"/>
              <a:t>atau</a:t>
            </a:r>
            <a:r>
              <a:rPr lang="en-US" dirty="0"/>
              <a:t> actions.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final node: activity final node </a:t>
            </a:r>
            <a:r>
              <a:rPr lang="en-US" dirty="0" err="1"/>
              <a:t>dan</a:t>
            </a:r>
            <a:r>
              <a:rPr lang="en-US" dirty="0"/>
              <a:t> flow final node. </a:t>
            </a:r>
            <a:r>
              <a:rPr lang="en-US" dirty="0" err="1"/>
              <a:t>Perbedaannya</a:t>
            </a:r>
            <a:r>
              <a:rPr lang="en-US" dirty="0"/>
              <a:t>; flow final node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control flow. </a:t>
            </a:r>
            <a:r>
              <a:rPr lang="en-US" dirty="0" err="1"/>
              <a:t>Sedangkan</a:t>
            </a:r>
            <a:r>
              <a:rPr lang="en-US" dirty="0"/>
              <a:t> activity final node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control flow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 and Object </a:t>
            </a:r>
            <a:r>
              <a:rPr lang="en-US" dirty="0" smtClean="0">
                <a:solidFill>
                  <a:srgbClr val="FF0000"/>
                </a:solidFill>
              </a:rPr>
              <a:t>Flows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object flow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object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dilewatkan</a:t>
            </a:r>
            <a:r>
              <a:rPr lang="en-US" dirty="0"/>
              <a:t>. Object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 smtClean="0"/>
              <a:t>. </a:t>
            </a:r>
            <a:r>
              <a:rPr lang="en-US" dirty="0"/>
              <a:t>Object flow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input pin </a:t>
            </a:r>
            <a:r>
              <a:rPr lang="en-US" dirty="0" err="1"/>
              <a:t>dan</a:t>
            </a:r>
            <a:r>
              <a:rPr lang="en-US" dirty="0"/>
              <a:t> output pin.</a:t>
            </a:r>
          </a:p>
          <a:p>
            <a:r>
              <a:rPr lang="en-US" dirty="0">
                <a:solidFill>
                  <a:srgbClr val="FF0000"/>
                </a:solidFill>
              </a:rPr>
              <a:t>Decision and Merge </a:t>
            </a:r>
            <a:r>
              <a:rPr lang="en-US" dirty="0" smtClean="0">
                <a:solidFill>
                  <a:srgbClr val="FF0000"/>
                </a:solidFill>
              </a:rPr>
              <a:t>Nodes</a:t>
            </a:r>
            <a:r>
              <a:rPr lang="en-US" dirty="0" smtClean="0"/>
              <a:t>: </a:t>
            </a:r>
            <a:r>
              <a:rPr lang="en-US" dirty="0"/>
              <a:t>Decision </a:t>
            </a:r>
            <a:r>
              <a:rPr lang="en-US" dirty="0" err="1"/>
              <a:t>dan</a:t>
            </a:r>
            <a:r>
              <a:rPr lang="en-US" dirty="0"/>
              <a:t> merge node </a:t>
            </a:r>
            <a:r>
              <a:rPr lang="en-US" dirty="0" err="1"/>
              <a:t>mimiliki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</a:t>
            </a:r>
            <a:r>
              <a:rPr lang="en-US" dirty="0" err="1"/>
              <a:t>ketupat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Fork and Join </a:t>
            </a:r>
            <a:r>
              <a:rPr lang="en-US" dirty="0" smtClean="0">
                <a:solidFill>
                  <a:srgbClr val="FF0000"/>
                </a:solidFill>
              </a:rPr>
              <a:t>Nodes</a:t>
            </a:r>
            <a:r>
              <a:rPr lang="en-US" dirty="0" smtClean="0"/>
              <a:t>: </a:t>
            </a:r>
            <a:r>
              <a:rPr lang="en-US" dirty="0"/>
              <a:t>Fork </a:t>
            </a:r>
            <a:r>
              <a:rPr lang="en-US" dirty="0" err="1"/>
              <a:t>dan</a:t>
            </a:r>
            <a:r>
              <a:rPr lang="en-US" dirty="0"/>
              <a:t> join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yang parallel </a:t>
            </a:r>
            <a:r>
              <a:rPr lang="en-US" dirty="0" err="1"/>
              <a:t>atau</a:t>
            </a:r>
            <a:r>
              <a:rPr lang="en-US" dirty="0"/>
              <a:t> concurrent. Fork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join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temu</a:t>
            </a:r>
            <a:r>
              <a:rPr lang="en-US" dirty="0"/>
              <a:t> </a:t>
            </a:r>
            <a:r>
              <a:rPr lang="en-US" dirty="0" err="1"/>
              <a:t>proses-proses</a:t>
            </a:r>
            <a:r>
              <a:rPr lang="en-US" dirty="0"/>
              <a:t> yang parallel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flow, </a:t>
            </a:r>
            <a:r>
              <a:rPr lang="en-US" dirty="0" err="1"/>
              <a:t>dimana</a:t>
            </a:r>
            <a:r>
              <a:rPr lang="en-US" dirty="0"/>
              <a:t> flow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Expansion </a:t>
            </a:r>
            <a:r>
              <a:rPr lang="en-US" dirty="0" smtClean="0">
                <a:solidFill>
                  <a:srgbClr val="FF0000"/>
                </a:solidFill>
              </a:rPr>
              <a:t>Region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expansion region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area activity yang </a:t>
            </a:r>
            <a:r>
              <a:rPr lang="en-US" dirty="0" err="1"/>
              <a:t>terstruktur</a:t>
            </a:r>
            <a:r>
              <a:rPr lang="en-US" dirty="0"/>
              <a:t> 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berkali</a:t>
            </a:r>
            <a:r>
              <a:rPr lang="en-US" dirty="0"/>
              <a:t>-kali. Input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expansion region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group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multiple selection items.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mode </a:t>
            </a:r>
            <a:r>
              <a:rPr lang="en-US" dirty="0" err="1"/>
              <a:t>dari</a:t>
            </a:r>
            <a:r>
              <a:rPr lang="en-US" dirty="0"/>
              <a:t> expansion region: parallel, iterative, </a:t>
            </a:r>
            <a:r>
              <a:rPr lang="en-US" dirty="0" err="1"/>
              <a:t>dan</a:t>
            </a:r>
            <a:r>
              <a:rPr lang="en-US" dirty="0"/>
              <a:t> stream.</a:t>
            </a:r>
          </a:p>
          <a:p>
            <a:r>
              <a:rPr lang="en-US" dirty="0">
                <a:solidFill>
                  <a:srgbClr val="FF0000"/>
                </a:solidFill>
              </a:rPr>
              <a:t>Exception </a:t>
            </a:r>
            <a:r>
              <a:rPr lang="en-US" dirty="0" smtClean="0">
                <a:solidFill>
                  <a:srgbClr val="FF0000"/>
                </a:solidFill>
              </a:rPr>
              <a:t>Handlers</a:t>
            </a:r>
            <a:r>
              <a:rPr lang="en-US" dirty="0" smtClean="0"/>
              <a:t>: </a:t>
            </a:r>
            <a:r>
              <a:rPr lang="en-US" dirty="0"/>
              <a:t>Exception handler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Interruptible Activity </a:t>
            </a:r>
            <a:r>
              <a:rPr lang="en-US" dirty="0" smtClean="0">
                <a:solidFill>
                  <a:srgbClr val="FF0000"/>
                </a:solidFill>
              </a:rPr>
              <a:t>Region</a:t>
            </a:r>
            <a:r>
              <a:rPr lang="en-US" dirty="0" smtClean="0"/>
              <a:t>: </a:t>
            </a:r>
            <a:r>
              <a:rPr lang="en-US" dirty="0"/>
              <a:t>Interruptible activity region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actions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diinterupsi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Signals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signal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activity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event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activity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signal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: </a:t>
            </a:r>
            <a:r>
              <a:rPr lang="en-US" dirty="0"/>
              <a:t>Partition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swimlane</a:t>
            </a:r>
            <a:r>
              <a:rPr lang="en-US" dirty="0"/>
              <a:t>,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actor </a:t>
            </a:r>
            <a:r>
              <a:rPr lang="en-US" dirty="0" err="1"/>
              <a:t>atau</a:t>
            </a:r>
            <a:r>
              <a:rPr lang="en-US" dirty="0"/>
              <a:t> object yang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activity </a:t>
            </a:r>
            <a:r>
              <a:rPr lang="en-US" dirty="0" err="1"/>
              <a:t>atau</a:t>
            </a:r>
            <a:r>
              <a:rPr lang="en-US" dirty="0"/>
              <a:t> 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3350"/>
            <a:ext cx="44196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</a:t>
            </a:r>
          </a:p>
          <a:p>
            <a:pPr lvl="1" algn="just"/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status,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diidentifikasi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konkrit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(Armstrong, 2006).</a:t>
            </a:r>
          </a:p>
          <a:p>
            <a:pPr lvl="1" algn="just"/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tingkah</a:t>
            </a:r>
            <a:r>
              <a:rPr lang="en-US" dirty="0" smtClean="0"/>
              <a:t> </a:t>
            </a:r>
            <a:r>
              <a:rPr lang="en-US" dirty="0" err="1" smtClean="0"/>
              <a:t>laku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metode-metode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Sequence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diagram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berkolaborasi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sequence diagram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scenario. Diagram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pesan-pesan</a:t>
            </a:r>
            <a:r>
              <a:rPr lang="en-US" dirty="0"/>
              <a:t> yang </a:t>
            </a:r>
            <a:r>
              <a:rPr lang="en-US" dirty="0" err="1"/>
              <a:t>dilewati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Lifelines</a:t>
            </a:r>
            <a:r>
              <a:rPr lang="en-US" dirty="0" smtClean="0"/>
              <a:t>: </a:t>
            </a:r>
            <a:r>
              <a:rPr lang="en-US" dirty="0"/>
              <a:t>Lifeline </a:t>
            </a:r>
            <a:r>
              <a:rPr lang="en-US" dirty="0" err="1"/>
              <a:t>merepresentasikan</a:t>
            </a:r>
            <a:r>
              <a:rPr lang="en-US" dirty="0"/>
              <a:t> individual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sequence diagram. Lifeline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object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stereotype </a:t>
            </a:r>
            <a:r>
              <a:rPr lang="en-US" dirty="0" err="1"/>
              <a:t>seperti</a:t>
            </a:r>
            <a:r>
              <a:rPr lang="en-US" dirty="0"/>
              <a:t>: boundary, control, </a:t>
            </a:r>
            <a:r>
              <a:rPr lang="en-US" dirty="0" err="1"/>
              <a:t>dan</a:t>
            </a:r>
            <a:r>
              <a:rPr lang="en-US" dirty="0"/>
              <a:t> entity.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Lifeline Start and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: </a:t>
            </a:r>
            <a:r>
              <a:rPr lang="en-US" dirty="0" err="1"/>
              <a:t>Suatu</a:t>
            </a:r>
            <a:r>
              <a:rPr lang="en-US" dirty="0"/>
              <a:t> lifeline </a:t>
            </a:r>
            <a:r>
              <a:rPr lang="en-US" dirty="0" err="1"/>
              <a:t>atau</a:t>
            </a:r>
            <a:r>
              <a:rPr lang="en-US" dirty="0"/>
              <a:t> object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dihancurkan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Messages</a:t>
            </a:r>
            <a:r>
              <a:rPr lang="en-US" dirty="0" smtClean="0"/>
              <a:t>: </a:t>
            </a:r>
            <a:r>
              <a:rPr lang="en-US" dirty="0"/>
              <a:t>Messages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synchronous </a:t>
            </a:r>
            <a:r>
              <a:rPr lang="en-US" dirty="0" err="1"/>
              <a:t>dan</a:t>
            </a:r>
            <a:r>
              <a:rPr lang="en-US" dirty="0"/>
              <a:t> asynchronous; call </a:t>
            </a:r>
            <a:r>
              <a:rPr lang="en-US" dirty="0" err="1"/>
              <a:t>atau</a:t>
            </a:r>
            <a:r>
              <a:rPr lang="en-US" dirty="0"/>
              <a:t> signal.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message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synchronous message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implicit return message. Message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asynchronous message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asynchronous return message.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synchronous </a:t>
            </a:r>
            <a:r>
              <a:rPr lang="en-US" dirty="0" err="1"/>
              <a:t>dan</a:t>
            </a:r>
            <a:r>
              <a:rPr lang="en-US" dirty="0"/>
              <a:t> asynchronous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u="sng" dirty="0" smtClean="0"/>
              <a:t>Return </a:t>
            </a:r>
            <a:r>
              <a:rPr lang="en-US" u="sng" dirty="0"/>
              <a:t>message </a:t>
            </a:r>
            <a:r>
              <a:rPr lang="en-US" u="sng" dirty="0" err="1"/>
              <a:t>bersifat</a:t>
            </a:r>
            <a:r>
              <a:rPr lang="en-US" u="sng" dirty="0"/>
              <a:t> optional </a:t>
            </a:r>
            <a:r>
              <a:rPr lang="en-US" u="sng" dirty="0" err="1"/>
              <a:t>dalam</a:t>
            </a:r>
            <a:r>
              <a:rPr lang="en-US" u="sng" dirty="0"/>
              <a:t> sequence diagram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return message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-detail-an </a:t>
            </a:r>
            <a:r>
              <a:rPr lang="en-US" dirty="0" err="1"/>
              <a:t>dari</a:t>
            </a:r>
            <a:r>
              <a:rPr lang="en-US" dirty="0"/>
              <a:t> sequence diagram. Return message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sequence </a:t>
            </a:r>
            <a:r>
              <a:rPr lang="en-US" dirty="0" err="1"/>
              <a:t>secara</a:t>
            </a:r>
            <a:r>
              <a:rPr lang="en-US" dirty="0"/>
              <a:t> detail.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Self </a:t>
            </a:r>
            <a:r>
              <a:rPr lang="en-US" dirty="0" smtClean="0">
                <a:solidFill>
                  <a:srgbClr val="FF0000"/>
                </a:solidFill>
              </a:rPr>
              <a:t>Message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self message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recursif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object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Lost and Found </a:t>
            </a:r>
            <a:r>
              <a:rPr lang="en-US" dirty="0" smtClean="0">
                <a:solidFill>
                  <a:srgbClr val="FF0000"/>
                </a:solidFill>
              </a:rPr>
              <a:t>Messages</a:t>
            </a:r>
            <a:r>
              <a:rPr lang="en-US" dirty="0" smtClean="0"/>
              <a:t>: </a:t>
            </a:r>
            <a:r>
              <a:rPr lang="en-US" dirty="0"/>
              <a:t>Lost message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 </a:t>
            </a:r>
            <a:r>
              <a:rPr lang="en-US" dirty="0" err="1"/>
              <a:t>terkirim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object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object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diagram. </a:t>
            </a:r>
            <a:r>
              <a:rPr lang="en-US" dirty="0" err="1"/>
              <a:t>Sebaliknya</a:t>
            </a:r>
            <a:r>
              <a:rPr lang="en-US" dirty="0"/>
              <a:t> found message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object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object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diagram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Fragments</a:t>
            </a:r>
            <a:r>
              <a:rPr lang="en-US" dirty="0" smtClean="0"/>
              <a:t>: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sequence diagram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procedural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adakalanya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procedural </a:t>
            </a:r>
            <a:r>
              <a:rPr lang="en-US" dirty="0" err="1"/>
              <a:t>logis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 Fragment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sequence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suaujjtu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; looping, alternate, parallel, break, negative, critical, ignore, consider, weak sequence, </a:t>
            </a:r>
            <a:r>
              <a:rPr lang="en-US" dirty="0" err="1"/>
              <a:t>dan</a:t>
            </a:r>
            <a:r>
              <a:rPr lang="en-US" dirty="0"/>
              <a:t> strict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Gate</a:t>
            </a:r>
            <a:r>
              <a:rPr lang="en-US" dirty="0" smtClean="0"/>
              <a:t>: </a:t>
            </a:r>
            <a:r>
              <a:rPr lang="en-US" dirty="0"/>
              <a:t>Gate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mengkoneksikan</a:t>
            </a:r>
            <a:r>
              <a:rPr lang="en-US" dirty="0"/>
              <a:t> message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fragment </a:t>
            </a:r>
            <a:r>
              <a:rPr lang="en-US" dirty="0" err="1"/>
              <a:t>dengan</a:t>
            </a:r>
            <a:r>
              <a:rPr lang="en-US" dirty="0"/>
              <a:t> message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fragment. Gate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Create Account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44092" y="1600200"/>
            <a:ext cx="52558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State Machine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state machine diagram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(class), </a:t>
            </a:r>
            <a:r>
              <a:rPr lang="en-US" dirty="0" err="1"/>
              <a:t>menspesifikasikan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object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relative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use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Notations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States</a:t>
            </a:r>
            <a:r>
              <a:rPr lang="en-US" dirty="0" smtClean="0"/>
              <a:t>: </a:t>
            </a:r>
            <a:r>
              <a:rPr lang="en-US" dirty="0"/>
              <a:t>State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round-cornered rectangle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state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Initial and Final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: </a:t>
            </a:r>
            <a:r>
              <a:rPr lang="en-US" dirty="0"/>
              <a:t>Initial state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final state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ditengah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Transition</a:t>
            </a:r>
            <a:r>
              <a:rPr lang="en-US" dirty="0" smtClean="0"/>
              <a:t>: </a:t>
            </a:r>
            <a:r>
              <a:rPr lang="en-US" dirty="0"/>
              <a:t>Transition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state </a:t>
            </a:r>
            <a:r>
              <a:rPr lang="en-US" dirty="0" err="1"/>
              <a:t>ke</a:t>
            </a:r>
            <a:r>
              <a:rPr lang="en-US" dirty="0"/>
              <a:t> state </a:t>
            </a:r>
            <a:r>
              <a:rPr lang="en-US" dirty="0" err="1"/>
              <a:t>berikutnya</a:t>
            </a:r>
            <a:r>
              <a:rPr lang="en-US" dirty="0"/>
              <a:t>. Transition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trigger, guard </a:t>
            </a:r>
            <a:r>
              <a:rPr lang="en-US" dirty="0" err="1"/>
              <a:t>atau</a:t>
            </a:r>
            <a:r>
              <a:rPr lang="en-US" dirty="0"/>
              <a:t> effect. Trigger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penyebab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transition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signal, event,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Guard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agar trigger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malakukan</a:t>
            </a:r>
            <a:r>
              <a:rPr lang="en-US" dirty="0"/>
              <a:t> transition. Effect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object yang </a:t>
            </a:r>
            <a:r>
              <a:rPr lang="en-US" dirty="0" err="1"/>
              <a:t>memiliki</a:t>
            </a:r>
            <a:r>
              <a:rPr lang="en-US" dirty="0"/>
              <a:t> state machine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transition.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: </a:t>
            </a:r>
            <a:r>
              <a:rPr lang="en-US" dirty="0"/>
              <a:t>State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internal activities. Event, guard, </a:t>
            </a:r>
            <a:r>
              <a:rPr lang="en-US" dirty="0" err="1"/>
              <a:t>dan</a:t>
            </a:r>
            <a:r>
              <a:rPr lang="en-US" dirty="0"/>
              <a:t> effect </a:t>
            </a:r>
            <a:r>
              <a:rPr lang="en-US" dirty="0" err="1"/>
              <a:t>dimasukan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state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</a:rPr>
              <a:t>Self-Transition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state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mengembalikannya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state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 smtClean="0"/>
              <a:t>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Compound </a:t>
            </a:r>
            <a:r>
              <a:rPr lang="en-US" dirty="0" smtClean="0">
                <a:solidFill>
                  <a:srgbClr val="FF0000"/>
                </a:solidFill>
              </a:rPr>
              <a:t>States</a:t>
            </a:r>
            <a:r>
              <a:rPr lang="en-US" dirty="0" smtClean="0"/>
              <a:t>: </a:t>
            </a:r>
            <a:r>
              <a:rPr lang="en-US" dirty="0" err="1"/>
              <a:t>Sebuah</a:t>
            </a:r>
            <a:r>
              <a:rPr lang="en-US" dirty="0"/>
              <a:t> state machine diagram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sub-machine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886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Entry </a:t>
            </a:r>
            <a:r>
              <a:rPr lang="en-US" dirty="0" smtClean="0">
                <a:solidFill>
                  <a:srgbClr val="FF0000"/>
                </a:solidFill>
              </a:rPr>
              <a:t>Point</a:t>
            </a:r>
            <a:r>
              <a:rPr lang="en-US" dirty="0" smtClean="0"/>
              <a:t>: </a:t>
            </a:r>
            <a:r>
              <a:rPr lang="en-US" dirty="0"/>
              <a:t>Entry point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 machine. Entry point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region,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state </a:t>
            </a:r>
            <a:r>
              <a:rPr lang="en-US" dirty="0" err="1"/>
              <a:t>terkait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Exit </a:t>
            </a:r>
            <a:r>
              <a:rPr lang="en-US" dirty="0" smtClean="0">
                <a:solidFill>
                  <a:srgbClr val="FF0000"/>
                </a:solidFill>
              </a:rPr>
              <a:t>Point</a:t>
            </a:r>
            <a:r>
              <a:rPr lang="en-US" dirty="0" smtClean="0"/>
              <a:t>: </a:t>
            </a:r>
            <a:r>
              <a:rPr lang="en-US" dirty="0"/>
              <a:t>Exit point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sub-machine state </a:t>
            </a:r>
            <a:r>
              <a:rPr lang="en-US" dirty="0" err="1"/>
              <a:t>atau</a:t>
            </a:r>
            <a:r>
              <a:rPr lang="en-US" dirty="0"/>
              <a:t> state machine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machine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machine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Choice </a:t>
            </a:r>
            <a:r>
              <a:rPr lang="en-US" dirty="0" smtClean="0">
                <a:solidFill>
                  <a:srgbClr val="FF0000"/>
                </a:solidFill>
              </a:rPr>
              <a:t>Pseudo-State</a:t>
            </a:r>
            <a:r>
              <a:rPr lang="en-US" dirty="0" smtClean="0"/>
              <a:t>: </a:t>
            </a:r>
            <a:r>
              <a:rPr lang="en-US" dirty="0"/>
              <a:t>Choice pseudo-state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decision,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</a:p>
          <a:p>
            <a:pPr lvl="1" algn="just"/>
            <a:r>
              <a:rPr lang="es-ES" dirty="0" err="1"/>
              <a:t>Kelas</a:t>
            </a:r>
            <a:r>
              <a:rPr lang="es-ES" dirty="0"/>
              <a:t> </a:t>
            </a:r>
            <a:r>
              <a:rPr lang="es-ES" dirty="0" err="1"/>
              <a:t>dijelaskan</a:t>
            </a:r>
            <a:r>
              <a:rPr lang="es-ES" dirty="0"/>
              <a:t> </a:t>
            </a:r>
            <a:r>
              <a:rPr lang="es-ES" dirty="0" err="1"/>
              <a:t>sebagai</a:t>
            </a:r>
            <a:r>
              <a:rPr lang="es-ES" dirty="0"/>
              <a:t> </a:t>
            </a:r>
            <a:r>
              <a:rPr lang="es-ES" dirty="0" err="1"/>
              <a:t>sebuah</a:t>
            </a:r>
            <a:r>
              <a:rPr lang="es-ES" dirty="0"/>
              <a:t> </a:t>
            </a:r>
            <a:r>
              <a:rPr lang="es-ES" dirty="0" err="1"/>
              <a:t>struktur</a:t>
            </a:r>
            <a:r>
              <a:rPr lang="es-ES" dirty="0"/>
              <a:t> dan </a:t>
            </a:r>
            <a:r>
              <a:rPr lang="es-ES" dirty="0" err="1"/>
              <a:t>kumpulan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data dan </a:t>
            </a:r>
            <a:r>
              <a:rPr lang="es-ES" dirty="0" err="1"/>
              <a:t>metode</a:t>
            </a:r>
            <a:r>
              <a:rPr lang="es-ES" dirty="0"/>
              <a:t>. </a:t>
            </a:r>
            <a:r>
              <a:rPr lang="es-ES" dirty="0" err="1"/>
              <a:t>Metode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sebuah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yang </a:t>
            </a:r>
            <a:r>
              <a:rPr lang="es-ES" dirty="0" err="1"/>
              <a:t>ada</a:t>
            </a:r>
            <a:r>
              <a:rPr lang="es-ES" dirty="0"/>
              <a:t> pada </a:t>
            </a:r>
            <a:r>
              <a:rPr lang="es-ES" dirty="0" err="1"/>
              <a:t>kelas</a:t>
            </a:r>
            <a:r>
              <a:rPr lang="es-ES" dirty="0"/>
              <a:t> yang </a:t>
            </a:r>
            <a:r>
              <a:rPr lang="es-ES" dirty="0" err="1"/>
              <a:t>menjelaskan</a:t>
            </a:r>
            <a:r>
              <a:rPr lang="es-ES" dirty="0"/>
              <a:t> </a:t>
            </a:r>
            <a:r>
              <a:rPr lang="es-ES" dirty="0" err="1"/>
              <a:t>sebagian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dirty="0" err="1"/>
              <a:t>tingkah</a:t>
            </a:r>
            <a:r>
              <a:rPr lang="es-ES" dirty="0"/>
              <a:t> </a:t>
            </a:r>
            <a:r>
              <a:rPr lang="es-ES" dirty="0" err="1"/>
              <a:t>laku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yang </a:t>
            </a:r>
            <a:r>
              <a:rPr lang="es-ES" dirty="0" err="1"/>
              <a:t>merupakan</a:t>
            </a:r>
            <a:r>
              <a:rPr lang="es-ES" dirty="0"/>
              <a:t> </a:t>
            </a:r>
            <a:r>
              <a:rPr lang="es-ES" dirty="0" err="1"/>
              <a:t>instansiasi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dirty="0" err="1"/>
              <a:t>kelas</a:t>
            </a:r>
            <a:r>
              <a:rPr lang="en-US" dirty="0"/>
              <a:t> (</a:t>
            </a:r>
            <a:r>
              <a:rPr lang="en-US" dirty="0" err="1"/>
              <a:t>Detienne</a:t>
            </a:r>
            <a:r>
              <a:rPr lang="en-US" dirty="0"/>
              <a:t>, 2000)</a:t>
            </a:r>
            <a:r>
              <a:rPr lang="es-ES" dirty="0"/>
              <a:t>. Sementara </a:t>
            </a:r>
            <a:r>
              <a:rPr lang="es-ES" dirty="0" err="1"/>
              <a:t>orang</a:t>
            </a:r>
            <a:r>
              <a:rPr lang="es-ES" dirty="0"/>
              <a:t> </a:t>
            </a:r>
            <a:r>
              <a:rPr lang="es-ES" dirty="0" err="1"/>
              <a:t>mendeskripsikan</a:t>
            </a:r>
            <a:r>
              <a:rPr lang="es-ES" dirty="0"/>
              <a:t> </a:t>
            </a:r>
            <a:r>
              <a:rPr lang="es-ES" dirty="0" err="1"/>
              <a:t>kelas</a:t>
            </a:r>
            <a:r>
              <a:rPr lang="es-ES" dirty="0"/>
              <a:t> </a:t>
            </a:r>
            <a:r>
              <a:rPr lang="es-ES" dirty="0" err="1"/>
              <a:t>sebagai</a:t>
            </a:r>
            <a:r>
              <a:rPr lang="es-ES" dirty="0"/>
              <a:t> </a:t>
            </a:r>
            <a:r>
              <a:rPr lang="es-ES" dirty="0" err="1"/>
              <a:t>bentuk</a:t>
            </a:r>
            <a:r>
              <a:rPr lang="es-ES" dirty="0"/>
              <a:t> </a:t>
            </a:r>
            <a:r>
              <a:rPr lang="es-ES" dirty="0" err="1"/>
              <a:t>pembungkusan</a:t>
            </a:r>
            <a:r>
              <a:rPr lang="es-ES" dirty="0"/>
              <a:t> data dan </a:t>
            </a:r>
            <a:r>
              <a:rPr lang="es-ES" dirty="0" err="1"/>
              <a:t>prosedur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fungsi</a:t>
            </a:r>
            <a:r>
              <a:rPr lang="es-ES" dirty="0"/>
              <a:t> yang bisa di-</a:t>
            </a:r>
            <a:r>
              <a:rPr lang="es-ES" dirty="0" err="1"/>
              <a:t>instansiasi</a:t>
            </a:r>
            <a:r>
              <a:rPr lang="es-ES" dirty="0"/>
              <a:t> </a:t>
            </a:r>
            <a:r>
              <a:rPr lang="es-ES" dirty="0" err="1"/>
              <a:t>sebagai</a:t>
            </a:r>
            <a:r>
              <a:rPr lang="es-ES" dirty="0"/>
              <a:t> </a:t>
            </a:r>
            <a:r>
              <a:rPr lang="es-ES" dirty="0" err="1"/>
              <a:t>sejumlah</a:t>
            </a:r>
            <a:r>
              <a:rPr lang="es-ES" dirty="0"/>
              <a:t> </a:t>
            </a:r>
            <a:r>
              <a:rPr lang="es-ES" dirty="0" err="1"/>
              <a:t>objek</a:t>
            </a:r>
            <a:r>
              <a:rPr lang="en-US" dirty="0"/>
              <a:t> (</a:t>
            </a:r>
            <a:r>
              <a:rPr lang="en-US" dirty="0" err="1"/>
              <a:t>Jiping</a:t>
            </a:r>
            <a:r>
              <a:rPr lang="en-US" dirty="0"/>
              <a:t> &amp; </a:t>
            </a:r>
            <a:r>
              <a:rPr lang="en-US" dirty="0" err="1"/>
              <a:t>Dershem</a:t>
            </a:r>
            <a:r>
              <a:rPr lang="en-US" dirty="0"/>
              <a:t>, 1995)</a:t>
            </a:r>
            <a:r>
              <a:rPr lang="es-ES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3264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Junction </a:t>
            </a:r>
            <a:r>
              <a:rPr lang="en-US" dirty="0" smtClean="0">
                <a:solidFill>
                  <a:srgbClr val="FF0000"/>
                </a:solidFill>
              </a:rPr>
              <a:t>Pseudo-State</a:t>
            </a:r>
            <a:r>
              <a:rPr lang="en-US" dirty="0" smtClean="0"/>
              <a:t>: </a:t>
            </a:r>
            <a:r>
              <a:rPr lang="en-US" dirty="0"/>
              <a:t>Junction pseudo-state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junction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Terminate </a:t>
            </a:r>
            <a:r>
              <a:rPr lang="en-US" dirty="0" smtClean="0">
                <a:solidFill>
                  <a:srgbClr val="FF0000"/>
                </a:solidFill>
              </a:rPr>
              <a:t>Pseudo-State</a:t>
            </a:r>
            <a:r>
              <a:rPr lang="en-US" dirty="0" smtClean="0"/>
              <a:t>: </a:t>
            </a:r>
            <a:r>
              <a:rPr lang="en-US" dirty="0"/>
              <a:t>Terminate pseudo-state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state machine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History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: </a:t>
            </a:r>
            <a:r>
              <a:rPr lang="en-US" dirty="0"/>
              <a:t>History state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state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interupsi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Concurrent Region</a:t>
            </a:r>
            <a:r>
              <a:rPr lang="en-US" dirty="0" smtClean="0"/>
              <a:t>: </a:t>
            </a:r>
            <a:r>
              <a:rPr lang="en-US" dirty="0" err="1" smtClean="0"/>
              <a:t>Sebuah</a:t>
            </a:r>
            <a:r>
              <a:rPr lang="en-US" dirty="0" smtClean="0"/>
              <a:t> state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region yang </a:t>
            </a:r>
            <a:r>
              <a:rPr lang="en-US" dirty="0" err="1" smtClean="0"/>
              <a:t>berisi</a:t>
            </a:r>
            <a:r>
              <a:rPr lang="en-US" dirty="0" smtClean="0"/>
              <a:t> sub-state yang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Login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6200" y="1600200"/>
            <a:ext cx="431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Communication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diagram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1.x </a:t>
            </a:r>
            <a:r>
              <a:rPr lang="en-US" dirty="0" err="1"/>
              <a:t>disebut</a:t>
            </a:r>
            <a:r>
              <a:rPr lang="en-US" dirty="0"/>
              <a:t> collaboration diagram,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diagram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sequence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fokuskan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object. </a:t>
            </a:r>
            <a:r>
              <a:rPr lang="en-US" dirty="0" err="1"/>
              <a:t>Dalam</a:t>
            </a:r>
            <a:r>
              <a:rPr lang="en-US" dirty="0"/>
              <a:t> communication diagram </a:t>
            </a:r>
            <a:r>
              <a:rPr lang="en-US" dirty="0" err="1"/>
              <a:t>objek-objek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messages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Communication Diagram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usecase</a:t>
            </a:r>
            <a:r>
              <a:rPr lang="en-US" sz="3600" dirty="0"/>
              <a:t> Create Account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415" y="2021228"/>
            <a:ext cx="5335169" cy="368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</a:p>
          <a:p>
            <a:pPr lvl="1" algn="just"/>
            <a:r>
              <a:rPr lang="en-US" dirty="0" err="1"/>
              <a:t>Pembungkusan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terbungkus</a:t>
            </a:r>
            <a:r>
              <a:rPr lang="en-US" dirty="0"/>
              <a:t>.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terbungkus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data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apalagi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</a:p>
          <a:p>
            <a:pPr lvl="1" algn="just"/>
            <a:r>
              <a:rPr lang="en-US" i="1" dirty="0"/>
              <a:t>Polymorphism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parameter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kodenya</a:t>
            </a:r>
            <a:r>
              <a:rPr lang="en-US" dirty="0"/>
              <a:t> (</a:t>
            </a:r>
            <a:r>
              <a:rPr lang="en-US" i="1" dirty="0"/>
              <a:t>overloading</a:t>
            </a:r>
            <a:r>
              <a:rPr lang="en-US" dirty="0"/>
              <a:t>).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pewarisnya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pewarisnya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i="1" dirty="0"/>
              <a:t>overriding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5480</TotalTime>
  <Words>2212</Words>
  <Application>Microsoft Office PowerPoint</Application>
  <PresentationFormat>On-screen Show (4:3)</PresentationFormat>
  <Paragraphs>469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Understanding  OOP &amp; UML</vt:lpstr>
      <vt:lpstr>Apakah UML?</vt:lpstr>
      <vt:lpstr>Beberapa Metode Berorientasi Objek</vt:lpstr>
      <vt:lpstr>Metodologi Berorientasi Objek vs Terstruktur/Fungsi</vt:lpstr>
      <vt:lpstr>Objek vs Fungsi</vt:lpstr>
      <vt:lpstr>Konsep Dasar OOP</vt:lpstr>
      <vt:lpstr>Slide 7</vt:lpstr>
      <vt:lpstr>Slide 8</vt:lpstr>
      <vt:lpstr>Slide 9</vt:lpstr>
      <vt:lpstr>Slide 10</vt:lpstr>
      <vt:lpstr>Abstraction &amp; Class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Inheritance &amp; Polymorphism</vt:lpstr>
      <vt:lpstr>EMPLOYEE</vt:lpstr>
      <vt:lpstr>Slide 23</vt:lpstr>
      <vt:lpstr>Slide 24</vt:lpstr>
      <vt:lpstr>Slide 25</vt:lpstr>
      <vt:lpstr>Slide 26</vt:lpstr>
      <vt:lpstr>Class Diagram</vt:lpstr>
      <vt:lpstr>Class Attribute </vt:lpstr>
      <vt:lpstr>Class Operation</vt:lpstr>
      <vt:lpstr>Attribute Visibility</vt:lpstr>
      <vt:lpstr>Associations</vt:lpstr>
      <vt:lpstr>Multiplicity</vt:lpstr>
      <vt:lpstr>Aggregation And Composition</vt:lpstr>
      <vt:lpstr>Generalization</vt:lpstr>
      <vt:lpstr>Realization</vt:lpstr>
      <vt:lpstr>Slide 36</vt:lpstr>
      <vt:lpstr>Package Diagram</vt:lpstr>
      <vt:lpstr>Slide 38</vt:lpstr>
      <vt:lpstr>Component Diagram</vt:lpstr>
      <vt:lpstr>Slide 40</vt:lpstr>
      <vt:lpstr>Deployment Diagram</vt:lpstr>
      <vt:lpstr>Web Server</vt:lpstr>
      <vt:lpstr>Database Server</vt:lpstr>
      <vt:lpstr>Use Case Diagram</vt:lpstr>
      <vt:lpstr>Notation</vt:lpstr>
      <vt:lpstr>Relationship</vt:lpstr>
      <vt:lpstr>Requirements</vt:lpstr>
      <vt:lpstr>Constraints</vt:lpstr>
      <vt:lpstr>Scenarios</vt:lpstr>
      <vt:lpstr>Slide 50</vt:lpstr>
      <vt:lpstr>Contoh deskripsi usecase Create Account:</vt:lpstr>
      <vt:lpstr>Slide 52</vt:lpstr>
      <vt:lpstr>Activity Diagram</vt:lpstr>
      <vt:lpstr>Notations</vt:lpstr>
      <vt:lpstr>Slide 55</vt:lpstr>
      <vt:lpstr>Slide 56</vt:lpstr>
      <vt:lpstr>Slide 57</vt:lpstr>
      <vt:lpstr>Slide 58</vt:lpstr>
      <vt:lpstr>Slide 59</vt:lpstr>
      <vt:lpstr>Sequence Diagram</vt:lpstr>
      <vt:lpstr>Notations</vt:lpstr>
      <vt:lpstr>Slide 62</vt:lpstr>
      <vt:lpstr>Slide 63</vt:lpstr>
      <vt:lpstr>Slide 64</vt:lpstr>
      <vt:lpstr>Sequence Create Account</vt:lpstr>
      <vt:lpstr>State Machine Diagram</vt:lpstr>
      <vt:lpstr>Notations</vt:lpstr>
      <vt:lpstr>Slide 68</vt:lpstr>
      <vt:lpstr>Slide 69</vt:lpstr>
      <vt:lpstr>Slide 70</vt:lpstr>
      <vt:lpstr>State Machine Login</vt:lpstr>
      <vt:lpstr>Communication Diagram</vt:lpstr>
      <vt:lpstr>Communication Diagram dari usecase Create Account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OOP &amp; UML</dc:title>
  <dc:creator>akila</dc:creator>
  <cp:lastModifiedBy>akila</cp:lastModifiedBy>
  <cp:revision>77</cp:revision>
  <dcterms:created xsi:type="dcterms:W3CDTF">2012-09-26T06:01:57Z</dcterms:created>
  <dcterms:modified xsi:type="dcterms:W3CDTF">2012-10-12T15:30:52Z</dcterms:modified>
</cp:coreProperties>
</file>