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69" r:id="rId4"/>
    <p:sldId id="258" r:id="rId5"/>
    <p:sldId id="259" r:id="rId6"/>
    <p:sldId id="268" r:id="rId7"/>
    <p:sldId id="260" r:id="rId8"/>
    <p:sldId id="261" r:id="rId9"/>
    <p:sldId id="272" r:id="rId10"/>
    <p:sldId id="264" r:id="rId11"/>
    <p:sldId id="273"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59" d="100"/>
          <a:sy n="59"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B1629-21FC-4981-9C77-3953B04EECED}" type="datetimeFigureOut">
              <a:rPr lang="en-US" smtClean="0"/>
              <a:pPr/>
              <a:t>12/13/2012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506BF-42CF-40B4-ABE4-7D7B139EFA5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638AAA25-7607-4D84-A3A0-A296C4B3BD07}" type="datetimeFigureOut">
              <a:rPr lang="en-US"/>
              <a:pPr>
                <a:defRPr/>
              </a:pPr>
              <a:t>12/13/2012</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C04B19BF-DBCF-4ABF-B0DA-F0474BF22EBC}" type="slidenum">
              <a:rPr lang="en-US"/>
              <a:pPr>
                <a:defRPr/>
              </a:pPr>
              <a:t>‹#›</a:t>
            </a:fld>
            <a:endParaRPr lang="en-US" dirty="0"/>
          </a:p>
        </p:txBody>
      </p:sp>
    </p:spTree>
  </p:cSld>
  <p:clrMapOvr>
    <a:masterClrMapping/>
  </p:clrMapOvr>
  <p:transition spd="med" advClick="0" advTm="300000">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D2E6155-CBA3-4D71-99AA-D2E5F2A60558}" type="datetimeFigureOut">
              <a:rPr lang="en-US"/>
              <a:pPr>
                <a:defRPr/>
              </a:pPr>
              <a:t>12/13/2012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B648488-F572-4707-BB02-7F5350F363B8}" type="slidenum">
              <a:rPr lang="en-US"/>
              <a:pPr>
                <a:defRPr/>
              </a:pPr>
              <a:t>‹#›</a:t>
            </a:fld>
            <a:endParaRPr lang="en-US" dirty="0"/>
          </a:p>
        </p:txBody>
      </p:sp>
    </p:spTree>
  </p:cSld>
  <p:clrMapOvr>
    <a:masterClrMapping/>
  </p:clrMapOvr>
  <p:transition spd="med" advClick="0" advTm="300000">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C3BD483-7530-4176-BF88-1E2D740F0F02}" type="datetimeFigureOut">
              <a:rPr lang="en-US"/>
              <a:pPr>
                <a:defRPr/>
              </a:pPr>
              <a:t>12/13/2012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8AD8FD0F-6FD8-4699-9E6F-494F2069048E}" type="slidenum">
              <a:rPr lang="en-US"/>
              <a:pPr>
                <a:defRPr/>
              </a:pPr>
              <a:t>‹#›</a:t>
            </a:fld>
            <a:endParaRPr lang="en-US" dirty="0"/>
          </a:p>
        </p:txBody>
      </p:sp>
    </p:spTree>
  </p:cSld>
  <p:clrMapOvr>
    <a:masterClrMapping/>
  </p:clrMapOvr>
  <p:transition spd="med" advClick="0" advTm="300000">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D720BC64-6027-4F8C-9638-6CF21CCDE5D2}" type="datetimeFigureOut">
              <a:rPr lang="en-US"/>
              <a:pPr>
                <a:defRPr/>
              </a:pPr>
              <a:t>12/13/2012</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444D80F-4B44-423B-B9DA-3B8921188F0A}" type="slidenum">
              <a:rPr lang="en-US"/>
              <a:pPr>
                <a:defRPr/>
              </a:pPr>
              <a:t>‹#›</a:t>
            </a:fld>
            <a:endParaRPr lang="en-US" dirty="0"/>
          </a:p>
        </p:txBody>
      </p:sp>
    </p:spTree>
  </p:cSld>
  <p:clrMapOvr>
    <a:masterClrMapping/>
  </p:clrMapOvr>
  <p:transition spd="med" advClick="0" advTm="300000">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A3F5730-448D-4346-8F4C-B43D6F20BEE9}" type="datetimeFigureOut">
              <a:rPr lang="en-US"/>
              <a:pPr>
                <a:defRPr/>
              </a:pPr>
              <a:t>12/13/2012</a:t>
            </a:fld>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EF33D4A-2198-4DB4-A42A-87FE516D3A41}"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advClick="0" advTm="300000">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E5EEA52-CFA6-4999-B01C-7E06B33D9E29}" type="datetimeFigureOut">
              <a:rPr lang="en-US"/>
              <a:pPr>
                <a:defRPr/>
              </a:pPr>
              <a:t>12/13/2012</a:t>
            </a:fld>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BA2B208-B3EC-4EDD-BDA2-8F1E83ED3B5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advClick="0" advTm="300000">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196D081-D0CF-4C2C-9620-5749B0420D3E}" type="datetimeFigureOut">
              <a:rPr lang="en-US"/>
              <a:pPr>
                <a:defRPr/>
              </a:pPr>
              <a:t>12/13/2012</a:t>
            </a:fld>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C4215422-F252-4FCC-BB5A-046B087C64B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advClick="0" advTm="300000">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767FCC90-6DCC-405C-BF62-72EC4E19BCFE}" type="datetimeFigureOut">
              <a:rPr lang="en-US"/>
              <a:pPr>
                <a:defRPr/>
              </a:pPr>
              <a:t>12/13/2012</a:t>
            </a:fld>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12B44668-41E1-40BA-A7F3-2212CC1064F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advClick="0" advTm="300000">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7F0F53B-1348-4F63-BC09-343A37921CEA}" type="datetimeFigureOut">
              <a:rPr lang="en-US"/>
              <a:pPr>
                <a:defRPr/>
              </a:pPr>
              <a:t>12/13/2012</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332F664-CFEA-4E70-8430-D03742993019}" type="slidenum">
              <a:rPr lang="en-US"/>
              <a:pPr>
                <a:defRPr/>
              </a:pPr>
              <a:t>‹#›</a:t>
            </a:fld>
            <a:endParaRPr lang="en-US" dirty="0"/>
          </a:p>
        </p:txBody>
      </p:sp>
    </p:spTree>
  </p:cSld>
  <p:clrMapOvr>
    <a:masterClrMapping/>
  </p:clrMapOvr>
  <p:transition spd="med" advClick="0" advTm="300000">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B1E3FCE-E351-4BB1-9A9D-0810575C96E2}" type="datetimeFigureOut">
              <a:rPr lang="en-US"/>
              <a:pPr>
                <a:defRPr/>
              </a:pPr>
              <a:t>12/13/2012</a:t>
            </a:fld>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D2B73FB-F86F-4B61-977D-7A07E6EBC8C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advClick="0" advTm="300000">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BB0433B-CF92-4293-8670-0B841067AEC8}" type="datetimeFigureOut">
              <a:rPr lang="en-US"/>
              <a:pPr>
                <a:defRPr/>
              </a:pPr>
              <a:t>12/13/2012</a:t>
            </a:fld>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4620EBB3-8CF2-47F5-A594-70A4BDB4B0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advClick="0" advTm="300000">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E5835ED9-693D-43E8-8706-011576C6907E}" type="datetimeFigureOut">
              <a:rPr lang="en-US"/>
              <a:pPr>
                <a:defRPr/>
              </a:pPr>
              <a:t>12/13/2012</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05028E8A-5428-41C1-8217-9E5FCB18FF5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27" r:id="rId2"/>
    <p:sldLayoutId id="2147483732" r:id="rId3"/>
    <p:sldLayoutId id="2147483733" r:id="rId4"/>
    <p:sldLayoutId id="2147483734" r:id="rId5"/>
    <p:sldLayoutId id="2147483735" r:id="rId6"/>
    <p:sldLayoutId id="2147483728" r:id="rId7"/>
    <p:sldLayoutId id="2147483736" r:id="rId8"/>
    <p:sldLayoutId id="2147483737" r:id="rId9"/>
    <p:sldLayoutId id="2147483729" r:id="rId10"/>
    <p:sldLayoutId id="2147483730" r:id="rId11"/>
  </p:sldLayoutIdLst>
  <p:transition spd="med" advClick="0" advTm="300000">
    <p:wipe dir="d"/>
  </p:transition>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838200"/>
            <a:ext cx="7772400" cy="685800"/>
          </a:xfrm>
        </p:spPr>
        <p:txBody>
          <a:bodyPr>
            <a:noAutofit/>
          </a:bodyPr>
          <a:lstStyle/>
          <a:p>
            <a:pPr algn="ctr" fontAlgn="auto">
              <a:spcAft>
                <a:spcPts val="0"/>
              </a:spcAft>
              <a:defRPr/>
            </a:pPr>
            <a:r>
              <a:rPr lang="en-US" sz="3200" dirty="0" smtClean="0"/>
              <a:t>NERACA PEMBAYARAN INTERNASIONAL</a:t>
            </a:r>
            <a:endParaRPr lang="en-US" sz="3200" dirty="0"/>
          </a:p>
        </p:txBody>
      </p:sp>
      <p:sp>
        <p:nvSpPr>
          <p:cNvPr id="5" name="Subtitle 4"/>
          <p:cNvSpPr>
            <a:spLocks noGrp="1"/>
          </p:cNvSpPr>
          <p:nvPr>
            <p:ph type="subTitle" idx="1"/>
          </p:nvPr>
        </p:nvSpPr>
        <p:spPr>
          <a:xfrm>
            <a:off x="685800" y="3352800"/>
            <a:ext cx="7772400" cy="1600200"/>
          </a:xfrm>
        </p:spPr>
        <p:txBody>
          <a:bodyPr>
            <a:normAutofit/>
          </a:bodyPr>
          <a:lstStyle/>
          <a:p>
            <a:pPr marR="0" algn="ctr">
              <a:lnSpc>
                <a:spcPct val="80000"/>
              </a:lnSpc>
            </a:pPr>
            <a:r>
              <a:rPr lang="en-US" sz="2500" dirty="0" smtClean="0"/>
              <a:t>S1-SISTEM INFORMASI TRANSFER</a:t>
            </a:r>
          </a:p>
          <a:p>
            <a:pPr marR="0" algn="ctr">
              <a:lnSpc>
                <a:spcPct val="80000"/>
              </a:lnSpc>
            </a:pPr>
            <a:endParaRPr lang="en-US" sz="2500" dirty="0" smtClean="0"/>
          </a:p>
          <a:p>
            <a:pPr marR="0" algn="ctr">
              <a:lnSpc>
                <a:spcPct val="80000"/>
              </a:lnSpc>
            </a:pPr>
            <a:r>
              <a:rPr lang="en-US" sz="1600" dirty="0" smtClean="0"/>
              <a:t>HERY SETYAWAN (11121001)</a:t>
            </a:r>
            <a:endParaRPr lang="en-US" sz="2500" dirty="0" smtClean="0"/>
          </a:p>
          <a:p>
            <a:pPr marR="0" algn="ctr">
              <a:lnSpc>
                <a:spcPct val="80000"/>
              </a:lnSpc>
            </a:pPr>
            <a:r>
              <a:rPr lang="en-US" sz="1600" dirty="0" smtClean="0"/>
              <a:t>RANGGA PARDELA (11120994)</a:t>
            </a:r>
          </a:p>
          <a:p>
            <a:pPr marR="0" algn="ctr">
              <a:lnSpc>
                <a:spcPct val="80000"/>
              </a:lnSpc>
            </a:pPr>
            <a:r>
              <a:rPr lang="en-US" sz="1600" dirty="0" smtClean="0"/>
              <a:t>SRI WIDYANINGSIH (11121031)</a:t>
            </a:r>
          </a:p>
          <a:p>
            <a:pPr marR="0" algn="ctr">
              <a:lnSpc>
                <a:spcPct val="80000"/>
              </a:lnSpc>
            </a:pPr>
            <a:endParaRPr lang="en-US" sz="2500" dirty="0" smtClean="0">
              <a:latin typeface="Algerian" pitchFamily="82" charset="0"/>
            </a:endParaRPr>
          </a:p>
        </p:txBody>
      </p:sp>
      <p:pic>
        <p:nvPicPr>
          <p:cNvPr id="9220" name="Picture 2"/>
          <p:cNvPicPr>
            <a:picLocks noChangeAspect="1" noChangeArrowheads="1"/>
          </p:cNvPicPr>
          <p:nvPr/>
        </p:nvPicPr>
        <p:blipFill>
          <a:blip r:embed="rId2"/>
          <a:srcRect/>
          <a:stretch>
            <a:fillRect/>
          </a:stretch>
        </p:blipFill>
        <p:spPr bwMode="auto">
          <a:xfrm>
            <a:off x="2971800" y="1752600"/>
            <a:ext cx="3124200" cy="1314450"/>
          </a:xfrm>
          <a:prstGeom prst="rect">
            <a:avLst/>
          </a:prstGeom>
          <a:noFill/>
          <a:ln w="9525">
            <a:noFill/>
            <a:miter lim="800000"/>
            <a:headEnd/>
            <a:tailEnd/>
          </a:ln>
        </p:spPr>
      </p:pic>
    </p:spTree>
  </p:cSld>
  <p:clrMapOvr>
    <a:masterClrMapping/>
  </p:clrMapOvr>
  <p:transition spd="med" advClick="0" advTm="300000">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itle 13"/>
          <p:cNvSpPr>
            <a:spLocks noGrp="1"/>
          </p:cNvSpPr>
          <p:nvPr>
            <p:ph type="title"/>
          </p:nvPr>
        </p:nvSpPr>
        <p:spPr>
          <a:xfrm>
            <a:off x="457200" y="381000"/>
            <a:ext cx="8229600" cy="639762"/>
          </a:xfrm>
        </p:spPr>
        <p:txBody>
          <a:bodyPr>
            <a:normAutofit fontScale="90000"/>
          </a:bodyPr>
          <a:lstStyle/>
          <a:p>
            <a:r>
              <a:rPr lang="en-US" dirty="0" err="1" smtClean="0"/>
              <a:t>Mekanisme</a:t>
            </a:r>
            <a:r>
              <a:rPr lang="en-US" dirty="0" smtClean="0"/>
              <a:t> </a:t>
            </a:r>
            <a:r>
              <a:rPr lang="en-US" dirty="0" err="1" smtClean="0"/>
              <a:t>Neraca</a:t>
            </a:r>
            <a:r>
              <a:rPr lang="en-US" dirty="0" smtClean="0"/>
              <a:t> </a:t>
            </a:r>
            <a:r>
              <a:rPr lang="en-US" dirty="0" err="1" smtClean="0"/>
              <a:t>pembayaran</a:t>
            </a:r>
            <a:endParaRPr lang="en-US" dirty="0"/>
          </a:p>
        </p:txBody>
      </p:sp>
      <p:sp>
        <p:nvSpPr>
          <p:cNvPr id="19" name="Rectangle 18"/>
          <p:cNvSpPr/>
          <p:nvPr/>
        </p:nvSpPr>
        <p:spPr>
          <a:xfrm>
            <a:off x="533400" y="1295400"/>
            <a:ext cx="8077200" cy="3970318"/>
          </a:xfrm>
          <a:prstGeom prst="rect">
            <a:avLst/>
          </a:prstGeom>
        </p:spPr>
        <p:txBody>
          <a:bodyPr wrap="square">
            <a:spAutoFit/>
          </a:bodyPr>
          <a:lstStyle/>
          <a:p>
            <a:r>
              <a:rPr lang="id-ID" dirty="0" smtClean="0"/>
              <a:t>Ada tiga mekanisme atau proses penting yang menyangkut neraca pembayaran</a:t>
            </a:r>
            <a:r>
              <a:rPr lang="en-US" dirty="0" smtClean="0"/>
              <a:t>, </a:t>
            </a:r>
            <a:r>
              <a:rPr lang="en-US" dirty="0" err="1" smtClean="0"/>
              <a:t>yaitu</a:t>
            </a:r>
            <a:r>
              <a:rPr lang="en-US" dirty="0" smtClean="0"/>
              <a:t> :</a:t>
            </a:r>
          </a:p>
          <a:p>
            <a:endParaRPr lang="en-US" dirty="0" smtClean="0"/>
          </a:p>
          <a:p>
            <a:pPr marL="342900" lvl="0" indent="-342900">
              <a:buFont typeface="+mj-lt"/>
              <a:buAutoNum type="arabicPeriod"/>
            </a:pPr>
            <a:r>
              <a:rPr lang="id-ID" dirty="0" smtClean="0"/>
              <a:t>Penyesuaian lewat perubahan harga – harga atau “mekanisme harga” (akibat dari proses ini disebut “price effects”</a:t>
            </a:r>
            <a:r>
              <a:rPr lang="en-US" dirty="0" smtClean="0"/>
              <a:t>, </a:t>
            </a:r>
            <a:r>
              <a:rPr lang="en-US" dirty="0" err="1" smtClean="0"/>
              <a:t>yaitu</a:t>
            </a:r>
            <a:r>
              <a:rPr lang="en-US" dirty="0" smtClean="0"/>
              <a:t> </a:t>
            </a:r>
            <a:r>
              <a:rPr lang="id-ID" dirty="0" smtClean="0"/>
              <a:t>mekanisme penyesuaian neraca pembayaran lewat perubahan harga – harga mekanisme harga ini bekerja secara penuh (dalam arti bisa membawa kembali neraca pembayaran ke posisi kesimbangan kembali) dalam system standar emas penuh.</a:t>
            </a:r>
            <a:endParaRPr lang="en-US" dirty="0" smtClean="0"/>
          </a:p>
          <a:p>
            <a:pPr marL="342900" lvl="0" indent="-342900">
              <a:buFont typeface="+mj-lt"/>
              <a:buAutoNum type="arabicPeriod"/>
            </a:pPr>
            <a:r>
              <a:rPr lang="id-ID" dirty="0" smtClean="0"/>
              <a:t> Penyesuaian lewat perubahan pendapatan nasional atau ”mekanisme pendapatan” (akibat dari proses ini disebut ”income effects”</a:t>
            </a:r>
            <a:r>
              <a:rPr lang="en-US" dirty="0" smtClean="0"/>
              <a:t>,</a:t>
            </a:r>
          </a:p>
          <a:p>
            <a:pPr marL="342900" lvl="0" indent="-342900">
              <a:buFont typeface="+mj-lt"/>
              <a:buAutoNum type="arabicPeriod"/>
            </a:pPr>
            <a:r>
              <a:rPr lang="id-ID" dirty="0" smtClean="0"/>
              <a:t> Penyesuaian lewat perubahan stok uang atau “mekanisme moneter” (akibat dari proses ini disebut “real balance effects”</a:t>
            </a:r>
            <a:endParaRPr lang="en-US" dirty="0" smtClean="0"/>
          </a:p>
          <a:p>
            <a:endParaRPr lang="en-US" dirty="0"/>
          </a:p>
        </p:txBody>
      </p:sp>
      <p:pic>
        <p:nvPicPr>
          <p:cNvPr id="7" name="Content Placeholder 8" descr="teacher animation.jpg"/>
          <p:cNvPicPr>
            <a:picLocks noChangeAspect="1"/>
          </p:cNvPicPr>
          <p:nvPr/>
        </p:nvPicPr>
        <p:blipFill>
          <a:blip r:embed="rId2"/>
          <a:stretch>
            <a:fillRect/>
          </a:stretch>
        </p:blipFill>
        <p:spPr bwMode="auto">
          <a:xfrm>
            <a:off x="7643090" y="4572000"/>
            <a:ext cx="1272309" cy="2209800"/>
          </a:xfrm>
          <a:prstGeom prst="rect">
            <a:avLst/>
          </a:prstGeom>
          <a:noFill/>
          <a:ln w="9525">
            <a:noFill/>
            <a:miter lim="800000"/>
            <a:headEnd/>
            <a:tailEnd/>
          </a:ln>
        </p:spPr>
      </p:pic>
    </p:spTree>
  </p:cSld>
  <p:clrMapOvr>
    <a:masterClrMapping/>
  </p:clrMapOvr>
  <p:transition spd="med" advClick="0" advTm="300000">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r>
              <a:rPr lang="en-US" dirty="0" smtClean="0"/>
              <a:t>“Balance” for BOP</a:t>
            </a:r>
            <a:endParaRPr lang="en-US" dirty="0"/>
          </a:p>
        </p:txBody>
      </p:sp>
      <p:sp>
        <p:nvSpPr>
          <p:cNvPr id="6145" name="Rectangle 1"/>
          <p:cNvSpPr>
            <a:spLocks noChangeArrowheads="1"/>
          </p:cNvSpPr>
          <p:nvPr/>
        </p:nvSpPr>
        <p:spPr bwMode="auto">
          <a:xfrm>
            <a:off x="228600" y="1143000"/>
            <a:ext cx="86868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id-ID"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Pada dasarnya ada empat pengertian balance</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dalam</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BOP</a:t>
            </a:r>
            <a:r>
              <a:rPr kumimoji="0" lang="id-ID"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yaitu </a:t>
            </a:r>
            <a:r>
              <a:rPr kumimoji="0" lang="id-ID"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id-ID"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Basic Balance</a:t>
            </a:r>
            <a:br>
              <a:rPr kumimoji="0" lang="id-ID"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id-ID"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Basic balance terdiri dari balance dalam transaksi yang sedang berjalan ditambah transaksi modal jangka panjang.</a:t>
            </a:r>
            <a:endPar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342900" lvl="0" indent="-342900" eaLnBrk="0" hangingPunct="0">
              <a:buFont typeface="+mj-lt"/>
              <a:buAutoNum type="arabicPeriod"/>
            </a:pPr>
            <a:r>
              <a:rPr lang="id-ID" dirty="0" smtClean="0">
                <a:latin typeface="Arial" pitchFamily="34" charset="0"/>
                <a:cs typeface="Arial" pitchFamily="34" charset="0"/>
              </a:rPr>
              <a:t> Balance transaksi “autonomous”</a:t>
            </a:r>
            <a:br>
              <a:rPr lang="id-ID" dirty="0" smtClean="0">
                <a:latin typeface="Arial" pitchFamily="34" charset="0"/>
                <a:cs typeface="Arial" pitchFamily="34" charset="0"/>
              </a:rPr>
            </a:br>
            <a:r>
              <a:rPr lang="id-ID" dirty="0" smtClean="0">
                <a:latin typeface="Arial" pitchFamily="34" charset="0"/>
                <a:cs typeface="Arial" pitchFamily="34" charset="0"/>
              </a:rPr>
              <a:t>Balance ini terdiri dari basic balance ditambah dengan aliran modal jangka pendek.</a:t>
            </a:r>
            <a:endParaRPr lang="en-US" dirty="0" smtClean="0">
              <a:latin typeface="Arial" pitchFamily="34" charset="0"/>
              <a:cs typeface="Arial" pitchFamily="34" charset="0"/>
            </a:endParaRPr>
          </a:p>
          <a:p>
            <a:pPr marL="342900" lvl="0" indent="-342900" eaLnBrk="0" hangingPunct="0">
              <a:buFont typeface="+mj-lt"/>
              <a:buAutoNum type="arabicPeriod"/>
            </a:pPr>
            <a:r>
              <a:rPr lang="id-ID" dirty="0" smtClean="0">
                <a:latin typeface="Arial" pitchFamily="34" charset="0"/>
                <a:cs typeface="Arial" pitchFamily="34" charset="0"/>
              </a:rPr>
              <a:t> Liquidity balance</a:t>
            </a:r>
            <a:br>
              <a:rPr lang="id-ID" dirty="0" smtClean="0">
                <a:latin typeface="Arial" pitchFamily="34" charset="0"/>
                <a:cs typeface="Arial" pitchFamily="34" charset="0"/>
              </a:rPr>
            </a:br>
            <a:r>
              <a:rPr lang="id-ID" dirty="0" smtClean="0">
                <a:latin typeface="Arial" pitchFamily="34" charset="0"/>
                <a:cs typeface="Arial" pitchFamily="34" charset="0"/>
              </a:rPr>
              <a:t>Konsep ini dikembangkan di Amerika Serikat untuk mengukur posisi neraca pembayarannya. Perbedaannya dengan balance transaksi aotunomous adalah didalam perlakuan terhadap pemilikan kekayaan (assets) jangka pendek. </a:t>
            </a:r>
            <a:endParaRPr lang="en-US" dirty="0" smtClean="0">
              <a:latin typeface="Arial" pitchFamily="34" charset="0"/>
              <a:cs typeface="Arial" pitchFamily="34" charset="0"/>
            </a:endParaRPr>
          </a:p>
          <a:p>
            <a:pPr marL="342900" lvl="0" indent="-342900" eaLnBrk="0" hangingPunct="0">
              <a:buFont typeface="+mj-lt"/>
              <a:buAutoNum type="arabicPeriod"/>
            </a:pPr>
            <a:r>
              <a:rPr lang="id-ID" dirty="0" smtClean="0">
                <a:latin typeface="Arial" pitchFamily="34" charset="0"/>
                <a:cs typeface="Arial" pitchFamily="34" charset="0"/>
              </a:rPr>
              <a:t> Balance transaksi pemerintah jangka pendek</a:t>
            </a:r>
            <a:br>
              <a:rPr lang="id-ID" dirty="0" smtClean="0">
                <a:latin typeface="Arial" pitchFamily="34" charset="0"/>
                <a:cs typeface="Arial" pitchFamily="34" charset="0"/>
              </a:rPr>
            </a:br>
            <a:r>
              <a:rPr lang="id-ID" dirty="0" smtClean="0">
                <a:latin typeface="Arial" pitchFamily="34" charset="0"/>
                <a:cs typeface="Arial" pitchFamily="34" charset="0"/>
              </a:rPr>
              <a:t>Konsep balance inipun diperkembangkan di Amerika Serikat. Menurut konsep ini, neraca pembayaran terdiri dari penjumlahan basic balance, selisih yang diperhitungakan dan rekening modal jangka pendek (sesudah dikurangi dengan modal amerika jangka pendek yang dimiliki oleh lembaga-lembaga moneter Negara lain).</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ransition spd="med" advClick="0" advTm="300000">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143000"/>
            <a:ext cx="6781800" cy="1107996"/>
          </a:xfrm>
          <a:prstGeom prst="rect">
            <a:avLst/>
          </a:prstGeom>
          <a:noFill/>
        </p:spPr>
        <p:txBody>
          <a:bodyPr wrap="square" lIns="91440" tIns="45720" rIns="91440" bIns="45720">
            <a:spAutoFit/>
          </a:bodyPr>
          <a:lstStyle/>
          <a:p>
            <a:pPr algn="ctr"/>
            <a:r>
              <a:rPr lang="en-US" sz="6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Terima Kasih</a:t>
            </a:r>
            <a:endParaRPr lang="en-US" sz="6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7" name="Content Placeholder 6" descr="at_office.jpeg"/>
          <p:cNvPicPr>
            <a:picLocks noGrp="1" noChangeAspect="1"/>
          </p:cNvPicPr>
          <p:nvPr>
            <p:ph idx="1"/>
          </p:nvPr>
        </p:nvPicPr>
        <p:blipFill>
          <a:blip r:embed="rId2" cstate="print"/>
          <a:stretch>
            <a:fillRect/>
          </a:stretch>
        </p:blipFill>
        <p:spPr>
          <a:xfrm>
            <a:off x="5181600" y="2362200"/>
            <a:ext cx="1219200" cy="1981200"/>
          </a:xfrm>
        </p:spPr>
      </p:pic>
      <p:sp>
        <p:nvSpPr>
          <p:cNvPr id="9" name="Rectangle 8"/>
          <p:cNvSpPr/>
          <p:nvPr/>
        </p:nvSpPr>
        <p:spPr>
          <a:xfrm>
            <a:off x="4800600" y="4572000"/>
            <a:ext cx="2133599" cy="646331"/>
          </a:xfrm>
          <a:prstGeom prst="rect">
            <a:avLst/>
          </a:prstGeom>
        </p:spPr>
        <p:txBody>
          <a:bodyPr wrap="square">
            <a:spAutoFit/>
          </a:bodyPr>
          <a:lstStyle/>
          <a:p>
            <a:r>
              <a:rPr lang="en-US" i="1" dirty="0" err="1" smtClean="0">
                <a:latin typeface="Andalus" pitchFamily="18" charset="-78"/>
                <a:cs typeface="Andalus" pitchFamily="18" charset="-78"/>
              </a:rPr>
              <a:t>Sri.Widyaningsih</a:t>
            </a:r>
            <a:endParaRPr lang="en-US" i="1" dirty="0" smtClean="0">
              <a:latin typeface="Andalus" pitchFamily="18" charset="-78"/>
              <a:cs typeface="Andalus" pitchFamily="18" charset="-78"/>
            </a:endParaRPr>
          </a:p>
          <a:p>
            <a:pPr algn="ctr"/>
            <a:r>
              <a:rPr lang="en-US" i="1" dirty="0" smtClean="0">
                <a:latin typeface="Andalus" pitchFamily="18" charset="-78"/>
                <a:cs typeface="Andalus" pitchFamily="18" charset="-78"/>
              </a:rPr>
              <a:t> </a:t>
            </a:r>
            <a:r>
              <a:rPr lang="en-US" i="1" dirty="0" smtClean="0">
                <a:latin typeface="Andalus" pitchFamily="18" charset="-78"/>
                <a:cs typeface="Andalus" pitchFamily="18" charset="-78"/>
              </a:rPr>
              <a:t>(11121031)</a:t>
            </a:r>
            <a:endParaRPr lang="en-US" dirty="0">
              <a:latin typeface="Andalus" pitchFamily="18" charset="-78"/>
              <a:cs typeface="Andalus" pitchFamily="18" charset="-78"/>
            </a:endParaRPr>
          </a:p>
        </p:txBody>
      </p:sp>
      <p:pic>
        <p:nvPicPr>
          <p:cNvPr id="1026" name="Picture 2" descr="G:\1.jpg"/>
          <p:cNvPicPr>
            <a:picLocks noChangeAspect="1" noChangeArrowheads="1"/>
          </p:cNvPicPr>
          <p:nvPr/>
        </p:nvPicPr>
        <p:blipFill>
          <a:blip r:embed="rId3" cstate="print"/>
          <a:srcRect/>
          <a:stretch>
            <a:fillRect/>
          </a:stretch>
        </p:blipFill>
        <p:spPr bwMode="auto">
          <a:xfrm>
            <a:off x="2386442" y="2362200"/>
            <a:ext cx="1543050" cy="2057400"/>
          </a:xfrm>
          <a:prstGeom prst="rect">
            <a:avLst/>
          </a:prstGeom>
          <a:noFill/>
        </p:spPr>
      </p:pic>
      <p:sp>
        <p:nvSpPr>
          <p:cNvPr id="6" name="TextBox 5"/>
          <p:cNvSpPr txBox="1"/>
          <p:nvPr/>
        </p:nvSpPr>
        <p:spPr>
          <a:xfrm>
            <a:off x="2310242" y="4495800"/>
            <a:ext cx="1728358" cy="646331"/>
          </a:xfrm>
          <a:prstGeom prst="rect">
            <a:avLst/>
          </a:prstGeom>
          <a:noFill/>
        </p:spPr>
        <p:txBody>
          <a:bodyPr wrap="none" rtlCol="0">
            <a:spAutoFit/>
          </a:bodyPr>
          <a:lstStyle/>
          <a:p>
            <a:r>
              <a:rPr lang="en-US" i="1" dirty="0" err="1" smtClean="0">
                <a:latin typeface="Andalus" pitchFamily="18" charset="-78"/>
                <a:cs typeface="Andalus" pitchFamily="18" charset="-78"/>
              </a:rPr>
              <a:t>Heri</a:t>
            </a:r>
            <a:r>
              <a:rPr lang="en-US" i="1" dirty="0" smtClean="0">
                <a:latin typeface="Andalus" pitchFamily="18" charset="-78"/>
                <a:cs typeface="Andalus" pitchFamily="18" charset="-78"/>
              </a:rPr>
              <a:t>  </a:t>
            </a:r>
            <a:r>
              <a:rPr lang="en-US" i="1" dirty="0" err="1" smtClean="0">
                <a:latin typeface="Andalus" pitchFamily="18" charset="-78"/>
                <a:cs typeface="Andalus" pitchFamily="18" charset="-78"/>
              </a:rPr>
              <a:t>Setiyawan</a:t>
            </a:r>
            <a:r>
              <a:rPr lang="en-US" i="1" dirty="0" smtClean="0">
                <a:latin typeface="Andalus" pitchFamily="18" charset="-78"/>
                <a:cs typeface="Andalus" pitchFamily="18" charset="-78"/>
              </a:rPr>
              <a:t> </a:t>
            </a:r>
          </a:p>
          <a:p>
            <a:r>
              <a:rPr lang="en-US" i="1" dirty="0" smtClean="0">
                <a:latin typeface="Andalus" pitchFamily="18" charset="-78"/>
                <a:cs typeface="Andalus" pitchFamily="18" charset="-78"/>
              </a:rPr>
              <a:t>(111210001)</a:t>
            </a:r>
            <a:endParaRPr lang="en-US" i="1" dirty="0">
              <a:latin typeface="Andalus" pitchFamily="18" charset="-78"/>
              <a:cs typeface="Andalus" pitchFamily="18" charset="-78"/>
            </a:endParaRPr>
          </a:p>
        </p:txBody>
      </p:sp>
    </p:spTree>
  </p:cSld>
  <p:clrMapOvr>
    <a:masterClrMapping/>
  </p:clrMapOvr>
  <p:transition spd="med" advClick="0" advTm="300000">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fontAlgn="auto">
              <a:spcAft>
                <a:spcPts val="0"/>
              </a:spcAft>
              <a:defRPr/>
            </a:pPr>
            <a:r>
              <a:rPr lang="en-US" dirty="0" smtClean="0"/>
              <a:t>Definisi</a:t>
            </a:r>
            <a:endParaRPr lang="en-US" dirty="0"/>
          </a:p>
        </p:txBody>
      </p:sp>
      <p:sp>
        <p:nvSpPr>
          <p:cNvPr id="10243" name="Rectangle 4"/>
          <p:cNvSpPr>
            <a:spLocks noChangeArrowheads="1"/>
          </p:cNvSpPr>
          <p:nvPr/>
        </p:nvSpPr>
        <p:spPr bwMode="auto">
          <a:xfrm>
            <a:off x="1447800" y="1219200"/>
            <a:ext cx="6858000" cy="2277547"/>
          </a:xfrm>
          <a:prstGeom prst="rect">
            <a:avLst/>
          </a:prstGeom>
          <a:noFill/>
          <a:ln w="9525">
            <a:noFill/>
            <a:miter lim="800000"/>
            <a:headEnd/>
            <a:tailEnd/>
          </a:ln>
        </p:spPr>
        <p:txBody>
          <a:bodyPr>
            <a:spAutoFit/>
          </a:bodyPr>
          <a:lstStyle/>
          <a:p>
            <a:pPr algn="just"/>
            <a:r>
              <a:rPr lang="en-US" dirty="0">
                <a:latin typeface="Lucida Sans Unicode" pitchFamily="34" charset="0"/>
              </a:rPr>
              <a:t>Neraca Pembayaran disebut juga sebagai balance of payment (</a:t>
            </a:r>
            <a:r>
              <a:rPr lang="en-US" dirty="0" smtClean="0">
                <a:latin typeface="Lucida Sans Unicode" pitchFamily="34" charset="0"/>
              </a:rPr>
              <a:t>BOP)adalah catatan statistik (ringkas) tentang transaksi ekonomi internasional yang dilakukan oleh penduduk suatu negara (perekonomian) dengan penduduk negara (perekonomian) lainnya selama kurun waktu (periode) tertentu.umumnya satu tahun walaupun laporan-laporan statistik dewasa ini umumnya periode triwulan. </a:t>
            </a:r>
            <a:endParaRPr lang="en-US" dirty="0">
              <a:latin typeface="Lucida Sans Unicode" pitchFamily="34" charset="0"/>
            </a:endParaRPr>
          </a:p>
          <a:p>
            <a:pPr algn="just"/>
            <a:endParaRPr lang="en-US" sz="1600" dirty="0">
              <a:latin typeface="Lucida Sans Unicode" pitchFamily="34" charset="0"/>
            </a:endParaRPr>
          </a:p>
        </p:txBody>
      </p:sp>
      <p:sp>
        <p:nvSpPr>
          <p:cNvPr id="10244" name="Rectangle 5"/>
          <p:cNvSpPr>
            <a:spLocks noChangeArrowheads="1"/>
          </p:cNvSpPr>
          <p:nvPr/>
        </p:nvSpPr>
        <p:spPr bwMode="auto">
          <a:xfrm>
            <a:off x="1447800" y="3276600"/>
            <a:ext cx="6781800" cy="1200329"/>
          </a:xfrm>
          <a:prstGeom prst="rect">
            <a:avLst/>
          </a:prstGeom>
          <a:noFill/>
          <a:ln w="9525">
            <a:noFill/>
            <a:miter lim="800000"/>
            <a:headEnd/>
            <a:tailEnd/>
          </a:ln>
        </p:spPr>
        <p:txBody>
          <a:bodyPr wrap="square">
            <a:spAutoFit/>
          </a:bodyPr>
          <a:lstStyle/>
          <a:p>
            <a:r>
              <a:rPr lang="en-US" dirty="0">
                <a:latin typeface="Lucida Sans Unicode" pitchFamily="34" charset="0"/>
              </a:rPr>
              <a:t>Menurut Nopirin, (1999) Neraca pembayaran suatu negara adalah catatan yang sistematis tentang transaksi ekonomi internasional antara penduduk negara itu dengan pendududk negara lain dalam </a:t>
            </a:r>
            <a:r>
              <a:rPr lang="en-US" dirty="0" smtClean="0">
                <a:latin typeface="Lucida Sans Unicode" pitchFamily="34" charset="0"/>
              </a:rPr>
              <a:t>jangka waktu </a:t>
            </a:r>
            <a:r>
              <a:rPr lang="en-US" dirty="0">
                <a:latin typeface="Lucida Sans Unicode" pitchFamily="34" charset="0"/>
              </a:rPr>
              <a:t>tertentu</a:t>
            </a:r>
            <a:r>
              <a:rPr lang="en-US" dirty="0" smtClean="0">
                <a:latin typeface="Lucida Sans Unicode" pitchFamily="34" charset="0"/>
              </a:rPr>
              <a:t>.</a:t>
            </a:r>
            <a:endParaRPr lang="en-US" dirty="0">
              <a:latin typeface="Lucida Sans Unicode" pitchFamily="34" charset="0"/>
            </a:endParaRPr>
          </a:p>
        </p:txBody>
      </p:sp>
      <p:sp>
        <p:nvSpPr>
          <p:cNvPr id="8" name="Curved Right Arrow 7"/>
          <p:cNvSpPr/>
          <p:nvPr/>
        </p:nvSpPr>
        <p:spPr>
          <a:xfrm>
            <a:off x="533400" y="1371600"/>
            <a:ext cx="762000" cy="2286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pic>
        <p:nvPicPr>
          <p:cNvPr id="10246" name="Picture 2" descr="0_4f7c57d61f2f0.jpg (200×250)"/>
          <p:cNvPicPr>
            <a:picLocks noChangeAspect="1" noChangeArrowheads="1"/>
          </p:cNvPicPr>
          <p:nvPr/>
        </p:nvPicPr>
        <p:blipFill>
          <a:blip r:embed="rId2"/>
          <a:srcRect/>
          <a:stretch>
            <a:fillRect/>
          </a:stretch>
        </p:blipFill>
        <p:spPr bwMode="auto">
          <a:xfrm>
            <a:off x="6400800" y="4648200"/>
            <a:ext cx="1905000" cy="2057400"/>
          </a:xfrm>
          <a:prstGeom prst="rect">
            <a:avLst/>
          </a:prstGeom>
          <a:noFill/>
          <a:ln w="9525">
            <a:noFill/>
            <a:miter lim="800000"/>
            <a:headEnd/>
            <a:tailEnd/>
          </a:ln>
        </p:spPr>
      </p:pic>
      <p:sp>
        <p:nvSpPr>
          <p:cNvPr id="9" name="Rectangle 8"/>
          <p:cNvSpPr>
            <a:spLocks noChangeArrowheads="1"/>
          </p:cNvSpPr>
          <p:nvPr/>
        </p:nvSpPr>
        <p:spPr bwMode="auto">
          <a:xfrm>
            <a:off x="4343400" y="6477000"/>
            <a:ext cx="1943100" cy="261938"/>
          </a:xfrm>
          <a:prstGeom prst="rect">
            <a:avLst/>
          </a:prstGeom>
          <a:noFill/>
          <a:ln w="9525">
            <a:noFill/>
            <a:miter lim="800000"/>
            <a:headEnd/>
            <a:tailEnd/>
          </a:ln>
        </p:spPr>
        <p:txBody>
          <a:bodyPr wrap="none">
            <a:spAutoFit/>
          </a:bodyPr>
          <a:lstStyle/>
          <a:p>
            <a:r>
              <a:rPr lang="en-US" sz="1100" i="1" dirty="0">
                <a:latin typeface="Lucida Sans Unicode" pitchFamily="34" charset="0"/>
              </a:rPr>
              <a:t>Prof(ret). Dr. Nopirin, MA.</a:t>
            </a:r>
          </a:p>
        </p:txBody>
      </p:sp>
    </p:spTree>
  </p:cSld>
  <p:clrMapOvr>
    <a:masterClrMapping/>
  </p:clrMapOvr>
  <p:transition spd="med" advClick="0" advTm="300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Tujuan</a:t>
            </a:r>
            <a:endParaRPr lang="en-US" dirty="0"/>
          </a:p>
        </p:txBody>
      </p:sp>
      <p:sp>
        <p:nvSpPr>
          <p:cNvPr id="4" name="Rectangle 3"/>
          <p:cNvSpPr>
            <a:spLocks noChangeArrowheads="1"/>
          </p:cNvSpPr>
          <p:nvPr/>
        </p:nvSpPr>
        <p:spPr bwMode="auto">
          <a:xfrm>
            <a:off x="533400" y="1524000"/>
            <a:ext cx="8229600" cy="1754326"/>
          </a:xfrm>
          <a:prstGeom prst="rect">
            <a:avLst/>
          </a:prstGeom>
          <a:noFill/>
          <a:ln w="9525">
            <a:noFill/>
            <a:miter lim="800000"/>
            <a:headEnd/>
            <a:tailEnd/>
          </a:ln>
        </p:spPr>
        <p:txBody>
          <a:bodyPr wrap="square">
            <a:spAutoFit/>
          </a:bodyPr>
          <a:lstStyle/>
          <a:p>
            <a:pPr algn="just"/>
            <a:r>
              <a:rPr lang="en-US" dirty="0">
                <a:latin typeface="Lucida Sans Unicode" pitchFamily="34" charset="0"/>
              </a:rPr>
              <a:t>Tujuan </a:t>
            </a:r>
            <a:r>
              <a:rPr lang="en-US" dirty="0" smtClean="0">
                <a:latin typeface="Lucida Sans Unicode" pitchFamily="34" charset="0"/>
              </a:rPr>
              <a:t>utama </a:t>
            </a:r>
            <a:r>
              <a:rPr lang="en-US" dirty="0">
                <a:latin typeface="Lucida Sans Unicode" pitchFamily="34" charset="0"/>
              </a:rPr>
              <a:t>adalah untuk memberikan informasi kepada penguasa pemerintah tentang posisi keuangan dalam hubungan </a:t>
            </a:r>
            <a:r>
              <a:rPr lang="en-US" dirty="0" smtClean="0">
                <a:latin typeface="Lucida Sans Unicode" pitchFamily="34" charset="0"/>
              </a:rPr>
              <a:t>ekonomi </a:t>
            </a:r>
            <a:r>
              <a:rPr lang="en-US" dirty="0">
                <a:latin typeface="Lucida Sans Unicode" pitchFamily="34" charset="0"/>
              </a:rPr>
              <a:t>dengan negara lain </a:t>
            </a:r>
            <a:r>
              <a:rPr lang="en-US" dirty="0" smtClean="0">
                <a:latin typeface="Lucida Sans Unicode" pitchFamily="34" charset="0"/>
              </a:rPr>
              <a:t>serta </a:t>
            </a:r>
            <a:r>
              <a:rPr lang="en-US" dirty="0">
                <a:latin typeface="Lucida Sans Unicode" pitchFamily="34" charset="0"/>
              </a:rPr>
              <a:t>membantu di dalam pengambilan kebijaksanaan moneter, fiscal, perdagangan dan pembayaran </a:t>
            </a:r>
            <a:r>
              <a:rPr lang="en-US" dirty="0" smtClean="0">
                <a:latin typeface="Lucida Sans Unicode" pitchFamily="34" charset="0"/>
              </a:rPr>
              <a:t>internasional dan </a:t>
            </a:r>
            <a:r>
              <a:rPr lang="en-US" dirty="0" smtClean="0"/>
              <a:t>Membukukan seluruh transaksi ekonomi internasional yg terjadi antara penduduk dalam negri dan penduduk luar negri</a:t>
            </a:r>
          </a:p>
        </p:txBody>
      </p:sp>
      <p:pic>
        <p:nvPicPr>
          <p:cNvPr id="5" name="Content Placeholder 8" descr="teacher animation.jpg"/>
          <p:cNvPicPr>
            <a:picLocks noGrp="1" noChangeAspect="1"/>
          </p:cNvPicPr>
          <p:nvPr>
            <p:ph idx="1"/>
          </p:nvPr>
        </p:nvPicPr>
        <p:blipFill>
          <a:blip r:embed="rId2"/>
          <a:stretch>
            <a:fillRect/>
          </a:stretch>
        </p:blipFill>
        <p:spPr>
          <a:xfrm>
            <a:off x="6324600" y="3429000"/>
            <a:ext cx="2133600" cy="3124199"/>
          </a:xfrm>
        </p:spPr>
      </p:pic>
    </p:spTree>
  </p:cSld>
  <p:clrMapOvr>
    <a:masterClrMapping/>
  </p:clrMapOvr>
  <p:transition spd="med" advClick="0" advTm="300000">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pPr fontAlgn="auto">
              <a:spcAft>
                <a:spcPts val="0"/>
              </a:spcAft>
              <a:defRPr/>
            </a:pPr>
            <a:r>
              <a:rPr lang="en-US" dirty="0" smtClean="0"/>
              <a:t>Manfaat &amp; Kegunaannya</a:t>
            </a:r>
            <a:endParaRPr lang="en-US" dirty="0"/>
          </a:p>
        </p:txBody>
      </p:sp>
      <p:sp>
        <p:nvSpPr>
          <p:cNvPr id="4" name="Rectangle 3"/>
          <p:cNvSpPr/>
          <p:nvPr/>
        </p:nvSpPr>
        <p:spPr>
          <a:xfrm>
            <a:off x="609600" y="1219200"/>
            <a:ext cx="7924800" cy="4801314"/>
          </a:xfrm>
          <a:prstGeom prst="rect">
            <a:avLst/>
          </a:prstGeom>
        </p:spPr>
        <p:txBody>
          <a:bodyPr wrap="square">
            <a:spAutoFit/>
          </a:bodyPr>
          <a:lstStyle/>
          <a:p>
            <a:r>
              <a:rPr lang="en-US" dirty="0" smtClean="0"/>
              <a:t>Manfaat </a:t>
            </a:r>
            <a:r>
              <a:rPr lang="en-US" dirty="0"/>
              <a:t>pencatatan pembayaran internasional adalah sebagai berikut :</a:t>
            </a:r>
            <a:endParaRPr lang="en-US" dirty="0" smtClean="0"/>
          </a:p>
          <a:p>
            <a:pPr marL="342900" indent="-342900">
              <a:buFont typeface="+mj-lt"/>
              <a:buAutoNum type="arabicPeriod"/>
            </a:pPr>
            <a:r>
              <a:rPr lang="en-US" dirty="0" smtClean="0"/>
              <a:t>Untuk </a:t>
            </a:r>
            <a:r>
              <a:rPr lang="en-US" dirty="0"/>
              <a:t>mengetahui keadaan keuangan negara yang terkait dengan pembayaran luar </a:t>
            </a:r>
            <a:r>
              <a:rPr lang="en-US" dirty="0" smtClean="0"/>
              <a:t>negeri</a:t>
            </a:r>
          </a:p>
          <a:p>
            <a:pPr marL="342900" indent="-342900">
              <a:buFont typeface="+mj-lt"/>
              <a:buAutoNum type="arabicPeriod"/>
            </a:pPr>
            <a:r>
              <a:rPr lang="en-US" dirty="0" smtClean="0"/>
              <a:t>Untuk </a:t>
            </a:r>
            <a:r>
              <a:rPr lang="en-US" dirty="0"/>
              <a:t>mengetahui berapa besar sumbangan transaksi ekonomi internasional terhadap penerimaan negara yang </a:t>
            </a:r>
            <a:r>
              <a:rPr lang="en-US" dirty="0" smtClean="0"/>
              <a:t>bersangkutan</a:t>
            </a:r>
          </a:p>
          <a:p>
            <a:pPr marL="342900" indent="-342900">
              <a:buFont typeface="+mj-lt"/>
              <a:buAutoNum type="arabicPeriod"/>
            </a:pPr>
            <a:r>
              <a:rPr lang="en-US" dirty="0" smtClean="0"/>
              <a:t>Untuk </a:t>
            </a:r>
            <a:r>
              <a:rPr lang="en-US" dirty="0"/>
              <a:t>mengetahui dinamika perdagangan luar </a:t>
            </a:r>
            <a:r>
              <a:rPr lang="en-US" dirty="0" smtClean="0"/>
              <a:t>negeri</a:t>
            </a:r>
          </a:p>
          <a:p>
            <a:pPr marL="342900" indent="-342900">
              <a:buFont typeface="+mj-lt"/>
              <a:buAutoNum type="arabicPeriod"/>
            </a:pPr>
            <a:r>
              <a:rPr lang="en-US" dirty="0" smtClean="0"/>
              <a:t>Sebagai </a:t>
            </a:r>
            <a:r>
              <a:rPr lang="en-US" dirty="0"/>
              <a:t>sumber data dan informasi untuk melakukan evaluasi dan analisis kebijakan </a:t>
            </a:r>
            <a:r>
              <a:rPr lang="en-US" dirty="0" smtClean="0"/>
              <a:t>ekonomi.</a:t>
            </a:r>
          </a:p>
          <a:p>
            <a:pPr marL="342900" indent="-342900">
              <a:buFont typeface="+mj-lt"/>
              <a:buAutoNum type="arabicPeriod"/>
            </a:pPr>
            <a:r>
              <a:rPr lang="en-US" dirty="0" smtClean="0"/>
              <a:t>Mengetahui struktur dan komposisi transaksi ekonomi internasional suatu negara</a:t>
            </a:r>
          </a:p>
          <a:p>
            <a:pPr marL="342900" indent="-342900">
              <a:buFont typeface="+mj-lt"/>
              <a:buAutoNum type="arabicPeriod"/>
            </a:pPr>
            <a:r>
              <a:rPr lang="en-US" dirty="0" smtClean="0"/>
              <a:t>Mengetahui mitra usaha suatu negara dalam hubungan ekonomi internasional</a:t>
            </a:r>
          </a:p>
          <a:p>
            <a:pPr marL="342900" indent="-342900">
              <a:buFont typeface="+mj-lt"/>
              <a:buAutoNum type="arabicPeriod"/>
            </a:pPr>
            <a:r>
              <a:rPr lang="en-US" dirty="0" smtClean="0"/>
              <a:t>Mengetahui posisi keuangan internasional suatu negara</a:t>
            </a:r>
          </a:p>
          <a:p>
            <a:pPr marL="342900" indent="-342900">
              <a:buFont typeface="+mj-lt"/>
              <a:buAutoNum type="arabicPeriod"/>
            </a:pPr>
            <a:r>
              <a:rPr lang="en-US" dirty="0" smtClean="0"/>
              <a:t>Sebagai indikator yang akan dipertimbangkan oleh negara donor untuk memberikan bantuan keuangan</a:t>
            </a:r>
          </a:p>
          <a:p>
            <a:pPr marL="342900" indent="-342900">
              <a:buFont typeface="+mj-lt"/>
              <a:buAutoNum type="arabicPeriod"/>
            </a:pPr>
            <a:r>
              <a:rPr lang="en-US" dirty="0" smtClean="0"/>
              <a:t>Sebagai indikator fundamental ekonomi selain tingkat inflasi, pertumbuhan GNP dan sebagainya.</a:t>
            </a:r>
          </a:p>
        </p:txBody>
      </p:sp>
    </p:spTree>
  </p:cSld>
  <p:clrMapOvr>
    <a:masterClrMapping/>
  </p:clrMapOvr>
  <p:transition spd="med" advClick="0" advTm="300000">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pPr fontAlgn="auto">
              <a:spcAft>
                <a:spcPts val="0"/>
              </a:spcAft>
              <a:defRPr/>
            </a:pPr>
            <a:r>
              <a:rPr lang="en-US" dirty="0" smtClean="0"/>
              <a:t>Struktur Dasar (1)</a:t>
            </a:r>
            <a:endParaRPr lang="en-US" dirty="0"/>
          </a:p>
        </p:txBody>
      </p:sp>
      <p:sp>
        <p:nvSpPr>
          <p:cNvPr id="5" name="Rectangle 4"/>
          <p:cNvSpPr/>
          <p:nvPr/>
        </p:nvSpPr>
        <p:spPr>
          <a:xfrm>
            <a:off x="533400" y="990600"/>
            <a:ext cx="8153400" cy="4539704"/>
          </a:xfrm>
          <a:prstGeom prst="rect">
            <a:avLst/>
          </a:prstGeom>
        </p:spPr>
        <p:txBody>
          <a:bodyPr wrap="square">
            <a:spAutoFit/>
          </a:bodyPr>
          <a:lstStyle/>
          <a:p>
            <a:r>
              <a:rPr lang="en-US" sz="1700" dirty="0"/>
              <a:t>Neraca pembayaran internasional terbentuk dari </a:t>
            </a:r>
            <a:r>
              <a:rPr lang="en-US" sz="1700" dirty="0" smtClean="0"/>
              <a:t>beberapa struktur dasar utama </a:t>
            </a:r>
            <a:r>
              <a:rPr lang="en-US" sz="1700" dirty="0"/>
              <a:t>adalah sebagai berikut </a:t>
            </a:r>
            <a:r>
              <a:rPr lang="en-US" sz="1700" dirty="0" smtClean="0"/>
              <a:t>:</a:t>
            </a:r>
          </a:p>
          <a:p>
            <a:pPr marL="342900" indent="-342900">
              <a:buFont typeface="+mj-lt"/>
              <a:buAutoNum type="arabicPeriod"/>
            </a:pPr>
            <a:r>
              <a:rPr lang="en-US" sz="1700" dirty="0" smtClean="0"/>
              <a:t>Neraca Lancar </a:t>
            </a:r>
            <a:r>
              <a:rPr lang="en-US" sz="1700" i="1" dirty="0"/>
              <a:t>(current Account)</a:t>
            </a:r>
            <a:r>
              <a:rPr lang="en-US" sz="1700" dirty="0" smtClean="0"/>
              <a:t/>
            </a:r>
            <a:br>
              <a:rPr lang="en-US" sz="1700" dirty="0" smtClean="0"/>
            </a:br>
            <a:r>
              <a:rPr lang="en-US" sz="1700" dirty="0"/>
              <a:t>Neraca </a:t>
            </a:r>
            <a:r>
              <a:rPr lang="en-US" sz="1700" dirty="0" smtClean="0"/>
              <a:t>Lancar adalah bagian </a:t>
            </a:r>
            <a:r>
              <a:rPr lang="en-US" sz="1700" i="1" dirty="0" smtClean="0"/>
              <a:t>BOP </a:t>
            </a:r>
            <a:r>
              <a:rPr lang="en-US" sz="1700" dirty="0" smtClean="0"/>
              <a:t> yang memberi gambaran ringkas tentang transaksi barang dan jasa yang diproduksi selama periode setahun atau kurang.Neraca lancar dibagi atas 3 bagian pokok yaitu :</a:t>
            </a:r>
            <a:br>
              <a:rPr lang="en-US" sz="1700" dirty="0" smtClean="0"/>
            </a:br>
            <a:r>
              <a:rPr lang="en-US" sz="1700" dirty="0" smtClean="0"/>
              <a:t>neraca perdagangan </a:t>
            </a:r>
            <a:r>
              <a:rPr lang="en-US" sz="1700" i="1" dirty="0" smtClean="0"/>
              <a:t>(balance of  trade)</a:t>
            </a:r>
            <a:r>
              <a:rPr lang="en-US" sz="1700" dirty="0" smtClean="0"/>
              <a:t> yaitu catatan transaksi ekspor dan impor barang-barang selama satu periode</a:t>
            </a:r>
          </a:p>
          <a:p>
            <a:pPr marL="342900" indent="-342900">
              <a:buFont typeface="+mj-lt"/>
              <a:buAutoNum type="arabicPeriod"/>
            </a:pPr>
            <a:r>
              <a:rPr lang="en-US" sz="1700" dirty="0" smtClean="0"/>
              <a:t>neraca jasa </a:t>
            </a:r>
            <a:r>
              <a:rPr lang="en-US" sz="1700" i="1" dirty="0" smtClean="0"/>
              <a:t>(services)</a:t>
            </a:r>
            <a:r>
              <a:rPr lang="en-US" sz="1700" dirty="0" smtClean="0"/>
              <a:t> yaitu catatan transaksi ekspor dan impor  jasa selama satu periode </a:t>
            </a:r>
            <a:br>
              <a:rPr lang="en-US" sz="1700" dirty="0" smtClean="0"/>
            </a:br>
            <a:r>
              <a:rPr lang="en-US" sz="1700" dirty="0" smtClean="0"/>
              <a:t>Neraca nonbalas </a:t>
            </a:r>
            <a:r>
              <a:rPr lang="en-US" sz="1700" i="1" dirty="0" smtClean="0"/>
              <a:t>(transfer payment) </a:t>
            </a:r>
            <a:r>
              <a:rPr lang="en-US" sz="1700" dirty="0" smtClean="0"/>
              <a:t>yaitu catatan transaksi-transaksi yang bukan sebagai akibat balas jasa.Misalnya, bila pemerintah USA bila memberikan hibah kepada pemerintahan negara lain hal tersebut akan tercatat dalam neraca nonbalas jasa.</a:t>
            </a:r>
          </a:p>
          <a:p>
            <a:pPr marL="342900" indent="-342900">
              <a:buFont typeface="+mj-lt"/>
              <a:buAutoNum type="arabicPeriod"/>
            </a:pPr>
            <a:r>
              <a:rPr lang="en-US" sz="1700" dirty="0" smtClean="0"/>
              <a:t>Neraca Modal </a:t>
            </a:r>
            <a:r>
              <a:rPr lang="en-US" sz="1700" i="1" dirty="0" smtClean="0"/>
              <a:t>(Capital Account)</a:t>
            </a:r>
            <a:r>
              <a:rPr lang="en-US" sz="1700" dirty="0" smtClean="0"/>
              <a:t/>
            </a:r>
            <a:br>
              <a:rPr lang="en-US" sz="1700" dirty="0" smtClean="0"/>
            </a:br>
            <a:r>
              <a:rPr lang="en-US" sz="1700" dirty="0" smtClean="0"/>
              <a:t>Neraca Modal mencatat arus masuk modal </a:t>
            </a:r>
            <a:r>
              <a:rPr lang="en-US" sz="1700" i="1" dirty="0" smtClean="0"/>
              <a:t>(capital inflow) </a:t>
            </a:r>
            <a:r>
              <a:rPr lang="en-US" sz="1700" dirty="0" smtClean="0"/>
              <a:t> dan arus keluar modal </a:t>
            </a:r>
            <a:r>
              <a:rPr lang="en-US" sz="1700" i="1" dirty="0" smtClean="0"/>
              <a:t>(capital outflow) </a:t>
            </a:r>
            <a:r>
              <a:rPr lang="en-US" sz="1700" dirty="0" smtClean="0"/>
              <a:t>selama periode tertentu.sifatnya dapat jangka panjang.</a:t>
            </a:r>
            <a:endParaRPr lang="en-US" sz="1700" dirty="0"/>
          </a:p>
        </p:txBody>
      </p:sp>
    </p:spTree>
  </p:cSld>
  <p:clrMapOvr>
    <a:masterClrMapping/>
  </p:clrMapOvr>
  <p:transition spd="med" advClick="0" advTm="300000">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dirty="0" smtClean="0"/>
              <a:t>Struktur Dasar (2)</a:t>
            </a:r>
            <a:endParaRPr lang="en-US" dirty="0"/>
          </a:p>
        </p:txBody>
      </p:sp>
      <p:sp>
        <p:nvSpPr>
          <p:cNvPr id="5" name="Rectangle 4"/>
          <p:cNvSpPr/>
          <p:nvPr/>
        </p:nvSpPr>
        <p:spPr>
          <a:xfrm>
            <a:off x="533400" y="990600"/>
            <a:ext cx="8153400" cy="3493264"/>
          </a:xfrm>
          <a:prstGeom prst="rect">
            <a:avLst/>
          </a:prstGeom>
        </p:spPr>
        <p:txBody>
          <a:bodyPr wrap="square">
            <a:spAutoFit/>
          </a:bodyPr>
          <a:lstStyle/>
          <a:p>
            <a:pPr algn="just"/>
            <a:r>
              <a:rPr lang="en-US" sz="1700" dirty="0" smtClean="0"/>
              <a:t>   Neraca Modal dibedakan menjadi :</a:t>
            </a:r>
          </a:p>
          <a:p>
            <a:pPr marL="342900" indent="-342900" algn="just">
              <a:buFont typeface="+mj-lt"/>
              <a:buAutoNum type="alphaLcPeriod"/>
            </a:pPr>
            <a:r>
              <a:rPr lang="en-US" sz="1700" dirty="0" smtClean="0"/>
              <a:t>Neraca modal pemerintah </a:t>
            </a:r>
            <a:r>
              <a:rPr lang="en-US" sz="1700" i="1" dirty="0" smtClean="0"/>
              <a:t>(official capital) </a:t>
            </a:r>
            <a:r>
              <a:rPr lang="en-US" sz="1700" dirty="0" smtClean="0"/>
              <a:t>yang mencatat arus keluar masuk modal disektor pemerintah</a:t>
            </a:r>
          </a:p>
          <a:p>
            <a:pPr marL="342900" indent="-342900" algn="just">
              <a:buFont typeface="+mj-lt"/>
              <a:buAutoNum type="alphaLcPeriod"/>
            </a:pPr>
            <a:r>
              <a:rPr lang="en-US" sz="1700" dirty="0" smtClean="0"/>
              <a:t>Neraca modal swasta </a:t>
            </a:r>
            <a:r>
              <a:rPr lang="en-US" sz="1700" i="1" dirty="0" smtClean="0"/>
              <a:t>(private capital) </a:t>
            </a:r>
            <a:r>
              <a:rPr lang="en-US" sz="1700" dirty="0" smtClean="0"/>
              <a:t>yang mencatat arus keluar masuk modal sektor swasta (dunia usaha).</a:t>
            </a:r>
          </a:p>
          <a:p>
            <a:endParaRPr lang="en-US" sz="1700" dirty="0" smtClean="0"/>
          </a:p>
          <a:p>
            <a:pPr marL="342900" indent="-342900">
              <a:buFont typeface="+mj-lt"/>
              <a:buAutoNum type="arabicPeriod" startAt="3"/>
            </a:pPr>
            <a:r>
              <a:rPr lang="en-US" sz="1700" dirty="0" smtClean="0"/>
              <a:t>Neraca Penyeimbang </a:t>
            </a:r>
            <a:r>
              <a:rPr lang="en-US" sz="1700" i="1" dirty="0" smtClean="0"/>
              <a:t>(Settlement Account) </a:t>
            </a:r>
          </a:p>
          <a:p>
            <a:pPr indent="-342900" algn="just"/>
            <a:r>
              <a:rPr lang="en-US" sz="1700" i="1" dirty="0" smtClean="0"/>
              <a:t>Neraca penyeimbang adalah bagian dari </a:t>
            </a:r>
            <a:r>
              <a:rPr lang="en-US" sz="1700" dirty="0" smtClean="0"/>
              <a:t>BOP </a:t>
            </a:r>
            <a:r>
              <a:rPr lang="en-US" sz="1700" i="1" dirty="0" smtClean="0"/>
              <a:t> yang menjelaskan bagaimana surplus atau defisit BOP  </a:t>
            </a:r>
            <a:r>
              <a:rPr lang="en-US" sz="1700" dirty="0" smtClean="0"/>
              <a:t>dibiayai.</a:t>
            </a:r>
          </a:p>
          <a:p>
            <a:pPr indent="-342900" algn="just"/>
            <a:endParaRPr lang="en-US" sz="1700" dirty="0" smtClean="0"/>
          </a:p>
          <a:p>
            <a:pPr indent="-342900" algn="just">
              <a:buFont typeface="+mj-lt"/>
              <a:buAutoNum type="arabicPeriod" startAt="4"/>
            </a:pPr>
            <a:r>
              <a:rPr lang="en-US" sz="1700" dirty="0" smtClean="0"/>
              <a:t>Selisih Perhitungan </a:t>
            </a:r>
            <a:r>
              <a:rPr lang="en-US" sz="1700" i="1" dirty="0" smtClean="0"/>
              <a:t>(Statistical Discrepancy)</a:t>
            </a:r>
          </a:p>
          <a:p>
            <a:pPr indent="-342900" algn="just"/>
            <a:r>
              <a:rPr lang="en-US" sz="1700" dirty="0" smtClean="0"/>
              <a:t>Merupakan Transaksi yang tidak tercatat </a:t>
            </a:r>
            <a:r>
              <a:rPr lang="en-US" sz="1700" i="1" dirty="0" smtClean="0"/>
              <a:t>(unrecorded transaction) </a:t>
            </a:r>
            <a:r>
              <a:rPr lang="en-US" sz="1700" dirty="0" smtClean="0"/>
              <a:t>dalam BOP karna adanya ketidaklengkapan informasi </a:t>
            </a:r>
            <a:r>
              <a:rPr lang="en-US" sz="1700" i="1" dirty="0" smtClean="0"/>
              <a:t>(imperfect information)</a:t>
            </a:r>
          </a:p>
        </p:txBody>
      </p:sp>
      <p:pic>
        <p:nvPicPr>
          <p:cNvPr id="6" name="Content Placeholder 8" descr="teacher animation.jpg"/>
          <p:cNvPicPr>
            <a:picLocks noGrp="1" noChangeAspect="1"/>
          </p:cNvPicPr>
          <p:nvPr>
            <p:ph idx="1"/>
          </p:nvPr>
        </p:nvPicPr>
        <p:blipFill>
          <a:blip r:embed="rId2"/>
          <a:stretch>
            <a:fillRect/>
          </a:stretch>
        </p:blipFill>
        <p:spPr>
          <a:xfrm>
            <a:off x="6934200" y="4191000"/>
            <a:ext cx="1600200" cy="2362200"/>
          </a:xfrm>
        </p:spPr>
      </p:pic>
    </p:spTree>
  </p:cSld>
  <p:clrMapOvr>
    <a:masterClrMapping/>
  </p:clrMapOvr>
  <p:transition spd="med" advClick="0" advTm="300000">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8"/>
            <a:ext cx="8229600" cy="944562"/>
          </a:xfrm>
        </p:spPr>
        <p:txBody>
          <a:bodyPr>
            <a:normAutofit/>
          </a:bodyPr>
          <a:lstStyle/>
          <a:p>
            <a:pPr fontAlgn="auto">
              <a:spcAft>
                <a:spcPts val="0"/>
              </a:spcAft>
              <a:defRPr/>
            </a:pPr>
            <a:r>
              <a:rPr lang="en-US" sz="3600" dirty="0" err="1" smtClean="0"/>
              <a:t>Jenis</a:t>
            </a:r>
            <a:r>
              <a:rPr lang="en-US" sz="3600" dirty="0" smtClean="0"/>
              <a:t> </a:t>
            </a:r>
            <a:r>
              <a:rPr lang="en-US" sz="3600" dirty="0" err="1" smtClean="0"/>
              <a:t>Transaksi</a:t>
            </a:r>
            <a:r>
              <a:rPr lang="en-US" sz="3600" dirty="0" smtClean="0"/>
              <a:t> </a:t>
            </a:r>
            <a:r>
              <a:rPr lang="en-US" sz="3600" dirty="0" err="1" smtClean="0"/>
              <a:t>Ekonomi</a:t>
            </a:r>
            <a:r>
              <a:rPr lang="en-US" sz="3600" dirty="0" smtClean="0"/>
              <a:t> </a:t>
            </a:r>
            <a:r>
              <a:rPr lang="en-US" sz="3600" dirty="0" err="1" smtClean="0"/>
              <a:t>dalam</a:t>
            </a:r>
            <a:r>
              <a:rPr lang="en-US" sz="3600" dirty="0" smtClean="0"/>
              <a:t> BOP</a:t>
            </a:r>
            <a:endParaRPr lang="en-US" sz="3600" dirty="0"/>
          </a:p>
        </p:txBody>
      </p:sp>
      <p:sp>
        <p:nvSpPr>
          <p:cNvPr id="3" name="Rectangle 2"/>
          <p:cNvSpPr/>
          <p:nvPr/>
        </p:nvSpPr>
        <p:spPr>
          <a:xfrm>
            <a:off x="457200" y="1371601"/>
            <a:ext cx="8077200" cy="4524315"/>
          </a:xfrm>
          <a:prstGeom prst="rect">
            <a:avLst/>
          </a:prstGeom>
        </p:spPr>
        <p:txBody>
          <a:bodyPr wrap="square">
            <a:spAutoFit/>
          </a:bodyPr>
          <a:lstStyle/>
          <a:p>
            <a:r>
              <a:rPr lang="en-US" dirty="0"/>
              <a:t>N</a:t>
            </a:r>
            <a:r>
              <a:rPr lang="en-US" dirty="0" smtClean="0"/>
              <a:t>eraca </a:t>
            </a:r>
            <a:r>
              <a:rPr lang="en-US" dirty="0"/>
              <a:t>pembayaran internasional dibedakan menjadi 2 </a:t>
            </a:r>
            <a:r>
              <a:rPr lang="en-US" dirty="0" smtClean="0"/>
              <a:t>jenis transaksi, </a:t>
            </a:r>
            <a:r>
              <a:rPr lang="en-US" dirty="0"/>
              <a:t>yaitu </a:t>
            </a:r>
            <a:r>
              <a:rPr lang="en-US" dirty="0" smtClean="0"/>
              <a:t>:</a:t>
            </a:r>
          </a:p>
          <a:p>
            <a:endParaRPr lang="en-US" dirty="0"/>
          </a:p>
          <a:p>
            <a:pPr marL="342900" indent="-342900">
              <a:buFont typeface="+mj-lt"/>
              <a:buAutoNum type="arabicPeriod"/>
            </a:pPr>
            <a:r>
              <a:rPr lang="en-US" dirty="0" smtClean="0"/>
              <a:t>Transaksi </a:t>
            </a:r>
            <a:r>
              <a:rPr lang="en-US" dirty="0"/>
              <a:t>debit </a:t>
            </a:r>
          </a:p>
          <a:p>
            <a:r>
              <a:rPr lang="en-US" dirty="0" smtClean="0"/>
              <a:t>Transaksi </a:t>
            </a:r>
            <a:r>
              <a:rPr lang="en-US" dirty="0"/>
              <a:t>debit adalah transaksi yang menimbulkan kewajiban bagi penduduk suatu negara untuk melakukan pembayaran kepada penduduk negara </a:t>
            </a:r>
            <a:r>
              <a:rPr lang="en-US" dirty="0" smtClean="0"/>
              <a:t>lain,Meliputi :</a:t>
            </a:r>
          </a:p>
          <a:p>
            <a:pPr marL="342900" indent="-342900">
              <a:buFont typeface="+mj-lt"/>
              <a:buAutoNum type="alphaLcPeriod"/>
            </a:pPr>
            <a:r>
              <a:rPr lang="en-US" dirty="0" smtClean="0"/>
              <a:t>Impor barang dan jasa</a:t>
            </a:r>
          </a:p>
          <a:p>
            <a:pPr marL="342900" indent="-342900">
              <a:buFont typeface="+mj-lt"/>
              <a:buAutoNum type="alphaLcPeriod"/>
            </a:pPr>
            <a:r>
              <a:rPr lang="en-US" dirty="0" smtClean="0"/>
              <a:t>Pembayaran atau hasil investasi</a:t>
            </a:r>
          </a:p>
          <a:p>
            <a:pPr marL="342900" indent="-342900">
              <a:buFont typeface="+mj-lt"/>
              <a:buAutoNum type="alphaLcPeriod"/>
            </a:pPr>
            <a:r>
              <a:rPr lang="en-US" dirty="0" smtClean="0"/>
              <a:t>Transfer</a:t>
            </a:r>
          </a:p>
          <a:p>
            <a:pPr marL="342900" indent="-342900">
              <a:buFont typeface="+mj-lt"/>
              <a:buAutoNum type="alphaLcPeriod"/>
            </a:pPr>
            <a:r>
              <a:rPr lang="en-US" dirty="0" smtClean="0"/>
              <a:t>berkurangnya hutang</a:t>
            </a:r>
          </a:p>
          <a:p>
            <a:pPr marL="342900" indent="-342900">
              <a:buFont typeface="+mj-lt"/>
              <a:buAutoNum type="alphaLcPeriod"/>
            </a:pPr>
            <a:r>
              <a:rPr lang="en-US" dirty="0" smtClean="0"/>
              <a:t>bertambahnya aset-aset keuangan</a:t>
            </a:r>
          </a:p>
          <a:p>
            <a:endParaRPr lang="en-US" dirty="0"/>
          </a:p>
          <a:p>
            <a:pPr marL="342900" indent="-342900">
              <a:buFont typeface="+mj-lt"/>
              <a:buAutoNum type="arabicPeriod" startAt="2"/>
            </a:pPr>
            <a:r>
              <a:rPr lang="en-US" dirty="0" smtClean="0"/>
              <a:t>Transaksi kredit</a:t>
            </a:r>
          </a:p>
          <a:p>
            <a:r>
              <a:rPr lang="en-US" dirty="0"/>
              <a:t>T</a:t>
            </a:r>
            <a:r>
              <a:rPr lang="en-US" dirty="0" smtClean="0"/>
              <a:t>ransaksi </a:t>
            </a:r>
            <a:r>
              <a:rPr lang="en-US" dirty="0"/>
              <a:t>kredit adalah transaksi yang menimbulkan hak wajib penduduk suatu negara untuk menerima pembayaran dari penduduk negara </a:t>
            </a:r>
            <a:r>
              <a:rPr lang="en-US" dirty="0" smtClean="0"/>
              <a:t>lain,Meliputi :</a:t>
            </a:r>
            <a:endParaRPr lang="en-US" dirty="0"/>
          </a:p>
        </p:txBody>
      </p:sp>
    </p:spTree>
  </p:cSld>
  <p:clrMapOvr>
    <a:masterClrMapping/>
  </p:clrMapOvr>
  <p:transition spd="med" advClick="0" advTm="300000">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077200" cy="1477328"/>
          </a:xfrm>
          <a:prstGeom prst="rect">
            <a:avLst/>
          </a:prstGeom>
        </p:spPr>
        <p:txBody>
          <a:bodyPr wrap="square">
            <a:spAutoFit/>
          </a:bodyPr>
          <a:lstStyle/>
          <a:p>
            <a:pPr marL="342900" indent="-342900">
              <a:buFont typeface="+mj-lt"/>
              <a:buAutoNum type="alphaLcPeriod"/>
            </a:pPr>
            <a:r>
              <a:rPr lang="en-US" dirty="0" err="1" smtClean="0"/>
              <a:t>Ekspor</a:t>
            </a:r>
            <a:r>
              <a:rPr lang="en-US" dirty="0" smtClean="0"/>
              <a:t> barang dan jasa</a:t>
            </a:r>
          </a:p>
          <a:p>
            <a:pPr marL="342900" indent="-342900">
              <a:buFont typeface="+mj-lt"/>
              <a:buAutoNum type="alphaLcPeriod"/>
            </a:pPr>
            <a:r>
              <a:rPr lang="en-US" dirty="0" err="1" smtClean="0"/>
              <a:t>Penerimaan</a:t>
            </a:r>
            <a:r>
              <a:rPr lang="en-US" dirty="0" smtClean="0"/>
              <a:t> dari hasil investasi</a:t>
            </a:r>
          </a:p>
          <a:p>
            <a:pPr marL="342900" indent="-342900">
              <a:buFont typeface="+mj-lt"/>
              <a:buAutoNum type="alphaLcPeriod"/>
            </a:pPr>
            <a:r>
              <a:rPr lang="en-US" dirty="0" smtClean="0"/>
              <a:t>Transfer</a:t>
            </a:r>
          </a:p>
          <a:p>
            <a:pPr marL="342900" indent="-342900">
              <a:buFont typeface="+mj-lt"/>
              <a:buAutoNum type="alphaLcPeriod"/>
            </a:pPr>
            <a:r>
              <a:rPr lang="en-US" dirty="0" err="1" smtClean="0"/>
              <a:t>Bertambahnya</a:t>
            </a:r>
            <a:r>
              <a:rPr lang="en-US" dirty="0" smtClean="0"/>
              <a:t> hutang negara atau swasta</a:t>
            </a:r>
          </a:p>
          <a:p>
            <a:pPr marL="342900" indent="-342900">
              <a:buFont typeface="+mj-lt"/>
              <a:buAutoNum type="alphaLcPeriod"/>
            </a:pPr>
            <a:r>
              <a:rPr lang="en-US" dirty="0" err="1" smtClean="0"/>
              <a:t>Berkurangnya</a:t>
            </a:r>
            <a:r>
              <a:rPr lang="en-US" dirty="0" smtClean="0"/>
              <a:t> aset-aset keuangan</a:t>
            </a:r>
            <a:endParaRPr lang="en-US" dirty="0"/>
          </a:p>
        </p:txBody>
      </p:sp>
      <p:sp>
        <p:nvSpPr>
          <p:cNvPr id="12" name="Rectangle 11"/>
          <p:cNvSpPr/>
          <p:nvPr/>
        </p:nvSpPr>
        <p:spPr>
          <a:xfrm>
            <a:off x="457200" y="2286000"/>
            <a:ext cx="8153400" cy="3139321"/>
          </a:xfrm>
          <a:prstGeom prst="rect">
            <a:avLst/>
          </a:prstGeom>
        </p:spPr>
        <p:txBody>
          <a:bodyPr wrap="square">
            <a:spAutoFit/>
          </a:bodyPr>
          <a:lstStyle/>
          <a:p>
            <a:r>
              <a:rPr lang="en-US" dirty="0" smtClean="0"/>
              <a:t>Berdasarkan </a:t>
            </a:r>
            <a:r>
              <a:rPr lang="en-US" b="1" i="1" dirty="0" smtClean="0"/>
              <a:t>sifatnya</a:t>
            </a:r>
            <a:r>
              <a:rPr lang="en-US" dirty="0" smtClean="0"/>
              <a:t> transaksi debit dan kredit terbagi atas 2 bagian yaitu :</a:t>
            </a:r>
          </a:p>
          <a:p>
            <a:endParaRPr lang="en-US" dirty="0" smtClean="0"/>
          </a:p>
          <a:p>
            <a:pPr marL="342900" indent="-342900">
              <a:buFont typeface="+mj-lt"/>
              <a:buAutoNum type="arabicPeriod"/>
            </a:pPr>
            <a:r>
              <a:rPr lang="en-US" dirty="0" err="1" smtClean="0"/>
              <a:t>Transaksi</a:t>
            </a:r>
            <a:r>
              <a:rPr lang="en-US" dirty="0" smtClean="0"/>
              <a:t> </a:t>
            </a:r>
            <a:r>
              <a:rPr lang="en-US" dirty="0"/>
              <a:t>otonom ( autonomous transaction ), yaitu transaksi yng timbul atas inisiatif pihak tertentu dan bukan sebagai reaksi atau akibat adanya transaksi lain yang tercatat pada current account dan long-term capital account, misalnya ekspor dan impor barang atau modal dalam jangka panjang untuk </a:t>
            </a:r>
            <a:r>
              <a:rPr lang="en-US" dirty="0" err="1"/>
              <a:t>mencari</a:t>
            </a:r>
            <a:r>
              <a:rPr lang="en-US" dirty="0"/>
              <a:t> </a:t>
            </a:r>
            <a:r>
              <a:rPr lang="en-US" dirty="0" err="1" smtClean="0"/>
              <a:t>keuntungan</a:t>
            </a:r>
            <a:r>
              <a:rPr lang="en-US" dirty="0" smtClean="0"/>
              <a:t>.</a:t>
            </a:r>
          </a:p>
          <a:p>
            <a:pPr marL="342900" indent="-342900">
              <a:buFont typeface="+mj-lt"/>
              <a:buAutoNum type="arabicPeriod"/>
            </a:pPr>
            <a:r>
              <a:rPr lang="en-US" dirty="0" err="1" smtClean="0"/>
              <a:t>Transaksi</a:t>
            </a:r>
            <a:r>
              <a:rPr lang="en-US" dirty="0" smtClean="0"/>
              <a:t> </a:t>
            </a:r>
            <a:r>
              <a:rPr lang="en-US" dirty="0"/>
              <a:t>kompensasi (induced/ compensatory transaction ), yaitu transaksi yang timbul sebagai akibat atau kompensasi dari adanya transaksi lain. Transaksi ini disebut juga sebagai transaksi pelengkap, misalnya pemasukan modal jangka pendek dan impor/ ekspor </a:t>
            </a:r>
            <a:r>
              <a:rPr lang="en-US" dirty="0" err="1"/>
              <a:t>emas</a:t>
            </a:r>
            <a:r>
              <a:rPr lang="en-US" dirty="0" smtClean="0"/>
              <a:t>.</a:t>
            </a:r>
            <a:endParaRPr lang="en-US" dirty="0"/>
          </a:p>
        </p:txBody>
      </p:sp>
    </p:spTree>
  </p:cSld>
  <p:clrMapOvr>
    <a:masterClrMapping/>
  </p:clrMapOvr>
  <p:transition spd="med" advClick="0" advTm="300000">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dirty="0" err="1" smtClean="0"/>
              <a:t>Defisit</a:t>
            </a:r>
            <a:r>
              <a:rPr lang="en-US" dirty="0" smtClean="0"/>
              <a:t> </a:t>
            </a:r>
            <a:r>
              <a:rPr lang="en-US" dirty="0" err="1" smtClean="0"/>
              <a:t>dan</a:t>
            </a:r>
            <a:r>
              <a:rPr lang="en-US" dirty="0" smtClean="0"/>
              <a:t> Surplus </a:t>
            </a:r>
            <a:r>
              <a:rPr lang="en-US" dirty="0" err="1" smtClean="0"/>
              <a:t>dalam</a:t>
            </a:r>
            <a:r>
              <a:rPr lang="en-US" dirty="0" smtClean="0"/>
              <a:t> BOP</a:t>
            </a:r>
            <a:endParaRPr lang="en-US" dirty="0"/>
          </a:p>
        </p:txBody>
      </p:sp>
      <p:sp>
        <p:nvSpPr>
          <p:cNvPr id="8193" name="Rectangle 1"/>
          <p:cNvSpPr>
            <a:spLocks noChangeArrowheads="1"/>
          </p:cNvSpPr>
          <p:nvPr/>
        </p:nvSpPr>
        <p:spPr bwMode="auto">
          <a:xfrm>
            <a:off x="304800" y="990600"/>
            <a:ext cx="83058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Dikatakan</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Defisit</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atau</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Surplus </a:t>
            </a:r>
            <a:r>
              <a:rPr kumimoji="0" lang="en-US" sz="20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suatu</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Neraca</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Pembayaran</a:t>
            </a:r>
            <a:r>
              <a:rPr lang="en-US" sz="2000" dirty="0" smtClean="0">
                <a:solidFill>
                  <a:srgbClr val="000000"/>
                </a:solidFill>
                <a:latin typeface="Times New Roman" pitchFamily="18" charset="0"/>
                <a:ea typeface="Times New Roman" pitchFamily="18" charset="0"/>
                <a:cs typeface="Times New Roman" pitchFamily="18" charset="0"/>
              </a:rPr>
              <a:t>, </a:t>
            </a:r>
            <a:r>
              <a:rPr lang="en-US" sz="2000" dirty="0" err="1" smtClean="0">
                <a:solidFill>
                  <a:srgbClr val="000000"/>
                </a:solidFill>
                <a:latin typeface="Times New Roman" pitchFamily="18" charset="0"/>
                <a:ea typeface="Times New Roman" pitchFamily="18" charset="0"/>
                <a:cs typeface="Times New Roman" pitchFamily="18" charset="0"/>
              </a:rPr>
              <a:t>jika</a:t>
            </a:r>
            <a:r>
              <a:rPr lang="en-US" sz="2000" dirty="0" smtClean="0">
                <a:solidFill>
                  <a:srgbClr val="000000"/>
                </a:solidFill>
                <a:latin typeface="Times New Roman" pitchFamily="18" charset="0"/>
                <a:ea typeface="Times New Roman" pitchFamily="18" charset="0"/>
                <a:cs typeface="Times New Roman" pitchFamily="18" charset="0"/>
              </a:rPr>
              <a:t> :</a:t>
            </a:r>
          </a:p>
          <a:p>
            <a:pPr marL="457200" marR="0" lvl="0" indent="-457200" algn="l"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id-ID"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Penurunan stok nasional selalu berarti defi</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id-ID"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it, sedangkan kenaikan stok nasional selalu menunjukkan adanya surplus.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d-ID"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Tetapi turun-naiknya stok nasional bukan atau belum mencerminkan seluruh deficit atau surplus neraca pembayaran. Kita harusmelihat apa yang terjadi dengan pos “Pinjaman”.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d-ID"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Harus dibedakan anatara “pinjaman” yang masuk atas kemauannya sendiri (masuk secara otomatis atau autonomous inflow) dan “pinjaman” yang masuk karena berkaitan dengan adanya kelabihan impor (yang bersifat akomodatif atau accommodating inflow). “pinjaman” otonom tidak merupakan deficit, sedangkan “pinjaman” akomodatif merupakan bagian dari deficit.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d-ID"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Defisit atau surplus total adalah besar kenaikan atau penurunan stok nasional plus “pinjaman” akomodatif.</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advClick="0" advTm="300000">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ysClr val="windowText" lastClr="000000"/>
      </a:dk1>
      <a:lt1>
        <a:sysClr val="window" lastClr="FFFFFF"/>
      </a:lt1>
      <a:dk2>
        <a:srgbClr val="464646"/>
      </a:dk2>
      <a:lt2>
        <a:srgbClr val="DEF5FA"/>
      </a:lt2>
      <a:accent1>
        <a:srgbClr val="1FADCC"/>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464646"/>
    </a:dk2>
    <a:lt2>
      <a:srgbClr val="DEF5FA"/>
    </a:lt2>
    <a:accent1>
      <a:srgbClr val="1FADCC"/>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464646"/>
    </a:dk2>
    <a:lt2>
      <a:srgbClr val="DEF5FA"/>
    </a:lt2>
    <a:accent1>
      <a:srgbClr val="1FADCC"/>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464646"/>
    </a:dk2>
    <a:lt2>
      <a:srgbClr val="DEF5FA"/>
    </a:lt2>
    <a:accent1>
      <a:srgbClr val="1FADCC"/>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ustom 1">
    <a:dk1>
      <a:sysClr val="windowText" lastClr="000000"/>
    </a:dk1>
    <a:lt1>
      <a:sysClr val="window" lastClr="FFFFFF"/>
    </a:lt1>
    <a:dk2>
      <a:srgbClr val="464646"/>
    </a:dk2>
    <a:lt2>
      <a:srgbClr val="DEF5FA"/>
    </a:lt2>
    <a:accent1>
      <a:srgbClr val="1FADCC"/>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1596</TotalTime>
  <Words>851</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NERACA PEMBAYARAN INTERNASIONAL</vt:lpstr>
      <vt:lpstr>Definisi</vt:lpstr>
      <vt:lpstr>Tujuan</vt:lpstr>
      <vt:lpstr>Manfaat &amp; Kegunaannya</vt:lpstr>
      <vt:lpstr>Struktur Dasar (1)</vt:lpstr>
      <vt:lpstr>Struktur Dasar (2)</vt:lpstr>
      <vt:lpstr>Jenis Transaksi Ekonomi dalam BOP</vt:lpstr>
      <vt:lpstr>Slide 8</vt:lpstr>
      <vt:lpstr>Defisit dan Surplus dalam BOP</vt:lpstr>
      <vt:lpstr>Mekanisme Neraca pembayaran</vt:lpstr>
      <vt:lpstr>“Balance” for BOP</vt:lpstr>
      <vt:lpstr>Slide 12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NERACA PEMBAYARAN INTERNASIONAL</dc:title>
  <dc:creator>widi</dc:creator>
  <cp:lastModifiedBy>Lenovo</cp:lastModifiedBy>
  <cp:revision>158</cp:revision>
  <dcterms:created xsi:type="dcterms:W3CDTF">2012-10-08T03:52:02Z</dcterms:created>
  <dcterms:modified xsi:type="dcterms:W3CDTF">2012-12-13T13:03:04Z</dcterms:modified>
</cp:coreProperties>
</file>