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309" autoAdjust="0"/>
    <p:restoredTop sz="94660"/>
  </p:normalViewPr>
  <p:slideViewPr>
    <p:cSldViewPr snapToGrid="0">
      <p:cViewPr varScale="1">
        <p:scale>
          <a:sx n="73" d="100"/>
          <a:sy n="73" d="100"/>
        </p:scale>
        <p:origin x="78"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A4953C-7029-4462-9C31-F9A53246499D}" type="datetimeFigureOut">
              <a:rPr lang="en-US" smtClean="0"/>
              <a:t>08-Jul-19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5F3C6F-1FA1-450D-9552-D591EFA847C7}" type="slidenum">
              <a:rPr lang="en-US" smtClean="0"/>
              <a:t>‹#›</a:t>
            </a:fld>
            <a:endParaRPr lang="en-US"/>
          </a:p>
        </p:txBody>
      </p:sp>
    </p:spTree>
    <p:extLst>
      <p:ext uri="{BB962C8B-B14F-4D97-AF65-F5344CB8AC3E}">
        <p14:creationId xmlns:p14="http://schemas.microsoft.com/office/powerpoint/2010/main" val="4073994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CA52FB-5A66-4D08-A25F-49E20016C9DE}" type="datetime1">
              <a:rPr lang="en-US" smtClean="0"/>
              <a:t>08-Jul-19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a:t>
            </a:fld>
            <a:endParaRPr lang="en-US"/>
          </a:p>
        </p:txBody>
      </p:sp>
    </p:spTree>
    <p:extLst>
      <p:ext uri="{BB962C8B-B14F-4D97-AF65-F5344CB8AC3E}">
        <p14:creationId xmlns:p14="http://schemas.microsoft.com/office/powerpoint/2010/main" val="3886477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59720D-74DC-4F14-A906-BBBD26A3FEBB}" type="datetime1">
              <a:rPr lang="en-US" smtClean="0"/>
              <a:t>08-Jul-19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a:t>
            </a:fld>
            <a:endParaRPr lang="en-US"/>
          </a:p>
        </p:txBody>
      </p:sp>
    </p:spTree>
    <p:extLst>
      <p:ext uri="{BB962C8B-B14F-4D97-AF65-F5344CB8AC3E}">
        <p14:creationId xmlns:p14="http://schemas.microsoft.com/office/powerpoint/2010/main" val="2209168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F0F4E8-4A70-4E75-8CED-981E586A343F}" type="datetime1">
              <a:rPr lang="en-US" smtClean="0"/>
              <a:t>08-Jul-19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a:t>
            </a:fld>
            <a:endParaRPr lang="en-US"/>
          </a:p>
        </p:txBody>
      </p:sp>
    </p:spTree>
    <p:extLst>
      <p:ext uri="{BB962C8B-B14F-4D97-AF65-F5344CB8AC3E}">
        <p14:creationId xmlns:p14="http://schemas.microsoft.com/office/powerpoint/2010/main" val="83208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67406E-9F2F-4E46-94C7-F4B89286B92B}" type="datetime1">
              <a:rPr lang="en-US" smtClean="0"/>
              <a:t>08-Jul-19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a:t>
            </a:fld>
            <a:endParaRPr lang="en-US"/>
          </a:p>
        </p:txBody>
      </p:sp>
    </p:spTree>
    <p:extLst>
      <p:ext uri="{BB962C8B-B14F-4D97-AF65-F5344CB8AC3E}">
        <p14:creationId xmlns:p14="http://schemas.microsoft.com/office/powerpoint/2010/main" val="3671598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853EA9E-530A-4F95-9AD3-B388194B5050}" type="datetime1">
              <a:rPr lang="en-US" smtClean="0"/>
              <a:t>08-Jul-19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a:t>
            </a:fld>
            <a:endParaRPr lang="en-US"/>
          </a:p>
        </p:txBody>
      </p:sp>
    </p:spTree>
    <p:extLst>
      <p:ext uri="{BB962C8B-B14F-4D97-AF65-F5344CB8AC3E}">
        <p14:creationId xmlns:p14="http://schemas.microsoft.com/office/powerpoint/2010/main" val="1106728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584CE9-B48B-4271-8EA5-5F472FCDEFFA}" type="datetime1">
              <a:rPr lang="en-US" smtClean="0"/>
              <a:t>08-Jul-19</a:t>
            </a:fld>
            <a:endParaRPr lang="en-US"/>
          </a:p>
        </p:txBody>
      </p:sp>
      <p:sp>
        <p:nvSpPr>
          <p:cNvPr id="6" name="Footer Placeholder 5"/>
          <p:cNvSpPr>
            <a:spLocks noGrp="1"/>
          </p:cNvSpPr>
          <p:nvPr>
            <p:ph type="ftr" sz="quarter" idx="11"/>
          </p:nvPr>
        </p:nvSpPr>
        <p:spPr/>
        <p:txBody>
          <a:bodyPr/>
          <a:lstStyle/>
          <a:p>
            <a:r>
              <a:rPr lang="en-US" smtClean="0"/>
              <a:t>TIFR-FCRIT</a:t>
            </a:r>
            <a:endParaRPr lang="en-US"/>
          </a:p>
        </p:txBody>
      </p:sp>
      <p:sp>
        <p:nvSpPr>
          <p:cNvPr id="7" name="Slide Number Placeholder 6"/>
          <p:cNvSpPr>
            <a:spLocks noGrp="1"/>
          </p:cNvSpPr>
          <p:nvPr>
            <p:ph type="sldNum" sz="quarter" idx="12"/>
          </p:nvPr>
        </p:nvSpPr>
        <p:spPr/>
        <p:txBody>
          <a:bodyPr/>
          <a:lstStyle/>
          <a:p>
            <a:fld id="{4F2DAA60-3D27-4115-A85D-00AE415A38E6}" type="slidenum">
              <a:rPr lang="en-US" smtClean="0"/>
              <a:t>‹#›</a:t>
            </a:fld>
            <a:endParaRPr lang="en-US"/>
          </a:p>
        </p:txBody>
      </p:sp>
    </p:spTree>
    <p:extLst>
      <p:ext uri="{BB962C8B-B14F-4D97-AF65-F5344CB8AC3E}">
        <p14:creationId xmlns:p14="http://schemas.microsoft.com/office/powerpoint/2010/main" val="3267182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AFA091-49D2-4D8A-BD1C-7031D5979796}" type="datetime1">
              <a:rPr lang="en-US" smtClean="0"/>
              <a:t>08-Jul-19</a:t>
            </a:fld>
            <a:endParaRPr lang="en-US"/>
          </a:p>
        </p:txBody>
      </p:sp>
      <p:sp>
        <p:nvSpPr>
          <p:cNvPr id="8" name="Footer Placeholder 7"/>
          <p:cNvSpPr>
            <a:spLocks noGrp="1"/>
          </p:cNvSpPr>
          <p:nvPr>
            <p:ph type="ftr" sz="quarter" idx="11"/>
          </p:nvPr>
        </p:nvSpPr>
        <p:spPr/>
        <p:txBody>
          <a:bodyPr/>
          <a:lstStyle/>
          <a:p>
            <a:r>
              <a:rPr lang="en-US" smtClean="0"/>
              <a:t>TIFR-FCRIT</a:t>
            </a:r>
            <a:endParaRPr lang="en-US"/>
          </a:p>
        </p:txBody>
      </p:sp>
      <p:sp>
        <p:nvSpPr>
          <p:cNvPr id="9" name="Slide Number Placeholder 8"/>
          <p:cNvSpPr>
            <a:spLocks noGrp="1"/>
          </p:cNvSpPr>
          <p:nvPr>
            <p:ph type="sldNum" sz="quarter" idx="12"/>
          </p:nvPr>
        </p:nvSpPr>
        <p:spPr/>
        <p:txBody>
          <a:bodyPr/>
          <a:lstStyle/>
          <a:p>
            <a:fld id="{4F2DAA60-3D27-4115-A85D-00AE415A38E6}" type="slidenum">
              <a:rPr lang="en-US" smtClean="0"/>
              <a:t>‹#›</a:t>
            </a:fld>
            <a:endParaRPr lang="en-US"/>
          </a:p>
        </p:txBody>
      </p:sp>
    </p:spTree>
    <p:extLst>
      <p:ext uri="{BB962C8B-B14F-4D97-AF65-F5344CB8AC3E}">
        <p14:creationId xmlns:p14="http://schemas.microsoft.com/office/powerpoint/2010/main" val="700577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6F5EAC-453A-47BC-8819-1DC542171FD5}" type="datetime1">
              <a:rPr lang="en-US" smtClean="0"/>
              <a:t>08-Jul-19</a:t>
            </a:fld>
            <a:endParaRPr lang="en-US"/>
          </a:p>
        </p:txBody>
      </p:sp>
      <p:sp>
        <p:nvSpPr>
          <p:cNvPr id="4" name="Footer Placeholder 3"/>
          <p:cNvSpPr>
            <a:spLocks noGrp="1"/>
          </p:cNvSpPr>
          <p:nvPr>
            <p:ph type="ftr" sz="quarter" idx="11"/>
          </p:nvPr>
        </p:nvSpPr>
        <p:spPr/>
        <p:txBody>
          <a:bodyPr/>
          <a:lstStyle/>
          <a:p>
            <a:r>
              <a:rPr lang="en-US" smtClean="0"/>
              <a:t>TIFR-FCRIT</a:t>
            </a:r>
            <a:endParaRPr lang="en-US"/>
          </a:p>
        </p:txBody>
      </p:sp>
      <p:sp>
        <p:nvSpPr>
          <p:cNvPr id="5" name="Slide Number Placeholder 4"/>
          <p:cNvSpPr>
            <a:spLocks noGrp="1"/>
          </p:cNvSpPr>
          <p:nvPr>
            <p:ph type="sldNum" sz="quarter" idx="12"/>
          </p:nvPr>
        </p:nvSpPr>
        <p:spPr/>
        <p:txBody>
          <a:bodyPr/>
          <a:lstStyle/>
          <a:p>
            <a:fld id="{4F2DAA60-3D27-4115-A85D-00AE415A38E6}" type="slidenum">
              <a:rPr lang="en-US" smtClean="0"/>
              <a:t>‹#›</a:t>
            </a:fld>
            <a:endParaRPr lang="en-US"/>
          </a:p>
        </p:txBody>
      </p:sp>
    </p:spTree>
    <p:extLst>
      <p:ext uri="{BB962C8B-B14F-4D97-AF65-F5344CB8AC3E}">
        <p14:creationId xmlns:p14="http://schemas.microsoft.com/office/powerpoint/2010/main" val="2055534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5A86C0-AD0F-4987-85AC-98A29CDF1508}" type="datetime1">
              <a:rPr lang="en-US" smtClean="0"/>
              <a:t>08-Jul-19</a:t>
            </a:fld>
            <a:endParaRPr lang="en-US"/>
          </a:p>
        </p:txBody>
      </p:sp>
      <p:sp>
        <p:nvSpPr>
          <p:cNvPr id="3" name="Footer Placeholder 2"/>
          <p:cNvSpPr>
            <a:spLocks noGrp="1"/>
          </p:cNvSpPr>
          <p:nvPr>
            <p:ph type="ftr" sz="quarter" idx="11"/>
          </p:nvPr>
        </p:nvSpPr>
        <p:spPr/>
        <p:txBody>
          <a:bodyPr/>
          <a:lstStyle/>
          <a:p>
            <a:r>
              <a:rPr lang="en-US" smtClean="0"/>
              <a:t>TIFR-FCRIT</a:t>
            </a:r>
            <a:endParaRPr lang="en-US"/>
          </a:p>
        </p:txBody>
      </p:sp>
      <p:sp>
        <p:nvSpPr>
          <p:cNvPr id="4" name="Slide Number Placeholder 3"/>
          <p:cNvSpPr>
            <a:spLocks noGrp="1"/>
          </p:cNvSpPr>
          <p:nvPr>
            <p:ph type="sldNum" sz="quarter" idx="12"/>
          </p:nvPr>
        </p:nvSpPr>
        <p:spPr/>
        <p:txBody>
          <a:bodyPr/>
          <a:lstStyle/>
          <a:p>
            <a:fld id="{4F2DAA60-3D27-4115-A85D-00AE415A38E6}" type="slidenum">
              <a:rPr lang="en-US" smtClean="0"/>
              <a:t>‹#›</a:t>
            </a:fld>
            <a:endParaRPr lang="en-US"/>
          </a:p>
        </p:txBody>
      </p:sp>
    </p:spTree>
    <p:extLst>
      <p:ext uri="{BB962C8B-B14F-4D97-AF65-F5344CB8AC3E}">
        <p14:creationId xmlns:p14="http://schemas.microsoft.com/office/powerpoint/2010/main" val="1820727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3B63C7E-F9FF-458C-B877-4D34E68229BB}" type="datetime1">
              <a:rPr lang="en-US" smtClean="0"/>
              <a:t>08-Jul-19</a:t>
            </a:fld>
            <a:endParaRPr lang="en-US"/>
          </a:p>
        </p:txBody>
      </p:sp>
      <p:sp>
        <p:nvSpPr>
          <p:cNvPr id="6" name="Footer Placeholder 5"/>
          <p:cNvSpPr>
            <a:spLocks noGrp="1"/>
          </p:cNvSpPr>
          <p:nvPr>
            <p:ph type="ftr" sz="quarter" idx="11"/>
          </p:nvPr>
        </p:nvSpPr>
        <p:spPr/>
        <p:txBody>
          <a:bodyPr/>
          <a:lstStyle/>
          <a:p>
            <a:r>
              <a:rPr lang="en-US" smtClean="0"/>
              <a:t>TIFR-FCRIT</a:t>
            </a:r>
            <a:endParaRPr lang="en-US"/>
          </a:p>
        </p:txBody>
      </p:sp>
      <p:sp>
        <p:nvSpPr>
          <p:cNvPr id="7" name="Slide Number Placeholder 6"/>
          <p:cNvSpPr>
            <a:spLocks noGrp="1"/>
          </p:cNvSpPr>
          <p:nvPr>
            <p:ph type="sldNum" sz="quarter" idx="12"/>
          </p:nvPr>
        </p:nvSpPr>
        <p:spPr/>
        <p:txBody>
          <a:bodyPr/>
          <a:lstStyle/>
          <a:p>
            <a:fld id="{4F2DAA60-3D27-4115-A85D-00AE415A38E6}" type="slidenum">
              <a:rPr lang="en-US" smtClean="0"/>
              <a:t>‹#›</a:t>
            </a:fld>
            <a:endParaRPr lang="en-US"/>
          </a:p>
        </p:txBody>
      </p:sp>
    </p:spTree>
    <p:extLst>
      <p:ext uri="{BB962C8B-B14F-4D97-AF65-F5344CB8AC3E}">
        <p14:creationId xmlns:p14="http://schemas.microsoft.com/office/powerpoint/2010/main" val="4035455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D335DDC-8287-4B47-B4D8-37171619924D}" type="datetime1">
              <a:rPr lang="en-US" smtClean="0"/>
              <a:t>08-Jul-19</a:t>
            </a:fld>
            <a:endParaRPr lang="en-US"/>
          </a:p>
        </p:txBody>
      </p:sp>
      <p:sp>
        <p:nvSpPr>
          <p:cNvPr id="6" name="Footer Placeholder 5"/>
          <p:cNvSpPr>
            <a:spLocks noGrp="1"/>
          </p:cNvSpPr>
          <p:nvPr>
            <p:ph type="ftr" sz="quarter" idx="11"/>
          </p:nvPr>
        </p:nvSpPr>
        <p:spPr/>
        <p:txBody>
          <a:bodyPr/>
          <a:lstStyle/>
          <a:p>
            <a:r>
              <a:rPr lang="en-US" smtClean="0"/>
              <a:t>TIFR-FCRIT</a:t>
            </a:r>
            <a:endParaRPr lang="en-US"/>
          </a:p>
        </p:txBody>
      </p:sp>
      <p:sp>
        <p:nvSpPr>
          <p:cNvPr id="7" name="Slide Number Placeholder 6"/>
          <p:cNvSpPr>
            <a:spLocks noGrp="1"/>
          </p:cNvSpPr>
          <p:nvPr>
            <p:ph type="sldNum" sz="quarter" idx="12"/>
          </p:nvPr>
        </p:nvSpPr>
        <p:spPr/>
        <p:txBody>
          <a:bodyPr/>
          <a:lstStyle/>
          <a:p>
            <a:fld id="{4F2DAA60-3D27-4115-A85D-00AE415A38E6}" type="slidenum">
              <a:rPr lang="en-US" smtClean="0"/>
              <a:t>‹#›</a:t>
            </a:fld>
            <a:endParaRPr lang="en-US"/>
          </a:p>
        </p:txBody>
      </p:sp>
    </p:spTree>
    <p:extLst>
      <p:ext uri="{BB962C8B-B14F-4D97-AF65-F5344CB8AC3E}">
        <p14:creationId xmlns:p14="http://schemas.microsoft.com/office/powerpoint/2010/main" val="318981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942817-16DC-42EF-87C1-721277A0A73D}" type="datetime1">
              <a:rPr lang="en-US" smtClean="0"/>
              <a:t>08-Jul-19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TIFR-FCRIT</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2DAA60-3D27-4115-A85D-00AE415A38E6}" type="slidenum">
              <a:rPr lang="en-US" smtClean="0"/>
              <a:t>‹#›</a:t>
            </a:fld>
            <a:endParaRPr lang="en-US"/>
          </a:p>
        </p:txBody>
      </p:sp>
    </p:spTree>
    <p:extLst>
      <p:ext uri="{BB962C8B-B14F-4D97-AF65-F5344CB8AC3E}">
        <p14:creationId xmlns:p14="http://schemas.microsoft.com/office/powerpoint/2010/main" val="2694700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t>Understanding Of Previous Year </a:t>
            </a:r>
            <a:r>
              <a:rPr lang="en-US" b="1" dirty="0" smtClean="0"/>
              <a:t>FPGA Project</a:t>
            </a:r>
            <a:endParaRPr lang="en-US" b="1" dirty="0"/>
          </a:p>
        </p:txBody>
      </p:sp>
      <p:sp>
        <p:nvSpPr>
          <p:cNvPr id="5" name="Subtitle 4"/>
          <p:cNvSpPr>
            <a:spLocks noGrp="1"/>
          </p:cNvSpPr>
          <p:nvPr>
            <p:ph type="subTitle" idx="1"/>
          </p:nvPr>
        </p:nvSpPr>
        <p:spPr>
          <a:xfrm>
            <a:off x="7132320" y="3602038"/>
            <a:ext cx="3535680" cy="1655762"/>
          </a:xfrm>
        </p:spPr>
        <p:txBody>
          <a:bodyPr>
            <a:normAutofit lnSpcReduction="10000"/>
          </a:bodyPr>
          <a:lstStyle/>
          <a:p>
            <a:pPr algn="l"/>
            <a:r>
              <a:rPr lang="en-US" dirty="0" smtClean="0"/>
              <a:t>Group:</a:t>
            </a:r>
          </a:p>
          <a:p>
            <a:pPr algn="l"/>
            <a:r>
              <a:rPr lang="en-US" dirty="0" smtClean="0"/>
              <a:t>Gavin Lewis          101617</a:t>
            </a:r>
          </a:p>
          <a:p>
            <a:pPr algn="l"/>
            <a:r>
              <a:rPr lang="en-US" dirty="0" smtClean="0"/>
              <a:t>Aditya Dsouza      101613</a:t>
            </a:r>
          </a:p>
          <a:p>
            <a:pPr algn="l"/>
            <a:r>
              <a:rPr lang="en-US" dirty="0" smtClean="0"/>
              <a:t>Shantanu </a:t>
            </a:r>
            <a:r>
              <a:rPr lang="en-US" dirty="0" err="1" smtClean="0"/>
              <a:t>Shinde</a:t>
            </a:r>
            <a:r>
              <a:rPr lang="en-US" dirty="0" smtClean="0"/>
              <a:t> 101651</a:t>
            </a:r>
            <a:endParaRPr lang="en-US" dirty="0"/>
          </a:p>
        </p:txBody>
      </p:sp>
      <p:sp>
        <p:nvSpPr>
          <p:cNvPr id="6" name="Date Placeholder 5"/>
          <p:cNvSpPr>
            <a:spLocks noGrp="1"/>
          </p:cNvSpPr>
          <p:nvPr>
            <p:ph type="dt" sz="half" idx="10"/>
          </p:nvPr>
        </p:nvSpPr>
        <p:spPr/>
        <p:txBody>
          <a:bodyPr/>
          <a:lstStyle/>
          <a:p>
            <a:fld id="{B4C759DC-77E4-4F6C-9AE6-E51FEBBB0839}" type="datetime1">
              <a:rPr lang="en-US" smtClean="0"/>
              <a:t>08-Jul-19</a:t>
            </a:fld>
            <a:endParaRPr lang="en-US" dirty="0"/>
          </a:p>
        </p:txBody>
      </p:sp>
      <p:sp>
        <p:nvSpPr>
          <p:cNvPr id="8" name="Slide Number Placeholder 7"/>
          <p:cNvSpPr>
            <a:spLocks noGrp="1"/>
          </p:cNvSpPr>
          <p:nvPr>
            <p:ph type="sldNum" sz="quarter" idx="12"/>
          </p:nvPr>
        </p:nvSpPr>
        <p:spPr/>
        <p:txBody>
          <a:bodyPr/>
          <a:lstStyle/>
          <a:p>
            <a:fld id="{4F2DAA60-3D27-4115-A85D-00AE415A38E6}" type="slidenum">
              <a:rPr lang="en-US" smtClean="0"/>
              <a:t>1</a:t>
            </a:fld>
            <a:endParaRPr lang="en-US"/>
          </a:p>
        </p:txBody>
      </p:sp>
      <p:sp>
        <p:nvSpPr>
          <p:cNvPr id="9" name="Footer Placeholder 6"/>
          <p:cNvSpPr txBox="1">
            <a:spLocks/>
          </p:cNvSpPr>
          <p:nvPr/>
        </p:nvSpPr>
        <p:spPr>
          <a:xfrm>
            <a:off x="4138748" y="6338026"/>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TIFR- FCRIT</a:t>
            </a:r>
            <a:endParaRPr lang="en-US" dirty="0"/>
          </a:p>
        </p:txBody>
      </p:sp>
    </p:spTree>
    <p:extLst>
      <p:ext uri="{BB962C8B-B14F-4D97-AF65-F5344CB8AC3E}">
        <p14:creationId xmlns:p14="http://schemas.microsoft.com/office/powerpoint/2010/main" val="1630141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67406E-9F2F-4E46-94C7-F4B89286B92B}" type="datetime1">
              <a:rPr lang="en-US" smtClean="0"/>
              <a:t>08-Jul-19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10</a:t>
            </a:fld>
            <a:endParaRPr lang="en-US"/>
          </a:p>
        </p:txBody>
      </p:sp>
      <p:pic>
        <p:nvPicPr>
          <p:cNvPr id="2050" name="Picture 2" descr="https://lh5.googleusercontent.com/z1tG2aSRe88fV6bXdUozi3KBsNOi6YbSZskxAK7O-PyRAswxvths4HPuKEfqYg9xa8Qn7Jkg97tZEMzW1JQRoVdcAlLtN5Nl2Mq59bU4dc-ct3tcO_EM_J180VF_InRcczI1Ii2cArmgB4QMP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160" y="1214846"/>
            <a:ext cx="11624799" cy="466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74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Existing Systems (Continued..)</a:t>
            </a:r>
            <a:endParaRPr lang="en-US" dirty="0"/>
          </a:p>
        </p:txBody>
      </p:sp>
      <p:sp>
        <p:nvSpPr>
          <p:cNvPr id="3" name="Content Placeholder 2"/>
          <p:cNvSpPr>
            <a:spLocks noGrp="1"/>
          </p:cNvSpPr>
          <p:nvPr>
            <p:ph idx="1"/>
          </p:nvPr>
        </p:nvSpPr>
        <p:spPr/>
        <p:txBody>
          <a:bodyPr/>
          <a:lstStyle/>
          <a:p>
            <a:pPr marL="0" indent="0">
              <a:buNone/>
            </a:pPr>
            <a:r>
              <a:rPr lang="en-US" dirty="0" smtClean="0"/>
              <a:t>Hybrid </a:t>
            </a:r>
            <a:r>
              <a:rPr lang="en-US" dirty="0"/>
              <a:t>Approach - </a:t>
            </a:r>
            <a:endParaRPr lang="en-US" b="0" dirty="0" smtClean="0">
              <a:effectLst/>
            </a:endParaRPr>
          </a:p>
          <a:p>
            <a:pPr marL="0" indent="0">
              <a:buNone/>
            </a:pPr>
            <a:r>
              <a:rPr lang="en-US" dirty="0"/>
              <a:t>Counters can measure long intervals but have limited resolution. Interpolators have high resolution but they cannot measure long intervals. A hybrid approach can achieve both long intervals and high resolution</a:t>
            </a:r>
            <a:r>
              <a:rPr lang="en-US" dirty="0" smtClean="0"/>
              <a:t>.</a:t>
            </a:r>
            <a:endParaRPr lang="en-US" b="0" dirty="0" smtClean="0">
              <a:effectLst/>
            </a:endParaRPr>
          </a:p>
        </p:txBody>
      </p:sp>
      <p:sp>
        <p:nvSpPr>
          <p:cNvPr id="4" name="Date Placeholder 3"/>
          <p:cNvSpPr>
            <a:spLocks noGrp="1"/>
          </p:cNvSpPr>
          <p:nvPr>
            <p:ph type="dt" sz="half" idx="10"/>
          </p:nvPr>
        </p:nvSpPr>
        <p:spPr/>
        <p:txBody>
          <a:bodyPr/>
          <a:lstStyle/>
          <a:p>
            <a:fld id="{2667406E-9F2F-4E46-94C7-F4B89286B92B}" type="datetime1">
              <a:rPr lang="en-US" smtClean="0"/>
              <a:t>08-Jul-19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11</a:t>
            </a:fld>
            <a:endParaRPr lang="en-US"/>
          </a:p>
        </p:txBody>
      </p:sp>
    </p:spTree>
    <p:extLst>
      <p:ext uri="{BB962C8B-B14F-4D97-AF65-F5344CB8AC3E}">
        <p14:creationId xmlns:p14="http://schemas.microsoft.com/office/powerpoint/2010/main" val="1150591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t>Approach</a:t>
            </a:r>
            <a:endParaRPr lang="en-US" dirty="0"/>
          </a:p>
        </p:txBody>
      </p:sp>
      <p:sp>
        <p:nvSpPr>
          <p:cNvPr id="8" name="Text Placeholder 7"/>
          <p:cNvSpPr>
            <a:spLocks noGrp="1"/>
          </p:cNvSpPr>
          <p:nvPr>
            <p:ph type="body" idx="1"/>
          </p:nvPr>
        </p:nvSpPr>
        <p:spPr/>
        <p:txBody>
          <a:bodyPr/>
          <a:lstStyle/>
          <a:p>
            <a:r>
              <a:rPr lang="en-US" dirty="0" smtClean="0"/>
              <a:t>Approach followed in developing the project.</a:t>
            </a:r>
            <a:endParaRPr lang="en-US" dirty="0"/>
          </a:p>
        </p:txBody>
      </p:sp>
      <p:sp>
        <p:nvSpPr>
          <p:cNvPr id="4" name="Date Placeholder 3"/>
          <p:cNvSpPr>
            <a:spLocks noGrp="1"/>
          </p:cNvSpPr>
          <p:nvPr>
            <p:ph type="dt" sz="half" idx="10"/>
          </p:nvPr>
        </p:nvSpPr>
        <p:spPr/>
        <p:txBody>
          <a:bodyPr/>
          <a:lstStyle/>
          <a:p>
            <a:fld id="{2667406E-9F2F-4E46-94C7-F4B89286B92B}" type="datetime1">
              <a:rPr lang="en-US" smtClean="0"/>
              <a:t>08-Jul-19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12</a:t>
            </a:fld>
            <a:endParaRPr lang="en-US"/>
          </a:p>
        </p:txBody>
      </p:sp>
    </p:spTree>
    <p:extLst>
      <p:ext uri="{BB962C8B-B14F-4D97-AF65-F5344CB8AC3E}">
        <p14:creationId xmlns:p14="http://schemas.microsoft.com/office/powerpoint/2010/main" val="4186700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b="1" dirty="0"/>
              <a:t>Block </a:t>
            </a:r>
            <a:r>
              <a:rPr lang="en-US" b="1" dirty="0" smtClean="0"/>
              <a:t>Diagram</a:t>
            </a:r>
            <a:endParaRPr lang="en-US" dirty="0"/>
          </a:p>
        </p:txBody>
      </p:sp>
      <p:sp>
        <p:nvSpPr>
          <p:cNvPr id="4" name="Date Placeholder 3"/>
          <p:cNvSpPr>
            <a:spLocks noGrp="1"/>
          </p:cNvSpPr>
          <p:nvPr>
            <p:ph type="dt" sz="half" idx="10"/>
          </p:nvPr>
        </p:nvSpPr>
        <p:spPr/>
        <p:txBody>
          <a:bodyPr/>
          <a:lstStyle/>
          <a:p>
            <a:fld id="{7853EA9E-530A-4F95-9AD3-B388194B5050}" type="datetime1">
              <a:rPr lang="en-US" smtClean="0"/>
              <a:t>08-Jul-19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13</a:t>
            </a:fld>
            <a:endParaRPr lang="en-US"/>
          </a:p>
        </p:txBody>
      </p:sp>
      <p:pic>
        <p:nvPicPr>
          <p:cNvPr id="3074" name="Picture 2" descr="https://lh3.googleusercontent.com/aNlTYr4rR32Cn3jpgVPvDZs9bqo2AKvMXTl4FaM1LjjBhpUSSvG1MT2Td9xgkb2oter5xmVsEVMWsON7Sb11QKMv1Ll25n2Migtcy5qtaWfW_iDDN5P86Nmsxs-qhzv4-9nnYvdQVghf1ZTuS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386" y="1525265"/>
            <a:ext cx="10265228" cy="4741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981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67406E-9F2F-4E46-94C7-F4B89286B92B}" type="datetime1">
              <a:rPr lang="en-US" smtClean="0"/>
              <a:t>08-Jul-19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14</a:t>
            </a:fld>
            <a:endParaRPr lang="en-US"/>
          </a:p>
        </p:txBody>
      </p:sp>
      <p:pic>
        <p:nvPicPr>
          <p:cNvPr id="4098" name="Picture 2" descr="https://lh4.googleusercontent.com/-xgNYGqVjr6a9UNkCQ7W6RK8Sc2uyCxcr_NBh6s9qAdr-La0XZoshmQz0R_YFKVwvslGhckCFXM60FE08n9iAyuwbpzjw2aqPmOht0SoyWhx6Cg9uNl9kLD4cpPj_Cos6j9j3oJH-oAj7hhpe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8280" y="1051676"/>
            <a:ext cx="8503920" cy="5095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490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838200" y="1122363"/>
            <a:ext cx="10408919" cy="2387600"/>
          </a:xfrm>
        </p:spPr>
        <p:txBody>
          <a:bodyPr>
            <a:normAutofit fontScale="90000"/>
          </a:bodyPr>
          <a:lstStyle/>
          <a:p>
            <a:r>
              <a:rPr lang="en-US" b="1" dirty="0"/>
              <a:t>Precision Time Measurement with an Accuracy of Sub-Nanoseconds In Between Collisions</a:t>
            </a:r>
          </a:p>
        </p:txBody>
      </p:sp>
      <p:sp>
        <p:nvSpPr>
          <p:cNvPr id="8" name="Subtitle 7"/>
          <p:cNvSpPr>
            <a:spLocks noGrp="1"/>
          </p:cNvSpPr>
          <p:nvPr>
            <p:ph type="subTitle" idx="1"/>
          </p:nvPr>
        </p:nvSpPr>
        <p:spPr/>
        <p:txBody>
          <a:bodyPr/>
          <a:lstStyle/>
          <a:p>
            <a:endParaRPr lang="en-US" dirty="0"/>
          </a:p>
        </p:txBody>
      </p:sp>
      <p:sp>
        <p:nvSpPr>
          <p:cNvPr id="4" name="Date Placeholder 3"/>
          <p:cNvSpPr>
            <a:spLocks noGrp="1"/>
          </p:cNvSpPr>
          <p:nvPr>
            <p:ph type="dt" sz="half" idx="10"/>
          </p:nvPr>
        </p:nvSpPr>
        <p:spPr/>
        <p:txBody>
          <a:bodyPr/>
          <a:lstStyle/>
          <a:p>
            <a:fld id="{2667406E-9F2F-4E46-94C7-F4B89286B92B}" type="datetime1">
              <a:rPr lang="en-US" smtClean="0"/>
              <a:t>08-Jul-19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2</a:t>
            </a:fld>
            <a:endParaRPr lang="en-US"/>
          </a:p>
        </p:txBody>
      </p:sp>
    </p:spTree>
    <p:extLst>
      <p:ext uri="{BB962C8B-B14F-4D97-AF65-F5344CB8AC3E}">
        <p14:creationId xmlns:p14="http://schemas.microsoft.com/office/powerpoint/2010/main" val="1631133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Abstract</a:t>
            </a:r>
            <a:endParaRPr lang="en-US" dirty="0"/>
          </a:p>
        </p:txBody>
      </p:sp>
      <p:sp>
        <p:nvSpPr>
          <p:cNvPr id="3" name="Content Placeholder 2"/>
          <p:cNvSpPr>
            <a:spLocks noGrp="1"/>
          </p:cNvSpPr>
          <p:nvPr>
            <p:ph idx="1"/>
          </p:nvPr>
        </p:nvSpPr>
        <p:spPr/>
        <p:txBody>
          <a:bodyPr/>
          <a:lstStyle/>
          <a:p>
            <a:pPr marL="0" indent="0">
              <a:buNone/>
            </a:pPr>
            <a:r>
              <a:rPr lang="en-US" dirty="0"/>
              <a:t>The Compact Muon Solenoid (CMS) is a general-purpose detector at the Large Hadron Collider (LHC). It has a broad physics program ranging from studying the Standard Model (including the Higgs boson) to searching for extra dimensions and particles that could make up dark matter. The Compact Muon Solenoid (CMS) experiment is built on the Large Hadron Collider (LHC) at CERN in Switzerland and France. To have a good chance of producing a rare particle, such as a Higgs boson, a very large number of collisions are required.</a:t>
            </a:r>
            <a:endParaRPr lang="en-US" b="0" dirty="0" smtClean="0">
              <a:effectLst/>
            </a:endParaRPr>
          </a:p>
          <a:p>
            <a:endParaRPr lang="en-US" dirty="0"/>
          </a:p>
        </p:txBody>
      </p:sp>
      <p:sp>
        <p:nvSpPr>
          <p:cNvPr id="4" name="Date Placeholder 3"/>
          <p:cNvSpPr>
            <a:spLocks noGrp="1"/>
          </p:cNvSpPr>
          <p:nvPr>
            <p:ph type="dt" sz="half" idx="10"/>
          </p:nvPr>
        </p:nvSpPr>
        <p:spPr/>
        <p:txBody>
          <a:bodyPr/>
          <a:lstStyle/>
          <a:p>
            <a:fld id="{2667406E-9F2F-4E46-94C7-F4B89286B92B}" type="datetime1">
              <a:rPr lang="en-US" smtClean="0"/>
              <a:t>08-Jul-19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3</a:t>
            </a:fld>
            <a:endParaRPr lang="en-US"/>
          </a:p>
        </p:txBody>
      </p:sp>
    </p:spTree>
    <p:extLst>
      <p:ext uri="{BB962C8B-B14F-4D97-AF65-F5344CB8AC3E}">
        <p14:creationId xmlns:p14="http://schemas.microsoft.com/office/powerpoint/2010/main" val="3810148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Time to Digital Converter (TDC</a:t>
            </a:r>
            <a:r>
              <a:rPr lang="en-US" b="1" dirty="0" smtClean="0"/>
              <a:t>)</a:t>
            </a:r>
            <a:endParaRPr lang="en-US" dirty="0"/>
          </a:p>
        </p:txBody>
      </p:sp>
      <p:sp>
        <p:nvSpPr>
          <p:cNvPr id="3" name="Content Placeholder 2"/>
          <p:cNvSpPr>
            <a:spLocks noGrp="1"/>
          </p:cNvSpPr>
          <p:nvPr>
            <p:ph idx="1"/>
          </p:nvPr>
        </p:nvSpPr>
        <p:spPr/>
        <p:txBody>
          <a:bodyPr>
            <a:normAutofit/>
          </a:bodyPr>
          <a:lstStyle/>
          <a:p>
            <a:r>
              <a:rPr lang="en-US" dirty="0"/>
              <a:t>The aim of this project is to design a time-to-digital converter (TDC), especially intended to measure the delay between successive collisions in a collider with sub nanosecond accuracy. TDC being an important component of the CMS system is essential for accurate collision reconstruction and has great significance in collision detection. </a:t>
            </a:r>
            <a:endParaRPr lang="en-US" b="0" dirty="0" smtClean="0">
              <a:effectLst/>
            </a:endParaRPr>
          </a:p>
          <a:p>
            <a:r>
              <a:rPr lang="en-US" dirty="0"/>
              <a:t>The aim is to do so with the help of a Field Programmable Gate array (FPGA) device. Thus, the time-to-digital converter would be able to take any two signals (start and stop) and find the delay in between them to an accuracy of sub nanoseconds.</a:t>
            </a:r>
            <a:endParaRPr lang="en-US" b="0" dirty="0" smtClean="0">
              <a:effectLst/>
            </a:endParaRPr>
          </a:p>
          <a:p>
            <a:pPr marL="0" indent="0">
              <a:buNone/>
            </a:pPr>
            <a:endParaRPr lang="en-US" dirty="0"/>
          </a:p>
        </p:txBody>
      </p:sp>
      <p:sp>
        <p:nvSpPr>
          <p:cNvPr id="4" name="Date Placeholder 3"/>
          <p:cNvSpPr>
            <a:spLocks noGrp="1"/>
          </p:cNvSpPr>
          <p:nvPr>
            <p:ph type="dt" sz="half" idx="10"/>
          </p:nvPr>
        </p:nvSpPr>
        <p:spPr/>
        <p:txBody>
          <a:bodyPr/>
          <a:lstStyle/>
          <a:p>
            <a:fld id="{2667406E-9F2F-4E46-94C7-F4B89286B92B}" type="datetime1">
              <a:rPr lang="en-US" smtClean="0"/>
              <a:t>08-Jul-19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4</a:t>
            </a:fld>
            <a:endParaRPr lang="en-US"/>
          </a:p>
        </p:txBody>
      </p:sp>
    </p:spTree>
    <p:extLst>
      <p:ext uri="{BB962C8B-B14F-4D97-AF65-F5344CB8AC3E}">
        <p14:creationId xmlns:p14="http://schemas.microsoft.com/office/powerpoint/2010/main" val="4173281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Existing </a:t>
            </a:r>
            <a:r>
              <a:rPr lang="en-US" b="1" dirty="0" smtClean="0"/>
              <a:t>Systems</a:t>
            </a:r>
            <a:endParaRPr lang="en-US" dirty="0"/>
          </a:p>
        </p:txBody>
      </p:sp>
      <p:sp>
        <p:nvSpPr>
          <p:cNvPr id="3" name="Content Placeholder 2"/>
          <p:cNvSpPr>
            <a:spLocks noGrp="1"/>
          </p:cNvSpPr>
          <p:nvPr>
            <p:ph idx="1"/>
          </p:nvPr>
        </p:nvSpPr>
        <p:spPr/>
        <p:txBody>
          <a:bodyPr>
            <a:normAutofit/>
          </a:bodyPr>
          <a:lstStyle/>
          <a:p>
            <a:pPr marL="0" indent="0" fontAlgn="base">
              <a:buNone/>
            </a:pPr>
            <a:r>
              <a:rPr lang="en-US" sz="3200" b="1" dirty="0"/>
              <a:t>For Coarse Measurement-</a:t>
            </a:r>
          </a:p>
          <a:p>
            <a:pPr marL="0" indent="0">
              <a:buNone/>
            </a:pPr>
            <a:r>
              <a:rPr lang="en-US" dirty="0"/>
              <a:t>In its simplest implementation, a TDC is simply a high-frequency counter that increments every clock cycle.</a:t>
            </a:r>
            <a:endParaRPr lang="en-US" b="0" dirty="0" smtClean="0">
              <a:effectLst/>
            </a:endParaRPr>
          </a:p>
          <a:p>
            <a:pPr marL="0" indent="0">
              <a:buNone/>
            </a:pPr>
            <a:r>
              <a:rPr lang="en-US" dirty="0"/>
              <a:t>The time </a:t>
            </a:r>
            <a:r>
              <a:rPr lang="en-US" dirty="0" smtClean="0"/>
              <a:t>interval </a:t>
            </a:r>
            <a:r>
              <a:rPr lang="en-US" dirty="0"/>
              <a:t>T between start and stop for a clock cycle with frequency f is found to be,</a:t>
            </a:r>
            <a:endParaRPr lang="en-US" b="0" dirty="0" smtClean="0">
              <a:effectLst/>
            </a:endParaRPr>
          </a:p>
          <a:p>
            <a:pPr marL="0" indent="0">
              <a:buNone/>
            </a:pPr>
            <a:r>
              <a:rPr lang="en-US" dirty="0"/>
              <a:t>T = </a:t>
            </a:r>
            <a:r>
              <a:rPr lang="en-US" dirty="0" smtClean="0"/>
              <a:t>nT</a:t>
            </a:r>
            <a:r>
              <a:rPr lang="en-US" baseline="-25000" dirty="0" smtClean="0"/>
              <a:t>0</a:t>
            </a:r>
            <a:r>
              <a:rPr lang="en-US" dirty="0"/>
              <a:t> </a:t>
            </a:r>
            <a:endParaRPr lang="en-US" b="0" dirty="0" smtClean="0">
              <a:effectLst/>
            </a:endParaRPr>
          </a:p>
          <a:p>
            <a:pPr marL="0" indent="0">
              <a:buNone/>
            </a:pPr>
            <a:r>
              <a:rPr lang="en-US" dirty="0"/>
              <a:t>With n, the number of counts and T</a:t>
            </a:r>
            <a:r>
              <a:rPr lang="en-US" baseline="-25000" dirty="0"/>
              <a:t>0</a:t>
            </a:r>
            <a:r>
              <a:rPr lang="en-US" dirty="0"/>
              <a:t>= 1/f the period of the reference clock</a:t>
            </a:r>
            <a:r>
              <a:rPr lang="en-US" dirty="0" smtClean="0"/>
              <a:t>.</a:t>
            </a:r>
            <a:br>
              <a:rPr lang="en-US" dirty="0" smtClean="0"/>
            </a:br>
            <a:endParaRPr lang="en-US" dirty="0"/>
          </a:p>
        </p:txBody>
      </p:sp>
      <p:sp>
        <p:nvSpPr>
          <p:cNvPr id="4" name="Date Placeholder 3"/>
          <p:cNvSpPr>
            <a:spLocks noGrp="1"/>
          </p:cNvSpPr>
          <p:nvPr>
            <p:ph type="dt" sz="half" idx="10"/>
          </p:nvPr>
        </p:nvSpPr>
        <p:spPr/>
        <p:txBody>
          <a:bodyPr/>
          <a:lstStyle/>
          <a:p>
            <a:fld id="{2667406E-9F2F-4E46-94C7-F4B89286B92B}" type="datetime1">
              <a:rPr lang="en-US" smtClean="0"/>
              <a:t>08-Jul-19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5</a:t>
            </a:fld>
            <a:endParaRPr lang="en-US"/>
          </a:p>
        </p:txBody>
      </p:sp>
    </p:spTree>
    <p:extLst>
      <p:ext uri="{BB962C8B-B14F-4D97-AF65-F5344CB8AC3E}">
        <p14:creationId xmlns:p14="http://schemas.microsoft.com/office/powerpoint/2010/main" val="1788700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Existing Systems (Continued..)</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3500" b="1" dirty="0" smtClean="0"/>
              <a:t>Limitations of Coarse Counter</a:t>
            </a:r>
            <a:endParaRPr lang="en-US" sz="3500" dirty="0" smtClean="0"/>
          </a:p>
          <a:p>
            <a:pPr marL="0" indent="0">
              <a:buNone/>
            </a:pPr>
            <a:r>
              <a:rPr lang="en-US" dirty="0" smtClean="0"/>
              <a:t>The </a:t>
            </a:r>
            <a:r>
              <a:rPr lang="en-US" dirty="0"/>
              <a:t>counter implementation accuracy is limited by the clock frequency. If time is measured by whole counts, then the resolution is limited to the clock period. For example, a 10 MHz clock has a resolution of 100 ns.</a:t>
            </a:r>
            <a:endParaRPr lang="en-US" b="0" dirty="0" smtClean="0">
              <a:effectLst/>
            </a:endParaRPr>
          </a:p>
          <a:p>
            <a:pPr marL="0" indent="0">
              <a:buNone/>
            </a:pPr>
            <a:r>
              <a:rPr lang="en-US" dirty="0"/>
              <a:t>Greater the clock frequency more is the resolution and more are the number of readings captured. However, higher the clock frequency, higher is the power consumption for the generation and the processing of the clock signal.</a:t>
            </a:r>
            <a:endParaRPr lang="en-US" b="0" dirty="0" smtClean="0">
              <a:effectLst/>
            </a:endParaRPr>
          </a:p>
          <a:p>
            <a:pPr marL="0" indent="0">
              <a:buNone/>
            </a:pPr>
            <a:r>
              <a:rPr lang="en-US" dirty="0"/>
              <a:t>To get resolution finer than a clock period, there are time interpolation circuits. These circuits measure the fraction of a clock period: that is, the time between a clock event and the event being measured</a:t>
            </a:r>
            <a:r>
              <a:rPr lang="en-US" dirty="0" smtClean="0"/>
              <a:t>.</a:t>
            </a:r>
            <a:endParaRPr lang="en-US" b="0" dirty="0" smtClean="0">
              <a:effectLst/>
            </a:endParaRPr>
          </a:p>
        </p:txBody>
      </p:sp>
      <p:sp>
        <p:nvSpPr>
          <p:cNvPr id="4" name="Date Placeholder 3"/>
          <p:cNvSpPr>
            <a:spLocks noGrp="1"/>
          </p:cNvSpPr>
          <p:nvPr>
            <p:ph type="dt" sz="half" idx="10"/>
          </p:nvPr>
        </p:nvSpPr>
        <p:spPr/>
        <p:txBody>
          <a:bodyPr/>
          <a:lstStyle/>
          <a:p>
            <a:fld id="{2667406E-9F2F-4E46-94C7-F4B89286B92B}" type="datetime1">
              <a:rPr lang="en-US" smtClean="0"/>
              <a:t>08-Jul-19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6</a:t>
            </a:fld>
            <a:endParaRPr lang="en-US"/>
          </a:p>
        </p:txBody>
      </p:sp>
    </p:spTree>
    <p:extLst>
      <p:ext uri="{BB962C8B-B14F-4D97-AF65-F5344CB8AC3E}">
        <p14:creationId xmlns:p14="http://schemas.microsoft.com/office/powerpoint/2010/main" val="105911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1789"/>
          </a:xfrm>
        </p:spPr>
        <p:txBody>
          <a:bodyPr/>
          <a:lstStyle/>
          <a:p>
            <a:r>
              <a:rPr lang="en-US" b="1" dirty="0" smtClean="0"/>
              <a:t>Existing Systems (Continued..)</a:t>
            </a:r>
            <a:endParaRPr lang="en-US" dirty="0"/>
          </a:p>
        </p:txBody>
      </p:sp>
      <p:sp>
        <p:nvSpPr>
          <p:cNvPr id="3" name="Content Placeholder 2"/>
          <p:cNvSpPr>
            <a:spLocks noGrp="1"/>
          </p:cNvSpPr>
          <p:nvPr>
            <p:ph idx="1"/>
          </p:nvPr>
        </p:nvSpPr>
        <p:spPr/>
        <p:txBody>
          <a:bodyPr>
            <a:normAutofit lnSpcReduction="10000"/>
          </a:bodyPr>
          <a:lstStyle/>
          <a:p>
            <a:pPr marL="0" indent="0" fontAlgn="base">
              <a:buNone/>
            </a:pPr>
            <a:r>
              <a:rPr lang="en-US" sz="3200" b="1" dirty="0"/>
              <a:t>Fine </a:t>
            </a:r>
            <a:r>
              <a:rPr lang="en-US" sz="3200" b="1" dirty="0" smtClean="0"/>
              <a:t>Counter-</a:t>
            </a:r>
          </a:p>
          <a:p>
            <a:pPr marL="0" indent="0" fontAlgn="base">
              <a:buNone/>
            </a:pPr>
            <a:r>
              <a:rPr lang="en-US" dirty="0" smtClean="0"/>
              <a:t> </a:t>
            </a:r>
            <a:r>
              <a:rPr lang="en-US" dirty="0"/>
              <a:t>In contrast to the coarse counter, fine measurement methods measure with much better accuracy but far smaller measuring range.</a:t>
            </a:r>
          </a:p>
          <a:p>
            <a:pPr marL="0" indent="0">
              <a:buNone/>
            </a:pPr>
            <a:r>
              <a:rPr lang="en-US" dirty="0" smtClean="0"/>
              <a:t>1</a:t>
            </a:r>
            <a:r>
              <a:rPr lang="en-US" dirty="0"/>
              <a:t>. Ramp Interpolator - When counting is not feasible because the clock rate would be too high, analog methods can be used. Analog methods are often used to measure intervals that are between 10 and 200 ns. These methods often use a capacitor that is charged during the interval being measured.</a:t>
            </a:r>
            <a:endParaRPr lang="en-US" b="0" dirty="0" smtClean="0">
              <a:effectLst/>
            </a:endParaRPr>
          </a:p>
          <a:p>
            <a:pPr marL="0" indent="0">
              <a:buNone/>
            </a:pPr>
            <a:r>
              <a:rPr lang="en-US" dirty="0" smtClean="0"/>
              <a:t/>
            </a:r>
            <a:br>
              <a:rPr lang="en-US" dirty="0" smtClean="0"/>
            </a:br>
            <a:endParaRPr lang="en-US" dirty="0"/>
          </a:p>
        </p:txBody>
      </p:sp>
      <p:sp>
        <p:nvSpPr>
          <p:cNvPr id="4" name="Date Placeholder 3"/>
          <p:cNvSpPr>
            <a:spLocks noGrp="1"/>
          </p:cNvSpPr>
          <p:nvPr>
            <p:ph type="dt" sz="half" idx="10"/>
          </p:nvPr>
        </p:nvSpPr>
        <p:spPr/>
        <p:txBody>
          <a:bodyPr/>
          <a:lstStyle/>
          <a:p>
            <a:fld id="{2667406E-9F2F-4E46-94C7-F4B89286B92B}" type="datetime1">
              <a:rPr lang="en-US" smtClean="0"/>
              <a:t>08-Jul-19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7</a:t>
            </a:fld>
            <a:endParaRPr lang="en-US"/>
          </a:p>
        </p:txBody>
      </p:sp>
    </p:spTree>
    <p:extLst>
      <p:ext uri="{BB962C8B-B14F-4D97-AF65-F5344CB8AC3E}">
        <p14:creationId xmlns:p14="http://schemas.microsoft.com/office/powerpoint/2010/main" val="1374499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Existing Systems (Continued..)</a:t>
            </a:r>
            <a:endParaRPr lang="en-US" dirty="0"/>
          </a:p>
        </p:txBody>
      </p:sp>
      <p:sp>
        <p:nvSpPr>
          <p:cNvPr id="3" name="Content Placeholder 2"/>
          <p:cNvSpPr>
            <a:spLocks noGrp="1"/>
          </p:cNvSpPr>
          <p:nvPr>
            <p:ph idx="1"/>
          </p:nvPr>
        </p:nvSpPr>
        <p:spPr/>
        <p:txBody>
          <a:bodyPr/>
          <a:lstStyle/>
          <a:p>
            <a:pPr marL="0" indent="0">
              <a:buNone/>
            </a:pPr>
            <a:r>
              <a:rPr lang="en-US" dirty="0"/>
              <a:t>2. Vernier Interpolator - </a:t>
            </a:r>
            <a:endParaRPr lang="en-US" b="0" dirty="0" smtClean="0">
              <a:effectLst/>
            </a:endParaRPr>
          </a:p>
          <a:p>
            <a:pPr marL="0" indent="0">
              <a:buNone/>
            </a:pPr>
            <a:r>
              <a:rPr lang="en-US" dirty="0"/>
              <a:t>The Vernier method is a digital version of the time stretching method. Two only slightly detuned oscillators (with frequencies f 1 and f 2 ) start their signals with the arrival of the start and the stop signal. As soon as the leading edges of the oscillator signals coincide the measurement ends and the number of periods of the oscillators (n 1 and n 2 respectively) lead to the original time interval T:</a:t>
            </a:r>
            <a:endParaRPr lang="en-US" b="0" dirty="0" smtClean="0">
              <a:effectLst/>
            </a:endParaRPr>
          </a:p>
          <a:p>
            <a:pPr marL="0" indent="0">
              <a:buNone/>
            </a:pPr>
            <a:endParaRPr lang="en-US" dirty="0"/>
          </a:p>
        </p:txBody>
      </p:sp>
      <p:sp>
        <p:nvSpPr>
          <p:cNvPr id="4" name="Date Placeholder 3"/>
          <p:cNvSpPr>
            <a:spLocks noGrp="1"/>
          </p:cNvSpPr>
          <p:nvPr>
            <p:ph type="dt" sz="half" idx="10"/>
          </p:nvPr>
        </p:nvSpPr>
        <p:spPr/>
        <p:txBody>
          <a:bodyPr/>
          <a:lstStyle/>
          <a:p>
            <a:fld id="{2667406E-9F2F-4E46-94C7-F4B89286B92B}" type="datetime1">
              <a:rPr lang="en-US" smtClean="0"/>
              <a:t>08-Jul-19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8</a:t>
            </a:fld>
            <a:endParaRPr lang="en-US"/>
          </a:p>
        </p:txBody>
      </p:sp>
      <p:pic>
        <p:nvPicPr>
          <p:cNvPr id="1026" name="Picture 2" descr="https://lh5.googleusercontent.com/q9esc7-b6tiaIXQJB5jTANAQolpxKFkFoXwpH8Xt1hRtRRo1_QQiuMrz0rpb2l58TSflGVx88qwR2278E2_UbngFmYj2hPJcuSqFSE1Ae0UcbUpvRdkU0L5FRRBweHKlsZv5_DbB6j6PvHIBt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4766469"/>
            <a:ext cx="3895725"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014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Existing Systems (Continued..)</a:t>
            </a:r>
            <a:endParaRPr lang="en-US" dirty="0"/>
          </a:p>
        </p:txBody>
      </p:sp>
      <p:sp>
        <p:nvSpPr>
          <p:cNvPr id="3" name="Content Placeholder 2"/>
          <p:cNvSpPr>
            <a:spLocks noGrp="1"/>
          </p:cNvSpPr>
          <p:nvPr>
            <p:ph idx="1"/>
          </p:nvPr>
        </p:nvSpPr>
        <p:spPr>
          <a:xfrm>
            <a:off x="838200" y="1825625"/>
            <a:ext cx="10515600" cy="4771118"/>
          </a:xfrm>
        </p:spPr>
        <p:txBody>
          <a:bodyPr>
            <a:normAutofit fontScale="77500" lnSpcReduction="20000"/>
          </a:bodyPr>
          <a:lstStyle/>
          <a:p>
            <a:pPr marL="0" indent="0">
              <a:lnSpc>
                <a:spcPct val="120000"/>
              </a:lnSpc>
              <a:spcBef>
                <a:spcPts val="1500"/>
              </a:spcBef>
              <a:buNone/>
            </a:pPr>
            <a:r>
              <a:rPr lang="en-US" sz="3000" dirty="0"/>
              <a:t>3. Tapped Delay Line - </a:t>
            </a:r>
          </a:p>
          <a:p>
            <a:pPr marL="0" indent="0">
              <a:lnSpc>
                <a:spcPct val="120000"/>
              </a:lnSpc>
              <a:spcBef>
                <a:spcPts val="1500"/>
              </a:spcBef>
              <a:buNone/>
            </a:pPr>
            <a:r>
              <a:rPr lang="en-US" sz="3000" dirty="0"/>
              <a:t>In general a tapped delay line contains a number of cells with well-defined delay times. Propagating through this line the start signal is delayed. The state of the line is sampled at the time of the arrival of the stop signal. This can be realized for example with a line of D-flip-flop cells with a delay time. The start signal propagates through this line of transparent flip-flops and is delayed by a certain number of them. The output of each flip-flop is sampled on the fly. The stop signal latches all flip-flops while propagating through its channel </a:t>
            </a:r>
            <a:r>
              <a:rPr lang="en-US" sz="3000" dirty="0" smtClean="0"/>
              <a:t>un-delayed </a:t>
            </a:r>
            <a:r>
              <a:rPr lang="en-US" sz="3000" dirty="0"/>
              <a:t>and the start signal cannot propagate further. Now the time interval between start and stop signal is proportional to the number of flip-flops that were sampled as transparent.</a:t>
            </a:r>
            <a:r>
              <a:rPr lang="en-US" dirty="0" smtClean="0"/>
              <a:t/>
            </a:r>
            <a:br>
              <a:rPr lang="en-US" dirty="0" smtClean="0"/>
            </a:br>
            <a:endParaRPr lang="en-US" dirty="0"/>
          </a:p>
        </p:txBody>
      </p:sp>
      <p:sp>
        <p:nvSpPr>
          <p:cNvPr id="4" name="Date Placeholder 3"/>
          <p:cNvSpPr>
            <a:spLocks noGrp="1"/>
          </p:cNvSpPr>
          <p:nvPr>
            <p:ph type="dt" sz="half" idx="10"/>
          </p:nvPr>
        </p:nvSpPr>
        <p:spPr/>
        <p:txBody>
          <a:bodyPr/>
          <a:lstStyle/>
          <a:p>
            <a:fld id="{2667406E-9F2F-4E46-94C7-F4B89286B92B}" type="datetime1">
              <a:rPr lang="en-US" smtClean="0"/>
              <a:t>08-Jul-19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9</a:t>
            </a:fld>
            <a:endParaRPr lang="en-US"/>
          </a:p>
        </p:txBody>
      </p:sp>
    </p:spTree>
    <p:extLst>
      <p:ext uri="{BB962C8B-B14F-4D97-AF65-F5344CB8AC3E}">
        <p14:creationId xmlns:p14="http://schemas.microsoft.com/office/powerpoint/2010/main" val="3615151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TotalTime>
  <Words>537</Words>
  <PresentationFormat>Widescreen</PresentationFormat>
  <Paragraphs>81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Understanding Of Previous Year FPGA Project</vt:lpstr>
      <vt:lpstr>Precision Time Measurement with an Accuracy of Sub-Nanoseconds In Between Collisions</vt:lpstr>
      <vt:lpstr>Abstract</vt:lpstr>
      <vt:lpstr>Time to Digital Converter (TDC)</vt:lpstr>
      <vt:lpstr>Existing Systems</vt:lpstr>
      <vt:lpstr>Existing Systems (Continued..)</vt:lpstr>
      <vt:lpstr>Existing Systems (Continued..)</vt:lpstr>
      <vt:lpstr>Existing Systems (Continued..)</vt:lpstr>
      <vt:lpstr>Existing Systems (Continued..)</vt:lpstr>
      <vt:lpstr>PowerPoint Presentation</vt:lpstr>
      <vt:lpstr>Existing Systems (Continued..)</vt:lpstr>
      <vt:lpstr>Approach</vt:lpstr>
      <vt:lpstr>Block Diagram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2019-07-01T07:20:14Z</dcterms:created>
  <dcterms:modified xsi:type="dcterms:W3CDTF">2019-07-08T06:23:47Z</dcterms:modified>
</cp:coreProperties>
</file>