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1" r:id="rId4"/>
    <p:sldId id="282" r:id="rId5"/>
    <p:sldId id="259" r:id="rId6"/>
    <p:sldId id="260" r:id="rId7"/>
    <p:sldId id="264" r:id="rId8"/>
    <p:sldId id="273" r:id="rId9"/>
    <p:sldId id="274" r:id="rId10"/>
    <p:sldId id="275" r:id="rId11"/>
    <p:sldId id="276" r:id="rId12"/>
    <p:sldId id="277" r:id="rId13"/>
    <p:sldId id="278" r:id="rId14"/>
    <p:sldId id="279" r:id="rId15"/>
    <p:sldId id="280" r:id="rId16"/>
    <p:sldId id="283" r:id="rId17"/>
    <p:sldId id="284" r:id="rId18"/>
    <p:sldId id="285" r:id="rId19"/>
    <p:sldId id="286" r:id="rId20"/>
    <p:sldId id="287" r:id="rId21"/>
    <p:sldId id="288" r:id="rId22"/>
    <p:sldId id="272" r:id="rId23"/>
    <p:sldId id="261" r:id="rId24"/>
    <p:sldId id="262"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97" autoAdjust="0"/>
    <p:restoredTop sz="94660"/>
  </p:normalViewPr>
  <p:slideViewPr>
    <p:cSldViewPr snapToGrid="0">
      <p:cViewPr varScale="1">
        <p:scale>
          <a:sx n="86" d="100"/>
          <a:sy n="86"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51235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21359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4125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42772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58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93216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46230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50479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69599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1414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5A553-4941-4236-AFF1-38BDD126AAE6}"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71712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5A553-4941-4236-AFF1-38BDD126AAE6}" type="datetimeFigureOut">
              <a:rPr lang="en-IN" smtClean="0"/>
              <a:t>09-04-2022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26353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5A553-4941-4236-AFF1-38BDD126AAE6}" type="datetimeFigureOut">
              <a:rPr lang="en-IN" smtClean="0"/>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34149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5A553-4941-4236-AFF1-38BDD126AAE6}" type="datetimeFigureOut">
              <a:rPr lang="en-IN" smtClean="0"/>
              <a:t>09-04-2022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86388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5A553-4941-4236-AFF1-38BDD126AAE6}"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48153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5A553-4941-4236-AFF1-38BDD126AAE6}"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24578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B5A553-4941-4236-AFF1-38BDD126AAE6}" type="datetimeFigureOut">
              <a:rPr lang="en-IN" smtClean="0"/>
              <a:t>09-04-2022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27BAF4-6063-495F-A254-0811F7A2F817}" type="slidenum">
              <a:rPr lang="en-IN" smtClean="0"/>
              <a:t>‹#›</a:t>
            </a:fld>
            <a:endParaRPr lang="en-IN"/>
          </a:p>
        </p:txBody>
      </p:sp>
    </p:spTree>
    <p:extLst>
      <p:ext uri="{BB962C8B-B14F-4D97-AF65-F5344CB8AC3E}">
        <p14:creationId xmlns:p14="http://schemas.microsoft.com/office/powerpoint/2010/main" val="424500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834-F3DA-4081-9091-FEEBF90C46C9}"/>
              </a:ext>
            </a:extLst>
          </p:cNvPr>
          <p:cNvSpPr>
            <a:spLocks noGrp="1"/>
          </p:cNvSpPr>
          <p:nvPr>
            <p:ph type="ctrTitle"/>
          </p:nvPr>
        </p:nvSpPr>
        <p:spPr>
          <a:xfrm>
            <a:off x="1693499" y="1229557"/>
            <a:ext cx="7766936" cy="1646302"/>
          </a:xfrm>
        </p:spPr>
        <p:txBody>
          <a:bodyPr/>
          <a:lstStyle/>
          <a:p>
            <a:pPr algn="ctr"/>
            <a:br>
              <a:rPr lang="en-US" sz="3600" b="1" dirty="0">
                <a:solidFill>
                  <a:srgbClr val="7030A0"/>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A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Mega Project</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on</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rgbClr val="7030A0"/>
                </a:solidFill>
                <a:latin typeface="Times New Roman" panose="02020603050405020304" pitchFamily="18" charset="0"/>
                <a:cs typeface="Times New Roman" panose="02020603050405020304" pitchFamily="18" charset="0"/>
              </a:rPr>
              <a:t>“</a:t>
            </a:r>
            <a:r>
              <a:rPr lang="en-IN" sz="3200" b="1" dirty="0">
                <a:solidFill>
                  <a:srgbClr val="000000"/>
                </a:solidFill>
                <a:effectLst/>
                <a:latin typeface="Times New Roman" panose="02020603050405020304" pitchFamily="18" charset="0"/>
                <a:ea typeface="Times New Roman" panose="02020603050405020304" pitchFamily="18" charset="0"/>
              </a:rPr>
              <a:t>HOMEMADE CREATIONS</a:t>
            </a:r>
            <a:r>
              <a:rPr lang="en-US" sz="3600" b="1" dirty="0">
                <a:solidFill>
                  <a:srgbClr val="7030A0"/>
                </a:solidFill>
                <a:latin typeface="Times New Roman" panose="02020603050405020304" pitchFamily="18" charset="0"/>
                <a:cs typeface="Times New Roman" panose="02020603050405020304" pitchFamily="18" charset="0"/>
              </a:rPr>
              <a:t>”</a:t>
            </a:r>
            <a:br>
              <a:rPr lang="en-US" sz="3600" b="1" dirty="0">
                <a:solidFill>
                  <a:srgbClr val="7030A0"/>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By</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2CE6D9-FBC5-4174-A265-1C17043AD5D7}"/>
              </a:ext>
            </a:extLst>
          </p:cNvPr>
          <p:cNvSpPr>
            <a:spLocks noGrp="1"/>
          </p:cNvSpPr>
          <p:nvPr>
            <p:ph type="subTitle" idx="1"/>
          </p:nvPr>
        </p:nvSpPr>
        <p:spPr>
          <a:xfrm>
            <a:off x="3282602" y="3042448"/>
            <a:ext cx="5245677" cy="2145781"/>
          </a:xfrm>
        </p:spPr>
        <p:txBody>
          <a:bodyPr>
            <a:noAutofit/>
          </a:bodyPr>
          <a:lstStyle/>
          <a:p>
            <a:pPr marL="342900" indent="-342900" algn="just">
              <a:lnSpc>
                <a:spcPct val="150000"/>
              </a:lnSpc>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Aarti Sawant-210943120001</a:t>
            </a:r>
          </a:p>
          <a:p>
            <a:pPr marL="342900" indent="-342900" algn="just">
              <a:lnSpc>
                <a:spcPct val="150000"/>
              </a:lnSpc>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Asmita  Yadav-210943120018</a:t>
            </a:r>
          </a:p>
          <a:p>
            <a:pPr marL="342900" indent="-342900" algn="just">
              <a:lnSpc>
                <a:spcPct val="150000"/>
              </a:lnSpc>
              <a:buClrTx/>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Poonam </a:t>
            </a:r>
            <a:r>
              <a:rPr lang="en-IN" sz="2400" dirty="0" err="1">
                <a:solidFill>
                  <a:schemeClr val="tx1"/>
                </a:solidFill>
                <a:latin typeface="Times New Roman" panose="02020603050405020304" pitchFamily="18" charset="0"/>
                <a:cs typeface="Times New Roman" panose="02020603050405020304" pitchFamily="18" charset="0"/>
              </a:rPr>
              <a:t>Mahandule</a:t>
            </a:r>
            <a:r>
              <a:rPr lang="en-IN" sz="2400" dirty="0">
                <a:solidFill>
                  <a:schemeClr val="tx1"/>
                </a:solidFill>
                <a:latin typeface="Times New Roman" panose="02020603050405020304" pitchFamily="18" charset="0"/>
                <a:cs typeface="Times New Roman" panose="02020603050405020304" pitchFamily="18" charset="0"/>
              </a:rPr>
              <a:t> -210943120050</a:t>
            </a:r>
          </a:p>
          <a:p>
            <a:pPr marL="342900" indent="-342900" algn="just">
              <a:lnSpc>
                <a:spcPct val="150000"/>
              </a:lnSpc>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Priyanka </a:t>
            </a:r>
            <a:r>
              <a:rPr lang="en-US" sz="2400" dirty="0" err="1">
                <a:solidFill>
                  <a:schemeClr val="tx1"/>
                </a:solidFill>
                <a:latin typeface="Times New Roman" panose="02020603050405020304" pitchFamily="18" charset="0"/>
                <a:cs typeface="Times New Roman" panose="02020603050405020304" pitchFamily="18" charset="0"/>
              </a:rPr>
              <a:t>Yalgude</a:t>
            </a:r>
            <a:r>
              <a:rPr lang="en-US" sz="2400" dirty="0">
                <a:solidFill>
                  <a:schemeClr val="tx1"/>
                </a:solidFill>
                <a:latin typeface="Times New Roman" panose="02020603050405020304" pitchFamily="18" charset="0"/>
                <a:cs typeface="Times New Roman" panose="02020603050405020304" pitchFamily="18" charset="0"/>
              </a:rPr>
              <a:t> -210943120075</a:t>
            </a:r>
          </a:p>
        </p:txBody>
      </p:sp>
    </p:spTree>
    <p:extLst>
      <p:ext uri="{BB962C8B-B14F-4D97-AF65-F5344CB8AC3E}">
        <p14:creationId xmlns:p14="http://schemas.microsoft.com/office/powerpoint/2010/main" val="158036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7454E8-803B-4730-A8DB-0457B592CFEE}"/>
              </a:ext>
            </a:extLst>
          </p:cNvPr>
          <p:cNvGraphicFramePr>
            <a:graphicFrameLocks noGrp="1"/>
          </p:cNvGraphicFramePr>
          <p:nvPr>
            <p:extLst>
              <p:ext uri="{D42A27DB-BD31-4B8C-83A1-F6EECF244321}">
                <p14:modId xmlns:p14="http://schemas.microsoft.com/office/powerpoint/2010/main" val="409829354"/>
              </p:ext>
            </p:extLst>
          </p:nvPr>
        </p:nvGraphicFramePr>
        <p:xfrm>
          <a:off x="259407" y="906795"/>
          <a:ext cx="9671813" cy="4162917"/>
        </p:xfrm>
        <a:graphic>
          <a:graphicData uri="http://schemas.openxmlformats.org/drawingml/2006/table">
            <a:tbl>
              <a:tblPr firstRow="1" firstCol="1" bandRow="1">
                <a:tableStyleId>{5C22544A-7EE6-4342-B048-85BDC9FD1C3A}</a:tableStyleId>
              </a:tblPr>
              <a:tblGrid>
                <a:gridCol w="1903706">
                  <a:extLst>
                    <a:ext uri="{9D8B030D-6E8A-4147-A177-3AD203B41FA5}">
                      <a16:colId xmlns:a16="http://schemas.microsoft.com/office/drawing/2014/main" val="3334778771"/>
                    </a:ext>
                  </a:extLst>
                </a:gridCol>
                <a:gridCol w="1570343">
                  <a:extLst>
                    <a:ext uri="{9D8B030D-6E8A-4147-A177-3AD203B41FA5}">
                      <a16:colId xmlns:a16="http://schemas.microsoft.com/office/drawing/2014/main" val="1323431780"/>
                    </a:ext>
                  </a:extLst>
                </a:gridCol>
                <a:gridCol w="1410629">
                  <a:extLst>
                    <a:ext uri="{9D8B030D-6E8A-4147-A177-3AD203B41FA5}">
                      <a16:colId xmlns:a16="http://schemas.microsoft.com/office/drawing/2014/main" val="893629285"/>
                    </a:ext>
                  </a:extLst>
                </a:gridCol>
                <a:gridCol w="1405269">
                  <a:extLst>
                    <a:ext uri="{9D8B030D-6E8A-4147-A177-3AD203B41FA5}">
                      <a16:colId xmlns:a16="http://schemas.microsoft.com/office/drawing/2014/main" val="1314465089"/>
                    </a:ext>
                  </a:extLst>
                </a:gridCol>
                <a:gridCol w="1635534">
                  <a:extLst>
                    <a:ext uri="{9D8B030D-6E8A-4147-A177-3AD203B41FA5}">
                      <a16:colId xmlns:a16="http://schemas.microsoft.com/office/drawing/2014/main" val="1192528511"/>
                    </a:ext>
                  </a:extLst>
                </a:gridCol>
                <a:gridCol w="1746332">
                  <a:extLst>
                    <a:ext uri="{9D8B030D-6E8A-4147-A177-3AD203B41FA5}">
                      <a16:colId xmlns:a16="http://schemas.microsoft.com/office/drawing/2014/main" val="2445970084"/>
                    </a:ext>
                  </a:extLst>
                </a:gridCol>
              </a:tblGrid>
              <a:tr h="491193">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Type</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404144751"/>
                  </a:ext>
                </a:extLst>
              </a:tr>
              <a:tr h="730799">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oid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PRI, UNI, FKEY</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832099832"/>
                  </a:ext>
                </a:extLst>
              </a:tr>
              <a:tr h="376370">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Uid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FKEY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lvl="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867611218"/>
                  </a:ext>
                </a:extLst>
              </a:tr>
              <a:tr h="362907">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Uname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129579337"/>
                  </a:ext>
                </a:extLst>
              </a:tr>
              <a:tr h="362907">
                <a:tc>
                  <a:txBody>
                    <a:bodyPr/>
                    <a:lstStyle/>
                    <a:p>
                      <a:pPr marL="67310" indent="-6350" algn="l">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Address</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647499048"/>
                  </a:ext>
                </a:extLst>
              </a:tr>
              <a:tr h="362907">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Contactno</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UNI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458199934"/>
                  </a:ext>
                </a:extLst>
              </a:tr>
              <a:tr h="362907">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Totalprice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decimal(9,2)</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641102706"/>
                  </a:ext>
                </a:extLst>
              </a:tr>
              <a:tr h="362907">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Qty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62616751"/>
                  </a:ext>
                </a:extLst>
              </a:tr>
              <a:tr h="387113">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ostatus</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PLACED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03807984"/>
                  </a:ext>
                </a:extLst>
              </a:tr>
              <a:tr h="362907">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pid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FKEY</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852380620"/>
                  </a:ext>
                </a:extLst>
              </a:tr>
            </a:tbl>
          </a:graphicData>
        </a:graphic>
      </p:graphicFrame>
      <p:sp>
        <p:nvSpPr>
          <p:cNvPr id="3" name="Rectangle 1">
            <a:extLst>
              <a:ext uri="{FF2B5EF4-FFF2-40B4-BE49-F238E27FC236}">
                <a16:creationId xmlns:a16="http://schemas.microsoft.com/office/drawing/2014/main" id="{74B43CA5-1AC2-4533-BF0F-BDC427C652E9}"/>
              </a:ext>
            </a:extLst>
          </p:cNvPr>
          <p:cNvSpPr>
            <a:spLocks noChangeArrowheads="1"/>
          </p:cNvSpPr>
          <p:nvPr/>
        </p:nvSpPr>
        <p:spPr bwMode="auto">
          <a:xfrm>
            <a:off x="162046" y="267827"/>
            <a:ext cx="26456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MYORDER TABLE: </a:t>
            </a:r>
            <a:endPar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E5AA3D3-8E19-4FA2-85C1-B6050E4F2E48}"/>
              </a:ext>
            </a:extLst>
          </p:cNvPr>
          <p:cNvSpPr txBox="1"/>
          <p:nvPr/>
        </p:nvSpPr>
        <p:spPr>
          <a:xfrm>
            <a:off x="6528122" y="2083443"/>
            <a:ext cx="128479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NULL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93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D86265-A556-40BF-9B2A-261194B22220}"/>
              </a:ext>
            </a:extLst>
          </p:cNvPr>
          <p:cNvGraphicFramePr>
            <a:graphicFrameLocks noGrp="1"/>
          </p:cNvGraphicFramePr>
          <p:nvPr>
            <p:extLst>
              <p:ext uri="{D42A27DB-BD31-4B8C-83A1-F6EECF244321}">
                <p14:modId xmlns:p14="http://schemas.microsoft.com/office/powerpoint/2010/main" val="215026715"/>
              </p:ext>
            </p:extLst>
          </p:nvPr>
        </p:nvGraphicFramePr>
        <p:xfrm>
          <a:off x="143659" y="737898"/>
          <a:ext cx="9370731" cy="2021970"/>
        </p:xfrm>
        <a:graphic>
          <a:graphicData uri="http://schemas.openxmlformats.org/drawingml/2006/table">
            <a:tbl>
              <a:tblPr firstRow="1" firstCol="1" bandRow="1">
                <a:tableStyleId>{5C22544A-7EE6-4342-B048-85BDC9FD1C3A}</a:tableStyleId>
              </a:tblPr>
              <a:tblGrid>
                <a:gridCol w="1844444">
                  <a:extLst>
                    <a:ext uri="{9D8B030D-6E8A-4147-A177-3AD203B41FA5}">
                      <a16:colId xmlns:a16="http://schemas.microsoft.com/office/drawing/2014/main" val="1043674686"/>
                    </a:ext>
                  </a:extLst>
                </a:gridCol>
                <a:gridCol w="1521459">
                  <a:extLst>
                    <a:ext uri="{9D8B030D-6E8A-4147-A177-3AD203B41FA5}">
                      <a16:colId xmlns:a16="http://schemas.microsoft.com/office/drawing/2014/main" val="220368951"/>
                    </a:ext>
                  </a:extLst>
                </a:gridCol>
                <a:gridCol w="1366716">
                  <a:extLst>
                    <a:ext uri="{9D8B030D-6E8A-4147-A177-3AD203B41FA5}">
                      <a16:colId xmlns:a16="http://schemas.microsoft.com/office/drawing/2014/main" val="4284062512"/>
                    </a:ext>
                  </a:extLst>
                </a:gridCol>
                <a:gridCol w="1361523">
                  <a:extLst>
                    <a:ext uri="{9D8B030D-6E8A-4147-A177-3AD203B41FA5}">
                      <a16:colId xmlns:a16="http://schemas.microsoft.com/office/drawing/2014/main" val="2974128741"/>
                    </a:ext>
                  </a:extLst>
                </a:gridCol>
                <a:gridCol w="1431106">
                  <a:extLst>
                    <a:ext uri="{9D8B030D-6E8A-4147-A177-3AD203B41FA5}">
                      <a16:colId xmlns:a16="http://schemas.microsoft.com/office/drawing/2014/main" val="1928031930"/>
                    </a:ext>
                  </a:extLst>
                </a:gridCol>
                <a:gridCol w="1845483">
                  <a:extLst>
                    <a:ext uri="{9D8B030D-6E8A-4147-A177-3AD203B41FA5}">
                      <a16:colId xmlns:a16="http://schemas.microsoft.com/office/drawing/2014/main" val="3531818518"/>
                    </a:ext>
                  </a:extLst>
                </a:gridCol>
              </a:tblGrid>
              <a:tr h="404394">
                <a:tc>
                  <a:txBody>
                    <a:bodyPr/>
                    <a:lstStyle/>
                    <a:p>
                      <a:pPr marL="2857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Field</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Type</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439268296"/>
                  </a:ext>
                </a:extLst>
              </a:tr>
              <a:tr h="404394">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paid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PRI</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65463868"/>
                  </a:ext>
                </a:extLst>
              </a:tr>
              <a:tr h="404394">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Oid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FKEY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500487963"/>
                  </a:ext>
                </a:extLst>
              </a:tr>
              <a:tr h="404394">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Otime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date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688578207"/>
                  </a:ext>
                </a:extLst>
              </a:tr>
              <a:tr h="404394">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145054420"/>
                  </a:ext>
                </a:extLst>
              </a:tr>
            </a:tbl>
          </a:graphicData>
        </a:graphic>
      </p:graphicFrame>
      <p:sp>
        <p:nvSpPr>
          <p:cNvPr id="3" name="Rectangle 1">
            <a:extLst>
              <a:ext uri="{FF2B5EF4-FFF2-40B4-BE49-F238E27FC236}">
                <a16:creationId xmlns:a16="http://schemas.microsoft.com/office/drawing/2014/main" id="{B64783D0-0051-49EC-AF87-4ED3DD0439C3}"/>
              </a:ext>
            </a:extLst>
          </p:cNvPr>
          <p:cNvSpPr>
            <a:spLocks noChangeArrowheads="1"/>
          </p:cNvSpPr>
          <p:nvPr/>
        </p:nvSpPr>
        <p:spPr bwMode="auto">
          <a:xfrm>
            <a:off x="51061" y="169964"/>
            <a:ext cx="25192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PIDAUDIT TABLE</a:t>
            </a:r>
            <a:r>
              <a:rPr kumimoji="0" lang="en-US" altLang="en-US" sz="2000" b="1"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20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F4D6DB9-6F19-4937-BEFF-AC4B4F5C3E98}"/>
              </a:ext>
            </a:extLst>
          </p:cNvPr>
          <p:cNvGraphicFramePr>
            <a:graphicFrameLocks noGrp="1"/>
          </p:cNvGraphicFramePr>
          <p:nvPr>
            <p:extLst>
              <p:ext uri="{D42A27DB-BD31-4B8C-83A1-F6EECF244321}">
                <p14:modId xmlns:p14="http://schemas.microsoft.com/office/powerpoint/2010/main" val="3086869918"/>
              </p:ext>
            </p:extLst>
          </p:nvPr>
        </p:nvGraphicFramePr>
        <p:xfrm>
          <a:off x="143659" y="3651107"/>
          <a:ext cx="9266559" cy="1640711"/>
        </p:xfrm>
        <a:graphic>
          <a:graphicData uri="http://schemas.openxmlformats.org/drawingml/2006/table">
            <a:tbl>
              <a:tblPr firstRow="1" firstCol="1" bandRow="1">
                <a:tableStyleId>{5C22544A-7EE6-4342-B048-85BDC9FD1C3A}</a:tableStyleId>
              </a:tblPr>
              <a:tblGrid>
                <a:gridCol w="1823940">
                  <a:extLst>
                    <a:ext uri="{9D8B030D-6E8A-4147-A177-3AD203B41FA5}">
                      <a16:colId xmlns:a16="http://schemas.microsoft.com/office/drawing/2014/main" val="3967580628"/>
                    </a:ext>
                  </a:extLst>
                </a:gridCol>
                <a:gridCol w="1504545">
                  <a:extLst>
                    <a:ext uri="{9D8B030D-6E8A-4147-A177-3AD203B41FA5}">
                      <a16:colId xmlns:a16="http://schemas.microsoft.com/office/drawing/2014/main" val="1709859221"/>
                    </a:ext>
                  </a:extLst>
                </a:gridCol>
                <a:gridCol w="1351523">
                  <a:extLst>
                    <a:ext uri="{9D8B030D-6E8A-4147-A177-3AD203B41FA5}">
                      <a16:colId xmlns:a16="http://schemas.microsoft.com/office/drawing/2014/main" val="2215494613"/>
                    </a:ext>
                  </a:extLst>
                </a:gridCol>
                <a:gridCol w="1346388">
                  <a:extLst>
                    <a:ext uri="{9D8B030D-6E8A-4147-A177-3AD203B41FA5}">
                      <a16:colId xmlns:a16="http://schemas.microsoft.com/office/drawing/2014/main" val="1627581680"/>
                    </a:ext>
                  </a:extLst>
                </a:gridCol>
                <a:gridCol w="1758603">
                  <a:extLst>
                    <a:ext uri="{9D8B030D-6E8A-4147-A177-3AD203B41FA5}">
                      <a16:colId xmlns:a16="http://schemas.microsoft.com/office/drawing/2014/main" val="3419139830"/>
                    </a:ext>
                  </a:extLst>
                </a:gridCol>
                <a:gridCol w="1481560">
                  <a:extLst>
                    <a:ext uri="{9D8B030D-6E8A-4147-A177-3AD203B41FA5}">
                      <a16:colId xmlns:a16="http://schemas.microsoft.com/office/drawing/2014/main" val="4017335991"/>
                    </a:ext>
                  </a:extLst>
                </a:gridCol>
              </a:tblGrid>
              <a:tr h="393105">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Type</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Key</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724610724"/>
                  </a:ext>
                </a:extLst>
              </a:tr>
              <a:tr h="560583">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pid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FKEY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307131556"/>
                  </a:ext>
                </a:extLst>
              </a:tr>
              <a:tr h="687023">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oid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FKEY</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202694518"/>
                  </a:ext>
                </a:extLst>
              </a:tr>
            </a:tbl>
          </a:graphicData>
        </a:graphic>
      </p:graphicFrame>
      <p:sp>
        <p:nvSpPr>
          <p:cNvPr id="5" name="Rectangle 2">
            <a:extLst>
              <a:ext uri="{FF2B5EF4-FFF2-40B4-BE49-F238E27FC236}">
                <a16:creationId xmlns:a16="http://schemas.microsoft.com/office/drawing/2014/main" id="{6AAFE979-91F2-4EDE-9B64-63FBE329D67C}"/>
              </a:ext>
            </a:extLst>
          </p:cNvPr>
          <p:cNvSpPr>
            <a:spLocks noChangeArrowheads="1"/>
          </p:cNvSpPr>
          <p:nvPr/>
        </p:nvSpPr>
        <p:spPr bwMode="auto">
          <a:xfrm>
            <a:off x="51061" y="3044279"/>
            <a:ext cx="400359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MYORDER_PRODUCT TABLE:</a:t>
            </a:r>
            <a:r>
              <a:rPr kumimoji="0" lang="en-US" altLang="en-US" sz="2000" b="1"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20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3A72032-7569-4779-8B0C-F00A28E88F31}"/>
              </a:ext>
            </a:extLst>
          </p:cNvPr>
          <p:cNvSpPr txBox="1"/>
          <p:nvPr/>
        </p:nvSpPr>
        <p:spPr>
          <a:xfrm>
            <a:off x="6193419" y="1548828"/>
            <a:ext cx="116904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NULL</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C90DDA-9617-4469-9A6E-A5EA0780FF21}"/>
              </a:ext>
            </a:extLst>
          </p:cNvPr>
          <p:cNvSpPr txBox="1"/>
          <p:nvPr/>
        </p:nvSpPr>
        <p:spPr>
          <a:xfrm>
            <a:off x="6679555" y="4590456"/>
            <a:ext cx="165325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NOT NULL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2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0134A4-8D2E-453E-B7C5-B51DE445E7F2}"/>
              </a:ext>
            </a:extLst>
          </p:cNvPr>
          <p:cNvGraphicFramePr>
            <a:graphicFrameLocks noGrp="1"/>
          </p:cNvGraphicFramePr>
          <p:nvPr>
            <p:extLst>
              <p:ext uri="{D42A27DB-BD31-4B8C-83A1-F6EECF244321}">
                <p14:modId xmlns:p14="http://schemas.microsoft.com/office/powerpoint/2010/main" val="2004375043"/>
              </p:ext>
            </p:extLst>
          </p:nvPr>
        </p:nvGraphicFramePr>
        <p:xfrm>
          <a:off x="393538" y="697197"/>
          <a:ext cx="10475090" cy="5607371"/>
        </p:xfrm>
        <a:graphic>
          <a:graphicData uri="http://schemas.openxmlformats.org/drawingml/2006/table">
            <a:tbl>
              <a:tblPr firstRow="1" firstCol="1" bandRow="1">
                <a:tableStyleId>{5C22544A-7EE6-4342-B048-85BDC9FD1C3A}</a:tableStyleId>
              </a:tblPr>
              <a:tblGrid>
                <a:gridCol w="2061815">
                  <a:extLst>
                    <a:ext uri="{9D8B030D-6E8A-4147-A177-3AD203B41FA5}">
                      <a16:colId xmlns:a16="http://schemas.microsoft.com/office/drawing/2014/main" val="3540423945"/>
                    </a:ext>
                  </a:extLst>
                </a:gridCol>
                <a:gridCol w="1700764">
                  <a:extLst>
                    <a:ext uri="{9D8B030D-6E8A-4147-A177-3AD203B41FA5}">
                      <a16:colId xmlns:a16="http://schemas.microsoft.com/office/drawing/2014/main" val="1944176340"/>
                    </a:ext>
                  </a:extLst>
                </a:gridCol>
                <a:gridCol w="1527786">
                  <a:extLst>
                    <a:ext uri="{9D8B030D-6E8A-4147-A177-3AD203B41FA5}">
                      <a16:colId xmlns:a16="http://schemas.microsoft.com/office/drawing/2014/main" val="892091613"/>
                    </a:ext>
                  </a:extLst>
                </a:gridCol>
                <a:gridCol w="1521983">
                  <a:extLst>
                    <a:ext uri="{9D8B030D-6E8A-4147-A177-3AD203B41FA5}">
                      <a16:colId xmlns:a16="http://schemas.microsoft.com/office/drawing/2014/main" val="3001149618"/>
                    </a:ext>
                  </a:extLst>
                </a:gridCol>
                <a:gridCol w="1842603">
                  <a:extLst>
                    <a:ext uri="{9D8B030D-6E8A-4147-A177-3AD203B41FA5}">
                      <a16:colId xmlns:a16="http://schemas.microsoft.com/office/drawing/2014/main" val="3742686104"/>
                    </a:ext>
                  </a:extLst>
                </a:gridCol>
                <a:gridCol w="1820139">
                  <a:extLst>
                    <a:ext uri="{9D8B030D-6E8A-4147-A177-3AD203B41FA5}">
                      <a16:colId xmlns:a16="http://schemas.microsoft.com/office/drawing/2014/main" val="1748545610"/>
                    </a:ext>
                  </a:extLst>
                </a:gridCol>
              </a:tblGrid>
              <a:tr h="339437">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2603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Type</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1157877619"/>
                  </a:ext>
                </a:extLst>
              </a:tr>
              <a:tr h="486802">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pid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PRI, UNI</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27209940"/>
                  </a:ext>
                </a:extLst>
              </a:tr>
              <a:tr h="339437">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Pname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3175"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3757149028"/>
                  </a:ext>
                </a:extLst>
              </a:tr>
              <a:tr h="46795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Pdesc</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1721032990"/>
                  </a:ext>
                </a:extLst>
              </a:tr>
              <a:tr h="516896">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Pimg1</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longblob</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2125584013"/>
                  </a:ext>
                </a:extLst>
              </a:tr>
              <a:tr h="563887">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Pimg2</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longblob</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485234417"/>
                  </a:ext>
                </a:extLst>
              </a:tr>
              <a:tr h="516896">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Psize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2589130334"/>
                  </a:ext>
                </a:extLst>
              </a:tr>
              <a:tr h="339437">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Prating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3</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3906418800"/>
                  </a:ext>
                </a:extLst>
              </a:tr>
              <a:tr h="33943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Pqty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728065809"/>
                  </a:ext>
                </a:extLst>
              </a:tr>
              <a:tr h="33943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pprice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Decimal(9,2)</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1598537231"/>
                  </a:ext>
                </a:extLst>
              </a:tr>
              <a:tr h="33943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Pbrand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2317747356"/>
                  </a:ext>
                </a:extLst>
              </a:tr>
              <a:tr h="33943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papprove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FALSE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2372438038"/>
                  </a:ext>
                </a:extLst>
              </a:tr>
              <a:tr h="33943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cid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FKEY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2890902871"/>
                  </a:ext>
                </a:extLst>
              </a:tr>
              <a:tr h="33943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FKEY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29907" marT="3806" marB="0"/>
                </a:tc>
                <a:extLst>
                  <a:ext uri="{0D108BD9-81ED-4DB2-BD59-A6C34878D82A}">
                    <a16:rowId xmlns:a16="http://schemas.microsoft.com/office/drawing/2014/main" val="1868119496"/>
                  </a:ext>
                </a:extLst>
              </a:tr>
            </a:tbl>
          </a:graphicData>
        </a:graphic>
      </p:graphicFrame>
      <p:sp>
        <p:nvSpPr>
          <p:cNvPr id="3" name="Rectangle 1">
            <a:extLst>
              <a:ext uri="{FF2B5EF4-FFF2-40B4-BE49-F238E27FC236}">
                <a16:creationId xmlns:a16="http://schemas.microsoft.com/office/drawing/2014/main" id="{46ADE087-7A6E-426F-9D89-730CC1AE3C51}"/>
              </a:ext>
            </a:extLst>
          </p:cNvPr>
          <p:cNvSpPr>
            <a:spLocks noChangeArrowheads="1"/>
          </p:cNvSpPr>
          <p:nvPr/>
        </p:nvSpPr>
        <p:spPr bwMode="auto">
          <a:xfrm>
            <a:off x="0" y="173977"/>
            <a:ext cx="2737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2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 TABLE:</a:t>
            </a:r>
            <a:r>
              <a:rPr kumimoji="0" lang="en-US" altLang="en-US" sz="2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6EB2375-7389-4FAB-BC71-243D49F7A03F}"/>
              </a:ext>
            </a:extLst>
          </p:cNvPr>
          <p:cNvSpPr txBox="1"/>
          <p:nvPr/>
        </p:nvSpPr>
        <p:spPr>
          <a:xfrm>
            <a:off x="7176303" y="1469987"/>
            <a:ext cx="160888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NOT NULL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17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A10EC22-97B9-4260-BFC1-1B950902FEE4}"/>
              </a:ext>
            </a:extLst>
          </p:cNvPr>
          <p:cNvGraphicFramePr>
            <a:graphicFrameLocks noGrp="1"/>
          </p:cNvGraphicFramePr>
          <p:nvPr>
            <p:extLst>
              <p:ext uri="{D42A27DB-BD31-4B8C-83A1-F6EECF244321}">
                <p14:modId xmlns:p14="http://schemas.microsoft.com/office/powerpoint/2010/main" val="1911254754"/>
              </p:ext>
            </p:extLst>
          </p:nvPr>
        </p:nvGraphicFramePr>
        <p:xfrm>
          <a:off x="462986" y="890767"/>
          <a:ext cx="9236599" cy="4146326"/>
        </p:xfrm>
        <a:graphic>
          <a:graphicData uri="http://schemas.openxmlformats.org/drawingml/2006/table">
            <a:tbl>
              <a:tblPr firstRow="1" firstCol="1" bandRow="1">
                <a:tableStyleId>{5C22544A-7EE6-4342-B048-85BDC9FD1C3A}</a:tableStyleId>
              </a:tblPr>
              <a:tblGrid>
                <a:gridCol w="1818043">
                  <a:extLst>
                    <a:ext uri="{9D8B030D-6E8A-4147-A177-3AD203B41FA5}">
                      <a16:colId xmlns:a16="http://schemas.microsoft.com/office/drawing/2014/main" val="1983268378"/>
                    </a:ext>
                  </a:extLst>
                </a:gridCol>
                <a:gridCol w="1499680">
                  <a:extLst>
                    <a:ext uri="{9D8B030D-6E8A-4147-A177-3AD203B41FA5}">
                      <a16:colId xmlns:a16="http://schemas.microsoft.com/office/drawing/2014/main" val="80765763"/>
                    </a:ext>
                  </a:extLst>
                </a:gridCol>
                <a:gridCol w="1347154">
                  <a:extLst>
                    <a:ext uri="{9D8B030D-6E8A-4147-A177-3AD203B41FA5}">
                      <a16:colId xmlns:a16="http://schemas.microsoft.com/office/drawing/2014/main" val="31448331"/>
                    </a:ext>
                  </a:extLst>
                </a:gridCol>
                <a:gridCol w="1342034">
                  <a:extLst>
                    <a:ext uri="{9D8B030D-6E8A-4147-A177-3AD203B41FA5}">
                      <a16:colId xmlns:a16="http://schemas.microsoft.com/office/drawing/2014/main" val="1046051965"/>
                    </a:ext>
                  </a:extLst>
                </a:gridCol>
                <a:gridCol w="1410621">
                  <a:extLst>
                    <a:ext uri="{9D8B030D-6E8A-4147-A177-3AD203B41FA5}">
                      <a16:colId xmlns:a16="http://schemas.microsoft.com/office/drawing/2014/main" val="2405677045"/>
                    </a:ext>
                  </a:extLst>
                </a:gridCol>
                <a:gridCol w="1819067">
                  <a:extLst>
                    <a:ext uri="{9D8B030D-6E8A-4147-A177-3AD203B41FA5}">
                      <a16:colId xmlns:a16="http://schemas.microsoft.com/office/drawing/2014/main" val="352446176"/>
                    </a:ext>
                  </a:extLst>
                </a:gridCol>
              </a:tblGrid>
              <a:tr h="389600">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Type</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124273226"/>
                  </a:ext>
                </a:extLst>
              </a:tr>
              <a:tr h="706853">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paid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PRI, UNI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389499136"/>
                  </a:ext>
                </a:extLst>
              </a:tr>
              <a:tr h="478188">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581589975"/>
                  </a:ext>
                </a:extLst>
              </a:tr>
              <a:tr h="706853">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Pname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679379697"/>
                  </a:ext>
                </a:extLst>
              </a:tr>
              <a:tr h="706853">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Pprice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Decimal(9,2)</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505364319"/>
                  </a:ext>
                </a:extLst>
              </a:tr>
              <a:tr h="385993">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Pqty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811413544"/>
                  </a:ext>
                </a:extLst>
              </a:tr>
              <a:tr h="385993">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ptime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datetime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540299232"/>
                  </a:ext>
                </a:extLst>
              </a:tr>
              <a:tr h="385993">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qty</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506498542"/>
                  </a:ext>
                </a:extLst>
              </a:tr>
            </a:tbl>
          </a:graphicData>
        </a:graphic>
      </p:graphicFrame>
      <p:sp>
        <p:nvSpPr>
          <p:cNvPr id="3" name="Rectangle 1">
            <a:extLst>
              <a:ext uri="{FF2B5EF4-FFF2-40B4-BE49-F238E27FC236}">
                <a16:creationId xmlns:a16="http://schemas.microsoft.com/office/drawing/2014/main" id="{0FA2B0C9-F0C4-43C1-8BE5-63891F35E110}"/>
              </a:ext>
            </a:extLst>
          </p:cNvPr>
          <p:cNvSpPr>
            <a:spLocks noChangeArrowheads="1"/>
          </p:cNvSpPr>
          <p:nvPr/>
        </p:nvSpPr>
        <p:spPr bwMode="auto">
          <a:xfrm>
            <a:off x="370390" y="328876"/>
            <a:ext cx="33225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PRODUCTAUDIT TABLE: </a:t>
            </a:r>
            <a:endPar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E88AB09-F8BA-4EFD-8E15-E1DB3A333E98}"/>
              </a:ext>
            </a:extLst>
          </p:cNvPr>
          <p:cNvSpPr txBox="1"/>
          <p:nvPr/>
        </p:nvSpPr>
        <p:spPr>
          <a:xfrm>
            <a:off x="6423949" y="1945075"/>
            <a:ext cx="13195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NULL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9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84F40B-3381-40C9-AB0F-6E5B63CCCEB8}"/>
              </a:ext>
            </a:extLst>
          </p:cNvPr>
          <p:cNvGraphicFramePr>
            <a:graphicFrameLocks noGrp="1"/>
          </p:cNvGraphicFramePr>
          <p:nvPr>
            <p:extLst>
              <p:ext uri="{D42A27DB-BD31-4B8C-83A1-F6EECF244321}">
                <p14:modId xmlns:p14="http://schemas.microsoft.com/office/powerpoint/2010/main" val="321924342"/>
              </p:ext>
            </p:extLst>
          </p:nvPr>
        </p:nvGraphicFramePr>
        <p:xfrm>
          <a:off x="147277" y="821320"/>
          <a:ext cx="10489856" cy="4274673"/>
        </p:xfrm>
        <a:graphic>
          <a:graphicData uri="http://schemas.openxmlformats.org/drawingml/2006/table">
            <a:tbl>
              <a:tblPr firstRow="1" firstCol="1" bandRow="1">
                <a:tableStyleId>{5C22544A-7EE6-4342-B048-85BDC9FD1C3A}</a:tableStyleId>
              </a:tblPr>
              <a:tblGrid>
                <a:gridCol w="1841581">
                  <a:extLst>
                    <a:ext uri="{9D8B030D-6E8A-4147-A177-3AD203B41FA5}">
                      <a16:colId xmlns:a16="http://schemas.microsoft.com/office/drawing/2014/main" val="698302246"/>
                    </a:ext>
                  </a:extLst>
                </a:gridCol>
                <a:gridCol w="1872736">
                  <a:extLst>
                    <a:ext uri="{9D8B030D-6E8A-4147-A177-3AD203B41FA5}">
                      <a16:colId xmlns:a16="http://schemas.microsoft.com/office/drawing/2014/main" val="853064738"/>
                    </a:ext>
                  </a:extLst>
                </a:gridCol>
                <a:gridCol w="1682346">
                  <a:extLst>
                    <a:ext uri="{9D8B030D-6E8A-4147-A177-3AD203B41FA5}">
                      <a16:colId xmlns:a16="http://schemas.microsoft.com/office/drawing/2014/main" val="2670235942"/>
                    </a:ext>
                  </a:extLst>
                </a:gridCol>
                <a:gridCol w="1352338">
                  <a:extLst>
                    <a:ext uri="{9D8B030D-6E8A-4147-A177-3AD203B41FA5}">
                      <a16:colId xmlns:a16="http://schemas.microsoft.com/office/drawing/2014/main" val="484597874"/>
                    </a:ext>
                  </a:extLst>
                </a:gridCol>
                <a:gridCol w="1692731">
                  <a:extLst>
                    <a:ext uri="{9D8B030D-6E8A-4147-A177-3AD203B41FA5}">
                      <a16:colId xmlns:a16="http://schemas.microsoft.com/office/drawing/2014/main" val="222281371"/>
                    </a:ext>
                  </a:extLst>
                </a:gridCol>
                <a:gridCol w="2048124">
                  <a:extLst>
                    <a:ext uri="{9D8B030D-6E8A-4147-A177-3AD203B41FA5}">
                      <a16:colId xmlns:a16="http://schemas.microsoft.com/office/drawing/2014/main" val="3975922186"/>
                    </a:ext>
                  </a:extLst>
                </a:gridCol>
              </a:tblGrid>
              <a:tr h="389318">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Type</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767622401"/>
                  </a:ext>
                </a:extLst>
              </a:tr>
              <a:tr h="538676">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PRI, UNI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243694789"/>
                  </a:ext>
                </a:extLst>
              </a:tr>
              <a:tr h="534697">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Vpassword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427739323"/>
                  </a:ext>
                </a:extLst>
              </a:tr>
              <a:tr h="389318">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Vfname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71028307"/>
                  </a:ext>
                </a:extLst>
              </a:tr>
              <a:tr h="389318">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Vlname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016559602"/>
                  </a:ext>
                </a:extLst>
              </a:tr>
              <a:tr h="389318">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Vcontactno</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056226525"/>
                  </a:ext>
                </a:extLst>
              </a:tr>
              <a:tr h="389318">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Vaddress</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papprove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233626736"/>
                  </a:ext>
                </a:extLst>
              </a:tr>
              <a:tr h="476074">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Vemail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varchar(45)</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873935807"/>
                  </a:ext>
                </a:extLst>
              </a:tr>
              <a:tr h="389318">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Vwallet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decimal(9,2)</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0.00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896552657"/>
                  </a:ext>
                </a:extLst>
              </a:tr>
              <a:tr h="389318">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vstatus</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Decimal(9,2)</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FALSE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496341744"/>
                  </a:ext>
                </a:extLst>
              </a:tr>
            </a:tbl>
          </a:graphicData>
        </a:graphic>
      </p:graphicFrame>
      <p:sp>
        <p:nvSpPr>
          <p:cNvPr id="3" name="Rectangle 1">
            <a:extLst>
              <a:ext uri="{FF2B5EF4-FFF2-40B4-BE49-F238E27FC236}">
                <a16:creationId xmlns:a16="http://schemas.microsoft.com/office/drawing/2014/main" id="{42B01C4A-4C8F-43E3-957D-4EF37969F1F9}"/>
              </a:ext>
            </a:extLst>
          </p:cNvPr>
          <p:cNvSpPr>
            <a:spLocks noChangeArrowheads="1"/>
          </p:cNvSpPr>
          <p:nvPr/>
        </p:nvSpPr>
        <p:spPr bwMode="auto">
          <a:xfrm>
            <a:off x="0" y="198484"/>
            <a:ext cx="25695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2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VENDOR TABLE: </a:t>
            </a:r>
            <a:endParaRPr kumimoji="0" lang="en-US" altLang="en-US" sz="22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DE10A6F4-9336-489C-BD9F-F0008D47C18D}"/>
              </a:ext>
            </a:extLst>
          </p:cNvPr>
          <p:cNvSpPr txBox="1"/>
          <p:nvPr/>
        </p:nvSpPr>
        <p:spPr>
          <a:xfrm>
            <a:off x="6805915" y="1678330"/>
            <a:ext cx="1523366" cy="399405"/>
          </a:xfrm>
          <a:prstGeom prst="rect">
            <a:avLst/>
          </a:prstGeom>
          <a:noFill/>
        </p:spPr>
        <p:txBody>
          <a:bodyPr wrap="none" rtlCol="0">
            <a:spAutoFit/>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AC5A8C-622D-4464-B120-1D6269753D91}"/>
              </a:ext>
            </a:extLst>
          </p:cNvPr>
          <p:cNvSpPr txBox="1"/>
          <p:nvPr/>
        </p:nvSpPr>
        <p:spPr>
          <a:xfrm>
            <a:off x="1435231" y="3029595"/>
            <a:ext cx="2106592" cy="399405"/>
          </a:xfrm>
          <a:prstGeom prst="rect">
            <a:avLst/>
          </a:prstGeom>
          <a:noFill/>
        </p:spPr>
        <p:txBody>
          <a:bodyPr wrap="square" rtlCol="0">
            <a:spAutoFit/>
          </a:bodyPr>
          <a:lstStyle/>
          <a:p>
            <a:pPr marL="56134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bigint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77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9AE24E-0375-46FE-BB63-65E4490AAB1E}"/>
              </a:ext>
            </a:extLst>
          </p:cNvPr>
          <p:cNvGraphicFramePr>
            <a:graphicFrameLocks noGrp="1"/>
          </p:cNvGraphicFramePr>
          <p:nvPr>
            <p:extLst>
              <p:ext uri="{D42A27DB-BD31-4B8C-83A1-F6EECF244321}">
                <p14:modId xmlns:p14="http://schemas.microsoft.com/office/powerpoint/2010/main" val="2010684276"/>
              </p:ext>
            </p:extLst>
          </p:nvPr>
        </p:nvGraphicFramePr>
        <p:xfrm>
          <a:off x="347240" y="854457"/>
          <a:ext cx="9734310" cy="3353418"/>
        </p:xfrm>
        <a:graphic>
          <a:graphicData uri="http://schemas.openxmlformats.org/drawingml/2006/table">
            <a:tbl>
              <a:tblPr firstRow="1" firstCol="1" bandRow="1">
                <a:tableStyleId>{5C22544A-7EE6-4342-B048-85BDC9FD1C3A}</a:tableStyleId>
              </a:tblPr>
              <a:tblGrid>
                <a:gridCol w="1708938">
                  <a:extLst>
                    <a:ext uri="{9D8B030D-6E8A-4147-A177-3AD203B41FA5}">
                      <a16:colId xmlns:a16="http://schemas.microsoft.com/office/drawing/2014/main" val="1108966159"/>
                    </a:ext>
                  </a:extLst>
                </a:gridCol>
                <a:gridCol w="1865380">
                  <a:extLst>
                    <a:ext uri="{9D8B030D-6E8A-4147-A177-3AD203B41FA5}">
                      <a16:colId xmlns:a16="http://schemas.microsoft.com/office/drawing/2014/main" val="3649258558"/>
                    </a:ext>
                  </a:extLst>
                </a:gridCol>
                <a:gridCol w="1433643">
                  <a:extLst>
                    <a:ext uri="{9D8B030D-6E8A-4147-A177-3AD203B41FA5}">
                      <a16:colId xmlns:a16="http://schemas.microsoft.com/office/drawing/2014/main" val="294926389"/>
                    </a:ext>
                  </a:extLst>
                </a:gridCol>
                <a:gridCol w="1254934">
                  <a:extLst>
                    <a:ext uri="{9D8B030D-6E8A-4147-A177-3AD203B41FA5}">
                      <a16:colId xmlns:a16="http://schemas.microsoft.com/office/drawing/2014/main" val="4003915052"/>
                    </a:ext>
                  </a:extLst>
                </a:gridCol>
                <a:gridCol w="1570810">
                  <a:extLst>
                    <a:ext uri="{9D8B030D-6E8A-4147-A177-3AD203B41FA5}">
                      <a16:colId xmlns:a16="http://schemas.microsoft.com/office/drawing/2014/main" val="1533268716"/>
                    </a:ext>
                  </a:extLst>
                </a:gridCol>
                <a:gridCol w="1900605">
                  <a:extLst>
                    <a:ext uri="{9D8B030D-6E8A-4147-A177-3AD203B41FA5}">
                      <a16:colId xmlns:a16="http://schemas.microsoft.com/office/drawing/2014/main" val="3042171912"/>
                    </a:ext>
                  </a:extLst>
                </a:gridCol>
              </a:tblGrid>
              <a:tr h="373470">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Type</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794304076"/>
                  </a:ext>
                </a:extLst>
              </a:tr>
              <a:tr h="635597">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Vaid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PRI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622988090"/>
                  </a:ext>
                </a:extLst>
              </a:tr>
              <a:tr h="373470">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17085309"/>
                  </a:ext>
                </a:extLst>
              </a:tr>
              <a:tr h="373470">
                <a:tc>
                  <a:txBody>
                    <a:bodyPr/>
                    <a:lstStyle/>
                    <a:p>
                      <a:pPr marL="56134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int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676446395"/>
                  </a:ext>
                </a:extLst>
              </a:tr>
              <a:tr h="373470">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Vfname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168435679"/>
                  </a:ext>
                </a:extLst>
              </a:tr>
              <a:tr h="645207">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Vlname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012542582"/>
                  </a:ext>
                </a:extLst>
              </a:tr>
              <a:tr h="578734">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Vtime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datetime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968615666"/>
                  </a:ext>
                </a:extLst>
              </a:tr>
            </a:tbl>
          </a:graphicData>
        </a:graphic>
      </p:graphicFrame>
      <p:sp>
        <p:nvSpPr>
          <p:cNvPr id="3" name="Rectangle 1">
            <a:extLst>
              <a:ext uri="{FF2B5EF4-FFF2-40B4-BE49-F238E27FC236}">
                <a16:creationId xmlns:a16="http://schemas.microsoft.com/office/drawing/2014/main" id="{EE114BBB-75D8-4259-84A1-391AB33E2BB9}"/>
              </a:ext>
            </a:extLst>
          </p:cNvPr>
          <p:cNvSpPr>
            <a:spLocks noChangeArrowheads="1"/>
          </p:cNvSpPr>
          <p:nvPr/>
        </p:nvSpPr>
        <p:spPr bwMode="auto">
          <a:xfrm>
            <a:off x="0" y="227857"/>
            <a:ext cx="347178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2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VENDORAUDIT TABLE: </a:t>
            </a:r>
            <a:endParaRPr kumimoji="0" lang="en-US" altLang="en-US" sz="22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A2BAAE4-1357-48BD-B6D0-3125FE11E46C}"/>
              </a:ext>
            </a:extLst>
          </p:cNvPr>
          <p:cNvSpPr txBox="1"/>
          <p:nvPr/>
        </p:nvSpPr>
        <p:spPr>
          <a:xfrm>
            <a:off x="6574421" y="1817755"/>
            <a:ext cx="125006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NULL</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BBBAE2-68F9-4733-8466-49958FFDC1D0}"/>
              </a:ext>
            </a:extLst>
          </p:cNvPr>
          <p:cNvSpPr txBox="1"/>
          <p:nvPr/>
        </p:nvSpPr>
        <p:spPr>
          <a:xfrm>
            <a:off x="1990844" y="3044872"/>
            <a:ext cx="1620456" cy="399405"/>
          </a:xfrm>
          <a:prstGeom prst="rect">
            <a:avLst/>
          </a:prstGeom>
          <a:noFill/>
        </p:spPr>
        <p:txBody>
          <a:bodyPr wrap="square" rtlCol="0">
            <a:spAutoFit/>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E9D225-7037-492D-8055-1ED0278D76DA}"/>
              </a:ext>
            </a:extLst>
          </p:cNvPr>
          <p:cNvSpPr txBox="1"/>
          <p:nvPr/>
        </p:nvSpPr>
        <p:spPr>
          <a:xfrm>
            <a:off x="346930" y="2217865"/>
            <a:ext cx="2777924" cy="400110"/>
          </a:xfrm>
          <a:prstGeom prst="rect">
            <a:avLst/>
          </a:prstGeom>
          <a:noFill/>
        </p:spPr>
        <p:txBody>
          <a:bodyPr wrap="square" rtlCol="0">
            <a:spAutoFit/>
          </a:bodyPr>
          <a:lstStyle/>
          <a:p>
            <a:r>
              <a:rPr lang="en-US" sz="2000" b="1" dirty="0" err="1">
                <a:solidFill>
                  <a:schemeClr val="bg1"/>
                </a:solidFill>
                <a:latin typeface="Times New Roman" panose="02020603050405020304" pitchFamily="18" charset="0"/>
                <a:cs typeface="Times New Roman" panose="02020603050405020304" pitchFamily="18" charset="0"/>
              </a:rPr>
              <a:t>vuid</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16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C0846-CDC2-4E3A-BB18-43C8F297B8B4}"/>
              </a:ext>
            </a:extLst>
          </p:cNvPr>
          <p:cNvSpPr txBox="1"/>
          <p:nvPr/>
        </p:nvSpPr>
        <p:spPr>
          <a:xfrm>
            <a:off x="716593" y="223735"/>
            <a:ext cx="11223320" cy="5651355"/>
          </a:xfrm>
          <a:prstGeom prst="rect">
            <a:avLst/>
          </a:prstGeom>
          <a:noFill/>
        </p:spPr>
        <p:txBody>
          <a:bodyPr wrap="square">
            <a:spAutoFit/>
          </a:bodyPr>
          <a:lstStyle/>
          <a:p>
            <a:pPr marL="6350" marR="95885" indent="-6350" algn="just"/>
            <a:r>
              <a:rPr lang="en-IN" sz="24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MODULES AND DESCRIPTION: </a:t>
            </a:r>
            <a:r>
              <a:rPr lang="en-IN" sz="2400" dirty="0">
                <a:solidFill>
                  <a:srgbClr val="000000"/>
                </a:solidFill>
                <a:effectLst/>
                <a:latin typeface="Times New Roman" panose="02020603050405020304" pitchFamily="18" charset="0"/>
                <a:ea typeface="Times New Roman" panose="02020603050405020304" pitchFamily="18" charset="0"/>
              </a:rPr>
              <a:t> </a:t>
            </a:r>
          </a:p>
          <a:p>
            <a:pPr marL="342900" lvl="0" indent="-342900" algn="l" fontAlgn="base">
              <a:lnSpc>
                <a:spcPct val="150000"/>
              </a:lnSpc>
              <a:spcAft>
                <a:spcPts val="140"/>
              </a:spcAft>
              <a:buClr>
                <a:srgbClr val="000000"/>
              </a:buClr>
              <a:buSzPts val="1200"/>
              <a:buFont typeface="+mj-lt"/>
              <a:buAutoNum type="arabicPeriod"/>
            </a:pP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Customer Module </a:t>
            </a:r>
          </a:p>
          <a:p>
            <a:pPr marL="342900" lvl="0" indent="-342900" algn="l" fontAlgn="base">
              <a:lnSpc>
                <a:spcPct val="150000"/>
              </a:lnSpc>
              <a:spcAft>
                <a:spcPts val="135"/>
              </a:spcAft>
              <a:buClr>
                <a:srgbClr val="000000"/>
              </a:buClr>
              <a:buSzPts val="1200"/>
              <a:buFont typeface="+mj-lt"/>
              <a:buAutoNum type="arabicPeriod"/>
            </a:pP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Vendor Module </a:t>
            </a:r>
          </a:p>
          <a:p>
            <a:pPr marL="342900" lvl="0" indent="-342900" algn="l" fontAlgn="base">
              <a:lnSpc>
                <a:spcPct val="150000"/>
              </a:lnSpc>
              <a:spcAft>
                <a:spcPts val="40"/>
              </a:spcAft>
              <a:buClr>
                <a:srgbClr val="000000"/>
              </a:buClr>
              <a:buSzPts val="1200"/>
              <a:buFont typeface="+mj-lt"/>
              <a:buAutoNum type="arabicPeriod"/>
            </a:pP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Admin Module </a:t>
            </a:r>
            <a:r>
              <a:rPr lang="en-IN" sz="2000" dirty="0">
                <a:solidFill>
                  <a:srgbClr val="000000"/>
                </a:solidFill>
                <a:effectLst/>
                <a:latin typeface="Times New Roman" panose="02020603050405020304" pitchFamily="18" charset="0"/>
                <a:ea typeface="Times New Roman" panose="02020603050405020304" pitchFamily="18" charset="0"/>
              </a:rPr>
              <a:t> </a:t>
            </a:r>
          </a:p>
          <a:p>
            <a:pPr algn="just">
              <a:spcAft>
                <a:spcPts val="1390"/>
              </a:spcAft>
            </a:pP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Arial" panose="020B0604020202020204" pitchFamily="34" charset="0"/>
              </a:rPr>
              <a:t> </a:t>
            </a:r>
            <a:r>
              <a:rPr lang="en-IN" sz="2000" b="1" dirty="0">
                <a:solidFill>
                  <a:srgbClr val="000000"/>
                </a:solidFill>
                <a:effectLst/>
                <a:latin typeface="Times New Roman" panose="02020603050405020304" pitchFamily="18" charset="0"/>
                <a:ea typeface="Times New Roman" panose="02020603050405020304" pitchFamily="18" charset="0"/>
              </a:rPr>
              <a:t>Customer Module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000" dirty="0">
                <a:effectLst/>
                <a:latin typeface="Times New Roman" panose="02020603050405020304" pitchFamily="18" charset="0"/>
                <a:ea typeface="Segoe UI" panose="020B0502040204020203" pitchFamily="34" charset="0"/>
                <a:cs typeface="Times New Roman" panose="02020603050405020304" pitchFamily="18" charset="0"/>
              </a:rPr>
              <a:t>Customer can login or register.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000" dirty="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000" dirty="0">
                <a:effectLst/>
                <a:latin typeface="Times New Roman" panose="02020603050405020304" pitchFamily="18" charset="0"/>
                <a:ea typeface="Segoe UI" panose="020B0502040204020203" pitchFamily="34" charset="0"/>
                <a:cs typeface="Times New Roman" panose="02020603050405020304" pitchFamily="18" charset="0"/>
              </a:rPr>
              <a:t>Customer can search for a particular product.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62000" algn="just">
              <a:spcAft>
                <a:spcPts val="65"/>
              </a:spcAft>
            </a:pPr>
            <a:r>
              <a:rPr lang="en-GB" sz="2000" dirty="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000" dirty="0">
                <a:effectLst/>
                <a:latin typeface="Times New Roman" panose="02020603050405020304" pitchFamily="18" charset="0"/>
                <a:ea typeface="Segoe UI" panose="020B0502040204020203" pitchFamily="34" charset="0"/>
                <a:cs typeface="Times New Roman" panose="02020603050405020304" pitchFamily="18" charset="0"/>
              </a:rPr>
              <a:t>Add products to cart.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000" dirty="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000" dirty="0">
                <a:effectLst/>
                <a:latin typeface="Times New Roman" panose="02020603050405020304" pitchFamily="18" charset="0"/>
                <a:ea typeface="Segoe UI" panose="020B0502040204020203" pitchFamily="34" charset="0"/>
                <a:cs typeface="Times New Roman" panose="02020603050405020304" pitchFamily="18" charset="0"/>
              </a:rPr>
              <a:t>Customer can filter products according to their requirements.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62000" algn="just">
              <a:spcAft>
                <a:spcPts val="60"/>
              </a:spcAft>
            </a:pPr>
            <a:r>
              <a:rPr lang="en-GB" sz="2000" dirty="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000" dirty="0">
                <a:effectLst/>
                <a:latin typeface="Times New Roman" panose="02020603050405020304" pitchFamily="18" charset="0"/>
                <a:ea typeface="Segoe UI" panose="020B0502040204020203" pitchFamily="34" charset="0"/>
                <a:cs typeface="Times New Roman" panose="02020603050405020304" pitchFamily="18" charset="0"/>
              </a:rPr>
              <a:t>Buy products selected in the cart.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lnSpc>
                <a:spcPct val="150000"/>
              </a:lnSpc>
              <a:spcAft>
                <a:spcPts val="800"/>
              </a:spcAft>
            </a:pPr>
            <a:r>
              <a:rPr lang="en-GB" sz="2000" dirty="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961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29A53-CE55-4F41-9A2A-F5966741DC2A}"/>
              </a:ext>
            </a:extLst>
          </p:cNvPr>
          <p:cNvSpPr txBox="1"/>
          <p:nvPr/>
        </p:nvSpPr>
        <p:spPr>
          <a:xfrm>
            <a:off x="538618" y="113284"/>
            <a:ext cx="8489972" cy="6176050"/>
          </a:xfrm>
          <a:prstGeom prst="rect">
            <a:avLst/>
          </a:prstGeom>
          <a:noFill/>
        </p:spPr>
        <p:txBody>
          <a:bodyPr wrap="square">
            <a:spAutoFit/>
          </a:bodyPr>
          <a:lstStyle/>
          <a:p>
            <a:pPr algn="just">
              <a:lnSpc>
                <a:spcPct val="150000"/>
              </a:lnSpc>
              <a:spcBef>
                <a:spcPts val="200"/>
              </a:spcBef>
              <a:spcAft>
                <a:spcPts val="260"/>
              </a:spcAft>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Vendor Module </a:t>
            </a: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Vendor can login or create his own account.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0"/>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Vendor can add products for sell.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View alert on products out of stock.</a:t>
            </a:r>
            <a:r>
              <a:rPr lang="en-GB" sz="2400" dirty="0">
                <a:effectLst/>
                <a:latin typeface="Calibri" panose="020F0502020204030204" pitchFamily="34" charset="0"/>
                <a:ea typeface="Segoe UI" panose="020B0502040204020203"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rPr>
              <a:t>  </a:t>
            </a:r>
          </a:p>
          <a:p>
            <a:pPr algn="just">
              <a:spcBef>
                <a:spcPts val="200"/>
              </a:spcBef>
              <a:spcAft>
                <a:spcPts val="440"/>
              </a:spcAft>
            </a:pPr>
            <a:r>
              <a:rPr lang="en-IN"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Admin Module </a:t>
            </a:r>
            <a:r>
              <a:rPr lang="en-IN" sz="2400" b="1" dirty="0">
                <a:effectLst/>
                <a:latin typeface="Times New Roman" panose="02020603050405020304" pitchFamily="18" charset="0"/>
                <a:ea typeface="Segoe UI" panose="020B0502040204020203" pitchFamily="34" charset="0"/>
                <a:cs typeface="Times New Roman" panose="02020603050405020304" pitchFamily="18" charset="0"/>
              </a:rPr>
              <a:t> </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Admin can login.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0"/>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Admin can approve vendor.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Track customers and vendors activities and data.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0"/>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Add category of product.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752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BCE53-674D-48DE-840A-C3744C1ACD47}"/>
              </a:ext>
            </a:extLst>
          </p:cNvPr>
          <p:cNvSpPr txBox="1"/>
          <p:nvPr/>
        </p:nvSpPr>
        <p:spPr>
          <a:xfrm>
            <a:off x="350729" y="237996"/>
            <a:ext cx="8808928" cy="5989140"/>
          </a:xfrm>
          <a:prstGeom prst="rect">
            <a:avLst/>
          </a:prstGeom>
          <a:noFill/>
        </p:spPr>
        <p:txBody>
          <a:bodyPr wrap="square">
            <a:spAutoFit/>
          </a:bodyPr>
          <a:lstStyle/>
          <a:p>
            <a:pPr algn="just">
              <a:lnSpc>
                <a:spcPct val="150000"/>
              </a:lnSpc>
              <a:spcAft>
                <a:spcPts val="800"/>
              </a:spcAft>
            </a:pPr>
            <a:r>
              <a:rPr lang="en-IN" sz="2800" b="1" dirty="0">
                <a:solidFill>
                  <a:srgbClr val="000000"/>
                </a:solidFill>
                <a:effectLst/>
                <a:latin typeface="Times New Roman" panose="02020603050405020304" pitchFamily="18" charset="0"/>
                <a:ea typeface="Arial" panose="020B0604020202020204" pitchFamily="34" charset="0"/>
              </a:rPr>
              <a:t>SOFTWARE:</a:t>
            </a:r>
            <a:endParaRPr lang="en-IN" sz="2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Back End:</a:t>
            </a:r>
            <a:endParaRPr lang="en-IN" sz="2400" dirty="0">
              <a:solidFill>
                <a:srgbClr val="000000"/>
              </a:solidFill>
              <a:effectLst/>
              <a:latin typeface="Times New Roman" panose="02020603050405020304" pitchFamily="18" charset="0"/>
              <a:ea typeface="Times New Roman" panose="02020603050405020304" pitchFamily="18" charset="0"/>
            </a:endParaRPr>
          </a:p>
          <a:p>
            <a:pPr marL="6858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1)Framework : Spring Boot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914400" indent="-4572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      2)ORM Tool: Hibernate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3)Database: MySQL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4)Build Tool: Maven dependencies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Front End:</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1)React-</a:t>
            </a:r>
            <a:r>
              <a:rPr lang="en-IN" sz="2400" dirty="0" err="1">
                <a:solidFill>
                  <a:srgbClr val="000000"/>
                </a:solidFill>
                <a:effectLst/>
                <a:latin typeface="Times New Roman" panose="02020603050405020304" pitchFamily="18" charset="0"/>
                <a:ea typeface="Arial" panose="020B0604020202020204" pitchFamily="34" charset="0"/>
              </a:rPr>
              <a:t>Js</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710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EBA22-678C-40A8-9ECD-6CBCF2EADE84}"/>
              </a:ext>
            </a:extLst>
          </p:cNvPr>
          <p:cNvSpPr txBox="1"/>
          <p:nvPr/>
        </p:nvSpPr>
        <p:spPr>
          <a:xfrm>
            <a:off x="548013" y="729734"/>
            <a:ext cx="6106438" cy="461665"/>
          </a:xfrm>
          <a:prstGeom prst="rect">
            <a:avLst/>
          </a:prstGeom>
          <a:noFill/>
        </p:spPr>
        <p:txBody>
          <a:bodyPr wrap="square">
            <a:spAutoFit/>
          </a:bodyPr>
          <a:lstStyle/>
          <a:p>
            <a:r>
              <a:rPr lang="en-US" sz="2400" b="1" dirty="0">
                <a:effectLst/>
                <a:latin typeface="Times New Roman" panose="02020603050405020304" pitchFamily="18" charset="0"/>
                <a:ea typeface="Times New Roman" panose="02020603050405020304" pitchFamily="18" charset="0"/>
              </a:rPr>
              <a:t>Use Case For Customer</a:t>
            </a:r>
            <a:endParaRPr lang="en-IN" sz="2400" b="1" dirty="0"/>
          </a:p>
        </p:txBody>
      </p:sp>
      <p:pic>
        <p:nvPicPr>
          <p:cNvPr id="4" name="Picture 3">
            <a:extLst>
              <a:ext uri="{FF2B5EF4-FFF2-40B4-BE49-F238E27FC236}">
                <a16:creationId xmlns:a16="http://schemas.microsoft.com/office/drawing/2014/main" id="{D2711AFB-F08B-4F3B-9F66-566007DEC6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782" y="954286"/>
            <a:ext cx="4625340" cy="5173980"/>
          </a:xfrm>
          <a:prstGeom prst="rect">
            <a:avLst/>
          </a:prstGeom>
          <a:noFill/>
          <a:ln>
            <a:noFill/>
          </a:ln>
        </p:spPr>
      </p:pic>
      <p:sp>
        <p:nvSpPr>
          <p:cNvPr id="5" name="TextBox 4">
            <a:extLst>
              <a:ext uri="{FF2B5EF4-FFF2-40B4-BE49-F238E27FC236}">
                <a16:creationId xmlns:a16="http://schemas.microsoft.com/office/drawing/2014/main" id="{50C374DE-C49D-484D-B97D-F3A706AADBE0}"/>
              </a:ext>
            </a:extLst>
          </p:cNvPr>
          <p:cNvSpPr txBox="1"/>
          <p:nvPr/>
        </p:nvSpPr>
        <p:spPr>
          <a:xfrm>
            <a:off x="314717" y="206514"/>
            <a:ext cx="338202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UML DIAGRAMS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31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92900-81E4-4E6B-B3E4-A60FFB1E510C}"/>
              </a:ext>
            </a:extLst>
          </p:cNvPr>
          <p:cNvSpPr txBox="1"/>
          <p:nvPr/>
        </p:nvSpPr>
        <p:spPr>
          <a:xfrm>
            <a:off x="1003177" y="254162"/>
            <a:ext cx="44654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8F3A5A-A3F7-4877-AFFF-8D9BF4CB426A}"/>
              </a:ext>
            </a:extLst>
          </p:cNvPr>
          <p:cNvSpPr txBox="1"/>
          <p:nvPr/>
        </p:nvSpPr>
        <p:spPr>
          <a:xfrm>
            <a:off x="1003177" y="1171852"/>
            <a:ext cx="7910004"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9716CAE3-ADD1-48C0-AA67-E875BF38432A}"/>
              </a:ext>
            </a:extLst>
          </p:cNvPr>
          <p:cNvSpPr txBox="1"/>
          <p:nvPr/>
        </p:nvSpPr>
        <p:spPr>
          <a:xfrm>
            <a:off x="1003178" y="949909"/>
            <a:ext cx="10644326" cy="3892861"/>
          </a:xfrm>
          <a:prstGeom prst="rect">
            <a:avLst/>
          </a:prstGeom>
          <a:noFill/>
        </p:spPr>
        <p:txBody>
          <a:bodyPr wrap="square" rtlCol="0">
            <a:spAutoFit/>
          </a:bodyPr>
          <a:lstStyle/>
          <a:p>
            <a:pPr algn="just">
              <a:lnSpc>
                <a:spcPct val="150000"/>
              </a:lnSpc>
              <a:spcAft>
                <a:spcPts val="800"/>
              </a:spcAft>
            </a:pPr>
            <a:r>
              <a:rPr lang="en-IN" sz="2800" dirty="0">
                <a:solidFill>
                  <a:srgbClr val="000000"/>
                </a:solidFill>
                <a:effectLst/>
                <a:latin typeface="Times-Roman"/>
                <a:ea typeface="Times New Roman" panose="02020603050405020304" pitchFamily="18" charset="0"/>
                <a:cs typeface="Times-Roman"/>
              </a:rPr>
              <a:t>The Homemade Creations is a web based application intended for online homemade, organic, natural products retailers and customers. The main objective of this application is to make interactive online platform for homemade products and to provide financial support to business women. It would make searching, viewing and selection of a homemade product easier.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812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DB989-6BC4-46B3-A958-A9CBB6EC2656}"/>
              </a:ext>
            </a:extLst>
          </p:cNvPr>
          <p:cNvSpPr txBox="1"/>
          <p:nvPr/>
        </p:nvSpPr>
        <p:spPr>
          <a:xfrm>
            <a:off x="335071" y="441635"/>
            <a:ext cx="6106438" cy="461665"/>
          </a:xfrm>
          <a:prstGeom prst="rect">
            <a:avLst/>
          </a:prstGeom>
          <a:noFill/>
        </p:spPr>
        <p:txBody>
          <a:bodyPr wrap="square">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Use-Case Diagram for Vendor </a:t>
            </a:r>
            <a:endParaRPr lang="en-IN" sz="2400" b="1" dirty="0"/>
          </a:p>
        </p:txBody>
      </p:sp>
      <p:pic>
        <p:nvPicPr>
          <p:cNvPr id="4" name="Picture 3">
            <a:extLst>
              <a:ext uri="{FF2B5EF4-FFF2-40B4-BE49-F238E27FC236}">
                <a16:creationId xmlns:a16="http://schemas.microsoft.com/office/drawing/2014/main" id="{5ED5C502-72F6-40A1-84D3-130CBC12D7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2257" y="713983"/>
            <a:ext cx="4503420" cy="5123145"/>
          </a:xfrm>
          <a:prstGeom prst="rect">
            <a:avLst/>
          </a:prstGeom>
          <a:noFill/>
          <a:ln>
            <a:noFill/>
          </a:ln>
        </p:spPr>
      </p:pic>
    </p:spTree>
    <p:extLst>
      <p:ext uri="{BB962C8B-B14F-4D97-AF65-F5344CB8AC3E}">
        <p14:creationId xmlns:p14="http://schemas.microsoft.com/office/powerpoint/2010/main" val="333072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CFF52-DFC3-4505-BB78-B3770D646CEB}"/>
              </a:ext>
            </a:extLst>
          </p:cNvPr>
          <p:cNvSpPr txBox="1"/>
          <p:nvPr/>
        </p:nvSpPr>
        <p:spPr>
          <a:xfrm>
            <a:off x="297493" y="253745"/>
            <a:ext cx="6106438" cy="461665"/>
          </a:xfrm>
          <a:prstGeom prst="rect">
            <a:avLst/>
          </a:prstGeom>
          <a:noFill/>
        </p:spPr>
        <p:txBody>
          <a:bodyPr wrap="square">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Use-Case Diagram for Admin </a:t>
            </a:r>
            <a:endParaRPr lang="en-IN" sz="2400" b="1" dirty="0"/>
          </a:p>
        </p:txBody>
      </p:sp>
      <p:pic>
        <p:nvPicPr>
          <p:cNvPr id="4" name="Picture 3">
            <a:extLst>
              <a:ext uri="{FF2B5EF4-FFF2-40B4-BE49-F238E27FC236}">
                <a16:creationId xmlns:a16="http://schemas.microsoft.com/office/drawing/2014/main" id="{14D4FC66-E00F-4445-B358-45E84A7ECE9E}"/>
              </a:ext>
            </a:extLst>
          </p:cNvPr>
          <p:cNvPicPr/>
          <p:nvPr/>
        </p:nvPicPr>
        <p:blipFill>
          <a:blip r:embed="rId2"/>
          <a:stretch>
            <a:fillRect/>
          </a:stretch>
        </p:blipFill>
        <p:spPr>
          <a:xfrm>
            <a:off x="5055505" y="715410"/>
            <a:ext cx="4511040" cy="5478780"/>
          </a:xfrm>
          <a:prstGeom prst="rect">
            <a:avLst/>
          </a:prstGeom>
        </p:spPr>
      </p:pic>
    </p:spTree>
    <p:extLst>
      <p:ext uri="{BB962C8B-B14F-4D97-AF65-F5344CB8AC3E}">
        <p14:creationId xmlns:p14="http://schemas.microsoft.com/office/powerpoint/2010/main" val="1311742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B39BD-3725-4865-8B65-CF80332E1135}"/>
              </a:ext>
            </a:extLst>
          </p:cNvPr>
          <p:cNvSpPr txBox="1"/>
          <p:nvPr/>
        </p:nvSpPr>
        <p:spPr>
          <a:xfrm>
            <a:off x="461639" y="239697"/>
            <a:ext cx="34978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LIMITATIONS::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1D7E5A-9C13-46A3-BC17-3F4F033F0E64}"/>
              </a:ext>
            </a:extLst>
          </p:cNvPr>
          <p:cNvSpPr txBox="1"/>
          <p:nvPr/>
        </p:nvSpPr>
        <p:spPr>
          <a:xfrm>
            <a:off x="253294" y="824472"/>
            <a:ext cx="11477067" cy="74828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Mass production is quite difficult cause it does not include machine-made products.</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Higher prices.</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Requirement of skilled manpower.</a:t>
            </a:r>
          </a:p>
          <a:p>
            <a:pPr marL="285750" indent="-285750">
              <a:lnSpc>
                <a:spcPct val="150000"/>
              </a:lnSpc>
              <a:buFont typeface="Arial" panose="020B0604020202020204" pitchFamily="34" charset="0"/>
              <a:buChar char="•"/>
            </a:pPr>
            <a:r>
              <a:rPr lang="en-US" sz="2800" b="0" i="0" dirty="0">
                <a:solidFill>
                  <a:srgbClr val="2D3748"/>
                </a:solidFill>
                <a:effectLst/>
                <a:latin typeface="Times New Roman" panose="02020603050405020304" pitchFamily="18" charset="0"/>
                <a:cs typeface="Times New Roman" panose="02020603050405020304" pitchFamily="18" charset="0"/>
              </a:rPr>
              <a:t>profit margins tend to be lower for homemade products because of the hours spent on production.</a:t>
            </a:r>
          </a:p>
          <a:p>
            <a:pPr marL="285750" indent="-285750">
              <a:lnSpc>
                <a:spcPct val="150000"/>
              </a:lnSpc>
              <a:buFont typeface="Arial" panose="020B0604020202020204" pitchFamily="34" charset="0"/>
              <a:buChar char="•"/>
            </a:pPr>
            <a:r>
              <a:rPr lang="en-US" sz="2800" dirty="0">
                <a:solidFill>
                  <a:srgbClr val="2D3748"/>
                </a:solidFill>
                <a:latin typeface="Times New Roman" panose="02020603050405020304" pitchFamily="18" charset="0"/>
                <a:cs typeface="Times New Roman" panose="02020603050405020304" pitchFamily="18" charset="0"/>
              </a:rPr>
              <a:t>Service limited to specific region.</a:t>
            </a:r>
            <a:endParaRPr lang="en-US" sz="2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53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FE432-735D-4830-93AF-0E0379E4955A}"/>
              </a:ext>
            </a:extLst>
          </p:cNvPr>
          <p:cNvSpPr txBox="1"/>
          <p:nvPr/>
        </p:nvSpPr>
        <p:spPr>
          <a:xfrm>
            <a:off x="372862" y="266330"/>
            <a:ext cx="451873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2F0664-EBF4-43A0-8E03-DB052D82FB41}"/>
              </a:ext>
            </a:extLst>
          </p:cNvPr>
          <p:cNvSpPr txBox="1"/>
          <p:nvPr/>
        </p:nvSpPr>
        <p:spPr>
          <a:xfrm>
            <a:off x="500183" y="1052173"/>
            <a:ext cx="9712171" cy="2462213"/>
          </a:xfrm>
          <a:prstGeom prst="rect">
            <a:avLst/>
          </a:prstGeom>
          <a:noFill/>
        </p:spPr>
        <p:txBody>
          <a:bodyPr wrap="square" rtlCol="0">
            <a:spAutoFit/>
          </a:bodyPr>
          <a:lstStyle/>
          <a:p>
            <a:pPr marL="6350" indent="-6350" algn="just">
              <a:lnSpc>
                <a:spcPct val="150000"/>
              </a:lnSpc>
              <a:spcAft>
                <a:spcPts val="550"/>
              </a:spcAft>
            </a:pPr>
            <a:r>
              <a:rPr lang="en-IN" sz="2800" dirty="0">
                <a:solidFill>
                  <a:srgbClr val="000000"/>
                </a:solidFill>
                <a:effectLst/>
                <a:latin typeface="Times New Roman" panose="02020603050405020304" pitchFamily="18" charset="0"/>
                <a:ea typeface="Times New Roman" panose="02020603050405020304" pitchFamily="18" charset="0"/>
              </a:rPr>
              <a:t>1.</a:t>
            </a:r>
            <a:r>
              <a:rPr lang="en-IN" sz="2800" dirty="0">
                <a:solidFill>
                  <a:srgbClr val="202124"/>
                </a:solidFill>
                <a:effectLst/>
                <a:latin typeface="Times New Roman" panose="02020603050405020304" pitchFamily="18" charset="0"/>
                <a:ea typeface="Times New Roman" panose="02020603050405020304" pitchFamily="18" charset="0"/>
              </a:rPr>
              <a:t> We will arrange training forum for women to improve quality of products.</a:t>
            </a:r>
            <a:endParaRPr lang="en-IN" sz="28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50000"/>
              </a:lnSpc>
              <a:spcAft>
                <a:spcPts val="550"/>
              </a:spcAft>
            </a:pPr>
            <a:r>
              <a:rPr lang="en-IN" sz="2800" dirty="0">
                <a:solidFill>
                  <a:srgbClr val="202124"/>
                </a:solidFill>
                <a:effectLst/>
                <a:latin typeface="Times New Roman" panose="02020603050405020304" pitchFamily="18" charset="0"/>
                <a:ea typeface="Times New Roman" panose="02020603050405020304" pitchFamily="18" charset="0"/>
              </a:rPr>
              <a:t>2.We will make it available globally.</a:t>
            </a:r>
            <a:endParaRPr lang="en-IN" sz="2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12956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F3E15-668B-4BD6-A1DE-88831581380B}"/>
              </a:ext>
            </a:extLst>
          </p:cNvPr>
          <p:cNvSpPr txBox="1"/>
          <p:nvPr/>
        </p:nvSpPr>
        <p:spPr>
          <a:xfrm>
            <a:off x="337351" y="239697"/>
            <a:ext cx="600130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4B4931-41C4-48C7-A7AF-6B0208BA303B}"/>
              </a:ext>
            </a:extLst>
          </p:cNvPr>
          <p:cNvSpPr txBox="1"/>
          <p:nvPr/>
        </p:nvSpPr>
        <p:spPr>
          <a:xfrm>
            <a:off x="337351" y="824472"/>
            <a:ext cx="10391144" cy="7207422"/>
          </a:xfrm>
          <a:prstGeom prst="rect">
            <a:avLst/>
          </a:prstGeom>
          <a:noFill/>
        </p:spPr>
        <p:txBody>
          <a:bodyPr wrap="square" rtlCol="0">
            <a:spAutoFit/>
          </a:bodyPr>
          <a:lstStyle/>
          <a:p>
            <a:pPr marL="342900" lvl="0" indent="-342900">
              <a:lnSpc>
                <a:spcPct val="200000"/>
              </a:lnSpc>
              <a:spcAft>
                <a:spcPts val="1000"/>
              </a:spcAft>
              <a:buFont typeface="Symbol" panose="05050102010706020507" pitchFamily="18" charset="2"/>
              <a:buChar char=""/>
            </a:pPr>
            <a:r>
              <a:rPr lang="en-GB" sz="2400" dirty="0">
                <a:effectLst/>
                <a:latin typeface="Times-Roman"/>
                <a:ea typeface="Calibri" panose="020F0502020204030204" pitchFamily="34" charset="0"/>
                <a:cs typeface="Times-Roman"/>
              </a:rPr>
              <a:t>The ‘Homemade Creations’ is designed to provide a web based application that would make </a:t>
            </a:r>
            <a:r>
              <a:rPr lang="en-IN" sz="2400" dirty="0">
                <a:solidFill>
                  <a:srgbClr val="000000"/>
                </a:solidFill>
                <a:effectLst/>
                <a:latin typeface="Times-Roman"/>
                <a:ea typeface="Calibri" panose="020F0502020204030204" pitchFamily="34" charset="0"/>
                <a:cs typeface="Times-Roman"/>
              </a:rPr>
              <a:t>searching, viewing and selection of a homemade product easier.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200000"/>
              </a:lnSpc>
              <a:buFont typeface="Symbol" panose="05050102010706020507" pitchFamily="18" charset="2"/>
              <a:buChar char=""/>
            </a:pPr>
            <a:r>
              <a:rPr lang="en-US" sz="2400" dirty="0">
                <a:effectLst/>
                <a:latin typeface="Times-Roman"/>
                <a:ea typeface="Calibri" panose="020F0502020204030204" pitchFamily="34" charset="0"/>
                <a:cs typeface="Times-Roman"/>
              </a:rPr>
              <a:t>The growing quality demand of homemade products makes it necessary to exploit the interactive online platform efficiently, also to improve the management in order to minimize cost and improve the quality of homemade products.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000"/>
              </a:spcAft>
              <a:buFont typeface="Symbol" panose="05050102010706020507" pitchFamily="18" charset="2"/>
              <a:buChar char=""/>
            </a:pPr>
            <a:r>
              <a:rPr lang="en-US" sz="2400" dirty="0">
                <a:effectLst/>
                <a:latin typeface="Times-Roman"/>
                <a:ea typeface="Calibri" panose="020F0502020204030204" pitchFamily="34" charset="0"/>
                <a:cs typeface="Times-Roman"/>
              </a:rPr>
              <a:t>Traditional methods of crafting, creating is preserved.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8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98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4AEA-DBF8-4E38-BDE8-3530066D8D8D}"/>
              </a:ext>
            </a:extLst>
          </p:cNvPr>
          <p:cNvSpPr>
            <a:spLocks noGrp="1"/>
          </p:cNvSpPr>
          <p:nvPr>
            <p:ph type="title"/>
          </p:nvPr>
        </p:nvSpPr>
        <p:spPr>
          <a:xfrm>
            <a:off x="1556225" y="1612777"/>
            <a:ext cx="7081750" cy="4441794"/>
          </a:xfrm>
        </p:spPr>
        <p:txBody>
          <a:bodyPr>
            <a:noAutofit/>
          </a:bodyPr>
          <a:lstStyle/>
          <a:p>
            <a:pPr algn="ctr"/>
            <a:r>
              <a:rPr lang="en-IN" sz="9600" dirty="0">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7077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68AE2-8927-46ED-8012-C803E6F0BE23}"/>
              </a:ext>
            </a:extLst>
          </p:cNvPr>
          <p:cNvSpPr>
            <a:spLocks noGrp="1"/>
          </p:cNvSpPr>
          <p:nvPr>
            <p:ph idx="1"/>
          </p:nvPr>
        </p:nvSpPr>
        <p:spPr>
          <a:xfrm>
            <a:off x="476918" y="425884"/>
            <a:ext cx="11117319" cy="6025019"/>
          </a:xfrm>
        </p:spPr>
        <p:txBody>
          <a:bodyPr>
            <a:normAutofit fontScale="92500"/>
          </a:bodyPr>
          <a:lstStyle/>
          <a:p>
            <a:pPr marL="457200" lvl="1" indent="0">
              <a:lnSpc>
                <a:spcPct val="150000"/>
              </a:lnSpc>
              <a:buNone/>
            </a:pPr>
            <a:r>
              <a:rPr lang="en-GB" sz="2800" b="1" dirty="0">
                <a:effectLst/>
                <a:latin typeface="Times New Roman" panose="02020603050405020304" pitchFamily="18" charset="0"/>
                <a:ea typeface="Arial" panose="020B0604020202020204" pitchFamily="34" charset="0"/>
                <a:cs typeface="Times New Roman" panose="02020603050405020304" pitchFamily="18" charset="0"/>
              </a:rPr>
              <a:t>Problem Statement: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Existing system of a buying and selling of homemade products is based on our traditional way.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But access of these products is no longer normal due to the pandemic situation to people considering the safety. Due to this homemade product sellers are facing financial issues. Hence this system is proposed to overcome the flaws of the existing system and giving power to the customer and sellers. business women or seller can manage their products as per requirement and customers can select homemade products as per their choice.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2923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28ED2-8C77-4F4F-9098-E59EA760A998}"/>
              </a:ext>
            </a:extLst>
          </p:cNvPr>
          <p:cNvSpPr>
            <a:spLocks noGrp="1"/>
          </p:cNvSpPr>
          <p:nvPr>
            <p:ph idx="1"/>
          </p:nvPr>
        </p:nvSpPr>
        <p:spPr>
          <a:xfrm>
            <a:off x="677332" y="538619"/>
            <a:ext cx="11165479" cy="5649239"/>
          </a:xfrm>
        </p:spPr>
        <p:txBody>
          <a:bodyPr>
            <a:normAutofit/>
          </a:bodyPr>
          <a:lstStyle/>
          <a:p>
            <a:pPr marL="457200" lvl="1" indent="0">
              <a:lnSpc>
                <a:spcPct val="115000"/>
              </a:lnSpc>
              <a:spcAft>
                <a:spcPts val="1000"/>
              </a:spcAft>
              <a:buNone/>
            </a:pPr>
            <a:r>
              <a:rPr lang="en-GB" sz="2800" b="1" dirty="0">
                <a:effectLst/>
                <a:latin typeface="Times New Roman" panose="02020603050405020304" pitchFamily="18" charset="0"/>
                <a:ea typeface="Arial" panose="020B0604020202020204" pitchFamily="34" charset="0"/>
                <a:cs typeface="Times New Roman" panose="02020603050405020304" pitchFamily="18" charset="0"/>
              </a:rPr>
              <a:t>Objectives of project: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Specific goals are: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Arial" panose="020B0604020202020204" pitchFamily="34" charset="0"/>
              </a:rPr>
              <a:t>To produce a web-based system that allows the sellers and customers to sell and buy products online. Admin can view the list of customers, sellers, products also  can add, update and delete the vendors, customers and products.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Arial" panose="020B0604020202020204" pitchFamily="34" charset="0"/>
              </a:rPr>
              <a:t>To develop proper communication between vendor and customers.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Arial" panose="020B0604020202020204" pitchFamily="34" charset="0"/>
              </a:rPr>
              <a:t>The customer can order products online without being present physically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Arial" panose="020B0604020202020204" pitchFamily="34" charset="0"/>
              </a:rPr>
              <a:t>To give financial support to business women.</a:t>
            </a: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7780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84EC4-EDFC-4A94-AECD-56296941B382}"/>
              </a:ext>
            </a:extLst>
          </p:cNvPr>
          <p:cNvSpPr txBox="1"/>
          <p:nvPr/>
        </p:nvSpPr>
        <p:spPr>
          <a:xfrm>
            <a:off x="349928" y="308524"/>
            <a:ext cx="39416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FLOW CHART:</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2257E7-BF04-41CE-8D0F-A31BAB289C73}"/>
              </a:ext>
            </a:extLst>
          </p:cNvPr>
          <p:cNvPicPr>
            <a:picLocks noChangeAspect="1"/>
          </p:cNvPicPr>
          <p:nvPr/>
        </p:nvPicPr>
        <p:blipFill rotWithShape="1">
          <a:blip r:embed="rId2">
            <a:extLst>
              <a:ext uri="{28A0092B-C50C-407E-A947-70E740481C1C}">
                <a14:useLocalDpi xmlns:a14="http://schemas.microsoft.com/office/drawing/2010/main" val="0"/>
              </a:ext>
            </a:extLst>
          </a:blip>
          <a:srcRect r="20187"/>
          <a:stretch/>
        </p:blipFill>
        <p:spPr>
          <a:xfrm>
            <a:off x="3112770" y="685515"/>
            <a:ext cx="5966460" cy="5486969"/>
          </a:xfrm>
          <a:prstGeom prst="rect">
            <a:avLst/>
          </a:prstGeom>
        </p:spPr>
      </p:pic>
    </p:spTree>
    <p:extLst>
      <p:ext uri="{BB962C8B-B14F-4D97-AF65-F5344CB8AC3E}">
        <p14:creationId xmlns:p14="http://schemas.microsoft.com/office/powerpoint/2010/main" val="136065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4C36F-75AD-48FC-9AC4-3CF5494991E5}"/>
              </a:ext>
            </a:extLst>
          </p:cNvPr>
          <p:cNvSpPr txBox="1"/>
          <p:nvPr/>
        </p:nvSpPr>
        <p:spPr>
          <a:xfrm>
            <a:off x="417249" y="248575"/>
            <a:ext cx="660498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ENTITY RELATIONSHIP DIAGRAM</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F896C1-C6D1-455C-9FA3-07FC3E933F1D}"/>
              </a:ext>
            </a:extLst>
          </p:cNvPr>
          <p:cNvPicPr/>
          <p:nvPr/>
        </p:nvPicPr>
        <p:blipFill>
          <a:blip r:embed="rId2"/>
          <a:stretch>
            <a:fillRect/>
          </a:stretch>
        </p:blipFill>
        <p:spPr>
          <a:xfrm>
            <a:off x="2025040" y="1019601"/>
            <a:ext cx="7841293" cy="5239095"/>
          </a:xfrm>
          <a:prstGeom prst="rect">
            <a:avLst/>
          </a:prstGeom>
        </p:spPr>
      </p:pic>
    </p:spTree>
    <p:extLst>
      <p:ext uri="{BB962C8B-B14F-4D97-AF65-F5344CB8AC3E}">
        <p14:creationId xmlns:p14="http://schemas.microsoft.com/office/powerpoint/2010/main" val="165839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F022B-16B5-46BF-9B8B-EE7998EB7524}"/>
              </a:ext>
            </a:extLst>
          </p:cNvPr>
          <p:cNvSpPr txBox="1"/>
          <p:nvPr/>
        </p:nvSpPr>
        <p:spPr>
          <a:xfrm>
            <a:off x="0" y="99733"/>
            <a:ext cx="653396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DATABASE DESIGNS:</a:t>
            </a:r>
            <a:endParaRPr lang="en-IN" sz="28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1DB2E4A-D0AE-4356-911A-5EE24766A386}"/>
              </a:ext>
            </a:extLst>
          </p:cNvPr>
          <p:cNvSpPr txBox="1"/>
          <p:nvPr/>
        </p:nvSpPr>
        <p:spPr>
          <a:xfrm>
            <a:off x="-479383" y="720215"/>
            <a:ext cx="6111432" cy="399405"/>
          </a:xfrm>
          <a:prstGeom prst="rect">
            <a:avLst/>
          </a:prstGeom>
          <a:noFill/>
        </p:spPr>
        <p:txBody>
          <a:bodyPr wrap="square">
            <a:spAutoFit/>
          </a:bodyPr>
          <a:lstStyle/>
          <a:p>
            <a:pPr marL="561340" indent="-6350" algn="l">
              <a:lnSpc>
                <a:spcPct val="107000"/>
              </a:lnSpc>
              <a:spcAft>
                <a:spcPts val="550"/>
              </a:spcAft>
              <a:tabLst>
                <a:tab pos="417830" algn="ctr"/>
                <a:tab pos="1056005" algn="ctr"/>
              </a:tabLst>
            </a:pPr>
            <a:r>
              <a:rPr lang="en-IN" sz="1800" b="1"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IN" sz="2000" b="1"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ADMIN TABLE:</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20" name="Table 19">
            <a:extLst>
              <a:ext uri="{FF2B5EF4-FFF2-40B4-BE49-F238E27FC236}">
                <a16:creationId xmlns:a16="http://schemas.microsoft.com/office/drawing/2014/main" id="{CEA67B4D-A82B-469B-B6EB-418C614E391B}"/>
              </a:ext>
            </a:extLst>
          </p:cNvPr>
          <p:cNvGraphicFramePr>
            <a:graphicFrameLocks noGrp="1"/>
          </p:cNvGraphicFramePr>
          <p:nvPr>
            <p:extLst>
              <p:ext uri="{D42A27DB-BD31-4B8C-83A1-F6EECF244321}">
                <p14:modId xmlns:p14="http://schemas.microsoft.com/office/powerpoint/2010/main" val="1551336583"/>
              </p:ext>
            </p:extLst>
          </p:nvPr>
        </p:nvGraphicFramePr>
        <p:xfrm>
          <a:off x="300378" y="1278372"/>
          <a:ext cx="8965598" cy="3110195"/>
        </p:xfrm>
        <a:graphic>
          <a:graphicData uri="http://schemas.openxmlformats.org/drawingml/2006/table">
            <a:tbl>
              <a:tblPr firstRow="1" firstCol="1" bandRow="1">
                <a:tableStyleId>{5C22544A-7EE6-4342-B048-85BDC9FD1C3A}</a:tableStyleId>
              </a:tblPr>
              <a:tblGrid>
                <a:gridCol w="1764702">
                  <a:extLst>
                    <a:ext uri="{9D8B030D-6E8A-4147-A177-3AD203B41FA5}">
                      <a16:colId xmlns:a16="http://schemas.microsoft.com/office/drawing/2014/main" val="898600641"/>
                    </a:ext>
                  </a:extLst>
                </a:gridCol>
                <a:gridCol w="1455679">
                  <a:extLst>
                    <a:ext uri="{9D8B030D-6E8A-4147-A177-3AD203B41FA5}">
                      <a16:colId xmlns:a16="http://schemas.microsoft.com/office/drawing/2014/main" val="1886880648"/>
                    </a:ext>
                  </a:extLst>
                </a:gridCol>
                <a:gridCol w="1307628">
                  <a:extLst>
                    <a:ext uri="{9D8B030D-6E8A-4147-A177-3AD203B41FA5}">
                      <a16:colId xmlns:a16="http://schemas.microsoft.com/office/drawing/2014/main" val="2372768570"/>
                    </a:ext>
                  </a:extLst>
                </a:gridCol>
                <a:gridCol w="1302659">
                  <a:extLst>
                    <a:ext uri="{9D8B030D-6E8A-4147-A177-3AD203B41FA5}">
                      <a16:colId xmlns:a16="http://schemas.microsoft.com/office/drawing/2014/main" val="1769352539"/>
                    </a:ext>
                  </a:extLst>
                </a:gridCol>
                <a:gridCol w="1369234">
                  <a:extLst>
                    <a:ext uri="{9D8B030D-6E8A-4147-A177-3AD203B41FA5}">
                      <a16:colId xmlns:a16="http://schemas.microsoft.com/office/drawing/2014/main" val="82569747"/>
                    </a:ext>
                  </a:extLst>
                </a:gridCol>
                <a:gridCol w="1765696">
                  <a:extLst>
                    <a:ext uri="{9D8B030D-6E8A-4147-A177-3AD203B41FA5}">
                      <a16:colId xmlns:a16="http://schemas.microsoft.com/office/drawing/2014/main" val="825357581"/>
                    </a:ext>
                  </a:extLst>
                </a:gridCol>
              </a:tblGrid>
              <a:tr h="659369">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Type</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Null</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Extra</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981150276"/>
                  </a:ext>
                </a:extLst>
              </a:tr>
              <a:tr h="715475">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adminid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PRI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Auto_increment</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333722043"/>
                  </a:ext>
                </a:extLst>
              </a:tr>
              <a:tr h="736693">
                <a:tc>
                  <a:txBody>
                    <a:bodyPr/>
                    <a:lstStyle/>
                    <a:p>
                      <a:pPr marL="67310" indent="-6350" algn="l">
                        <a:lnSpc>
                          <a:spcPct val="107000"/>
                        </a:lnSpc>
                        <a:spcAft>
                          <a:spcPts val="550"/>
                        </a:spcAft>
                      </a:pPr>
                      <a:r>
                        <a:rPr lang="en-IN" sz="2000" u="none" dirty="0" err="1">
                          <a:effectLst/>
                          <a:uFill>
                            <a:solidFill>
                              <a:srgbClr val="000000"/>
                            </a:solidFill>
                          </a:uFill>
                          <a:latin typeface="Times New Roman" panose="02020603050405020304" pitchFamily="18" charset="0"/>
                          <a:cs typeface="Times New Roman" panose="02020603050405020304" pitchFamily="18" charset="0"/>
                        </a:rPr>
                        <a:t>apassword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varchar(20)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UNI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237901823"/>
                  </a:ext>
                </a:extLst>
              </a:tr>
              <a:tr h="998658">
                <a:tc>
                  <a:txBody>
                    <a:bodyPr/>
                    <a:lstStyle/>
                    <a:p>
                      <a:pPr marL="67310" indent="-6350" algn="l">
                        <a:lnSpc>
                          <a:spcPct val="107000"/>
                        </a:lnSpc>
                        <a:spcAft>
                          <a:spcPts val="550"/>
                        </a:spcAft>
                      </a:pPr>
                      <a:r>
                        <a:rPr lang="en-IN" sz="2000" u="none" dirty="0" err="1">
                          <a:effectLst/>
                          <a:uFill>
                            <a:solidFill>
                              <a:srgbClr val="000000"/>
                            </a:solidFill>
                          </a:uFill>
                          <a:latin typeface="Times New Roman" panose="02020603050405020304" pitchFamily="18" charset="0"/>
                          <a:cs typeface="Times New Roman" panose="02020603050405020304" pitchFamily="18" charset="0"/>
                        </a:rPr>
                        <a:t>awallet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decimal (9,2)</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0.00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985619265"/>
                  </a:ext>
                </a:extLst>
              </a:tr>
            </a:tbl>
          </a:graphicData>
        </a:graphic>
      </p:graphicFrame>
      <p:sp>
        <p:nvSpPr>
          <p:cNvPr id="21" name="Rectangle 2">
            <a:extLst>
              <a:ext uri="{FF2B5EF4-FFF2-40B4-BE49-F238E27FC236}">
                <a16:creationId xmlns:a16="http://schemas.microsoft.com/office/drawing/2014/main" id="{95857D92-6344-40B2-A740-83D8776FA7DF}"/>
              </a:ext>
            </a:extLst>
          </p:cNvPr>
          <p:cNvSpPr>
            <a:spLocks noChangeArrowheads="1"/>
          </p:cNvSpPr>
          <p:nvPr/>
        </p:nvSpPr>
        <p:spPr bwMode="auto">
          <a:xfrm>
            <a:off x="2111375" y="3557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5808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0D6DF5-543F-4AA6-8210-2846BFA6123B}"/>
              </a:ext>
            </a:extLst>
          </p:cNvPr>
          <p:cNvGraphicFramePr>
            <a:graphicFrameLocks noGrp="1"/>
          </p:cNvGraphicFramePr>
          <p:nvPr>
            <p:extLst>
              <p:ext uri="{D42A27DB-BD31-4B8C-83A1-F6EECF244321}">
                <p14:modId xmlns:p14="http://schemas.microsoft.com/office/powerpoint/2010/main" val="1126357693"/>
              </p:ext>
            </p:extLst>
          </p:nvPr>
        </p:nvGraphicFramePr>
        <p:xfrm>
          <a:off x="266218" y="717630"/>
          <a:ext cx="7442520" cy="2421048"/>
        </p:xfrm>
        <a:graphic>
          <a:graphicData uri="http://schemas.openxmlformats.org/drawingml/2006/table">
            <a:tbl>
              <a:tblPr firstRow="1" firstCol="1" bandRow="1">
                <a:tableStyleId>{5C22544A-7EE6-4342-B048-85BDC9FD1C3A}</a:tableStyleId>
              </a:tblPr>
              <a:tblGrid>
                <a:gridCol w="1145893">
                  <a:extLst>
                    <a:ext uri="{9D8B030D-6E8A-4147-A177-3AD203B41FA5}">
                      <a16:colId xmlns:a16="http://schemas.microsoft.com/office/drawing/2014/main" val="4172449836"/>
                    </a:ext>
                  </a:extLst>
                </a:gridCol>
                <a:gridCol w="1527410">
                  <a:extLst>
                    <a:ext uri="{9D8B030D-6E8A-4147-A177-3AD203B41FA5}">
                      <a16:colId xmlns:a16="http://schemas.microsoft.com/office/drawing/2014/main" val="1708152096"/>
                    </a:ext>
                  </a:extLst>
                </a:gridCol>
                <a:gridCol w="1085487">
                  <a:extLst>
                    <a:ext uri="{9D8B030D-6E8A-4147-A177-3AD203B41FA5}">
                      <a16:colId xmlns:a16="http://schemas.microsoft.com/office/drawing/2014/main" val="689855778"/>
                    </a:ext>
                  </a:extLst>
                </a:gridCol>
                <a:gridCol w="1206749">
                  <a:extLst>
                    <a:ext uri="{9D8B030D-6E8A-4147-A177-3AD203B41FA5}">
                      <a16:colId xmlns:a16="http://schemas.microsoft.com/office/drawing/2014/main" val="3497075847"/>
                    </a:ext>
                  </a:extLst>
                </a:gridCol>
                <a:gridCol w="1011242">
                  <a:extLst>
                    <a:ext uri="{9D8B030D-6E8A-4147-A177-3AD203B41FA5}">
                      <a16:colId xmlns:a16="http://schemas.microsoft.com/office/drawing/2014/main" val="3565983873"/>
                    </a:ext>
                  </a:extLst>
                </a:gridCol>
                <a:gridCol w="1465739">
                  <a:extLst>
                    <a:ext uri="{9D8B030D-6E8A-4147-A177-3AD203B41FA5}">
                      <a16:colId xmlns:a16="http://schemas.microsoft.com/office/drawing/2014/main" val="1119161284"/>
                    </a:ext>
                  </a:extLst>
                </a:gridCol>
              </a:tblGrid>
              <a:tr h="575841">
                <a:tc>
                  <a:txBody>
                    <a:bodyPr/>
                    <a:lstStyle/>
                    <a:p>
                      <a:pPr marL="2857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Field</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Type</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075105230"/>
                  </a:ext>
                </a:extLst>
              </a:tr>
              <a:tr h="575841">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cid</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PRI, UNI</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174112288"/>
                  </a:ext>
                </a:extLst>
              </a:tr>
              <a:tr h="575841">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cname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UNI</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165409675"/>
                  </a:ext>
                </a:extLst>
              </a:tr>
              <a:tr h="575841">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ctype</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varchar(100)</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885536595"/>
                  </a:ext>
                </a:extLst>
              </a:tr>
            </a:tbl>
          </a:graphicData>
        </a:graphic>
      </p:graphicFrame>
      <p:sp>
        <p:nvSpPr>
          <p:cNvPr id="3" name="Rectangle 1">
            <a:extLst>
              <a:ext uri="{FF2B5EF4-FFF2-40B4-BE49-F238E27FC236}">
                <a16:creationId xmlns:a16="http://schemas.microsoft.com/office/drawing/2014/main" id="{9945B367-CE1E-4739-8A64-E67F75E82EA7}"/>
              </a:ext>
            </a:extLst>
          </p:cNvPr>
          <p:cNvSpPr>
            <a:spLocks noChangeArrowheads="1"/>
          </p:cNvSpPr>
          <p:nvPr/>
        </p:nvSpPr>
        <p:spPr bwMode="auto">
          <a:xfrm>
            <a:off x="178403" y="195812"/>
            <a:ext cx="2699457"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CATEGORY TABLE:</a:t>
            </a:r>
            <a:r>
              <a:rPr kumimoji="0" lang="en-US" altLang="en-US" sz="2000" b="1" i="0" strike="noStrike" cap="none" normalizeH="0" baseline="0" dirty="0">
                <a:ln>
                  <a:noFill/>
                </a:ln>
                <a:solidFill>
                  <a:srgbClr val="000000"/>
                </a:solidFill>
                <a:effectLst/>
                <a:ea typeface="Times New Roman" panose="02020603050405020304" pitchFamily="18" charset="0"/>
              </a:rPr>
              <a:t> </a:t>
            </a:r>
            <a:endParaRPr kumimoji="0" lang="en-US" altLang="en-US" sz="20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400" b="1" i="0" u="none" strike="noStrike" cap="none" normalizeH="0" baseline="0" dirty="0">
                <a:ln>
                  <a:noFill/>
                </a:ln>
                <a:solidFill>
                  <a:srgbClr val="000000"/>
                </a:solidFill>
                <a:effectLst/>
                <a:ea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endParaRPr kumimoji="0" lang="en-US" altLang="en-US" sz="2400" b="0" i="0" u="none" strike="noStrike" cap="none" normalizeH="0" baseline="0" dirty="0">
              <a:ln>
                <a:noFill/>
              </a:ln>
              <a:solidFill>
                <a:schemeClr val="tx1"/>
              </a:solidFill>
              <a:effectLst/>
            </a:endParaRPr>
          </a:p>
        </p:txBody>
      </p:sp>
      <p:graphicFrame>
        <p:nvGraphicFramePr>
          <p:cNvPr id="4" name="Table 3">
            <a:extLst>
              <a:ext uri="{FF2B5EF4-FFF2-40B4-BE49-F238E27FC236}">
                <a16:creationId xmlns:a16="http://schemas.microsoft.com/office/drawing/2014/main" id="{AFDBCE6A-4D06-479E-8AE4-4B66D27D7A6B}"/>
              </a:ext>
            </a:extLst>
          </p:cNvPr>
          <p:cNvGraphicFramePr>
            <a:graphicFrameLocks noGrp="1"/>
          </p:cNvGraphicFramePr>
          <p:nvPr>
            <p:extLst>
              <p:ext uri="{D42A27DB-BD31-4B8C-83A1-F6EECF244321}">
                <p14:modId xmlns:p14="http://schemas.microsoft.com/office/powerpoint/2010/main" val="1213545356"/>
              </p:ext>
            </p:extLst>
          </p:nvPr>
        </p:nvGraphicFramePr>
        <p:xfrm>
          <a:off x="282121" y="4190035"/>
          <a:ext cx="7812912" cy="1950335"/>
        </p:xfrm>
        <a:graphic>
          <a:graphicData uri="http://schemas.openxmlformats.org/drawingml/2006/table">
            <a:tbl>
              <a:tblPr firstRow="1" firstCol="1" bandRow="1">
                <a:tableStyleId>{5C22544A-7EE6-4342-B048-85BDC9FD1C3A}</a:tableStyleId>
              </a:tblPr>
              <a:tblGrid>
                <a:gridCol w="1537818">
                  <a:extLst>
                    <a:ext uri="{9D8B030D-6E8A-4147-A177-3AD203B41FA5}">
                      <a16:colId xmlns:a16="http://schemas.microsoft.com/office/drawing/2014/main" val="986960892"/>
                    </a:ext>
                  </a:extLst>
                </a:gridCol>
                <a:gridCol w="1268527">
                  <a:extLst>
                    <a:ext uri="{9D8B030D-6E8A-4147-A177-3AD203B41FA5}">
                      <a16:colId xmlns:a16="http://schemas.microsoft.com/office/drawing/2014/main" val="3624072594"/>
                    </a:ext>
                  </a:extLst>
                </a:gridCol>
                <a:gridCol w="1139509">
                  <a:extLst>
                    <a:ext uri="{9D8B030D-6E8A-4147-A177-3AD203B41FA5}">
                      <a16:colId xmlns:a16="http://schemas.microsoft.com/office/drawing/2014/main" val="304794214"/>
                    </a:ext>
                  </a:extLst>
                </a:gridCol>
                <a:gridCol w="1051142">
                  <a:extLst>
                    <a:ext uri="{9D8B030D-6E8A-4147-A177-3AD203B41FA5}">
                      <a16:colId xmlns:a16="http://schemas.microsoft.com/office/drawing/2014/main" val="2330435685"/>
                    </a:ext>
                  </a:extLst>
                </a:gridCol>
                <a:gridCol w="1735141">
                  <a:extLst>
                    <a:ext uri="{9D8B030D-6E8A-4147-A177-3AD203B41FA5}">
                      <a16:colId xmlns:a16="http://schemas.microsoft.com/office/drawing/2014/main" val="1296521583"/>
                    </a:ext>
                  </a:extLst>
                </a:gridCol>
                <a:gridCol w="1080775">
                  <a:extLst>
                    <a:ext uri="{9D8B030D-6E8A-4147-A177-3AD203B41FA5}">
                      <a16:colId xmlns:a16="http://schemas.microsoft.com/office/drawing/2014/main" val="3047915434"/>
                    </a:ext>
                  </a:extLst>
                </a:gridCol>
              </a:tblGrid>
              <a:tr h="490392">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Type</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047327192"/>
                  </a:ext>
                </a:extLst>
              </a:tr>
              <a:tr h="698236">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pid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FKEY</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1222095129"/>
                  </a:ext>
                </a:extLst>
              </a:tr>
              <a:tr h="761707">
                <a:tc>
                  <a:txBody>
                    <a:bodyPr/>
                    <a:lstStyle/>
                    <a:p>
                      <a:pPr marL="561340" indent="-6350" algn="l">
                        <a:lnSpc>
                          <a:spcPct val="107000"/>
                        </a:lnSpc>
                        <a:spcAft>
                          <a:spcPts val="550"/>
                        </a:spcAft>
                      </a:pP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FKEY</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334824120"/>
                  </a:ext>
                </a:extLst>
              </a:tr>
            </a:tbl>
          </a:graphicData>
        </a:graphic>
      </p:graphicFrame>
      <p:sp>
        <p:nvSpPr>
          <p:cNvPr id="5" name="Rectangle 2">
            <a:extLst>
              <a:ext uri="{FF2B5EF4-FFF2-40B4-BE49-F238E27FC236}">
                <a16:creationId xmlns:a16="http://schemas.microsoft.com/office/drawing/2014/main" id="{573DAE46-306B-4234-9417-D4AD651DDFE3}"/>
              </a:ext>
            </a:extLst>
          </p:cNvPr>
          <p:cNvSpPr>
            <a:spLocks noChangeArrowheads="1"/>
          </p:cNvSpPr>
          <p:nvPr/>
        </p:nvSpPr>
        <p:spPr bwMode="auto">
          <a:xfrm>
            <a:off x="267677" y="3629720"/>
            <a:ext cx="41300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PRODUCT_MY_ORDER TABLE:</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005E7C1-2FAC-4A2D-93AB-F8AA70A1EFBD}"/>
              </a:ext>
            </a:extLst>
          </p:cNvPr>
          <p:cNvSpPr txBox="1"/>
          <p:nvPr/>
        </p:nvSpPr>
        <p:spPr>
          <a:xfrm>
            <a:off x="282121" y="5494039"/>
            <a:ext cx="659756" cy="646331"/>
          </a:xfrm>
          <a:prstGeom prst="rect">
            <a:avLst/>
          </a:prstGeom>
          <a:noFill/>
        </p:spPr>
        <p:txBody>
          <a:bodyPr wrap="square" rtlCol="0">
            <a:spAutoFit/>
          </a:bodyPr>
          <a:lstStyle/>
          <a:p>
            <a:r>
              <a:rPr lang="en-US" b="1" dirty="0" err="1">
                <a:solidFill>
                  <a:schemeClr val="bg1"/>
                </a:solidFill>
                <a:latin typeface="Times New Roman" panose="02020603050405020304" pitchFamily="18" charset="0"/>
                <a:cs typeface="Times New Roman" panose="02020603050405020304" pitchFamily="18" charset="0"/>
              </a:rPr>
              <a:t>Oid</a:t>
            </a:r>
            <a:endParaRPr lang="en-US"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6BF8F78B-DEFC-4A1D-BC5C-691C34D72CB7}"/>
              </a:ext>
            </a:extLst>
          </p:cNvPr>
          <p:cNvSpPr txBox="1"/>
          <p:nvPr/>
        </p:nvSpPr>
        <p:spPr>
          <a:xfrm>
            <a:off x="5231756" y="5293984"/>
            <a:ext cx="15625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NOT NULL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4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A489AC-17CA-4F37-A398-83D1BDB71DEF}"/>
              </a:ext>
            </a:extLst>
          </p:cNvPr>
          <p:cNvGraphicFramePr>
            <a:graphicFrameLocks noGrp="1"/>
          </p:cNvGraphicFramePr>
          <p:nvPr>
            <p:extLst>
              <p:ext uri="{D42A27DB-BD31-4B8C-83A1-F6EECF244321}">
                <p14:modId xmlns:p14="http://schemas.microsoft.com/office/powerpoint/2010/main" val="4079287353"/>
              </p:ext>
            </p:extLst>
          </p:nvPr>
        </p:nvGraphicFramePr>
        <p:xfrm>
          <a:off x="357446" y="896346"/>
          <a:ext cx="9237967" cy="4242816"/>
        </p:xfrm>
        <a:graphic>
          <a:graphicData uri="http://schemas.openxmlformats.org/drawingml/2006/table">
            <a:tbl>
              <a:tblPr firstRow="1" firstCol="1" bandRow="1">
                <a:tableStyleId>{5C22544A-7EE6-4342-B048-85BDC9FD1C3A}</a:tableStyleId>
              </a:tblPr>
              <a:tblGrid>
                <a:gridCol w="1818312">
                  <a:extLst>
                    <a:ext uri="{9D8B030D-6E8A-4147-A177-3AD203B41FA5}">
                      <a16:colId xmlns:a16="http://schemas.microsoft.com/office/drawing/2014/main" val="1296001461"/>
                    </a:ext>
                  </a:extLst>
                </a:gridCol>
                <a:gridCol w="1499903">
                  <a:extLst>
                    <a:ext uri="{9D8B030D-6E8A-4147-A177-3AD203B41FA5}">
                      <a16:colId xmlns:a16="http://schemas.microsoft.com/office/drawing/2014/main" val="2999607933"/>
                    </a:ext>
                  </a:extLst>
                </a:gridCol>
                <a:gridCol w="1347353">
                  <a:extLst>
                    <a:ext uri="{9D8B030D-6E8A-4147-A177-3AD203B41FA5}">
                      <a16:colId xmlns:a16="http://schemas.microsoft.com/office/drawing/2014/main" val="2322535818"/>
                    </a:ext>
                  </a:extLst>
                </a:gridCol>
                <a:gridCol w="1342233">
                  <a:extLst>
                    <a:ext uri="{9D8B030D-6E8A-4147-A177-3AD203B41FA5}">
                      <a16:colId xmlns:a16="http://schemas.microsoft.com/office/drawing/2014/main" val="1803186872"/>
                    </a:ext>
                  </a:extLst>
                </a:gridCol>
                <a:gridCol w="1410830">
                  <a:extLst>
                    <a:ext uri="{9D8B030D-6E8A-4147-A177-3AD203B41FA5}">
                      <a16:colId xmlns:a16="http://schemas.microsoft.com/office/drawing/2014/main" val="2140981464"/>
                    </a:ext>
                  </a:extLst>
                </a:gridCol>
                <a:gridCol w="1819336">
                  <a:extLst>
                    <a:ext uri="{9D8B030D-6E8A-4147-A177-3AD203B41FA5}">
                      <a16:colId xmlns:a16="http://schemas.microsoft.com/office/drawing/2014/main" val="2122699337"/>
                    </a:ext>
                  </a:extLst>
                </a:gridCol>
              </a:tblGrid>
              <a:tr h="471424">
                <a:tc>
                  <a:txBody>
                    <a:bodyPr/>
                    <a:lstStyle/>
                    <a:p>
                      <a:pPr marL="2857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Field</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6035" indent="-6350" algn="ctr">
                        <a:lnSpc>
                          <a:spcPct val="107000"/>
                        </a:lnSpc>
                        <a:spcAft>
                          <a:spcPts val="550"/>
                        </a:spcAft>
                      </a:pPr>
                      <a:r>
                        <a:rPr lang="en-IN" sz="2000" u="none" dirty="0">
                          <a:effectLst/>
                          <a:uFill>
                            <a:solidFill>
                              <a:srgbClr val="000000"/>
                            </a:solidFill>
                          </a:uFill>
                          <a:latin typeface="Times New Roman" panose="02020603050405020304" pitchFamily="18" charset="0"/>
                          <a:cs typeface="Times New Roman" panose="02020603050405020304" pitchFamily="18" charset="0"/>
                        </a:rPr>
                        <a:t>Type</a:t>
                      </a: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74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Null</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492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Key</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24765"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Default</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0" indent="-6350" algn="ctr">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Extra</a:t>
                      </a: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586900724"/>
                  </a:ext>
                </a:extLst>
              </a:tr>
              <a:tr h="471424">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uid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int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PRI, UNI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4135" indent="-6350" algn="just">
                        <a:lnSpc>
                          <a:spcPct val="107000"/>
                        </a:lnSpc>
                        <a:spcAft>
                          <a:spcPts val="550"/>
                        </a:spcAft>
                      </a:pPr>
                      <a:r>
                        <a:rPr lang="en-IN" sz="2000" u="none">
                          <a:effectLst/>
                          <a:latin typeface="Times New Roman" panose="02020603050405020304" pitchFamily="18" charset="0"/>
                          <a:cs typeface="Times New Roman" panose="02020603050405020304" pitchFamily="18" charset="0"/>
                        </a:rPr>
                        <a:t>Auto_increment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004732872"/>
                  </a:ext>
                </a:extLst>
              </a:tr>
              <a:tr h="471424">
                <a:tc>
                  <a:txBody>
                    <a:bodyPr/>
                    <a:lstStyle/>
                    <a:p>
                      <a:pPr marL="67310" indent="-6350" algn="l">
                        <a:lnSpc>
                          <a:spcPct val="107000"/>
                        </a:lnSpc>
                        <a:spcAft>
                          <a:spcPts val="550"/>
                        </a:spcAft>
                      </a:pPr>
                      <a:r>
                        <a:rPr lang="en-IN" sz="2000" u="none" dirty="0" err="1">
                          <a:effectLst/>
                          <a:uFill>
                            <a:solidFill>
                              <a:srgbClr val="000000"/>
                            </a:solidFill>
                          </a:uFill>
                          <a:latin typeface="Times New Roman" panose="02020603050405020304" pitchFamily="18" charset="0"/>
                          <a:cs typeface="Times New Roman" panose="02020603050405020304" pitchFamily="18" charset="0"/>
                        </a:rPr>
                        <a:t>upassword</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3175"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169958454"/>
                  </a:ext>
                </a:extLst>
              </a:tr>
              <a:tr h="471424">
                <a:tc>
                  <a:txBody>
                    <a:bodyPr/>
                    <a:lstStyle/>
                    <a:p>
                      <a:pPr marL="67310" indent="-6350" algn="l">
                        <a:lnSpc>
                          <a:spcPct val="107000"/>
                        </a:lnSpc>
                        <a:spcAft>
                          <a:spcPts val="550"/>
                        </a:spcAft>
                      </a:pPr>
                      <a:r>
                        <a:rPr lang="en-IN" sz="2000" u="none" dirty="0" err="1">
                          <a:effectLst/>
                          <a:uFill>
                            <a:solidFill>
                              <a:srgbClr val="000000"/>
                            </a:solidFill>
                          </a:uFill>
                          <a:latin typeface="Times New Roman" panose="02020603050405020304" pitchFamily="18" charset="0"/>
                          <a:cs typeface="Times New Roman" panose="02020603050405020304" pitchFamily="18" charset="0"/>
                        </a:rPr>
                        <a:t>ufname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394975123"/>
                  </a:ext>
                </a:extLst>
              </a:tr>
              <a:tr h="471424">
                <a:tc>
                  <a:txBody>
                    <a:bodyPr/>
                    <a:lstStyle/>
                    <a:p>
                      <a:pPr marL="67310" indent="-6350" algn="l">
                        <a:lnSpc>
                          <a:spcPct val="107000"/>
                        </a:lnSpc>
                        <a:spcAft>
                          <a:spcPts val="550"/>
                        </a:spcAft>
                      </a:pPr>
                      <a:r>
                        <a:rPr lang="en-IN" sz="2000" u="none" dirty="0" err="1">
                          <a:effectLst/>
                          <a:uFill>
                            <a:solidFill>
                              <a:srgbClr val="000000"/>
                            </a:solidFill>
                          </a:uFill>
                          <a:latin typeface="Times New Roman" panose="02020603050405020304" pitchFamily="18" charset="0"/>
                          <a:cs typeface="Times New Roman" panose="02020603050405020304" pitchFamily="18" charset="0"/>
                        </a:rPr>
                        <a:t>ulname</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2679151469"/>
                  </a:ext>
                </a:extLst>
              </a:tr>
              <a:tr h="471424">
                <a:tc>
                  <a:txBody>
                    <a:bodyPr/>
                    <a:lstStyle/>
                    <a:p>
                      <a:pPr marL="67310" indent="-6350" algn="l">
                        <a:lnSpc>
                          <a:spcPct val="107000"/>
                        </a:lnSpc>
                        <a:spcAft>
                          <a:spcPts val="550"/>
                        </a:spcAft>
                      </a:pPr>
                      <a:r>
                        <a:rPr lang="en-IN" sz="2000" u="none" dirty="0" err="1">
                          <a:effectLst/>
                          <a:uFill>
                            <a:solidFill>
                              <a:srgbClr val="000000"/>
                            </a:solidFill>
                          </a:uFill>
                          <a:latin typeface="Times New Roman" panose="02020603050405020304" pitchFamily="18" charset="0"/>
                          <a:cs typeface="Times New Roman" panose="02020603050405020304" pitchFamily="18" charset="0"/>
                        </a:rPr>
                        <a:t>uemail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UNI</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4241327679"/>
                  </a:ext>
                </a:extLst>
              </a:tr>
              <a:tr h="471424">
                <a:tc>
                  <a:txBody>
                    <a:bodyPr/>
                    <a:lstStyle/>
                    <a:p>
                      <a:pPr marL="67310" indent="-6350" algn="l">
                        <a:lnSpc>
                          <a:spcPct val="107000"/>
                        </a:lnSpc>
                        <a:spcAft>
                          <a:spcPts val="550"/>
                        </a:spcAft>
                      </a:pPr>
                      <a:r>
                        <a:rPr lang="en-IN" sz="2000" u="none">
                          <a:effectLst/>
                          <a:uFill>
                            <a:solidFill>
                              <a:srgbClr val="000000"/>
                            </a:solidFill>
                          </a:uFill>
                          <a:latin typeface="Times New Roman" panose="02020603050405020304" pitchFamily="18" charset="0"/>
                          <a:cs typeface="Times New Roman" panose="02020603050405020304" pitchFamily="18" charset="0"/>
                        </a:rPr>
                        <a:t>uaddress</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NOT NULL</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 </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909752413"/>
                  </a:ext>
                </a:extLst>
              </a:tr>
              <a:tr h="471424">
                <a:tc>
                  <a:txBody>
                    <a:bodyPr/>
                    <a:lstStyle/>
                    <a:p>
                      <a:pPr marL="67310" indent="-6350" algn="l">
                        <a:lnSpc>
                          <a:spcPct val="107000"/>
                        </a:lnSpc>
                        <a:spcAft>
                          <a:spcPts val="550"/>
                        </a:spcAft>
                      </a:pPr>
                      <a:r>
                        <a:rPr lang="en-IN" sz="2000" u="none" dirty="0" err="1">
                          <a:effectLst/>
                          <a:latin typeface="Times New Roman" panose="02020603050405020304" pitchFamily="18" charset="0"/>
                          <a:cs typeface="Times New Roman" panose="02020603050405020304" pitchFamily="18" charset="0"/>
                        </a:rPr>
                        <a:t>ucontactno</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varchar(100)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NOT NULL</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902434350"/>
                  </a:ext>
                </a:extLst>
              </a:tr>
              <a:tr h="471424">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uwallet</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7310" indent="-6350" algn="l">
                        <a:lnSpc>
                          <a:spcPct val="107000"/>
                        </a:lnSpc>
                        <a:spcAft>
                          <a:spcPts val="550"/>
                        </a:spcAft>
                      </a:pPr>
                      <a:r>
                        <a:rPr lang="en-IN" sz="2000" u="none">
                          <a:effectLst/>
                          <a:latin typeface="Times New Roman" panose="02020603050405020304" pitchFamily="18" charset="0"/>
                          <a:cs typeface="Times New Roman" panose="02020603050405020304" pitchFamily="18" charset="0"/>
                        </a:rPr>
                        <a:t>Decimal(9,2)</a:t>
                      </a:r>
                      <a:endParaRPr lang="en-IN" sz="2000"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6985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2000.00</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tc>
                  <a:txBody>
                    <a:bodyPr/>
                    <a:lstStyle/>
                    <a:p>
                      <a:pPr marL="561340" indent="-6350" algn="l">
                        <a:lnSpc>
                          <a:spcPct val="107000"/>
                        </a:lnSpc>
                        <a:spcAft>
                          <a:spcPts val="550"/>
                        </a:spcAft>
                      </a:pPr>
                      <a:r>
                        <a:rPr lang="en-IN" sz="2000" u="none" dirty="0">
                          <a:effectLst/>
                          <a:latin typeface="Times New Roman" panose="02020603050405020304" pitchFamily="18" charset="0"/>
                          <a:cs typeface="Times New Roman" panose="02020603050405020304" pitchFamily="18" charset="0"/>
                        </a:rPr>
                        <a:t> </a:t>
                      </a:r>
                      <a:endParaRPr lang="en-IN" sz="2000"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925" marT="4445" marB="0"/>
                </a:tc>
                <a:extLst>
                  <a:ext uri="{0D108BD9-81ED-4DB2-BD59-A6C34878D82A}">
                    <a16:rowId xmlns:a16="http://schemas.microsoft.com/office/drawing/2014/main" val="3695531131"/>
                  </a:ext>
                </a:extLst>
              </a:tr>
            </a:tbl>
          </a:graphicData>
        </a:graphic>
      </p:graphicFrame>
      <p:sp>
        <p:nvSpPr>
          <p:cNvPr id="3" name="Rectangle 1">
            <a:extLst>
              <a:ext uri="{FF2B5EF4-FFF2-40B4-BE49-F238E27FC236}">
                <a16:creationId xmlns:a16="http://schemas.microsoft.com/office/drawing/2014/main" id="{7F176B7E-B08B-43E1-AC47-1079872A33A3}"/>
              </a:ext>
            </a:extLst>
          </p:cNvPr>
          <p:cNvSpPr>
            <a:spLocks noChangeArrowheads="1"/>
          </p:cNvSpPr>
          <p:nvPr/>
        </p:nvSpPr>
        <p:spPr bwMode="auto">
          <a:xfrm>
            <a:off x="231493" y="205240"/>
            <a:ext cx="27388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1pPr>
            <a:lvl2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2pPr>
            <a:lvl3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3pPr>
            <a:lvl4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4pPr>
            <a:lvl5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5pPr>
            <a:lvl6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6pPr>
            <a:lvl7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7pPr>
            <a:lvl8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8pPr>
            <a:lvl9pPr eaLnBrk="0" fontAlgn="base" hangingPunct="0">
              <a:spcBef>
                <a:spcPct val="0"/>
              </a:spcBef>
              <a:spcAft>
                <a:spcPct val="0"/>
              </a:spcAft>
              <a:tabLst>
                <a:tab pos="417513" algn="ctr"/>
                <a:tab pos="10556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20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TABLE:</a:t>
            </a:r>
            <a:r>
              <a:rPr kumimoji="0" lang="en-US" altLang="en-US" sz="24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4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7513" algn="ctr"/>
                <a:tab pos="1055688" algn="ctr"/>
              </a:tabLst>
            </a:pPr>
            <a:r>
              <a:rPr kumimoji="0" lang="en-US" altLang="en-US" sz="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422395"/>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488</TotalTime>
  <Words>1278</Words>
  <Application>Microsoft Office PowerPoint</Application>
  <PresentationFormat>Widescreen</PresentationFormat>
  <Paragraphs>568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Symbol</vt:lpstr>
      <vt:lpstr>Times New Roman</vt:lpstr>
      <vt:lpstr>Times-Roman</vt:lpstr>
      <vt:lpstr>Trebuchet MS</vt:lpstr>
      <vt:lpstr>Wingdings</vt:lpstr>
      <vt:lpstr>Wingdings 3</vt:lpstr>
      <vt:lpstr>Facet</vt:lpstr>
      <vt:lpstr> A  Mega Project on “HOMEMADE CREATIONS”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Asmita Mahesh</dc:creator>
  <cp:lastModifiedBy>Asmita Mahesh</cp:lastModifiedBy>
  <cp:revision>72</cp:revision>
  <dcterms:created xsi:type="dcterms:W3CDTF">2022-04-05T17:13:16Z</dcterms:created>
  <dcterms:modified xsi:type="dcterms:W3CDTF">2022-04-09T04:01:49Z</dcterms:modified>
</cp:coreProperties>
</file>