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8ff4e89ef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8ff4e89ef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ff4e89ef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ff4e89ef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ff4e89ef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ff4e89ef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ff4e89ef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8ff4e89ef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db76da9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db76da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ff4e89e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ff4e89e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ff4e89e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ff4e89e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ff4e89e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ff4e89e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ff4e89e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ff4e89e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ff4e89e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ff4e89e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de0ee2d4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de0ee2d4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ff4e89e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ff4e89e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ff4e89e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ff4e89e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ff4e89ef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ff4e89ef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8ff4e89e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8ff4e89e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ff4e89e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ff4e89e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8ff4e89ef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8ff4e89ef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8ff4e89e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8ff4e89e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ff4e89ef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8ff4e89ef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ff4e89ef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ff4e89ef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8ff4e89e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8ff4e89e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de0ee2d4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de0ee2d4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8ff4e89ef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8ff4e89ef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4db76da9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4db76da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de0ee2d40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de0ee2d40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de0ee2d4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de0ee2d4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d35681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d35681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de0ee2d40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de0ee2d40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ff4e89ef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ff4e89ef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ff4e89ef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ff4e89ef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7950" y="1229550"/>
            <a:ext cx="7688100" cy="1664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000000"/>
                </a:solidFill>
                <a:latin typeface="Arial"/>
                <a:ea typeface="Arial"/>
                <a:cs typeface="Arial"/>
                <a:sym typeface="Arial"/>
              </a:rPr>
              <a:t> Online College Admission Management  System</a:t>
            </a:r>
            <a:endParaRPr sz="3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682325" y="3115850"/>
            <a:ext cx="7688100" cy="13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222222"/>
                </a:solidFill>
                <a:latin typeface="Arial"/>
                <a:ea typeface="Arial"/>
                <a:cs typeface="Arial"/>
                <a:sym typeface="Arial"/>
              </a:rPr>
              <a:t>  </a:t>
            </a:r>
            <a:r>
              <a:rPr b="1" lang="en">
                <a:solidFill>
                  <a:srgbClr val="222222"/>
                </a:solidFill>
                <a:latin typeface="Arial"/>
                <a:ea typeface="Arial"/>
                <a:cs typeface="Arial"/>
                <a:sym typeface="Arial"/>
              </a:rPr>
              <a:t>Project By :</a:t>
            </a:r>
            <a:endParaRPr b="1">
              <a:solidFill>
                <a:srgbClr val="222222"/>
              </a:solidFill>
              <a:latin typeface="Arial"/>
              <a:ea typeface="Arial"/>
              <a:cs typeface="Arial"/>
              <a:sym typeface="Arial"/>
            </a:endParaRPr>
          </a:p>
          <a:p>
            <a:pPr indent="0" lvl="0" marL="0" rtl="0" algn="ctr">
              <a:spcBef>
                <a:spcPts val="0"/>
              </a:spcBef>
              <a:spcAft>
                <a:spcPts val="0"/>
              </a:spcAft>
              <a:buNone/>
            </a:pPr>
            <a:r>
              <a:rPr b="1" lang="en">
                <a:solidFill>
                  <a:srgbClr val="222222"/>
                </a:solidFill>
                <a:latin typeface="Arial"/>
                <a:ea typeface="Arial"/>
                <a:cs typeface="Arial"/>
                <a:sym typeface="Arial"/>
              </a:rPr>
              <a:t>1.Siddhi Rewale </a:t>
            </a:r>
            <a:endParaRPr b="1">
              <a:solidFill>
                <a:srgbClr val="222222"/>
              </a:solidFill>
              <a:latin typeface="Arial"/>
              <a:ea typeface="Arial"/>
              <a:cs typeface="Arial"/>
              <a:sym typeface="Arial"/>
            </a:endParaRPr>
          </a:p>
          <a:p>
            <a:pPr indent="0" lvl="0" marL="0" rtl="0" algn="ctr">
              <a:spcBef>
                <a:spcPts val="0"/>
              </a:spcBef>
              <a:spcAft>
                <a:spcPts val="0"/>
              </a:spcAft>
              <a:buNone/>
            </a:pPr>
            <a:r>
              <a:rPr b="1" lang="en">
                <a:solidFill>
                  <a:srgbClr val="222222"/>
                </a:solidFill>
                <a:latin typeface="Arial"/>
                <a:ea typeface="Arial"/>
                <a:cs typeface="Arial"/>
                <a:sym typeface="Arial"/>
              </a:rPr>
              <a:t>      en19330887@git-india.edu.in</a:t>
            </a:r>
            <a:endParaRPr b="1">
              <a:solidFill>
                <a:srgbClr val="222222"/>
              </a:solidFill>
              <a:latin typeface="Arial"/>
              <a:ea typeface="Arial"/>
              <a:cs typeface="Arial"/>
              <a:sym typeface="Arial"/>
            </a:endParaRPr>
          </a:p>
          <a:p>
            <a:pPr indent="0" lvl="0" marL="0" rtl="0" algn="ctr">
              <a:spcBef>
                <a:spcPts val="0"/>
              </a:spcBef>
              <a:spcAft>
                <a:spcPts val="0"/>
              </a:spcAft>
              <a:buNone/>
            </a:pPr>
            <a:r>
              <a:rPr b="1" lang="en">
                <a:solidFill>
                  <a:srgbClr val="222222"/>
                </a:solidFill>
                <a:latin typeface="Arial"/>
                <a:ea typeface="Arial"/>
                <a:cs typeface="Arial"/>
                <a:sym typeface="Arial"/>
              </a:rPr>
              <a:t>    2.Priyanka Kadam</a:t>
            </a:r>
            <a:endParaRPr b="1">
              <a:solidFill>
                <a:srgbClr val="222222"/>
              </a:solidFill>
              <a:latin typeface="Arial"/>
              <a:ea typeface="Arial"/>
              <a:cs typeface="Arial"/>
              <a:sym typeface="Arial"/>
            </a:endParaRPr>
          </a:p>
          <a:p>
            <a:pPr indent="0" lvl="0" marL="0" rtl="0" algn="ctr">
              <a:spcBef>
                <a:spcPts val="0"/>
              </a:spcBef>
              <a:spcAft>
                <a:spcPts val="0"/>
              </a:spcAft>
              <a:buNone/>
            </a:pPr>
            <a:r>
              <a:rPr b="1" lang="en">
                <a:solidFill>
                  <a:srgbClr val="222222"/>
                </a:solidFill>
                <a:latin typeface="Arial"/>
                <a:ea typeface="Arial"/>
                <a:cs typeface="Arial"/>
                <a:sym typeface="Arial"/>
              </a:rPr>
              <a:t>     en20119587@git-india.edu.in</a:t>
            </a:r>
            <a:endParaRPr b="1">
              <a:solidFill>
                <a:srgbClr val="22222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2"/>
          <p:cNvPicPr preferRelativeResize="0"/>
          <p:nvPr/>
        </p:nvPicPr>
        <p:blipFill>
          <a:blip r:embed="rId3">
            <a:alphaModFix/>
          </a:blip>
          <a:stretch>
            <a:fillRect/>
          </a:stretch>
        </p:blipFill>
        <p:spPr>
          <a:xfrm>
            <a:off x="1343025" y="314150"/>
            <a:ext cx="7065324" cy="423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3"/>
          <p:cNvPicPr preferRelativeResize="0"/>
          <p:nvPr/>
        </p:nvPicPr>
        <p:blipFill>
          <a:blip r:embed="rId3">
            <a:alphaModFix/>
          </a:blip>
          <a:stretch>
            <a:fillRect/>
          </a:stretch>
        </p:blipFill>
        <p:spPr>
          <a:xfrm>
            <a:off x="1230600" y="278225"/>
            <a:ext cx="7063700"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4"/>
          <p:cNvPicPr preferRelativeResize="0"/>
          <p:nvPr/>
        </p:nvPicPr>
        <p:blipFill>
          <a:blip r:embed="rId3">
            <a:alphaModFix/>
          </a:blip>
          <a:stretch>
            <a:fillRect/>
          </a:stretch>
        </p:blipFill>
        <p:spPr>
          <a:xfrm>
            <a:off x="1394475" y="220825"/>
            <a:ext cx="6808600" cy="451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5"/>
          <p:cNvPicPr preferRelativeResize="0"/>
          <p:nvPr/>
        </p:nvPicPr>
        <p:blipFill>
          <a:blip r:embed="rId3">
            <a:alphaModFix/>
          </a:blip>
          <a:stretch>
            <a:fillRect/>
          </a:stretch>
        </p:blipFill>
        <p:spPr>
          <a:xfrm>
            <a:off x="1200600" y="416800"/>
            <a:ext cx="7196325" cy="4379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idx="1" type="body"/>
          </p:nvPr>
        </p:nvSpPr>
        <p:spPr>
          <a:xfrm>
            <a:off x="729450" y="622175"/>
            <a:ext cx="7688700" cy="371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solidFill>
                  <a:schemeClr val="dk2"/>
                </a:solidFill>
              </a:rPr>
              <a:t>DESIGN AND IMPLEMENTATION</a:t>
            </a:r>
            <a:endParaRPr b="1" sz="1800" u="sng">
              <a:solidFill>
                <a:schemeClr val="dk2"/>
              </a:solidFill>
            </a:endParaRPr>
          </a:p>
          <a:p>
            <a:pPr indent="0" lvl="0" marL="0" rtl="0" algn="ctr">
              <a:spcBef>
                <a:spcPts val="1200"/>
              </a:spcBef>
              <a:spcAft>
                <a:spcPts val="0"/>
              </a:spcAft>
              <a:buNone/>
            </a:pPr>
            <a:r>
              <a:t/>
            </a:r>
            <a:endParaRPr b="1" sz="1800"/>
          </a:p>
          <a:p>
            <a:pPr indent="0" lvl="0" marL="0" rtl="0" algn="ctr">
              <a:spcBef>
                <a:spcPts val="1200"/>
              </a:spcBef>
              <a:spcAft>
                <a:spcPts val="1200"/>
              </a:spcAft>
              <a:buNone/>
            </a:pPr>
            <a:r>
              <a:t/>
            </a:r>
            <a:endParaRPr b="1" sz="1800"/>
          </a:p>
        </p:txBody>
      </p:sp>
      <p:pic>
        <p:nvPicPr>
          <p:cNvPr id="346" name="Google Shape;346;p26"/>
          <p:cNvPicPr preferRelativeResize="0"/>
          <p:nvPr/>
        </p:nvPicPr>
        <p:blipFill>
          <a:blip r:embed="rId3">
            <a:alphaModFix/>
          </a:blip>
          <a:stretch>
            <a:fillRect/>
          </a:stretch>
        </p:blipFill>
        <p:spPr>
          <a:xfrm>
            <a:off x="894238" y="1161625"/>
            <a:ext cx="7359125" cy="357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2" name="Google Shape;352;p27"/>
          <p:cNvSpPr txBox="1"/>
          <p:nvPr>
            <p:ph idx="1" type="body"/>
          </p:nvPr>
        </p:nvSpPr>
        <p:spPr>
          <a:xfrm>
            <a:off x="1303800" y="1990050"/>
            <a:ext cx="7030500" cy="9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353" name="Google Shape;353;p27"/>
          <p:cNvPicPr preferRelativeResize="0"/>
          <p:nvPr/>
        </p:nvPicPr>
        <p:blipFill>
          <a:blip r:embed="rId3">
            <a:alphaModFix/>
          </a:blip>
          <a:stretch>
            <a:fillRect/>
          </a:stretch>
        </p:blipFill>
        <p:spPr>
          <a:xfrm>
            <a:off x="900975" y="712626"/>
            <a:ext cx="7541602" cy="3468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8"/>
          <p:cNvSpPr txBox="1"/>
          <p:nvPr>
            <p:ph idx="1" type="body"/>
          </p:nvPr>
        </p:nvSpPr>
        <p:spPr>
          <a:xfrm>
            <a:off x="1303800" y="1990050"/>
            <a:ext cx="5063100" cy="8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28"/>
          <p:cNvPicPr preferRelativeResize="0"/>
          <p:nvPr/>
        </p:nvPicPr>
        <p:blipFill>
          <a:blip r:embed="rId3">
            <a:alphaModFix/>
          </a:blip>
          <a:stretch>
            <a:fillRect/>
          </a:stretch>
        </p:blipFill>
        <p:spPr>
          <a:xfrm>
            <a:off x="254825" y="426100"/>
            <a:ext cx="8634350" cy="397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5" name="Google Shape;365;p29"/>
          <p:cNvSpPr txBox="1"/>
          <p:nvPr>
            <p:ph idx="1" type="body"/>
          </p:nvPr>
        </p:nvSpPr>
        <p:spPr>
          <a:xfrm>
            <a:off x="1303800" y="1990050"/>
            <a:ext cx="5211300" cy="15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9"/>
          <p:cNvPicPr preferRelativeResize="0"/>
          <p:nvPr/>
        </p:nvPicPr>
        <p:blipFill>
          <a:blip r:embed="rId3">
            <a:alphaModFix/>
          </a:blip>
          <a:stretch>
            <a:fillRect/>
          </a:stretch>
        </p:blipFill>
        <p:spPr>
          <a:xfrm>
            <a:off x="221075" y="481025"/>
            <a:ext cx="8164450" cy="3733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2" name="Google Shape;372;p30"/>
          <p:cNvSpPr txBox="1"/>
          <p:nvPr>
            <p:ph idx="1" type="body"/>
          </p:nvPr>
        </p:nvSpPr>
        <p:spPr>
          <a:xfrm>
            <a:off x="1303800" y="1990050"/>
            <a:ext cx="5177100" cy="119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30"/>
          <p:cNvPicPr preferRelativeResize="0"/>
          <p:nvPr/>
        </p:nvPicPr>
        <p:blipFill>
          <a:blip r:embed="rId3">
            <a:alphaModFix/>
          </a:blip>
          <a:stretch>
            <a:fillRect/>
          </a:stretch>
        </p:blipFill>
        <p:spPr>
          <a:xfrm>
            <a:off x="609450" y="469100"/>
            <a:ext cx="7821701" cy="3597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9" name="Google Shape;379;p31"/>
          <p:cNvSpPr txBox="1"/>
          <p:nvPr>
            <p:ph idx="1" type="body"/>
          </p:nvPr>
        </p:nvSpPr>
        <p:spPr>
          <a:xfrm>
            <a:off x="1303800" y="1990050"/>
            <a:ext cx="4561200" cy="7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31"/>
          <p:cNvPicPr preferRelativeResize="0"/>
          <p:nvPr/>
        </p:nvPicPr>
        <p:blipFill>
          <a:blip r:embed="rId3">
            <a:alphaModFix/>
          </a:blip>
          <a:stretch>
            <a:fillRect/>
          </a:stretch>
        </p:blipFill>
        <p:spPr>
          <a:xfrm>
            <a:off x="507600" y="545775"/>
            <a:ext cx="8132525" cy="3748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729450" y="596825"/>
            <a:ext cx="7688700" cy="4206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7200" u="sng">
                <a:solidFill>
                  <a:srgbClr val="222222"/>
                </a:solidFill>
              </a:rPr>
              <a:t>INTRODUCTION</a:t>
            </a:r>
            <a:endParaRPr b="1" sz="7200" u="sng">
              <a:solidFill>
                <a:srgbClr val="222222"/>
              </a:solidFill>
            </a:endParaRPr>
          </a:p>
          <a:p>
            <a:pPr indent="0" lvl="0" marL="0" rtl="0" algn="just">
              <a:spcBef>
                <a:spcPts val="1200"/>
              </a:spcBef>
              <a:spcAft>
                <a:spcPts val="0"/>
              </a:spcAft>
              <a:buNone/>
            </a:pPr>
            <a:r>
              <a:rPr lang="en" sz="5165">
                <a:solidFill>
                  <a:srgbClr val="222222"/>
                </a:solidFill>
                <a:highlight>
                  <a:srgbClr val="FFFFFF"/>
                </a:highlight>
                <a:latin typeface="Calibri"/>
                <a:ea typeface="Calibri"/>
                <a:cs typeface="Calibri"/>
                <a:sym typeface="Calibri"/>
              </a:rPr>
              <a:t>The project Online College Admission Management System is a web application aimed at carrying out college admission Today all the work at the time of admission of the student is done manually by ink and paper, which is very slow process and consumes manual effort and time. In the modern world of technology, computers are affecting our lives in more ways than we probably are aware of Computerized management maintaining information of an educational institute, colleges, other the list is endless. The main principle behind the need of college admission system is easy supervision of institutes.</a:t>
            </a:r>
            <a:endParaRPr sz="5165">
              <a:solidFill>
                <a:srgbClr val="222222"/>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5165">
                <a:solidFill>
                  <a:srgbClr val="222222"/>
                </a:solidFill>
                <a:highlight>
                  <a:srgbClr val="FFFFFF"/>
                </a:highlight>
                <a:latin typeface="Calibri"/>
                <a:ea typeface="Calibri"/>
                <a:cs typeface="Calibri"/>
                <a:sym typeface="Calibri"/>
              </a:rPr>
              <a:t>The purpose of this project is to build an online college admission management system, a system that reduce lot time of student to follow up on application for a college admission and also help admins to maintain application data effectively In fact, the system consists in u web-portal where students can register themselves on the portal and track entire application process from the web portal itself. Students can update their personal details on the student login portal after they register themselves in the portal and also, they can choose multiple courses in the college giving the priority. Users students can check the result once cut of list is published by the administrators including the cut off marks for each course Moreover, Administrators can add list of college and courses available for registration, they can update the cut oft list for all courses. Administrators can extract the student details from the application, can also extend the application closure time in admin portal. </a:t>
            </a:r>
            <a:r>
              <a:rPr lang="en" sz="5165">
                <a:solidFill>
                  <a:srgbClr val="000000"/>
                </a:solidFill>
                <a:latin typeface="Calibri"/>
                <a:ea typeface="Calibri"/>
                <a:cs typeface="Calibri"/>
                <a:sym typeface="Calibri"/>
              </a:rPr>
              <a:t>It is a dynamic web application using which students can apply for the different colleges and thereby colleges can allot the seat to the student in their college based on the criteria.</a:t>
            </a:r>
            <a:endParaRPr sz="5165">
              <a:solidFill>
                <a:srgbClr val="000000"/>
              </a:solidFill>
              <a:latin typeface="Calibri"/>
              <a:ea typeface="Calibri"/>
              <a:cs typeface="Calibri"/>
              <a:sym typeface="Calibri"/>
            </a:endParaRPr>
          </a:p>
          <a:p>
            <a:pPr indent="0" lvl="0" marL="0" rtl="0" algn="just">
              <a:spcBef>
                <a:spcPts val="0"/>
              </a:spcBef>
              <a:spcAft>
                <a:spcPts val="0"/>
              </a:spcAft>
              <a:buNone/>
            </a:pPr>
            <a:r>
              <a:t/>
            </a:r>
            <a:endParaRPr sz="5165">
              <a:solidFill>
                <a:srgbClr val="222222"/>
              </a:solidFill>
              <a:highlight>
                <a:srgbClr val="FFFFFF"/>
              </a:highlight>
              <a:latin typeface="Calibri"/>
              <a:ea typeface="Calibri"/>
              <a:cs typeface="Calibri"/>
              <a:sym typeface="Calibri"/>
            </a:endParaRPr>
          </a:p>
          <a:p>
            <a:pPr indent="0" lvl="0" marL="0" rtl="0" algn="l">
              <a:spcBef>
                <a:spcPts val="0"/>
              </a:spcBef>
              <a:spcAft>
                <a:spcPts val="1200"/>
              </a:spcAft>
              <a:buNone/>
            </a:pPr>
            <a:r>
              <a:t/>
            </a:r>
            <a:endParaRPr b="1" sz="516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32"/>
          <p:cNvSpPr txBox="1"/>
          <p:nvPr>
            <p:ph idx="1" type="body"/>
          </p:nvPr>
        </p:nvSpPr>
        <p:spPr>
          <a:xfrm>
            <a:off x="1303800" y="1990050"/>
            <a:ext cx="5222700" cy="13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32"/>
          <p:cNvPicPr preferRelativeResize="0"/>
          <p:nvPr/>
        </p:nvPicPr>
        <p:blipFill>
          <a:blip r:embed="rId3">
            <a:alphaModFix/>
          </a:blip>
          <a:stretch>
            <a:fillRect/>
          </a:stretch>
        </p:blipFill>
        <p:spPr>
          <a:xfrm>
            <a:off x="255250" y="473875"/>
            <a:ext cx="8301350" cy="380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3" name="Google Shape;393;p33"/>
          <p:cNvSpPr txBox="1"/>
          <p:nvPr>
            <p:ph idx="1" type="body"/>
          </p:nvPr>
        </p:nvSpPr>
        <p:spPr>
          <a:xfrm>
            <a:off x="1303800" y="1990050"/>
            <a:ext cx="7030500" cy="13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33"/>
          <p:cNvPicPr preferRelativeResize="0"/>
          <p:nvPr/>
        </p:nvPicPr>
        <p:blipFill>
          <a:blip r:embed="rId3">
            <a:alphaModFix/>
          </a:blip>
          <a:stretch>
            <a:fillRect/>
          </a:stretch>
        </p:blipFill>
        <p:spPr>
          <a:xfrm>
            <a:off x="530650" y="481025"/>
            <a:ext cx="8239248" cy="3767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0" name="Google Shape;400;p34"/>
          <p:cNvSpPr txBox="1"/>
          <p:nvPr>
            <p:ph idx="1" type="body"/>
          </p:nvPr>
        </p:nvSpPr>
        <p:spPr>
          <a:xfrm>
            <a:off x="1303800" y="1990050"/>
            <a:ext cx="7030500" cy="15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1" name="Google Shape;401;p34"/>
          <p:cNvPicPr preferRelativeResize="0"/>
          <p:nvPr/>
        </p:nvPicPr>
        <p:blipFill>
          <a:blip r:embed="rId3">
            <a:alphaModFix/>
          </a:blip>
          <a:stretch>
            <a:fillRect/>
          </a:stretch>
        </p:blipFill>
        <p:spPr>
          <a:xfrm>
            <a:off x="607550" y="476250"/>
            <a:ext cx="8206027" cy="37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7" name="Google Shape;407;p35"/>
          <p:cNvSpPr txBox="1"/>
          <p:nvPr>
            <p:ph idx="1" type="body"/>
          </p:nvPr>
        </p:nvSpPr>
        <p:spPr>
          <a:xfrm>
            <a:off x="1303800" y="1990050"/>
            <a:ext cx="7030500" cy="12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8" name="Google Shape;408;p35"/>
          <p:cNvPicPr preferRelativeResize="0"/>
          <p:nvPr/>
        </p:nvPicPr>
        <p:blipFill>
          <a:blip r:embed="rId3">
            <a:alphaModFix/>
          </a:blip>
          <a:stretch>
            <a:fillRect/>
          </a:stretch>
        </p:blipFill>
        <p:spPr>
          <a:xfrm>
            <a:off x="474525" y="471500"/>
            <a:ext cx="8272248" cy="38000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4" name="Google Shape;414;p36"/>
          <p:cNvSpPr txBox="1"/>
          <p:nvPr>
            <p:ph idx="1" type="body"/>
          </p:nvPr>
        </p:nvSpPr>
        <p:spPr>
          <a:xfrm>
            <a:off x="1303800" y="1990050"/>
            <a:ext cx="70305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36"/>
          <p:cNvPicPr preferRelativeResize="0"/>
          <p:nvPr/>
        </p:nvPicPr>
        <p:blipFill>
          <a:blip r:embed="rId3">
            <a:alphaModFix/>
          </a:blip>
          <a:stretch>
            <a:fillRect/>
          </a:stretch>
        </p:blipFill>
        <p:spPr>
          <a:xfrm>
            <a:off x="456200" y="326350"/>
            <a:ext cx="8256101" cy="37969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1" name="Google Shape;421;p37"/>
          <p:cNvSpPr txBox="1"/>
          <p:nvPr>
            <p:ph idx="1" type="body"/>
          </p:nvPr>
        </p:nvSpPr>
        <p:spPr>
          <a:xfrm>
            <a:off x="1303800" y="1990050"/>
            <a:ext cx="7030500" cy="8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37"/>
          <p:cNvPicPr preferRelativeResize="0"/>
          <p:nvPr/>
        </p:nvPicPr>
        <p:blipFill>
          <a:blip r:embed="rId3">
            <a:alphaModFix/>
          </a:blip>
          <a:stretch>
            <a:fillRect/>
          </a:stretch>
        </p:blipFill>
        <p:spPr>
          <a:xfrm>
            <a:off x="334425" y="457175"/>
            <a:ext cx="8370452" cy="3871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8" name="Google Shape;428;p38"/>
          <p:cNvSpPr txBox="1"/>
          <p:nvPr>
            <p:ph idx="1" type="body"/>
          </p:nvPr>
        </p:nvSpPr>
        <p:spPr>
          <a:xfrm>
            <a:off x="1303800" y="1990050"/>
            <a:ext cx="7030500" cy="308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t/>
            </a:r>
            <a:endParaRPr/>
          </a:p>
        </p:txBody>
      </p:sp>
      <p:pic>
        <p:nvPicPr>
          <p:cNvPr id="429" name="Google Shape;429;p38"/>
          <p:cNvPicPr preferRelativeResize="0"/>
          <p:nvPr/>
        </p:nvPicPr>
        <p:blipFill>
          <a:blip r:embed="rId3">
            <a:alphaModFix/>
          </a:blip>
          <a:stretch>
            <a:fillRect/>
          </a:stretch>
        </p:blipFill>
        <p:spPr>
          <a:xfrm>
            <a:off x="425075" y="461975"/>
            <a:ext cx="8255549" cy="38095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5" name="Google Shape;435;p39"/>
          <p:cNvSpPr txBox="1"/>
          <p:nvPr>
            <p:ph idx="1" type="body"/>
          </p:nvPr>
        </p:nvSpPr>
        <p:spPr>
          <a:xfrm>
            <a:off x="1303800" y="1990050"/>
            <a:ext cx="7030500" cy="354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t/>
            </a:r>
            <a:endParaRPr/>
          </a:p>
        </p:txBody>
      </p:sp>
      <p:pic>
        <p:nvPicPr>
          <p:cNvPr id="436" name="Google Shape;436;p39"/>
          <p:cNvPicPr preferRelativeResize="0"/>
          <p:nvPr/>
        </p:nvPicPr>
        <p:blipFill>
          <a:blip r:embed="rId3">
            <a:alphaModFix/>
          </a:blip>
          <a:stretch>
            <a:fillRect/>
          </a:stretch>
        </p:blipFill>
        <p:spPr>
          <a:xfrm>
            <a:off x="764875" y="461975"/>
            <a:ext cx="8206152" cy="378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2" name="Google Shape;442;p40"/>
          <p:cNvSpPr txBox="1"/>
          <p:nvPr>
            <p:ph idx="1" type="body"/>
          </p:nvPr>
        </p:nvSpPr>
        <p:spPr>
          <a:xfrm>
            <a:off x="1303800" y="1990050"/>
            <a:ext cx="7030500" cy="197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3" name="Google Shape;443;p40"/>
          <p:cNvPicPr preferRelativeResize="0"/>
          <p:nvPr/>
        </p:nvPicPr>
        <p:blipFill>
          <a:blip r:embed="rId3">
            <a:alphaModFix/>
          </a:blip>
          <a:stretch>
            <a:fillRect/>
          </a:stretch>
        </p:blipFill>
        <p:spPr>
          <a:xfrm>
            <a:off x="596150" y="471500"/>
            <a:ext cx="8073677" cy="3708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9" name="Google Shape;449;p41"/>
          <p:cNvSpPr txBox="1"/>
          <p:nvPr>
            <p:ph idx="1" type="body"/>
          </p:nvPr>
        </p:nvSpPr>
        <p:spPr>
          <a:xfrm>
            <a:off x="1303800" y="1990050"/>
            <a:ext cx="7030500" cy="51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0" name="Google Shape;450;p41"/>
          <p:cNvPicPr preferRelativeResize="0"/>
          <p:nvPr/>
        </p:nvPicPr>
        <p:blipFill>
          <a:blip r:embed="rId3">
            <a:alphaModFix/>
          </a:blip>
          <a:stretch>
            <a:fillRect/>
          </a:stretch>
        </p:blipFill>
        <p:spPr>
          <a:xfrm>
            <a:off x="527725" y="464350"/>
            <a:ext cx="8259725" cy="3807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729450" y="664400"/>
            <a:ext cx="7688700" cy="41469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 sz="3750" u="sng">
                <a:solidFill>
                  <a:srgbClr val="222222"/>
                </a:solidFill>
              </a:rPr>
              <a:t>FEATURES &amp; FUNCTIONALITY</a:t>
            </a:r>
            <a:endParaRPr b="1" sz="3750" u="sng">
              <a:solidFill>
                <a:srgbClr val="222222"/>
              </a:solidFill>
            </a:endParaRPr>
          </a:p>
          <a:p>
            <a:pPr indent="0" lvl="0" marL="0" rtl="0" algn="just">
              <a:spcBef>
                <a:spcPts val="1200"/>
              </a:spcBef>
              <a:spcAft>
                <a:spcPts val="0"/>
              </a:spcAft>
              <a:buNone/>
            </a:pPr>
            <a:r>
              <a:t/>
            </a:r>
            <a:endParaRPr sz="2305">
              <a:solidFill>
                <a:srgbClr val="000000"/>
              </a:solidFill>
              <a:latin typeface="Calibri"/>
              <a:ea typeface="Calibri"/>
              <a:cs typeface="Calibri"/>
              <a:sym typeface="Calibri"/>
            </a:endParaRPr>
          </a:p>
          <a:p>
            <a:pPr indent="0" lvl="0" marL="0" rtl="0" algn="just">
              <a:spcBef>
                <a:spcPts val="1000"/>
              </a:spcBef>
              <a:spcAft>
                <a:spcPts val="0"/>
              </a:spcAft>
              <a:buNone/>
            </a:pPr>
            <a:r>
              <a:rPr lang="en" sz="2600">
                <a:solidFill>
                  <a:srgbClr val="000000"/>
                </a:solidFill>
                <a:latin typeface="Calibri"/>
                <a:ea typeface="Calibri"/>
                <a:cs typeface="Calibri"/>
                <a:sym typeface="Calibri"/>
              </a:rPr>
              <a:t>The project contains 3 modules i.e. Admin, Student &amp; College. So firstly Admin will register, and login into the system, and firstly he can Add the Courses like B.E, B. Tech, B. Pharm.. etc. After this Admin will Register the Colleges along with the Courses that Colleges have.</a:t>
            </a:r>
            <a:endParaRPr sz="26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b="1" lang="en" sz="2900" u="sng">
                <a:solidFill>
                  <a:srgbClr val="000000"/>
                </a:solidFill>
                <a:latin typeface="Calibri"/>
                <a:ea typeface="Calibri"/>
                <a:cs typeface="Calibri"/>
                <a:sym typeface="Calibri"/>
              </a:rPr>
              <a:t>ROLES OF USER:</a:t>
            </a:r>
            <a:endParaRPr b="1" sz="29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b="1" i="1" lang="en" sz="2900" u="sng">
                <a:solidFill>
                  <a:srgbClr val="000000"/>
                </a:solidFill>
                <a:latin typeface="Calibri"/>
                <a:ea typeface="Calibri"/>
                <a:cs typeface="Calibri"/>
                <a:sym typeface="Calibri"/>
              </a:rPr>
              <a:t>ADMIN ROLE</a:t>
            </a:r>
            <a:endParaRPr b="1" i="1" sz="2900" u="sng">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2600">
                <a:solidFill>
                  <a:srgbClr val="000000"/>
                </a:solidFill>
                <a:latin typeface="Calibri"/>
                <a:ea typeface="Calibri"/>
                <a:cs typeface="Calibri"/>
                <a:sym typeface="Calibri"/>
              </a:rPr>
              <a:t>1) Admin will be able to Register into the System.</a:t>
            </a:r>
            <a:endParaRPr sz="26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2600">
                <a:solidFill>
                  <a:srgbClr val="000000"/>
                </a:solidFill>
                <a:latin typeface="Calibri"/>
                <a:ea typeface="Calibri"/>
                <a:cs typeface="Calibri"/>
                <a:sym typeface="Calibri"/>
              </a:rPr>
              <a:t>2) Admin will be able to Log in to the System.</a:t>
            </a:r>
            <a:endParaRPr sz="26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None/>
            </a:pPr>
            <a:r>
              <a:rPr lang="en" sz="2600">
                <a:solidFill>
                  <a:srgbClr val="000000"/>
                </a:solidFill>
                <a:latin typeface="Calibri"/>
                <a:ea typeface="Calibri"/>
                <a:cs typeface="Calibri"/>
                <a:sym typeface="Calibri"/>
              </a:rPr>
              <a:t>3) After the Admin login, he can add the Course.</a:t>
            </a:r>
            <a:endParaRPr sz="260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2600">
                <a:solidFill>
                  <a:srgbClr val="000000"/>
                </a:solidFill>
                <a:latin typeface="Calibri"/>
                <a:ea typeface="Calibri"/>
                <a:cs typeface="Calibri"/>
                <a:sym typeface="Calibri"/>
              </a:rPr>
              <a:t>4) After the Admin login, he can Register the College.</a:t>
            </a:r>
            <a:endParaRPr sz="260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2600">
                <a:solidFill>
                  <a:srgbClr val="000000"/>
                </a:solidFill>
                <a:latin typeface="Calibri"/>
                <a:ea typeface="Calibri"/>
                <a:cs typeface="Calibri"/>
                <a:sym typeface="Calibri"/>
              </a:rPr>
              <a:t>5) Add the Course for the College for which Admission is Open.</a:t>
            </a:r>
            <a:endParaRPr sz="2600">
              <a:solidFill>
                <a:srgbClr val="000000"/>
              </a:solidFill>
              <a:latin typeface="Calibri"/>
              <a:ea typeface="Calibri"/>
              <a:cs typeface="Calibri"/>
              <a:sym typeface="Calibri"/>
            </a:endParaRPr>
          </a:p>
          <a:p>
            <a:pPr indent="0" lvl="0" marL="0" rtl="0" algn="just">
              <a:lnSpc>
                <a:spcPct val="100000"/>
              </a:lnSpc>
              <a:spcBef>
                <a:spcPts val="1125"/>
              </a:spcBef>
              <a:spcAft>
                <a:spcPts val="0"/>
              </a:spcAft>
              <a:buNone/>
            </a:pPr>
            <a:r>
              <a:t/>
            </a:r>
            <a:endParaRPr sz="2600">
              <a:solidFill>
                <a:srgbClr val="000000"/>
              </a:solidFill>
              <a:latin typeface="Calibri"/>
              <a:ea typeface="Calibri"/>
              <a:cs typeface="Calibri"/>
              <a:sym typeface="Calibri"/>
            </a:endParaRPr>
          </a:p>
          <a:p>
            <a:pPr indent="0" lvl="0" marL="0" rtl="0" algn="just">
              <a:spcBef>
                <a:spcPts val="1125"/>
              </a:spcBef>
              <a:spcAft>
                <a:spcPts val="1000"/>
              </a:spcAft>
              <a:buNone/>
            </a:pPr>
            <a:r>
              <a:t/>
            </a:r>
            <a:endParaRPr sz="145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56" name="Google Shape;456;p42"/>
          <p:cNvSpPr txBox="1"/>
          <p:nvPr>
            <p:ph idx="1" type="body"/>
          </p:nvPr>
        </p:nvSpPr>
        <p:spPr>
          <a:xfrm>
            <a:off x="1303800" y="1990050"/>
            <a:ext cx="7030500" cy="12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7" name="Google Shape;457;p42"/>
          <p:cNvPicPr preferRelativeResize="0"/>
          <p:nvPr/>
        </p:nvPicPr>
        <p:blipFill>
          <a:blip r:embed="rId3">
            <a:alphaModFix/>
          </a:blip>
          <a:stretch>
            <a:fillRect/>
          </a:stretch>
        </p:blipFill>
        <p:spPr>
          <a:xfrm>
            <a:off x="436475" y="473875"/>
            <a:ext cx="8177074" cy="3752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idx="1" type="body"/>
          </p:nvPr>
        </p:nvSpPr>
        <p:spPr>
          <a:xfrm>
            <a:off x="729450" y="715075"/>
            <a:ext cx="7688700" cy="362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solidFill>
                  <a:schemeClr val="dk2"/>
                </a:solidFill>
              </a:rPr>
              <a:t>CONCLUSION</a:t>
            </a:r>
            <a:endParaRPr b="1" sz="1800" u="sng">
              <a:solidFill>
                <a:schemeClr val="dk2"/>
              </a:solidFill>
            </a:endParaRPr>
          </a:p>
          <a:p>
            <a:pPr indent="0" lvl="0" marL="0" rtl="0" algn="just">
              <a:spcBef>
                <a:spcPts val="1200"/>
              </a:spcBef>
              <a:spcAft>
                <a:spcPts val="0"/>
              </a:spcAft>
              <a:buNone/>
            </a:pPr>
            <a:r>
              <a:t/>
            </a:r>
            <a:endParaRPr sz="1250">
              <a:solidFill>
                <a:srgbClr val="222222"/>
              </a:solidFill>
              <a:latin typeface="Calibri"/>
              <a:ea typeface="Calibri"/>
              <a:cs typeface="Calibri"/>
              <a:sym typeface="Calibri"/>
            </a:endParaRPr>
          </a:p>
          <a:p>
            <a:pPr indent="0" lvl="0" marL="0" rtl="0" algn="just">
              <a:spcBef>
                <a:spcPts val="0"/>
              </a:spcBef>
              <a:spcAft>
                <a:spcPts val="0"/>
              </a:spcAft>
              <a:buNone/>
            </a:pPr>
            <a:r>
              <a:rPr lang="en" sz="1250">
                <a:solidFill>
                  <a:srgbClr val="222222"/>
                </a:solidFill>
                <a:latin typeface="Calibri"/>
                <a:ea typeface="Calibri"/>
                <a:cs typeface="Calibri"/>
                <a:sym typeface="Calibri"/>
              </a:rPr>
              <a:t>In this way we are going to develop college admission system, which is helpful for reduction in manual work so , less manpower required. Student’s record can be access within few seconds , in account section our system focuses on building an efficient and user friendly communication system for the educational institutions.</a:t>
            </a:r>
            <a:endParaRPr sz="1250">
              <a:solidFill>
                <a:srgbClr val="222222"/>
              </a:solidFill>
              <a:latin typeface="Calibri"/>
              <a:ea typeface="Calibri"/>
              <a:cs typeface="Calibri"/>
              <a:sym typeface="Calibri"/>
            </a:endParaRPr>
          </a:p>
          <a:p>
            <a:pPr indent="0" lvl="0" marL="0" rtl="0" algn="just">
              <a:spcBef>
                <a:spcPts val="0"/>
              </a:spcBef>
              <a:spcAft>
                <a:spcPts val="0"/>
              </a:spcAft>
              <a:buNone/>
            </a:pPr>
            <a:r>
              <a:rPr lang="en" sz="1250">
                <a:solidFill>
                  <a:srgbClr val="222222"/>
                </a:solidFill>
                <a:latin typeface="Calibri"/>
                <a:ea typeface="Calibri"/>
                <a:cs typeface="Calibri"/>
                <a:sym typeface="Calibri"/>
              </a:rPr>
              <a:t>This project supports the administration team and the applicants with the support needed by making the admission process faster, easier and hassle-free experience for all concerned.</a:t>
            </a:r>
            <a:endParaRPr sz="1250">
              <a:solidFill>
                <a:srgbClr val="222222"/>
              </a:solidFill>
              <a:latin typeface="Calibri"/>
              <a:ea typeface="Calibri"/>
              <a:cs typeface="Calibri"/>
              <a:sym typeface="Calibri"/>
            </a:endParaRPr>
          </a:p>
          <a:p>
            <a:pPr indent="0" lvl="0" marL="0" rtl="0" algn="l">
              <a:spcBef>
                <a:spcPts val="0"/>
              </a:spcBef>
              <a:spcAft>
                <a:spcPts val="1200"/>
              </a:spcAft>
              <a:buNone/>
            </a:pPr>
            <a:r>
              <a:t/>
            </a:r>
            <a:endParaRPr sz="125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idx="1" type="body"/>
          </p:nvPr>
        </p:nvSpPr>
        <p:spPr>
          <a:xfrm>
            <a:off x="729450" y="689750"/>
            <a:ext cx="7688700" cy="36501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None/>
            </a:pPr>
            <a:r>
              <a:rPr lang="en" sz="1250">
                <a:solidFill>
                  <a:srgbClr val="000000"/>
                </a:solidFill>
                <a:latin typeface="Calibri"/>
                <a:ea typeface="Calibri"/>
                <a:cs typeface="Calibri"/>
                <a:sym typeface="Calibri"/>
              </a:rPr>
              <a:t>6) Admin can view all the registered colleges.</a:t>
            </a:r>
            <a:endParaRPr sz="1250">
              <a:solidFill>
                <a:srgbClr val="000000"/>
              </a:solidFill>
              <a:latin typeface="Calibri"/>
              <a:ea typeface="Calibri"/>
              <a:cs typeface="Calibri"/>
              <a:sym typeface="Calibri"/>
            </a:endParaRPr>
          </a:p>
          <a:p>
            <a:pPr indent="0" lvl="0" marL="0" rtl="0" algn="just">
              <a:lnSpc>
                <a:spcPct val="100000"/>
              </a:lnSpc>
              <a:spcBef>
                <a:spcPts val="1125"/>
              </a:spcBef>
              <a:spcAft>
                <a:spcPts val="0"/>
              </a:spcAft>
              <a:buNone/>
            </a:pPr>
            <a:r>
              <a:rPr lang="en" sz="1250">
                <a:solidFill>
                  <a:srgbClr val="000000"/>
                </a:solidFill>
                <a:latin typeface="Calibri"/>
                <a:ea typeface="Calibri"/>
                <a:cs typeface="Calibri"/>
                <a:sym typeface="Calibri"/>
              </a:rPr>
              <a:t>7) Admin can view all the Application Forms.</a:t>
            </a:r>
            <a:endParaRPr sz="1250">
              <a:solidFill>
                <a:srgbClr val="000000"/>
              </a:solidFill>
              <a:latin typeface="Calibri"/>
              <a:ea typeface="Calibri"/>
              <a:cs typeface="Calibri"/>
              <a:sym typeface="Calibri"/>
            </a:endParaRPr>
          </a:p>
          <a:p>
            <a:pPr indent="0" lvl="0" marL="0" rtl="0" algn="just">
              <a:lnSpc>
                <a:spcPct val="100000"/>
              </a:lnSpc>
              <a:spcBef>
                <a:spcPts val="1400"/>
              </a:spcBef>
              <a:spcAft>
                <a:spcPts val="0"/>
              </a:spcAft>
              <a:buNone/>
            </a:pPr>
            <a:r>
              <a:rPr lang="en" sz="1250">
                <a:solidFill>
                  <a:srgbClr val="000000"/>
                </a:solidFill>
                <a:latin typeface="Calibri"/>
                <a:ea typeface="Calibri"/>
                <a:cs typeface="Calibri"/>
                <a:sym typeface="Calibri"/>
              </a:rPr>
              <a:t>Admin can view all the Application Form which is submitted by the Students.</a:t>
            </a:r>
            <a:endParaRPr sz="1250">
              <a:solidFill>
                <a:srgbClr val="000000"/>
              </a:solidFill>
              <a:latin typeface="Calibri"/>
              <a:ea typeface="Calibri"/>
              <a:cs typeface="Calibri"/>
              <a:sym typeface="Calibri"/>
            </a:endParaRPr>
          </a:p>
          <a:p>
            <a:pPr indent="0" lvl="0" marL="0" rtl="0" algn="just">
              <a:lnSpc>
                <a:spcPct val="100000"/>
              </a:lnSpc>
              <a:spcBef>
                <a:spcPts val="1400"/>
              </a:spcBef>
              <a:spcAft>
                <a:spcPts val="0"/>
              </a:spcAft>
              <a:buNone/>
            </a:pPr>
            <a:r>
              <a:rPr lang="en" sz="1250">
                <a:solidFill>
                  <a:srgbClr val="000000"/>
                </a:solidFill>
                <a:latin typeface="Calibri"/>
                <a:ea typeface="Calibri"/>
                <a:cs typeface="Calibri"/>
                <a:sym typeface="Calibri"/>
              </a:rPr>
              <a:t>7) Admin can check the Student allotment status</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8) Admin can Download the Application Form with College Allotment Status in PDF format. </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9) Admin can Approve the Student Application Form.</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b="1" i="1" lang="en" sz="1600" u="sng">
                <a:solidFill>
                  <a:srgbClr val="000000"/>
                </a:solidFill>
                <a:latin typeface="Calibri"/>
                <a:ea typeface="Calibri"/>
                <a:cs typeface="Calibri"/>
                <a:sym typeface="Calibri"/>
              </a:rPr>
              <a:t>STUDENT ROLE</a:t>
            </a:r>
            <a:endParaRPr b="1" i="1" sz="1600" u="sng">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1) Students can Register into the System.</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2) Students can log in to the System.</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3) Students can register their Application Form.</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4) Students can see his Application form.</a:t>
            </a:r>
            <a:endParaRPr sz="1250">
              <a:solidFill>
                <a:srgbClr val="000000"/>
              </a:solidFill>
              <a:latin typeface="Calibri"/>
              <a:ea typeface="Calibri"/>
              <a:cs typeface="Calibri"/>
              <a:sym typeface="Calibri"/>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idx="1" type="body"/>
          </p:nvPr>
        </p:nvSpPr>
        <p:spPr>
          <a:xfrm>
            <a:off x="729450" y="554600"/>
            <a:ext cx="7688700" cy="3785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250">
                <a:solidFill>
                  <a:srgbClr val="000000"/>
                </a:solidFill>
                <a:latin typeface="Calibri"/>
                <a:ea typeface="Calibri"/>
                <a:cs typeface="Calibri"/>
                <a:sym typeface="Calibri"/>
              </a:rPr>
              <a:t>5) Students can upload Documents if Admin rejects the Documents.</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6) Students can Apply to multiple Colleges for Admission.</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7) Students can see his Allotment status.</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b="1" i="1" lang="en" sz="1600" u="sng">
                <a:solidFill>
                  <a:srgbClr val="000000"/>
                </a:solidFill>
                <a:latin typeface="Calibri"/>
                <a:ea typeface="Calibri"/>
                <a:cs typeface="Calibri"/>
                <a:sym typeface="Calibri"/>
              </a:rPr>
              <a:t>COLLEGE ROLE</a:t>
            </a:r>
            <a:endParaRPr b="1" i="1" sz="1600" u="sng">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1) College can view all the Students who have applied for Admission.The college can see all the applied Students for Admission and the Selected Students in the College. And College can view Student's Application Form.</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2) College can Allot the seats to Students.</a:t>
            </a:r>
            <a:endParaRPr sz="1250">
              <a:solidFill>
                <a:srgbClr val="000000"/>
              </a:solidFill>
              <a:latin typeface="Calibri"/>
              <a:ea typeface="Calibri"/>
              <a:cs typeface="Calibri"/>
              <a:sym typeface="Calibri"/>
            </a:endParaRPr>
          </a:p>
          <a:p>
            <a:pPr indent="0" lvl="0" marL="0" rtl="0" algn="just">
              <a:lnSpc>
                <a:spcPct val="100000"/>
              </a:lnSpc>
              <a:spcBef>
                <a:spcPts val="1000"/>
              </a:spcBef>
              <a:spcAft>
                <a:spcPts val="0"/>
              </a:spcAft>
              <a:buNone/>
            </a:pPr>
            <a:r>
              <a:rPr lang="en" sz="1250">
                <a:solidFill>
                  <a:srgbClr val="000000"/>
                </a:solidFill>
                <a:latin typeface="Calibri"/>
                <a:ea typeface="Calibri"/>
                <a:cs typeface="Calibri"/>
                <a:sym typeface="Calibri"/>
              </a:rPr>
              <a:t>3) College can Download the Students Application Form with Allotment Status in PDF format.</a:t>
            </a:r>
            <a:endParaRPr sz="1250">
              <a:solidFill>
                <a:srgbClr val="000000"/>
              </a:solidFill>
              <a:latin typeface="Calibri"/>
              <a:ea typeface="Calibri"/>
              <a:cs typeface="Calibri"/>
              <a:sym typeface="Calibri"/>
            </a:endParaRPr>
          </a:p>
          <a:p>
            <a:pPr indent="0" lvl="0" marL="0" rtl="0" algn="just">
              <a:lnSpc>
                <a:spcPct val="100000"/>
              </a:lnSpc>
              <a:spcBef>
                <a:spcPts val="1125"/>
              </a:spcBef>
              <a:spcAft>
                <a:spcPts val="0"/>
              </a:spcAft>
              <a:buNone/>
            </a:pPr>
            <a:r>
              <a:t/>
            </a:r>
            <a:endParaRPr sz="1250">
              <a:solidFill>
                <a:srgbClr val="000000"/>
              </a:solidFill>
              <a:latin typeface="Calibri"/>
              <a:ea typeface="Calibri"/>
              <a:cs typeface="Calibri"/>
              <a:sym typeface="Calibri"/>
            </a:endParaRPr>
          </a:p>
          <a:p>
            <a:pPr indent="0" lvl="0" marL="0" rtl="0" algn="just">
              <a:lnSpc>
                <a:spcPct val="100000"/>
              </a:lnSpc>
              <a:spcBef>
                <a:spcPts val="1400"/>
              </a:spcBef>
              <a:spcAft>
                <a:spcPts val="0"/>
              </a:spcAft>
              <a:buNone/>
            </a:pPr>
            <a:r>
              <a:t/>
            </a:r>
            <a:endParaRPr sz="1600">
              <a:solidFill>
                <a:srgbClr val="2C3E50"/>
              </a:solidFill>
              <a:latin typeface="Calibri"/>
              <a:ea typeface="Calibri"/>
              <a:cs typeface="Calibri"/>
              <a:sym typeface="Calibri"/>
            </a:endParaRPr>
          </a:p>
          <a:p>
            <a:pPr indent="0" lvl="0" marL="0" rtl="0" algn="just">
              <a:lnSpc>
                <a:spcPct val="100000"/>
              </a:lnSpc>
              <a:spcBef>
                <a:spcPts val="1400"/>
              </a:spcBef>
              <a:spcAft>
                <a:spcPts val="1000"/>
              </a:spcAft>
              <a:buNone/>
            </a:pPr>
            <a:r>
              <a:t/>
            </a:r>
            <a:endParaRPr sz="125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1232150" y="2450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000" u="sng">
                <a:solidFill>
                  <a:srgbClr val="000000"/>
                </a:solidFill>
                <a:latin typeface="Arial"/>
                <a:ea typeface="Arial"/>
                <a:cs typeface="Arial"/>
                <a:sym typeface="Arial"/>
              </a:rPr>
              <a:t>USED TOOLS AND TECHNOLOGIES</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i)</a:t>
            </a:r>
            <a:r>
              <a:rPr b="0" i="1" lang="en" sz="1400" u="sng">
                <a:solidFill>
                  <a:srgbClr val="000000"/>
                </a:solidFill>
                <a:latin typeface="Arial"/>
                <a:ea typeface="Arial"/>
                <a:cs typeface="Arial"/>
                <a:sym typeface="Arial"/>
              </a:rPr>
              <a:t>Software Configuration:-</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Project Type:Web Application</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Platform: Java</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Database:MySQL</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Operating System:Windows 11</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FrontEnd:Bootstrap</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Project Mangement:Maven</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Server side Technology:Embedded Tomcat Server,JSP</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ii)</a:t>
            </a:r>
            <a:r>
              <a:rPr b="0" i="1" lang="en" sz="1400" u="sng">
                <a:solidFill>
                  <a:srgbClr val="000000"/>
                </a:solidFill>
                <a:latin typeface="Arial"/>
                <a:ea typeface="Arial"/>
                <a:cs typeface="Arial"/>
                <a:sym typeface="Arial"/>
              </a:rPr>
              <a:t>Hardware Configuration</a:t>
            </a:r>
            <a:r>
              <a:rPr b="0" i="1" lang="en" sz="1400">
                <a:solidFill>
                  <a:srgbClr val="000000"/>
                </a:solidFill>
                <a:latin typeface="Arial"/>
                <a:ea typeface="Arial"/>
                <a:cs typeface="Arial"/>
                <a:sym typeface="Arial"/>
              </a:rPr>
              <a:t>:-</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Processor:</a:t>
            </a:r>
            <a:r>
              <a:rPr b="0" i="1" lang="en" sz="1400">
                <a:solidFill>
                  <a:srgbClr val="0F1111"/>
                </a:solidFill>
                <a:highlight>
                  <a:srgbClr val="FFFFFF"/>
                </a:highlight>
                <a:latin typeface="Arial"/>
                <a:ea typeface="Arial"/>
                <a:cs typeface="Arial"/>
                <a:sym typeface="Arial"/>
              </a:rPr>
              <a:t>Core i5</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Memory:</a:t>
            </a:r>
            <a:r>
              <a:rPr b="0" i="1" lang="en" sz="1400">
                <a:solidFill>
                  <a:srgbClr val="0F1111"/>
                </a:solidFill>
                <a:highlight>
                  <a:srgbClr val="FFFFFF"/>
                </a:highlight>
                <a:latin typeface="Arial"/>
                <a:ea typeface="Arial"/>
                <a:cs typeface="Arial"/>
                <a:sym typeface="Arial"/>
              </a:rPr>
              <a:t>16 GB</a:t>
            </a:r>
            <a:endParaRPr b="0" i="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i="1" lang="en" sz="1400">
                <a:solidFill>
                  <a:srgbClr val="000000"/>
                </a:solidFill>
                <a:latin typeface="Arial"/>
                <a:ea typeface="Arial"/>
                <a:cs typeface="Arial"/>
                <a:sym typeface="Arial"/>
              </a:rPr>
              <a:t> Hard disk:</a:t>
            </a:r>
            <a:r>
              <a:rPr b="0" i="1" lang="en" sz="1400">
                <a:solidFill>
                  <a:srgbClr val="0F1111"/>
                </a:solidFill>
                <a:highlight>
                  <a:srgbClr val="FFFFFF"/>
                </a:highlight>
                <a:latin typeface="Arial"/>
                <a:ea typeface="Arial"/>
                <a:cs typeface="Arial"/>
                <a:sym typeface="Arial"/>
              </a:rPr>
              <a:t>512 GB</a:t>
            </a:r>
            <a:endParaRPr/>
          </a:p>
        </p:txBody>
      </p:sp>
      <p:sp>
        <p:nvSpPr>
          <p:cNvPr id="304" name="Google Shape;304;p18"/>
          <p:cNvSpPr txBox="1"/>
          <p:nvPr>
            <p:ph idx="1" type="body"/>
          </p:nvPr>
        </p:nvSpPr>
        <p:spPr>
          <a:xfrm>
            <a:off x="983900" y="1066850"/>
            <a:ext cx="7527000" cy="359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idx="1" type="body"/>
          </p:nvPr>
        </p:nvSpPr>
        <p:spPr>
          <a:xfrm>
            <a:off x="727650" y="596850"/>
            <a:ext cx="7688700" cy="374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solidFill>
                  <a:srgbClr val="222222"/>
                </a:solidFill>
              </a:rPr>
              <a:t>DIAGRAMS</a:t>
            </a:r>
            <a:endParaRPr b="1" sz="1800" u="sng">
              <a:solidFill>
                <a:srgbClr val="222222"/>
              </a:solidFill>
            </a:endParaRPr>
          </a:p>
          <a:p>
            <a:pPr indent="0" lvl="0" marL="0" rtl="0" algn="ctr">
              <a:spcBef>
                <a:spcPts val="1200"/>
              </a:spcBef>
              <a:spcAft>
                <a:spcPts val="1200"/>
              </a:spcAft>
              <a:buNone/>
            </a:pPr>
            <a:r>
              <a:t/>
            </a:r>
            <a:endParaRPr b="1" sz="1800" u="sng">
              <a:solidFill>
                <a:srgbClr val="222222"/>
              </a:solidFill>
            </a:endParaRPr>
          </a:p>
        </p:txBody>
      </p:sp>
      <p:pic>
        <p:nvPicPr>
          <p:cNvPr id="310" name="Google Shape;310;p19"/>
          <p:cNvPicPr preferRelativeResize="0"/>
          <p:nvPr/>
        </p:nvPicPr>
        <p:blipFill>
          <a:blip r:embed="rId3">
            <a:alphaModFix/>
          </a:blip>
          <a:stretch>
            <a:fillRect/>
          </a:stretch>
        </p:blipFill>
        <p:spPr>
          <a:xfrm>
            <a:off x="1326050" y="1222875"/>
            <a:ext cx="7090300" cy="342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0"/>
          <p:cNvPicPr preferRelativeResize="0"/>
          <p:nvPr/>
        </p:nvPicPr>
        <p:blipFill>
          <a:blip r:embed="rId3">
            <a:alphaModFix/>
          </a:blip>
          <a:stretch>
            <a:fillRect/>
          </a:stretch>
        </p:blipFill>
        <p:spPr>
          <a:xfrm>
            <a:off x="1670750" y="394650"/>
            <a:ext cx="6406851" cy="413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1"/>
          <p:cNvPicPr preferRelativeResize="0"/>
          <p:nvPr/>
        </p:nvPicPr>
        <p:blipFill>
          <a:blip r:embed="rId3">
            <a:alphaModFix/>
          </a:blip>
          <a:stretch>
            <a:fillRect/>
          </a:stretch>
        </p:blipFill>
        <p:spPr>
          <a:xfrm>
            <a:off x="1177775" y="495075"/>
            <a:ext cx="7093700" cy="415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