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nkar mNE" userId="4d2e980714c58457" providerId="LiveId" clId="{B606869F-56FB-4C0A-8D17-ED7D8E0CBB72}"/>
    <pc:docChg chg="modSld">
      <pc:chgData name="shubhankar mNE" userId="4d2e980714c58457" providerId="LiveId" clId="{B606869F-56FB-4C0A-8D17-ED7D8E0CBB72}" dt="2023-10-12T16:03:09.231" v="125" actId="20577"/>
      <pc:docMkLst>
        <pc:docMk/>
      </pc:docMkLst>
      <pc:sldChg chg="modSp mod">
        <pc:chgData name="shubhankar mNE" userId="4d2e980714c58457" providerId="LiveId" clId="{B606869F-56FB-4C0A-8D17-ED7D8E0CBB72}" dt="2023-10-12T16:00:39.169" v="29" actId="20577"/>
        <pc:sldMkLst>
          <pc:docMk/>
          <pc:sldMk cId="0" sldId="258"/>
        </pc:sldMkLst>
        <pc:spChg chg="mod">
          <ac:chgData name="shubhankar mNE" userId="4d2e980714c58457" providerId="LiveId" clId="{B606869F-56FB-4C0A-8D17-ED7D8E0CBB72}" dt="2023-10-12T16:00:39.169" v="29" actId="20577"/>
          <ac:spMkLst>
            <pc:docMk/>
            <pc:sldMk cId="0" sldId="258"/>
            <ac:spMk id="3" creationId="{00000000-0000-0000-0000-000000000000}"/>
          </ac:spMkLst>
        </pc:spChg>
      </pc:sldChg>
      <pc:sldChg chg="modSp mod">
        <pc:chgData name="shubhankar mNE" userId="4d2e980714c58457" providerId="LiveId" clId="{B606869F-56FB-4C0A-8D17-ED7D8E0CBB72}" dt="2023-10-12T16:01:47.403" v="71" actId="20577"/>
        <pc:sldMkLst>
          <pc:docMk/>
          <pc:sldMk cId="0" sldId="259"/>
        </pc:sldMkLst>
        <pc:spChg chg="mod">
          <ac:chgData name="shubhankar mNE" userId="4d2e980714c58457" providerId="LiveId" clId="{B606869F-56FB-4C0A-8D17-ED7D8E0CBB72}" dt="2023-10-12T16:01:47.403" v="71" actId="20577"/>
          <ac:spMkLst>
            <pc:docMk/>
            <pc:sldMk cId="0" sldId="259"/>
            <ac:spMk id="3" creationId="{00000000-0000-0000-0000-000000000000}"/>
          </ac:spMkLst>
        </pc:spChg>
      </pc:sldChg>
      <pc:sldChg chg="modSp mod">
        <pc:chgData name="shubhankar mNE" userId="4d2e980714c58457" providerId="LiveId" clId="{B606869F-56FB-4C0A-8D17-ED7D8E0CBB72}" dt="2023-10-12T16:02:40.989" v="94" actId="20577"/>
        <pc:sldMkLst>
          <pc:docMk/>
          <pc:sldMk cId="0" sldId="263"/>
        </pc:sldMkLst>
        <pc:spChg chg="mod">
          <ac:chgData name="shubhankar mNE" userId="4d2e980714c58457" providerId="LiveId" clId="{B606869F-56FB-4C0A-8D17-ED7D8E0CBB72}" dt="2023-10-12T16:02:40.989" v="94" actId="20577"/>
          <ac:spMkLst>
            <pc:docMk/>
            <pc:sldMk cId="0" sldId="263"/>
            <ac:spMk id="5" creationId="{00000000-0000-0000-0000-000000000000}"/>
          </ac:spMkLst>
        </pc:spChg>
      </pc:sldChg>
      <pc:sldChg chg="modSp mod">
        <pc:chgData name="shubhankar mNE" userId="4d2e980714c58457" providerId="LiveId" clId="{B606869F-56FB-4C0A-8D17-ED7D8E0CBB72}" dt="2023-10-12T16:03:09.231" v="125" actId="20577"/>
        <pc:sldMkLst>
          <pc:docMk/>
          <pc:sldMk cId="0" sldId="270"/>
        </pc:sldMkLst>
        <pc:spChg chg="mod">
          <ac:chgData name="shubhankar mNE" userId="4d2e980714c58457" providerId="LiveId" clId="{B606869F-56FB-4C0A-8D17-ED7D8E0CBB72}" dt="2023-10-12T16:03:09.231" v="125" actId="20577"/>
          <ac:spMkLst>
            <pc:docMk/>
            <pc:sldMk cId="0"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0" i="0">
                <a:solidFill>
                  <a:srgbClr val="252525"/>
                </a:solidFill>
                <a:latin typeface="Gothic Uralic"/>
                <a:cs typeface="Gothic Uralic"/>
              </a:defRPr>
            </a:lvl1pPr>
          </a:lstStyle>
          <a:p>
            <a:endParaRPr/>
          </a:p>
        </p:txBody>
      </p:sp>
      <p:sp>
        <p:nvSpPr>
          <p:cNvPr id="3" name="Holder 3"/>
          <p:cNvSpPr>
            <a:spLocks noGrp="1"/>
          </p:cNvSpPr>
          <p:nvPr>
            <p:ph type="body" idx="1"/>
          </p:nvPr>
        </p:nvSpPr>
        <p:spPr/>
        <p:txBody>
          <a:bodyPr lIns="0" tIns="0" rIns="0" bIns="0"/>
          <a:lstStyle>
            <a:lvl1pPr>
              <a:defRPr sz="1550" b="0" i="0">
                <a:solidFill>
                  <a:srgbClr val="252525"/>
                </a:solidFill>
                <a:latin typeface="Gothic Uralic"/>
                <a:cs typeface="Gothic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0" i="0">
                <a:solidFill>
                  <a:srgbClr val="252525"/>
                </a:solidFill>
                <a:latin typeface="Gothic Uralic"/>
                <a:cs typeface="Gothic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0" i="0">
                <a:solidFill>
                  <a:srgbClr val="252525"/>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38125" y="238125"/>
            <a:ext cx="11715750" cy="6381750"/>
          </a:xfrm>
          <a:custGeom>
            <a:avLst/>
            <a:gdLst/>
            <a:ahLst/>
            <a:cxnLst/>
            <a:rect l="l" t="t" r="r" b="b"/>
            <a:pathLst>
              <a:path w="11715750" h="6381750">
                <a:moveTo>
                  <a:pt x="11715750" y="0"/>
                </a:moveTo>
                <a:lnTo>
                  <a:pt x="0" y="0"/>
                </a:lnTo>
                <a:lnTo>
                  <a:pt x="0" y="6381750"/>
                </a:lnTo>
                <a:lnTo>
                  <a:pt x="11715750" y="6381750"/>
                </a:lnTo>
                <a:lnTo>
                  <a:pt x="11715750" y="0"/>
                </a:lnTo>
                <a:close/>
              </a:path>
            </a:pathLst>
          </a:custGeom>
          <a:solidFill>
            <a:srgbClr val="E2DED1"/>
          </a:solidFill>
        </p:spPr>
        <p:txBody>
          <a:bodyPr wrap="square" lIns="0" tIns="0" rIns="0" bIns="0" rtlCol="0"/>
          <a:lstStyle/>
          <a:p>
            <a:endParaRPr/>
          </a:p>
        </p:txBody>
      </p:sp>
      <p:sp>
        <p:nvSpPr>
          <p:cNvPr id="2" name="Holder 2"/>
          <p:cNvSpPr>
            <a:spLocks noGrp="1"/>
          </p:cNvSpPr>
          <p:nvPr>
            <p:ph type="title"/>
          </p:nvPr>
        </p:nvSpPr>
        <p:spPr>
          <a:xfrm>
            <a:off x="1058291" y="710818"/>
            <a:ext cx="10075417" cy="1101725"/>
          </a:xfrm>
          <a:prstGeom prst="rect">
            <a:avLst/>
          </a:prstGeom>
        </p:spPr>
        <p:txBody>
          <a:bodyPr wrap="square" lIns="0" tIns="0" rIns="0" bIns="0">
            <a:spAutoFit/>
          </a:bodyPr>
          <a:lstStyle>
            <a:lvl1pPr>
              <a:defRPr sz="3650" b="0" i="0">
                <a:solidFill>
                  <a:srgbClr val="252525"/>
                </a:solidFill>
                <a:latin typeface="Gothic Uralic"/>
                <a:cs typeface="Gothic Uralic"/>
              </a:defRPr>
            </a:lvl1pPr>
          </a:lstStyle>
          <a:p>
            <a:endParaRPr/>
          </a:p>
        </p:txBody>
      </p:sp>
      <p:sp>
        <p:nvSpPr>
          <p:cNvPr id="3" name="Holder 3"/>
          <p:cNvSpPr>
            <a:spLocks noGrp="1"/>
          </p:cNvSpPr>
          <p:nvPr>
            <p:ph type="body" idx="1"/>
          </p:nvPr>
        </p:nvSpPr>
        <p:spPr>
          <a:xfrm>
            <a:off x="4654296" y="1653857"/>
            <a:ext cx="5053965" cy="3785870"/>
          </a:xfrm>
          <a:prstGeom prst="rect">
            <a:avLst/>
          </a:prstGeom>
        </p:spPr>
        <p:txBody>
          <a:bodyPr wrap="square" lIns="0" tIns="0" rIns="0" bIns="0">
            <a:spAutoFit/>
          </a:bodyPr>
          <a:lstStyle>
            <a:lvl1pPr>
              <a:defRPr sz="1550" b="0" i="0">
                <a:solidFill>
                  <a:srgbClr val="252525"/>
                </a:solidFill>
                <a:latin typeface="Gothic Uralic"/>
                <a:cs typeface="Gothic Ural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mailto:ARSHIYACHOUGULE@GMAIL.COM" TargetMode="External"/><Relationship Id="rId5" Type="http://schemas.openxmlformats.org/officeDocument/2006/relationships/hyperlink" Target="mailto:valapkarajay2002@gmail.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38250" y="1200086"/>
              <a:ext cx="9710801" cy="443395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52625" y="1414525"/>
              <a:ext cx="9296400" cy="4038600"/>
            </a:xfrm>
            <a:custGeom>
              <a:avLst/>
              <a:gdLst/>
              <a:ahLst/>
              <a:cxnLst/>
              <a:rect l="l" t="t" r="r" b="b"/>
              <a:pathLst>
                <a:path w="9296400" h="4038600">
                  <a:moveTo>
                    <a:pt x="0" y="4038600"/>
                  </a:moveTo>
                  <a:lnTo>
                    <a:pt x="9296400" y="4038600"/>
                  </a:lnTo>
                  <a:lnTo>
                    <a:pt x="9296400" y="0"/>
                  </a:lnTo>
                  <a:lnTo>
                    <a:pt x="0" y="0"/>
                  </a:lnTo>
                  <a:lnTo>
                    <a:pt x="0" y="4038600"/>
                  </a:lnTo>
                  <a:close/>
                </a:path>
              </a:pathLst>
            </a:custGeom>
            <a:ln w="6350">
              <a:solidFill>
                <a:srgbClr val="404040"/>
              </a:solidFill>
            </a:ln>
          </p:spPr>
          <p:txBody>
            <a:bodyPr wrap="square" lIns="0" tIns="0" rIns="0" bIns="0" rtlCol="0"/>
            <a:lstStyle/>
            <a:p>
              <a:endParaRPr/>
            </a:p>
          </p:txBody>
        </p:sp>
        <p:sp>
          <p:nvSpPr>
            <p:cNvPr id="6" name="object 6"/>
            <p:cNvSpPr/>
            <p:nvPr/>
          </p:nvSpPr>
          <p:spPr>
            <a:xfrm>
              <a:off x="0" y="0"/>
              <a:ext cx="12191999" cy="685799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304925" y="1266825"/>
              <a:ext cx="9582150" cy="4305300"/>
            </a:xfrm>
            <a:custGeom>
              <a:avLst/>
              <a:gdLst/>
              <a:ahLst/>
              <a:cxnLst/>
              <a:rect l="l" t="t" r="r" b="b"/>
              <a:pathLst>
                <a:path w="9582150" h="4305300">
                  <a:moveTo>
                    <a:pt x="9582150" y="0"/>
                  </a:moveTo>
                  <a:lnTo>
                    <a:pt x="0" y="0"/>
                  </a:lnTo>
                  <a:lnTo>
                    <a:pt x="0" y="4305300"/>
                  </a:lnTo>
                  <a:lnTo>
                    <a:pt x="9582150" y="4305300"/>
                  </a:lnTo>
                  <a:lnTo>
                    <a:pt x="9582150" y="0"/>
                  </a:lnTo>
                  <a:close/>
                </a:path>
              </a:pathLst>
            </a:custGeom>
            <a:solidFill>
              <a:srgbClr val="FFFFFF">
                <a:alpha val="94117"/>
              </a:srgbClr>
            </a:solidFill>
          </p:spPr>
          <p:txBody>
            <a:bodyPr wrap="square" lIns="0" tIns="0" rIns="0" bIns="0" rtlCol="0"/>
            <a:lstStyle/>
            <a:p>
              <a:endParaRPr/>
            </a:p>
          </p:txBody>
        </p:sp>
        <p:sp>
          <p:nvSpPr>
            <p:cNvPr id="8" name="object 8"/>
            <p:cNvSpPr/>
            <p:nvPr/>
          </p:nvSpPr>
          <p:spPr>
            <a:xfrm>
              <a:off x="1452625" y="1414525"/>
              <a:ext cx="9296400" cy="4038600"/>
            </a:xfrm>
            <a:custGeom>
              <a:avLst/>
              <a:gdLst/>
              <a:ahLst/>
              <a:cxnLst/>
              <a:rect l="l" t="t" r="r" b="b"/>
              <a:pathLst>
                <a:path w="9296400" h="4038600">
                  <a:moveTo>
                    <a:pt x="0" y="4038600"/>
                  </a:moveTo>
                  <a:lnTo>
                    <a:pt x="9296400" y="4038600"/>
                  </a:lnTo>
                  <a:lnTo>
                    <a:pt x="9296400" y="0"/>
                  </a:lnTo>
                  <a:lnTo>
                    <a:pt x="0" y="0"/>
                  </a:lnTo>
                  <a:lnTo>
                    <a:pt x="0" y="4038600"/>
                  </a:lnTo>
                  <a:close/>
                </a:path>
              </a:pathLst>
            </a:custGeom>
            <a:ln w="6350">
              <a:solidFill>
                <a:srgbClr val="404040"/>
              </a:solidFill>
            </a:ln>
          </p:spPr>
          <p:txBody>
            <a:bodyPr wrap="square" lIns="0" tIns="0" rIns="0" bIns="0" rtlCol="0"/>
            <a:lstStyle/>
            <a:p>
              <a:endParaRPr/>
            </a:p>
          </p:txBody>
        </p:sp>
      </p:grpSp>
      <p:sp>
        <p:nvSpPr>
          <p:cNvPr id="9" name="object 9"/>
          <p:cNvSpPr txBox="1"/>
          <p:nvPr/>
        </p:nvSpPr>
        <p:spPr>
          <a:xfrm>
            <a:off x="3195701" y="1676400"/>
            <a:ext cx="5788025" cy="3433445"/>
          </a:xfrm>
          <a:prstGeom prst="rect">
            <a:avLst/>
          </a:prstGeom>
        </p:spPr>
        <p:txBody>
          <a:bodyPr vert="horz" wrap="square" lIns="0" tIns="90805" rIns="0" bIns="0" rtlCol="0">
            <a:spAutoFit/>
          </a:bodyPr>
          <a:lstStyle/>
          <a:p>
            <a:pPr marL="1013460" marR="940435" indent="-36195" algn="ctr">
              <a:lnSpc>
                <a:spcPct val="83000"/>
              </a:lnSpc>
              <a:spcBef>
                <a:spcPts val="715"/>
              </a:spcBef>
            </a:pPr>
            <a:r>
              <a:rPr lang="en-US" sz="2900" b="1" spc="-50" dirty="0">
                <a:solidFill>
                  <a:srgbClr val="252525"/>
                </a:solidFill>
                <a:latin typeface="Gothic Uralic"/>
                <a:cs typeface="Gothic Uralic"/>
              </a:rPr>
              <a:t>LinkMingle(Blogging Application) </a:t>
            </a:r>
            <a:r>
              <a:rPr sz="2900" b="1" spc="-50" dirty="0">
                <a:solidFill>
                  <a:srgbClr val="252525"/>
                </a:solidFill>
                <a:latin typeface="Gothic Uralic"/>
                <a:cs typeface="Gothic Uralic"/>
              </a:rPr>
              <a:t>PROJECT </a:t>
            </a:r>
            <a:r>
              <a:rPr sz="2900" b="1" spc="-35" dirty="0">
                <a:solidFill>
                  <a:srgbClr val="252525"/>
                </a:solidFill>
                <a:latin typeface="Gothic Uralic"/>
                <a:cs typeface="Gothic Uralic"/>
              </a:rPr>
              <a:t>BY:  </a:t>
            </a:r>
            <a:r>
              <a:rPr sz="2900" b="1" spc="-70" dirty="0">
                <a:solidFill>
                  <a:srgbClr val="252525"/>
                </a:solidFill>
                <a:latin typeface="Gothic Uralic"/>
                <a:cs typeface="Gothic Uralic"/>
              </a:rPr>
              <a:t>1.</a:t>
            </a:r>
            <a:r>
              <a:rPr lang="en-US" sz="2900" b="1" spc="-70" dirty="0">
                <a:solidFill>
                  <a:srgbClr val="252525"/>
                </a:solidFill>
                <a:latin typeface="Gothic Uralic"/>
                <a:cs typeface="Gothic Uralic"/>
              </a:rPr>
              <a:t>Ajay </a:t>
            </a:r>
            <a:r>
              <a:rPr lang="en-US" sz="2900" b="1" spc="-70" dirty="0" err="1">
                <a:solidFill>
                  <a:srgbClr val="252525"/>
                </a:solidFill>
                <a:latin typeface="Gothic Uralic"/>
                <a:cs typeface="Gothic Uralic"/>
              </a:rPr>
              <a:t>Valapkar</a:t>
            </a:r>
            <a:endParaRPr sz="2900" dirty="0">
              <a:latin typeface="Gothic Uralic"/>
              <a:cs typeface="Gothic Uralic"/>
            </a:endParaRPr>
          </a:p>
          <a:p>
            <a:pPr marL="12700" marR="5080" indent="37465" algn="ctr">
              <a:lnSpc>
                <a:spcPct val="83000"/>
              </a:lnSpc>
              <a:spcBef>
                <a:spcPts val="40"/>
              </a:spcBef>
            </a:pPr>
            <a:r>
              <a:rPr lang="en-IN" sz="2800" b="1" u="sng" dirty="0">
                <a:solidFill>
                  <a:srgbClr val="0000FF"/>
                </a:solidFill>
                <a:effectLst/>
                <a:latin typeface="Calibri" panose="020F0502020204030204" pitchFamily="34" charset="0"/>
                <a:ea typeface="Courier New" panose="02070309020205020404" pitchFamily="49" charset="0"/>
                <a:cs typeface="Courier New" panose="02070309020205020404" pitchFamily="49" charset="0"/>
                <a:hlinkClick r:id="rId5"/>
              </a:rPr>
              <a:t>valapkarajay2002@gmail.com</a:t>
            </a:r>
            <a:endParaRPr lang="en-IN" sz="2800" b="1" dirty="0">
              <a:effectLst/>
              <a:latin typeface="Courier New" panose="02070309020205020404" pitchFamily="49" charset="0"/>
            </a:endParaRPr>
          </a:p>
          <a:p>
            <a:pPr marL="12700" marR="5080" indent="37465" algn="ctr">
              <a:lnSpc>
                <a:spcPct val="83000"/>
              </a:lnSpc>
              <a:spcBef>
                <a:spcPts val="40"/>
              </a:spcBef>
            </a:pPr>
            <a:r>
              <a:rPr sz="2900" b="1" spc="5" dirty="0">
                <a:solidFill>
                  <a:srgbClr val="252525"/>
                </a:solidFill>
                <a:latin typeface="Gothic Uralic"/>
                <a:cs typeface="Gothic Uralic"/>
              </a:rPr>
              <a:t> </a:t>
            </a:r>
            <a:r>
              <a:rPr sz="2900" b="1" spc="-65" dirty="0">
                <a:solidFill>
                  <a:srgbClr val="252525"/>
                </a:solidFill>
                <a:latin typeface="Gothic Uralic"/>
                <a:cs typeface="Gothic Uralic"/>
              </a:rPr>
              <a:t>2.</a:t>
            </a:r>
            <a:r>
              <a:rPr lang="en-US" sz="2900" b="1" spc="-65" dirty="0">
                <a:solidFill>
                  <a:srgbClr val="252525"/>
                </a:solidFill>
                <a:latin typeface="Gothic Uralic"/>
                <a:cs typeface="Gothic Uralic"/>
              </a:rPr>
              <a:t>Singh </a:t>
            </a:r>
            <a:r>
              <a:rPr lang="en-US" sz="2900" b="1" spc="-65" dirty="0" err="1">
                <a:solidFill>
                  <a:srgbClr val="252525"/>
                </a:solidFill>
                <a:latin typeface="Gothic Uralic"/>
                <a:cs typeface="Gothic Uralic"/>
              </a:rPr>
              <a:t>Ambuj</a:t>
            </a:r>
            <a:r>
              <a:rPr sz="2900" b="1" spc="-55" dirty="0">
                <a:solidFill>
                  <a:srgbClr val="252525"/>
                </a:solidFill>
                <a:latin typeface="Gothic Uralic"/>
                <a:cs typeface="Gothic Uralic"/>
              </a:rPr>
              <a:t> </a:t>
            </a:r>
            <a:endParaRPr lang="en-US" sz="2900" b="1" spc="-55" dirty="0">
              <a:solidFill>
                <a:srgbClr val="252525"/>
              </a:solidFill>
              <a:latin typeface="Gothic Uralic"/>
              <a:cs typeface="Gothic Uralic"/>
            </a:endParaRPr>
          </a:p>
          <a:p>
            <a:pPr marL="12700" marR="5080" indent="37465" algn="ctr">
              <a:lnSpc>
                <a:spcPct val="83000"/>
              </a:lnSpc>
              <a:spcBef>
                <a:spcPts val="40"/>
              </a:spcBef>
            </a:pPr>
            <a:r>
              <a:rPr lang="en-IN" sz="2900" b="1" u="sng" spc="-55" dirty="0">
                <a:solidFill>
                  <a:srgbClr val="252525"/>
                </a:solidFill>
                <a:latin typeface="Gothic Uralic"/>
                <a:cs typeface="Gothic Uralic"/>
              </a:rPr>
              <a:t>ambujsingh1015@gmail.com</a:t>
            </a:r>
            <a:endParaRPr lang="en-US" sz="2900" b="1" u="sng" spc="-85" dirty="0">
              <a:solidFill>
                <a:srgbClr val="252525"/>
              </a:solidFill>
              <a:latin typeface="Gothic Uralic"/>
              <a:cs typeface="Gothic Uralic"/>
            </a:endParaRPr>
          </a:p>
          <a:p>
            <a:pPr marL="12700" marR="5080" indent="37465" algn="ctr">
              <a:lnSpc>
                <a:spcPct val="83000"/>
              </a:lnSpc>
              <a:spcBef>
                <a:spcPts val="40"/>
              </a:spcBef>
            </a:pPr>
            <a:r>
              <a:rPr sz="2900" b="1" spc="-85" dirty="0">
                <a:solidFill>
                  <a:srgbClr val="252525"/>
                </a:solidFill>
                <a:latin typeface="Gothic Uralic"/>
                <a:cs typeface="Gothic Uralic"/>
                <a:hlinkClick r:id="rId6"/>
              </a:rPr>
              <a:t> </a:t>
            </a:r>
            <a:r>
              <a:rPr sz="2900" b="1" spc="-85" dirty="0">
                <a:solidFill>
                  <a:srgbClr val="252525"/>
                </a:solidFill>
                <a:latin typeface="Gothic Uralic"/>
                <a:cs typeface="Gothic Uralic"/>
              </a:rPr>
              <a:t> </a:t>
            </a:r>
            <a:r>
              <a:rPr sz="2900" b="1" spc="-55" dirty="0">
                <a:solidFill>
                  <a:srgbClr val="252525"/>
                </a:solidFill>
                <a:latin typeface="Gothic Uralic"/>
                <a:cs typeface="Gothic Uralic"/>
              </a:rPr>
              <a:t>3.</a:t>
            </a:r>
            <a:r>
              <a:rPr lang="en-US" sz="2900" b="1" spc="-55" dirty="0">
                <a:solidFill>
                  <a:srgbClr val="252525"/>
                </a:solidFill>
                <a:latin typeface="Gothic Uralic"/>
                <a:cs typeface="Gothic Uralic"/>
              </a:rPr>
              <a:t>Shubhanakar Mane</a:t>
            </a:r>
            <a:r>
              <a:rPr sz="2900" b="1" spc="-65" dirty="0">
                <a:solidFill>
                  <a:srgbClr val="252525"/>
                </a:solidFill>
                <a:latin typeface="Gothic Uralic"/>
                <a:cs typeface="Gothic Uralic"/>
              </a:rPr>
              <a:t> </a:t>
            </a:r>
            <a:endParaRPr lang="en-US" sz="2900" b="1" spc="-85" dirty="0">
              <a:solidFill>
                <a:srgbClr val="252525"/>
              </a:solidFill>
              <a:latin typeface="Gothic Uralic"/>
              <a:cs typeface="Gothic Uralic"/>
            </a:endParaRPr>
          </a:p>
          <a:p>
            <a:pPr marL="12700" marR="5080" indent="37465" algn="ctr">
              <a:lnSpc>
                <a:spcPct val="83000"/>
              </a:lnSpc>
              <a:spcBef>
                <a:spcPts val="40"/>
              </a:spcBef>
            </a:pPr>
            <a:r>
              <a:rPr lang="en-IN" sz="2900" b="1" spc="-85" dirty="0">
                <a:solidFill>
                  <a:srgbClr val="252525"/>
                </a:solidFill>
                <a:latin typeface="Gothic Uralic"/>
                <a:cs typeface="Gothic Uralic"/>
              </a:rPr>
              <a:t>shubhankarmane99@gmail.com</a:t>
            </a:r>
            <a:endParaRPr sz="2900" dirty="0">
              <a:latin typeface="Gothic Uralic"/>
              <a:cs typeface="Gothic Ural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71500"/>
            <a:ext cx="8077200" cy="571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10-11 at 1.20.21 PM (1)"/>
          <p:cNvPicPr>
            <a:picLocks noChangeAspect="1"/>
          </p:cNvPicPr>
          <p:nvPr/>
        </p:nvPicPr>
        <p:blipFill>
          <a:blip r:embed="rId2"/>
          <a:stretch>
            <a:fillRect/>
          </a:stretch>
        </p:blipFill>
        <p:spPr>
          <a:xfrm>
            <a:off x="2481942" y="1295400"/>
            <a:ext cx="7228115" cy="4065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3-10-11 at 1.20.21 PM"/>
          <p:cNvPicPr>
            <a:picLocks noChangeAspect="1"/>
          </p:cNvPicPr>
          <p:nvPr/>
        </p:nvPicPr>
        <p:blipFill>
          <a:blip r:embed="rId2"/>
          <a:stretch>
            <a:fillRect/>
          </a:stretch>
        </p:blipFill>
        <p:spPr>
          <a:xfrm>
            <a:off x="1905000" y="1219200"/>
            <a:ext cx="7556964" cy="4251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4296" y="1224661"/>
            <a:ext cx="2474595" cy="472440"/>
          </a:xfrm>
          <a:prstGeom prst="rect">
            <a:avLst/>
          </a:prstGeom>
        </p:spPr>
        <p:txBody>
          <a:bodyPr vert="horz" wrap="square" lIns="0" tIns="16510" rIns="0" bIns="0" rtlCol="0">
            <a:spAutoFit/>
          </a:bodyPr>
          <a:lstStyle/>
          <a:p>
            <a:pPr marL="12700">
              <a:lnSpc>
                <a:spcPct val="100000"/>
              </a:lnSpc>
              <a:spcBef>
                <a:spcPts val="130"/>
              </a:spcBef>
            </a:pPr>
            <a:r>
              <a:rPr sz="2900" b="1" spc="10" dirty="0">
                <a:latin typeface="Gothic Uralic"/>
                <a:cs typeface="Gothic Uralic"/>
              </a:rPr>
              <a:t>CONCLUSION</a:t>
            </a:r>
            <a:endParaRPr sz="2900">
              <a:latin typeface="Gothic Uralic"/>
              <a:cs typeface="Gothic Uralic"/>
            </a:endParaRPr>
          </a:p>
        </p:txBody>
      </p:sp>
      <p:sp>
        <p:nvSpPr>
          <p:cNvPr id="3" name="object 3"/>
          <p:cNvSpPr txBox="1">
            <a:spLocks noGrp="1"/>
          </p:cNvSpPr>
          <p:nvPr>
            <p:ph type="body" idx="1"/>
          </p:nvPr>
        </p:nvSpPr>
        <p:spPr>
          <a:xfrm>
            <a:off x="4654296" y="1653857"/>
            <a:ext cx="5053965" cy="4580420"/>
          </a:xfrm>
          <a:prstGeom prst="rect">
            <a:avLst/>
          </a:prstGeom>
        </p:spPr>
        <p:txBody>
          <a:bodyPr vert="horz" wrap="square" lIns="0" tIns="32384" rIns="0" bIns="0" rtlCol="0">
            <a:spAutoFit/>
          </a:bodyPr>
          <a:lstStyle/>
          <a:p>
            <a:pPr marL="67945" marR="0" algn="l">
              <a:lnSpc>
                <a:spcPts val="2095"/>
              </a:lnSpc>
              <a:spcBef>
                <a:spcPts val="0"/>
              </a:spcBef>
              <a:spcAft>
                <a:spcPts val="0"/>
              </a:spcAft>
            </a:pPr>
            <a:r>
              <a:rPr sz="1400" spc="20" dirty="0"/>
              <a:t>.</a:t>
            </a:r>
            <a:r>
              <a:rPr lang="en-US" sz="1800" dirty="0">
                <a:effectLst/>
                <a:latin typeface="Times New Roman" panose="02020603050405020304" pitchFamily="18" charset="0"/>
                <a:ea typeface="Calibri" panose="020F0502020204030204" pitchFamily="34" charset="0"/>
              </a:rPr>
              <a:t> In conclusion, the development of our Innovative </a:t>
            </a:r>
            <a:r>
              <a:rPr lang="en-US" sz="1800">
                <a:latin typeface="Times New Roman" panose="02020603050405020304" pitchFamily="18" charset="0"/>
                <a:ea typeface="Calibri" panose="020F0502020204030204" pitchFamily="34" charset="0"/>
              </a:rPr>
              <a:t>Link Mingle</a:t>
            </a:r>
            <a:r>
              <a:rPr lang="en-US" sz="180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marks a significant leap forward in the world of digital content creation and engagement. Through this project, we have strived to create a platform that not only simplifies the process of sharing thoughts and ideas but also fosters a vibrant and interactive community of bloggers and readers.</a:t>
            </a:r>
            <a:endParaRPr lang="en-US" sz="1800" dirty="0">
              <a:effectLst/>
              <a:latin typeface="Calibri" panose="020F0502020204030204" pitchFamily="34" charset="0"/>
            </a:endParaRPr>
          </a:p>
          <a:p>
            <a:pPr marL="67945" marR="0" algn="l">
              <a:lnSpc>
                <a:spcPts val="2095"/>
              </a:lnSpc>
              <a:spcBef>
                <a:spcPts val="0"/>
              </a:spcBef>
              <a:spcAft>
                <a:spcPts val="0"/>
              </a:spcAft>
            </a:pPr>
            <a:r>
              <a:rPr lang="en-US" sz="1800" dirty="0">
                <a:effectLst/>
                <a:latin typeface="Times New Roman" panose="02020603050405020304" pitchFamily="18" charset="0"/>
                <a:ea typeface="Calibri" panose="020F0502020204030204" pitchFamily="34" charset="0"/>
              </a:rPr>
              <a:t>Our application's key features, such as effortless content creation, interactive comments, personalized user profiles, and collaborative blogging, have been meticulously designed to provide an enriching experience for both content creators and consumers. The inclusion of features like content recommendations, social media integration, and real-time notifications further enhances user engagement and extends the reach</a:t>
            </a:r>
            <a:endParaRPr lang="en-US" sz="1800" dirty="0">
              <a:effectLst/>
              <a:latin typeface="Calibri" panose="020F0502020204030204" pitchFamily="34" charset="0"/>
            </a:endParaRPr>
          </a:p>
          <a:p>
            <a:pPr marL="12700" marR="5080">
              <a:lnSpc>
                <a:spcPct val="93000"/>
              </a:lnSpc>
              <a:spcBef>
                <a:spcPts val="255"/>
              </a:spcBef>
            </a:pPr>
            <a:endParaRPr sz="1400" dirty="0"/>
          </a:p>
        </p:txBody>
      </p:sp>
      <p:sp>
        <p:nvSpPr>
          <p:cNvPr id="4" name="object 4"/>
          <p:cNvSpPr/>
          <p:nvPr/>
        </p:nvSpPr>
        <p:spPr>
          <a:xfrm>
            <a:off x="561975" y="2514600"/>
            <a:ext cx="3362198" cy="18954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72000" y="381000"/>
            <a:ext cx="3242310" cy="462280"/>
          </a:xfrm>
          <a:prstGeom prst="rect">
            <a:avLst/>
          </a:prstGeom>
        </p:spPr>
        <p:txBody>
          <a:bodyPr vert="horz" wrap="square" lIns="0" tIns="16510" rIns="0" bIns="0" rtlCol="0">
            <a:spAutoFit/>
          </a:bodyPr>
          <a:lstStyle/>
          <a:p>
            <a:pPr marL="12700">
              <a:lnSpc>
                <a:spcPct val="100000"/>
              </a:lnSpc>
              <a:spcBef>
                <a:spcPts val="130"/>
              </a:spcBef>
            </a:pPr>
            <a:r>
              <a:rPr sz="2900" b="1" spc="10" dirty="0">
                <a:latin typeface="Gothic Uralic"/>
                <a:cs typeface="Gothic Uralic"/>
              </a:rPr>
              <a:t>INTRODUCT</a:t>
            </a:r>
            <a:r>
              <a:rPr lang="en-US" sz="2900" b="1" spc="10" dirty="0">
                <a:latin typeface="Gothic Uralic"/>
                <a:cs typeface="Gothic Uralic"/>
              </a:rPr>
              <a:t>IO</a:t>
            </a:r>
            <a:r>
              <a:rPr sz="2900" b="1" spc="10" dirty="0">
                <a:latin typeface="Gothic Uralic"/>
                <a:cs typeface="Gothic Uralic"/>
              </a:rPr>
              <a:t>N</a:t>
            </a:r>
            <a:endParaRPr sz="2900">
              <a:latin typeface="Gothic Uralic"/>
              <a:cs typeface="Gothic Uralic"/>
            </a:endParaRPr>
          </a:p>
        </p:txBody>
      </p:sp>
      <p:sp>
        <p:nvSpPr>
          <p:cNvPr id="4" name="object 4"/>
          <p:cNvSpPr txBox="1"/>
          <p:nvPr/>
        </p:nvSpPr>
        <p:spPr>
          <a:xfrm>
            <a:off x="1146492" y="1492503"/>
            <a:ext cx="9856470" cy="4806124"/>
          </a:xfrm>
          <a:prstGeom prst="rect">
            <a:avLst/>
          </a:prstGeom>
        </p:spPr>
        <p:txBody>
          <a:bodyPr vert="horz" wrap="square" lIns="0" tIns="31750" rIns="0" bIns="0" rtlCol="0">
            <a:spAutoFit/>
          </a:bodyPr>
          <a:lstStyle/>
          <a:p>
            <a:pPr marL="67945" marR="0" algn="l">
              <a:lnSpc>
                <a:spcPts val="2095"/>
              </a:lnSpc>
              <a:spcBef>
                <a:spcPts val="0"/>
              </a:spcBef>
              <a:spcAft>
                <a:spcPts val="0"/>
              </a:spcAft>
            </a:pPr>
            <a:r>
              <a:rPr lang="en-US" sz="1800" dirty="0">
                <a:effectLst/>
                <a:latin typeface="Calibri" panose="020F0502020204030204" pitchFamily="34" charset="0"/>
              </a:rPr>
              <a:t>In the dynamic realm of the digital era, blogging stands as a powerful medium for self-expression, knowledge sharing, and community engagement. As the popularity of blogging continues to soar, the need for an innovative, user-centric platform has never been more apparent. Our project, the "Innovative Blogging Application for Engaging Content Creation and Community Interaction," strives to fulfill this need by reimagining the blogging experience for both creators and readers.</a:t>
            </a:r>
          </a:p>
          <a:p>
            <a:pPr marL="67945" marR="0" algn="l">
              <a:lnSpc>
                <a:spcPts val="2095"/>
              </a:lnSpc>
              <a:spcBef>
                <a:spcPts val="0"/>
              </a:spcBef>
              <a:spcAft>
                <a:spcPts val="0"/>
              </a:spcAft>
            </a:pPr>
            <a:r>
              <a:rPr lang="en-US" sz="1800" dirty="0">
                <a:effectLst/>
                <a:latin typeface="Calibri" panose="020F0502020204030204" pitchFamily="34" charset="0"/>
              </a:rPr>
              <a:t>In this age of information overload, where attention spans are fleeting, our application is designed to captivate and empower users in the world of blogging. We have embarked on a journey to create a platform that seamlessly blends intuitive design with cutting-edge features, ensuring a vibrant and enriching environment for content creators and consumers alike.</a:t>
            </a:r>
          </a:p>
          <a:p>
            <a:pPr marL="67945" marR="0" algn="l">
              <a:lnSpc>
                <a:spcPts val="2095"/>
              </a:lnSpc>
              <a:spcBef>
                <a:spcPts val="0"/>
              </a:spcBef>
              <a:spcAft>
                <a:spcPts val="0"/>
              </a:spcAft>
            </a:pPr>
            <a:r>
              <a:rPr lang="en-US" sz="1800" dirty="0">
                <a:effectLst/>
                <a:latin typeface="Calibri" panose="020F0502020204030204" pitchFamily="34" charset="0"/>
              </a:rPr>
              <a:t>Our blogging application aims to provide an unparalleled user experience by focusing on several key aspects</a:t>
            </a:r>
          </a:p>
          <a:p>
            <a:pPr marL="67945" marR="0" algn="l">
              <a:lnSpc>
                <a:spcPts val="2095"/>
              </a:lnSpc>
              <a:spcBef>
                <a:spcPts val="0"/>
              </a:spcBef>
              <a:spcAft>
                <a:spcPts val="0"/>
              </a:spcAft>
            </a:pPr>
            <a:r>
              <a:rPr lang="en-US" sz="1800" dirty="0">
                <a:effectLst/>
                <a:latin typeface="Calibri" panose="020F0502020204030204" pitchFamily="34" charset="0"/>
              </a:rPr>
              <a:t>Simplified Content Creation: We understand the importance of an intuitive and user-friendly interface for content creation. Our application offers diverse creation tools, allowing users to express themselves through text, images, videos, and interactive media effortlessly.</a:t>
            </a:r>
          </a:p>
          <a:p>
            <a:pPr marL="67945" marR="0" algn="l">
              <a:lnSpc>
                <a:spcPts val="2095"/>
              </a:lnSpc>
              <a:spcBef>
                <a:spcPts val="0"/>
              </a:spcBef>
              <a:spcAft>
                <a:spcPts val="0"/>
              </a:spcAft>
            </a:pPr>
            <a:r>
              <a:rPr lang="en-US" sz="1800" dirty="0">
                <a:effectLst/>
                <a:latin typeface="Calibri" panose="020F0502020204030204" pitchFamily="34" charset="0"/>
              </a:rPr>
              <a:t>Community Engagement: We believe that blogging should be a collaborative and interactive experience. Our platform encourages meaningful discussions, facilitates collaboration, and fosters a sense of community among bloggers, amplifying the impact of their ideas and stories.</a:t>
            </a:r>
          </a:p>
          <a:p>
            <a:pPr marL="12700" marR="5080" indent="38100">
              <a:lnSpc>
                <a:spcPct val="93000"/>
              </a:lnSpc>
              <a:spcBef>
                <a:spcPts val="250"/>
              </a:spcBef>
            </a:pPr>
            <a:endParaRPr sz="1100" dirty="0">
              <a:latin typeface="Gothic Uralic"/>
              <a:cs typeface="Gothic Ural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6857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58291" y="710818"/>
            <a:ext cx="10075417" cy="567142"/>
          </a:xfrm>
          <a:prstGeom prst="rect">
            <a:avLst/>
          </a:prstGeom>
        </p:spPr>
        <p:txBody>
          <a:bodyPr vert="horz" wrap="square" lIns="0" tIns="117157" rIns="0" bIns="0" rtlCol="0">
            <a:spAutoFit/>
          </a:bodyPr>
          <a:lstStyle/>
          <a:p>
            <a:pPr marL="100330" marR="5080">
              <a:lnSpc>
                <a:spcPts val="3460"/>
              </a:lnSpc>
              <a:spcBef>
                <a:spcPts val="560"/>
              </a:spcBef>
            </a:pPr>
            <a:r>
              <a:rPr sz="3200" dirty="0"/>
              <a:t>Features </a:t>
            </a:r>
            <a:r>
              <a:rPr sz="3200" spc="20" dirty="0"/>
              <a:t>&amp; </a:t>
            </a:r>
            <a:r>
              <a:rPr sz="3200" spc="5" dirty="0"/>
              <a:t>functionality of </a:t>
            </a:r>
            <a:r>
              <a:rPr sz="3200" spc="-10" dirty="0"/>
              <a:t>the</a:t>
            </a:r>
            <a:r>
              <a:rPr sz="3200" spc="-305" dirty="0"/>
              <a:t> </a:t>
            </a:r>
            <a:r>
              <a:rPr lang="en-US" sz="3200" spc="-305" dirty="0"/>
              <a:t>Link Mingle</a:t>
            </a:r>
            <a:endParaRPr sz="3200" dirty="0"/>
          </a:p>
        </p:txBody>
      </p:sp>
      <p:sp>
        <p:nvSpPr>
          <p:cNvPr id="4" name="object 4"/>
          <p:cNvSpPr txBox="1"/>
          <p:nvPr/>
        </p:nvSpPr>
        <p:spPr>
          <a:xfrm>
            <a:off x="1067622" y="1261680"/>
            <a:ext cx="9882505" cy="6195157"/>
          </a:xfrm>
          <a:prstGeom prst="rect">
            <a:avLst/>
          </a:prstGeom>
        </p:spPr>
        <p:txBody>
          <a:bodyPr vert="horz" wrap="square" lIns="0" tIns="41275" rIns="0" bIns="0" rtlCol="0">
            <a:spAutoFit/>
          </a:bodyPr>
          <a:lstStyle/>
          <a:p>
            <a:pPr marL="285750" marR="0" lvl="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User Registration and Profiles:</a:t>
            </a:r>
            <a:endParaRPr lang="en-US" sz="1800" dirty="0">
              <a:effectLst/>
              <a:latin typeface="Courier New" panose="02070309020205020404" pitchFamily="49" charset="0"/>
            </a:endParaRPr>
          </a:p>
          <a:p>
            <a:pPr marL="285750" marR="0" lvl="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Feature: Users can create accounts to access the application, customize profiles, and manage their personal information.</a:t>
            </a:r>
            <a:endParaRPr lang="en-US" sz="1800" dirty="0">
              <a:effectLst/>
              <a:latin typeface="Courier New" panose="02070309020205020404" pitchFamily="49" charset="0"/>
            </a:endParaRPr>
          </a:p>
          <a:p>
            <a:pPr marL="285750" indent="-285750">
              <a:buFont typeface="Arial" panose="020B0604020202020204" pitchFamily="34" charset="0"/>
              <a:buChar char="•"/>
            </a:pPr>
            <a:r>
              <a:rPr lang="en-US" dirty="0" err="1">
                <a:latin typeface="Times New Roman" panose="02020603050405020304" pitchFamily="18" charset="0"/>
                <a:ea typeface="Courier New" panose="02070309020205020404" pitchFamily="49" charset="0"/>
              </a:rPr>
              <a:t>ContentFunctionality</a:t>
            </a:r>
            <a:r>
              <a:rPr lang="en-US" dirty="0">
                <a:latin typeface="Times New Roman" panose="02020603050405020304" pitchFamily="18" charset="0"/>
                <a:ea typeface="Courier New" panose="02070309020205020404" pitchFamily="49" charset="0"/>
              </a:rPr>
              <a:t>: Allows users to personalize their profiles, display expertise, interests, and past blog posts, fostering a sense of identity within the community.</a:t>
            </a:r>
            <a:endParaRPr lang="en-US" sz="1800" dirty="0">
              <a:effectLst/>
              <a:latin typeface="Courier New" panose="02070309020205020404" pitchFamily="49" charset="0"/>
            </a:endParaRPr>
          </a:p>
          <a:p>
            <a:pPr marL="285750" marR="0" lvl="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Feature: Users can create, edit, and publish various types of content, including text, images, videos, and interactive media.</a:t>
            </a:r>
            <a:endParaRPr lang="en-US" sz="1800" dirty="0">
              <a:effectLst/>
              <a:latin typeface="Courier New" panose="02070309020205020404" pitchFamily="49" charset="0"/>
            </a:endParaRPr>
          </a:p>
          <a:p>
            <a:pPr marL="285750" marR="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Functionality: Provides an intuitive editor with formatting tools, media embedding, and real-time previews, making content creation a seamless and enjoyable process</a:t>
            </a:r>
          </a:p>
          <a:p>
            <a:pPr marL="285750" marR="0" lvl="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Content Discovery and Recommendations:</a:t>
            </a:r>
            <a:endParaRPr lang="en-US" sz="1800" dirty="0">
              <a:effectLst/>
              <a:latin typeface="Courier New" panose="02070309020205020404" pitchFamily="49" charset="0"/>
            </a:endParaRPr>
          </a:p>
          <a:p>
            <a:pPr marL="285750" marR="0" lvl="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Feature: Users receive personalized content recommendations based on their preferences, reading history, and interactions.</a:t>
            </a:r>
            <a:endParaRPr lang="en-US" sz="1800" dirty="0">
              <a:effectLst/>
              <a:latin typeface="Courier New" panose="02070309020205020404" pitchFamily="49" charset="0"/>
            </a:endParaRPr>
          </a:p>
          <a:p>
            <a:pPr marL="285750" marR="0" lvl="0" indent="-285750" algn="l">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ourier New" panose="02070309020205020404" pitchFamily="49" charset="0"/>
              </a:rPr>
              <a:t>Functionality: Utilizes algorithms to analyze user behavior and suggest related content, enhancing the user's browsing experience and exposure to new blogs.</a:t>
            </a:r>
            <a:endParaRPr lang="en-US" sz="1800" dirty="0">
              <a:effectLst/>
              <a:latin typeface="Courier New" panose="02070309020205020404" pitchFamily="49" charset="0"/>
            </a:endParaRPr>
          </a:p>
          <a:p>
            <a:pPr marL="88900" marR="0" indent="0" algn="l">
              <a:spcBef>
                <a:spcPts val="1500"/>
              </a:spcBef>
              <a:spcAft>
                <a:spcPts val="0"/>
              </a:spcAft>
            </a:pPr>
            <a:r>
              <a:rPr lang="en-IN" sz="1800" b="1" dirty="0">
                <a:effectLst/>
                <a:latin typeface="Segoe UI" panose="020B0502040204020203" pitchFamily="34" charset="0"/>
                <a:ea typeface="Courier New" panose="02070309020205020404" pitchFamily="49" charset="0"/>
                <a:cs typeface="Courier New" panose="02070309020205020404" pitchFamily="49" charset="0"/>
              </a:rPr>
              <a:t>Used</a:t>
            </a:r>
            <a:r>
              <a:rPr lang="en-IN" sz="1800" b="1" spc="-10" dirty="0">
                <a:effectLst/>
                <a:latin typeface="Segoe UI" panose="020B0502040204020203" pitchFamily="34" charset="0"/>
                <a:ea typeface="Courier New" panose="02070309020205020404" pitchFamily="49" charset="0"/>
                <a:cs typeface="Courier New" panose="02070309020205020404" pitchFamily="49" charset="0"/>
              </a:rPr>
              <a:t> </a:t>
            </a:r>
            <a:r>
              <a:rPr lang="en-IN" sz="1800" b="1" dirty="0">
                <a:effectLst/>
                <a:latin typeface="Segoe UI" panose="020B0502040204020203" pitchFamily="34" charset="0"/>
                <a:ea typeface="Courier New" panose="02070309020205020404" pitchFamily="49" charset="0"/>
                <a:cs typeface="Courier New" panose="02070309020205020404" pitchFamily="49" charset="0"/>
              </a:rPr>
              <a:t>Tools</a:t>
            </a:r>
            <a:r>
              <a:rPr lang="en-IN" sz="1800" b="1" spc="-5" dirty="0">
                <a:effectLst/>
                <a:latin typeface="Segoe UI" panose="020B0502040204020203" pitchFamily="34" charset="0"/>
                <a:ea typeface="Courier New" panose="02070309020205020404" pitchFamily="49" charset="0"/>
                <a:cs typeface="Courier New" panose="02070309020205020404" pitchFamily="49" charset="0"/>
              </a:rPr>
              <a:t> </a:t>
            </a:r>
            <a:r>
              <a:rPr lang="en-IN" sz="1800" b="1" dirty="0">
                <a:effectLst/>
                <a:latin typeface="Segoe UI" panose="020B0502040204020203" pitchFamily="34" charset="0"/>
                <a:ea typeface="Courier New" panose="02070309020205020404" pitchFamily="49" charset="0"/>
                <a:cs typeface="Courier New" panose="02070309020205020404" pitchFamily="49" charset="0"/>
              </a:rPr>
              <a:t>and</a:t>
            </a:r>
            <a:r>
              <a:rPr lang="en-IN" sz="1800" b="1" spc="-15" dirty="0">
                <a:effectLst/>
                <a:latin typeface="Segoe UI" panose="020B0502040204020203" pitchFamily="34" charset="0"/>
                <a:ea typeface="Courier New" panose="02070309020205020404" pitchFamily="49" charset="0"/>
                <a:cs typeface="Courier New" panose="02070309020205020404" pitchFamily="49" charset="0"/>
              </a:rPr>
              <a:t> </a:t>
            </a:r>
            <a:r>
              <a:rPr lang="en-IN" sz="1800" b="1" dirty="0">
                <a:effectLst/>
                <a:latin typeface="Segoe UI" panose="020B0502040204020203" pitchFamily="34" charset="0"/>
                <a:ea typeface="Courier New" panose="02070309020205020404" pitchFamily="49" charset="0"/>
                <a:cs typeface="Courier New" panose="02070309020205020404" pitchFamily="49" charset="0"/>
              </a:rPr>
              <a:t>Technologies</a:t>
            </a:r>
            <a:endParaRPr lang="en-IN" sz="1800" dirty="0">
              <a:effectLst/>
              <a:latin typeface="Courier New" panose="02070309020205020404" pitchFamily="49" charset="0"/>
            </a:endParaRPr>
          </a:p>
          <a:p>
            <a:pPr marL="88900" marR="0" algn="l">
              <a:lnSpc>
                <a:spcPts val="1730"/>
              </a:lnSpc>
              <a:spcBef>
                <a:spcPts val="1505"/>
              </a:spcBef>
              <a:spcAft>
                <a:spcPts val="0"/>
              </a:spcAft>
            </a:pPr>
            <a:r>
              <a:rPr lang="en-IN" sz="1800" dirty="0">
                <a:solidFill>
                  <a:srgbClr val="4A4F57"/>
                </a:solidFill>
                <a:effectLst/>
                <a:latin typeface="Segoe UI" panose="020B0502040204020203" pitchFamily="34" charset="0"/>
              </a:rPr>
              <a:t>Technology/Domain:</a:t>
            </a:r>
            <a:r>
              <a:rPr lang="en-IN" sz="1800" spc="-30" dirty="0">
                <a:solidFill>
                  <a:srgbClr val="4A4F57"/>
                </a:solidFill>
                <a:effectLst/>
                <a:latin typeface="Segoe UI" panose="020B0502040204020203" pitchFamily="34" charset="0"/>
              </a:rPr>
              <a:t> </a:t>
            </a:r>
            <a:r>
              <a:rPr lang="en-IN" sz="1800" dirty="0">
                <a:solidFill>
                  <a:srgbClr val="4A4F57"/>
                </a:solidFill>
                <a:effectLst/>
                <a:latin typeface="Segoe UI" panose="020B0502040204020203" pitchFamily="34" charset="0"/>
              </a:rPr>
              <a:t>Java</a:t>
            </a:r>
            <a:endParaRPr lang="en-IN" sz="1800" dirty="0">
              <a:effectLst/>
              <a:latin typeface="Segoe UI" panose="020B0502040204020203" pitchFamily="34" charset="0"/>
            </a:endParaRPr>
          </a:p>
          <a:p>
            <a:pPr marL="88900" marR="0" indent="0" algn="l">
              <a:spcBef>
                <a:spcPts val="0"/>
              </a:spcBef>
              <a:spcAft>
                <a:spcPts val="0"/>
              </a:spcAft>
            </a:pPr>
            <a:r>
              <a:rPr lang="en-IN" sz="180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Front-End:</a:t>
            </a:r>
            <a:r>
              <a:rPr lang="en-IN" sz="1800" spc="325"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 </a:t>
            </a:r>
            <a:r>
              <a:rPr lang="en-IN" sz="180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Html,</a:t>
            </a:r>
            <a:r>
              <a:rPr lang="en-IN" sz="1800" spc="-2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 </a:t>
            </a:r>
            <a:r>
              <a:rPr lang="en-IN" sz="180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CSS,</a:t>
            </a:r>
            <a:r>
              <a:rPr lang="en-IN" sz="1800" spc="-1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 </a:t>
            </a:r>
            <a:r>
              <a:rPr lang="en-IN" sz="180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Database</a:t>
            </a:r>
            <a:r>
              <a:rPr lang="en-IN" sz="1800" spc="-5"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 </a:t>
            </a:r>
            <a:r>
              <a:rPr lang="en-IN" sz="1800" dirty="0" err="1">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SQl,Angular</a:t>
            </a:r>
            <a:endParaRPr lang="en-IN" sz="1800" dirty="0">
              <a:effectLst/>
              <a:latin typeface="Courier New" panose="02070309020205020404" pitchFamily="49" charset="0"/>
            </a:endParaRPr>
          </a:p>
          <a:p>
            <a:pPr marL="88900" marR="0" indent="0" algn="l">
              <a:spcBef>
                <a:spcPts val="0"/>
              </a:spcBef>
              <a:spcAft>
                <a:spcPts val="0"/>
              </a:spcAft>
            </a:pPr>
            <a:r>
              <a:rPr lang="en-IN" sz="180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Back-end:</a:t>
            </a:r>
            <a:r>
              <a:rPr lang="en-IN" sz="1800" spc="-20" dirty="0">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 </a:t>
            </a:r>
            <a:r>
              <a:rPr lang="en-IN" sz="1800" dirty="0" err="1">
                <a:solidFill>
                  <a:srgbClr val="4A4F57"/>
                </a:solidFill>
                <a:effectLst/>
                <a:latin typeface="Segoe UI" panose="020B0502040204020203" pitchFamily="34" charset="0"/>
                <a:ea typeface="Courier New" panose="02070309020205020404" pitchFamily="49" charset="0"/>
                <a:cs typeface="Courier New" panose="02070309020205020404" pitchFamily="49" charset="0"/>
              </a:rPr>
              <a:t>Java,SpringBoot</a:t>
            </a:r>
            <a:endParaRPr lang="en-IN" sz="1800" dirty="0">
              <a:effectLst/>
              <a:latin typeface="Courier New" panose="02070309020205020404" pitchFamily="49" charset="0"/>
            </a:endParaRPr>
          </a:p>
          <a:p>
            <a:pPr marL="0" marR="0" algn="l">
              <a:spcBef>
                <a:spcPts val="0"/>
              </a:spcBef>
              <a:spcAft>
                <a:spcPts val="0"/>
              </a:spcAft>
            </a:pPr>
            <a:r>
              <a:rPr lang="en-IN" sz="1800" dirty="0">
                <a:effectLst/>
                <a:latin typeface="Segoe UI" panose="020B0502040204020203" pitchFamily="34" charset="0"/>
                <a:ea typeface="Courier New" panose="02070309020205020404" pitchFamily="49" charset="0"/>
                <a:cs typeface="Courier New" panose="02070309020205020404" pitchFamily="49" charset="0"/>
              </a:rPr>
              <a:t> </a:t>
            </a:r>
            <a:endParaRPr lang="en-IN" sz="1800" dirty="0">
              <a:effectLst/>
              <a:latin typeface="Courier New" panose="02070309020205020404" pitchFamily="49" charset="0"/>
            </a:endParaRPr>
          </a:p>
          <a:p>
            <a:pPr marL="285750" marR="0" indent="-285750" algn="l">
              <a:spcBef>
                <a:spcPts val="0"/>
              </a:spcBef>
              <a:spcAft>
                <a:spcPts val="0"/>
              </a:spcAft>
              <a:buFont typeface="Arial" panose="020B0604020202020204" pitchFamily="34" charset="0"/>
              <a:buChar char="•"/>
            </a:pPr>
            <a:endParaRPr lang="en-US" sz="1800" dirty="0">
              <a:effectLst/>
              <a:latin typeface="Courier New" panose="02070309020205020404" pitchFamily="49" charset="0"/>
            </a:endParaRPr>
          </a:p>
          <a:p>
            <a:pPr marL="12700" marR="156845">
              <a:lnSpc>
                <a:spcPct val="90000"/>
              </a:lnSpc>
              <a:spcBef>
                <a:spcPts val="325"/>
              </a:spcBef>
            </a:pPr>
            <a:endParaRPr lang="en-US" sz="1800" dirty="0">
              <a:latin typeface="Gothic Uralic"/>
              <a:cs typeface="Gothic Ural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9572" y="176530"/>
            <a:ext cx="10843895" cy="1093470"/>
          </a:xfrm>
          <a:prstGeom prst="rect">
            <a:avLst/>
          </a:prstGeom>
        </p:spPr>
        <p:txBody>
          <a:bodyPr vert="horz" wrap="square" lIns="0" tIns="57785" rIns="0" bIns="0" rtlCol="0">
            <a:spAutoFit/>
          </a:bodyPr>
          <a:lstStyle/>
          <a:p>
            <a:pPr marL="12700">
              <a:lnSpc>
                <a:spcPct val="100000"/>
              </a:lnSpc>
              <a:spcBef>
                <a:spcPts val="455"/>
              </a:spcBef>
            </a:pPr>
            <a:r>
              <a:rPr sz="3200" b="1" spc="15" dirty="0">
                <a:latin typeface="Gothic Uralic"/>
                <a:cs typeface="Gothic Uralic"/>
              </a:rPr>
              <a:t>DIAGRAMS </a:t>
            </a:r>
            <a:r>
              <a:rPr sz="3200" b="1" spc="20" dirty="0">
                <a:latin typeface="Gothic Uralic"/>
                <a:cs typeface="Gothic Uralic"/>
              </a:rPr>
              <a:t>FOR </a:t>
            </a:r>
            <a:r>
              <a:rPr lang="en-US" sz="3200" b="1" spc="20" dirty="0">
                <a:latin typeface="Gothic Uralic"/>
                <a:cs typeface="Gothic Uralic"/>
              </a:rPr>
              <a:t>Link Mingle </a:t>
            </a:r>
            <a:r>
              <a:rPr sz="3200" b="1" spc="15" dirty="0">
                <a:latin typeface="Gothic Uralic"/>
                <a:cs typeface="Gothic Uralic"/>
              </a:rPr>
              <a:t>PROJECT</a:t>
            </a:r>
            <a:r>
              <a:rPr sz="3200" b="1" spc="-180" dirty="0">
                <a:latin typeface="Gothic Uralic"/>
                <a:cs typeface="Gothic Uralic"/>
              </a:rPr>
              <a:t> </a:t>
            </a:r>
            <a:r>
              <a:rPr sz="3200" b="1" spc="10" dirty="0">
                <a:latin typeface="Gothic Uralic"/>
                <a:cs typeface="Gothic Uralic"/>
              </a:rPr>
              <a:t>LOGIN</a:t>
            </a:r>
            <a:endParaRPr sz="3200" dirty="0">
              <a:latin typeface="Gothic Uralic"/>
              <a:cs typeface="Gothic Uralic"/>
            </a:endParaRPr>
          </a:p>
          <a:p>
            <a:pPr marL="12700">
              <a:lnSpc>
                <a:spcPct val="100000"/>
              </a:lnSpc>
              <a:spcBef>
                <a:spcPts val="365"/>
              </a:spcBef>
            </a:pPr>
            <a:r>
              <a:rPr sz="3200" spc="-10" dirty="0"/>
              <a:t>ACTIVITY</a:t>
            </a:r>
            <a:r>
              <a:rPr sz="3200" spc="45" dirty="0"/>
              <a:t> </a:t>
            </a:r>
            <a:r>
              <a:rPr sz="3200" spc="-20" dirty="0"/>
              <a:t>DIAGRAM:</a:t>
            </a:r>
            <a:endParaRPr sz="3200" dirty="0"/>
          </a:p>
        </p:txBody>
      </p:sp>
      <p:pic>
        <p:nvPicPr>
          <p:cNvPr id="4" name="Picture 3"/>
          <p:cNvPicPr>
            <a:picLocks noChangeAspect="1"/>
          </p:cNvPicPr>
          <p:nvPr/>
        </p:nvPicPr>
        <p:blipFill>
          <a:blip r:embed="rId2"/>
          <a:stretch>
            <a:fillRect/>
          </a:stretch>
        </p:blipFill>
        <p:spPr>
          <a:xfrm>
            <a:off x="2971800" y="1371600"/>
            <a:ext cx="6248400" cy="5148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7310" rIns="0" bIns="0" rtlCol="0">
            <a:spAutoFit/>
          </a:bodyPr>
          <a:lstStyle/>
          <a:p>
            <a:pPr marL="5617210" marR="5080">
              <a:lnSpc>
                <a:spcPts val="4060"/>
              </a:lnSpc>
              <a:spcBef>
                <a:spcPts val="530"/>
              </a:spcBef>
            </a:pPr>
            <a:r>
              <a:rPr spc="5" dirty="0"/>
              <a:t>REGISTRATION  ACTIVITY</a:t>
            </a:r>
            <a:r>
              <a:rPr spc="35" dirty="0"/>
              <a:t> </a:t>
            </a:r>
            <a:r>
              <a:rPr spc="-10" dirty="0"/>
              <a:t>DIAGRAM:</a:t>
            </a:r>
          </a:p>
        </p:txBody>
      </p:sp>
      <p:pic>
        <p:nvPicPr>
          <p:cNvPr id="8" name="Picture 7" descr="reg 1blogging (1)"/>
          <p:cNvPicPr>
            <a:picLocks noChangeAspect="1"/>
          </p:cNvPicPr>
          <p:nvPr/>
        </p:nvPicPr>
        <p:blipFill>
          <a:blip r:embed="rId2"/>
          <a:stretch>
            <a:fillRect/>
          </a:stretch>
        </p:blipFill>
        <p:spPr>
          <a:xfrm>
            <a:off x="762000" y="304800"/>
            <a:ext cx="5680710" cy="6028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662" y="286638"/>
            <a:ext cx="5364480" cy="518159"/>
          </a:xfrm>
          <a:prstGeom prst="rect">
            <a:avLst/>
          </a:prstGeom>
        </p:spPr>
        <p:txBody>
          <a:bodyPr vert="horz" wrap="square" lIns="0" tIns="16510" rIns="0" bIns="0" rtlCol="0">
            <a:spAutoFit/>
          </a:bodyPr>
          <a:lstStyle/>
          <a:p>
            <a:pPr marL="12700">
              <a:lnSpc>
                <a:spcPct val="100000"/>
              </a:lnSpc>
              <a:spcBef>
                <a:spcPts val="130"/>
              </a:spcBef>
            </a:pPr>
            <a:r>
              <a:rPr sz="3200" spc="10" dirty="0"/>
              <a:t>ADMIN </a:t>
            </a:r>
            <a:r>
              <a:rPr sz="3200" spc="-10" dirty="0"/>
              <a:t>ACTIVITY</a:t>
            </a:r>
            <a:r>
              <a:rPr sz="3200" spc="-160" dirty="0"/>
              <a:t> </a:t>
            </a:r>
            <a:r>
              <a:rPr sz="3200" spc="-20" dirty="0"/>
              <a:t>DIAGRAM:</a:t>
            </a:r>
            <a:endParaRPr sz="3200"/>
          </a:p>
        </p:txBody>
      </p:sp>
      <p:pic>
        <p:nvPicPr>
          <p:cNvPr id="4" name="Picture 3" descr="admin blogging 1 blogging (2)"/>
          <p:cNvPicPr>
            <a:picLocks noChangeAspect="1"/>
          </p:cNvPicPr>
          <p:nvPr/>
        </p:nvPicPr>
        <p:blipFill>
          <a:blip r:embed="rId2"/>
          <a:stretch>
            <a:fillRect/>
          </a:stretch>
        </p:blipFill>
        <p:spPr>
          <a:xfrm>
            <a:off x="5181600" y="512936"/>
            <a:ext cx="5579745" cy="5594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8125" y="238125"/>
              <a:ext cx="11715750" cy="6381750"/>
            </a:xfrm>
            <a:custGeom>
              <a:avLst/>
              <a:gdLst/>
              <a:ahLst/>
              <a:cxnLst/>
              <a:rect l="l" t="t" r="r" b="b"/>
              <a:pathLst>
                <a:path w="11715750" h="6381750">
                  <a:moveTo>
                    <a:pt x="11715750" y="0"/>
                  </a:moveTo>
                  <a:lnTo>
                    <a:pt x="0" y="0"/>
                  </a:lnTo>
                  <a:lnTo>
                    <a:pt x="0" y="6381750"/>
                  </a:lnTo>
                  <a:lnTo>
                    <a:pt x="11715750" y="6381750"/>
                  </a:lnTo>
                  <a:lnTo>
                    <a:pt x="11715750" y="0"/>
                  </a:lnTo>
                  <a:close/>
                </a:path>
              </a:pathLst>
            </a:custGeom>
            <a:solidFill>
              <a:srgbClr val="E2DED1"/>
            </a:solidFill>
          </p:spPr>
          <p:txBody>
            <a:bodyPr wrap="square" lIns="0" tIns="0" rIns="0" bIns="0" rtlCol="0"/>
            <a:lstStyle/>
            <a:p>
              <a:endParaRPr/>
            </a:p>
          </p:txBody>
        </p:sp>
      </p:grpSp>
      <p:sp>
        <p:nvSpPr>
          <p:cNvPr id="5" name="object 5"/>
          <p:cNvSpPr txBox="1">
            <a:spLocks noGrp="1"/>
          </p:cNvSpPr>
          <p:nvPr>
            <p:ph type="title"/>
          </p:nvPr>
        </p:nvSpPr>
        <p:spPr>
          <a:xfrm>
            <a:off x="360045" y="291465"/>
            <a:ext cx="9521825" cy="970779"/>
          </a:xfrm>
          <a:prstGeom prst="rect">
            <a:avLst/>
          </a:prstGeom>
        </p:spPr>
        <p:txBody>
          <a:bodyPr vert="horz" wrap="square" lIns="0" tIns="72390" rIns="0" bIns="0" rtlCol="0">
            <a:spAutoFit/>
          </a:bodyPr>
          <a:lstStyle/>
          <a:p>
            <a:pPr marL="12700" marR="5080">
              <a:lnSpc>
                <a:spcPts val="3450"/>
              </a:lnSpc>
              <a:spcBef>
                <a:spcPts val="570"/>
              </a:spcBef>
            </a:pPr>
            <a:r>
              <a:rPr sz="3200" b="1" dirty="0">
                <a:latin typeface="Gothic Uralic"/>
                <a:cs typeface="Gothic Uralic"/>
              </a:rPr>
              <a:t>DESIGN </a:t>
            </a:r>
            <a:r>
              <a:rPr sz="3200" b="1" spc="20" dirty="0">
                <a:latin typeface="Gothic Uralic"/>
                <a:cs typeface="Gothic Uralic"/>
              </a:rPr>
              <a:t>AND </a:t>
            </a:r>
            <a:r>
              <a:rPr sz="3200" b="1" spc="10" dirty="0">
                <a:latin typeface="Gothic Uralic"/>
                <a:cs typeface="Gothic Uralic"/>
              </a:rPr>
              <a:t>IMPLEMENTATION OF</a:t>
            </a:r>
            <a:r>
              <a:rPr sz="3200" b="1" spc="-400" dirty="0">
                <a:latin typeface="Gothic Uralic"/>
                <a:cs typeface="Gothic Uralic"/>
              </a:rPr>
              <a:t> </a:t>
            </a:r>
            <a:r>
              <a:rPr sz="3200" b="1" spc="25" dirty="0">
                <a:latin typeface="Gothic Uralic"/>
                <a:cs typeface="Gothic Uralic"/>
              </a:rPr>
              <a:t> </a:t>
            </a:r>
            <a:r>
              <a:rPr lang="en-US" sz="3200" b="1" spc="25" dirty="0">
                <a:latin typeface="Gothic Uralic"/>
                <a:cs typeface="Gothic Uralic"/>
              </a:rPr>
              <a:t>Lin</a:t>
            </a:r>
            <a:r>
              <a:rPr lang="en-US" sz="3200" b="1" spc="25" dirty="0"/>
              <a:t>k Mingle Application:</a:t>
            </a:r>
            <a:endParaRPr sz="3200" dirty="0">
              <a:latin typeface="Gothic Uralic"/>
              <a:cs typeface="Gothic Uralic"/>
            </a:endParaRPr>
          </a:p>
        </p:txBody>
      </p:sp>
      <p:pic>
        <p:nvPicPr>
          <p:cNvPr id="7" name="Picture 6" descr="1"/>
          <p:cNvPicPr>
            <a:picLocks noChangeAspect="1"/>
          </p:cNvPicPr>
          <p:nvPr/>
        </p:nvPicPr>
        <p:blipFill>
          <a:blip r:embed="rId3"/>
          <a:stretch>
            <a:fillRect/>
          </a:stretch>
        </p:blipFill>
        <p:spPr>
          <a:xfrm>
            <a:off x="3199130" y="1599882"/>
            <a:ext cx="5793740" cy="3658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838200"/>
            <a:ext cx="8229600" cy="533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
          <p:cNvPicPr>
            <a:picLocks noChangeAspect="1"/>
          </p:cNvPicPr>
          <p:nvPr/>
        </p:nvPicPr>
        <p:blipFill>
          <a:blip r:embed="rId2"/>
          <a:stretch>
            <a:fillRect/>
          </a:stretch>
        </p:blipFill>
        <p:spPr>
          <a:xfrm>
            <a:off x="2880995" y="717074"/>
            <a:ext cx="6430010" cy="54238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525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611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Gothic Uralic</vt:lpstr>
      <vt:lpstr>Segoe UI</vt:lpstr>
      <vt:lpstr>Times New Roman</vt:lpstr>
      <vt:lpstr>Office Theme</vt:lpstr>
      <vt:lpstr>PowerPoint Presentation</vt:lpstr>
      <vt:lpstr>INTRODUCTION</vt:lpstr>
      <vt:lpstr>Features &amp; functionality of the Link Mingle</vt:lpstr>
      <vt:lpstr>DIAGRAMS FOR Link Mingle PROJECT LOGIN ACTIVITY DIAGRAM:</vt:lpstr>
      <vt:lpstr>REGISTRATION  ACTIVITY DIAGRAM:</vt:lpstr>
      <vt:lpstr>ADMIN ACTIVITY DIAGRAM:</vt:lpstr>
      <vt:lpstr>DESIGN AND IMPLEMENTATION OF  Link Mingle Application: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Shubhankar</dc:creator>
  <cp:lastModifiedBy>shubhankar mNE</cp:lastModifiedBy>
  <cp:revision>6</cp:revision>
  <dcterms:created xsi:type="dcterms:W3CDTF">2023-10-11T17:23:00Z</dcterms:created>
  <dcterms:modified xsi:type="dcterms:W3CDTF">2023-10-12T16:03:11Z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2023-05-28T11:00:00Z</vt:filetime>
  </property>
  <property fmtid="{D5CDD505-2E9C-101B-9397-08002B2CF9AE}" pid="3" name="LastSaved">
    <vt:filetime>2023-10-11T11:00:00Z</vt:filetime>
  </property>
  <property fmtid="{D5CDD505-2E9C-101B-9397-08002B2CF9AE}" pid="4" name="ICV">
    <vt:lpwstr>EAD8595CEBC44A1195D2D46014D21710_12</vt:lpwstr>
  </property>
  <property fmtid="{D5CDD505-2E9C-101B-9397-08002B2CF9AE}" pid="5" name="KSOProductBuildVer">
    <vt:lpwstr>1033-12.2.0.13215</vt:lpwstr>
  </property>
</Properties>
</file>