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73" r:id="rId2"/>
    <p:sldId id="282" r:id="rId3"/>
    <p:sldId id="283" r:id="rId4"/>
    <p:sldId id="284" r:id="rId5"/>
    <p:sldId id="285" r:id="rId6"/>
  </p:sldIdLst>
  <p:sldSz cx="9144000" cy="6858000" type="screen4x3"/>
  <p:notesSz cx="7315200" cy="9601200"/>
  <p:custDataLst>
    <p:tags r:id="rId9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CC32D"/>
    <a:srgbClr val="B0BC22"/>
    <a:srgbClr val="C4D600"/>
    <a:srgbClr val="AFD100"/>
    <a:srgbClr val="B1B1B3"/>
    <a:srgbClr val="00A3E0"/>
    <a:srgbClr val="75787B"/>
    <a:srgbClr val="0057B8"/>
    <a:srgbClr val="B1B3B3"/>
    <a:srgbClr val="9BCB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98" autoAdjust="0"/>
    <p:restoredTop sz="94660"/>
  </p:normalViewPr>
  <p:slideViewPr>
    <p:cSldViewPr snapToObjects="1">
      <p:cViewPr>
        <p:scale>
          <a:sx n="66" d="100"/>
          <a:sy n="66" d="100"/>
        </p:scale>
        <p:origin x="-2958" y="-106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58" d="100"/>
          <a:sy n="58" d="100"/>
        </p:scale>
        <p:origin x="273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tags" Target="tags/tag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poitras\Documents\Automation\Stress%20Test%20Documents\StressTest_data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Stable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G4k, release; GWP, b40 (7 Days)</c:v>
                </c:pt>
                <c:pt idx="1">
                  <c:v>G4k, release; GWP, b38 (5 Days)</c:v>
                </c:pt>
                <c:pt idx="2">
                  <c:v>G4k, release; GWP, b36 (8 Days)</c:v>
                </c:pt>
              </c:strCache>
            </c:strRef>
          </c:cat>
          <c:val>
            <c:numRef>
              <c:f>Sheet1!$B$2:$B$4</c:f>
              <c:numCache>
                <c:formatCode>0.00%</c:formatCode>
                <c:ptCount val="3"/>
                <c:pt idx="0">
                  <c:v>4.1700000000000001E-2</c:v>
                </c:pt>
                <c:pt idx="1">
                  <c:v>0.375</c:v>
                </c:pt>
                <c:pt idx="2">
                  <c:v>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Unstable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G4k, release; GWP, b40 (7 Days)</c:v>
                </c:pt>
                <c:pt idx="1">
                  <c:v>G4k, release; GWP, b38 (5 Days)</c:v>
                </c:pt>
                <c:pt idx="2">
                  <c:v>G4k, release; GWP, b36 (8 Days)</c:v>
                </c:pt>
              </c:strCache>
            </c:strRef>
          </c:cat>
          <c:val>
            <c:numRef>
              <c:f>Sheet1!$C$2:$C$4</c:f>
              <c:numCache>
                <c:formatCode>0.00%</c:formatCode>
                <c:ptCount val="3"/>
                <c:pt idx="0">
                  <c:v>7.3300000000000004E-2</c:v>
                </c:pt>
                <c:pt idx="1">
                  <c:v>0.1173</c:v>
                </c:pt>
                <c:pt idx="2">
                  <c:v>3.39E-2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Overall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G4k, release; GWP, b40 (7 Days)</c:v>
                </c:pt>
                <c:pt idx="1">
                  <c:v>G4k, release; GWP, b38 (5 Days)</c:v>
                </c:pt>
                <c:pt idx="2">
                  <c:v>G4k, release; GWP, b36 (8 Days)</c:v>
                </c:pt>
              </c:strCache>
            </c:strRef>
          </c:cat>
          <c:val>
            <c:numRef>
              <c:f>Sheet1!$D$2:$D$4</c:f>
              <c:numCache>
                <c:formatCode>0.00%</c:formatCode>
                <c:ptCount val="3"/>
                <c:pt idx="0">
                  <c:v>7.0300000000000001E-2</c:v>
                </c:pt>
                <c:pt idx="1">
                  <c:v>0.1404</c:v>
                </c:pt>
                <c:pt idx="2">
                  <c:v>2.9899999999999999E-2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2283392"/>
        <c:axId val="42285312"/>
      </c:lineChart>
      <c:catAx>
        <c:axId val="42283392"/>
        <c:scaling>
          <c:orientation val="minMax"/>
        </c:scaling>
        <c:delete val="0"/>
        <c:axPos val="b"/>
        <c:majorTickMark val="out"/>
        <c:minorTickMark val="none"/>
        <c:tickLblPos val="nextTo"/>
        <c:crossAx val="42285312"/>
        <c:crosses val="autoZero"/>
        <c:auto val="1"/>
        <c:lblAlgn val="ctr"/>
        <c:lblOffset val="100"/>
        <c:noMultiLvlLbl val="0"/>
      </c:catAx>
      <c:valAx>
        <c:axId val="42285312"/>
        <c:scaling>
          <c:orientation val="minMax"/>
        </c:scaling>
        <c:delete val="0"/>
        <c:axPos val="l"/>
        <c:majorGridlines/>
        <c:numFmt formatCode="0.00%" sourceLinked="1"/>
        <c:majorTickMark val="out"/>
        <c:minorTickMark val="none"/>
        <c:tickLblPos val="nextTo"/>
        <c:crossAx val="4228339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3AB1E741-F108-A14E-B986-45E2846BE73B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E61FBC56-5F2F-CE47-A9BE-514DDCD46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45313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2C7AA322-431F-7945-B5AE-425B6E3204EA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89900348-158E-8E45-83FC-3D6BC5071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48929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L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1266356" y="2130425"/>
            <a:ext cx="6400800" cy="1470025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 algn="ctr">
              <a:defRPr sz="3600">
                <a:solidFill>
                  <a:srgbClr val="ACC32D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266356" y="3606385"/>
            <a:ext cx="6400800" cy="807153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 algn="ctr">
              <a:buNone/>
              <a:defRPr sz="2000">
                <a:solidFill>
                  <a:srgbClr val="75787B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1266356" y="6484883"/>
            <a:ext cx="2133600" cy="252028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sz="800">
                <a:solidFill>
                  <a:srgbClr val="B1B3B3"/>
                </a:solidFill>
              </a:defRPr>
            </a:lvl1pPr>
          </a:lstStyle>
          <a:p>
            <a:fld id="{87BD65C7-F810-9348-8541-C27981728F22}" type="datetime1">
              <a:rPr lang="en-US" smtClean="0"/>
              <a:pPr/>
              <a:t>7/26/2017</a:t>
            </a:fld>
            <a:endParaRPr lang="en-US" dirty="0"/>
          </a:p>
        </p:txBody>
      </p:sp>
      <p:sp>
        <p:nvSpPr>
          <p:cNvPr id="14" name="Right Triangle 13"/>
          <p:cNvSpPr/>
          <p:nvPr userDrawn="1"/>
        </p:nvSpPr>
        <p:spPr>
          <a:xfrm>
            <a:off x="0" y="0"/>
            <a:ext cx="1066478" cy="6858000"/>
          </a:xfrm>
          <a:prstGeom prst="rtTriangle">
            <a:avLst/>
          </a:prstGeom>
          <a:gradFill flip="none" rotWithShape="1">
            <a:gsLst>
              <a:gs pos="0">
                <a:srgbClr val="60B500"/>
              </a:gs>
              <a:gs pos="37000">
                <a:srgbClr val="AFD100"/>
              </a:gs>
            </a:gsLst>
            <a:lin ang="14160000" scaled="0"/>
            <a:tileRect/>
          </a:gra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6" name="Right Triangle 15"/>
          <p:cNvSpPr/>
          <p:nvPr userDrawn="1"/>
        </p:nvSpPr>
        <p:spPr>
          <a:xfrm rot="10800000">
            <a:off x="8077522" y="0"/>
            <a:ext cx="1066478" cy="6858000"/>
          </a:xfrm>
          <a:prstGeom prst="rtTriangle">
            <a:avLst/>
          </a:prstGeom>
          <a:gradFill flip="none" rotWithShape="1">
            <a:gsLst>
              <a:gs pos="0">
                <a:srgbClr val="1C9DFF"/>
              </a:gs>
              <a:gs pos="100000">
                <a:srgbClr val="84C9F0"/>
              </a:gs>
            </a:gsLst>
            <a:lin ang="3300000" scaled="0"/>
            <a:tileRect/>
          </a:gra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178" y="512234"/>
            <a:ext cx="2304964" cy="669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9452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L Section Header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6291072"/>
          </a:xfrm>
          <a:prstGeom prst="rect">
            <a:avLst/>
          </a:prstGeom>
          <a:gradFill rotWithShape="1">
            <a:gsLst>
              <a:gs pos="0">
                <a:srgbClr val="84C9F0"/>
              </a:gs>
              <a:gs pos="51000">
                <a:srgbClr val="1C9DFF"/>
              </a:gs>
            </a:gsLst>
            <a:lin ang="1680000" scaled="0"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 userDrawn="1"/>
        </p:nvSpPr>
        <p:spPr>
          <a:xfrm flipV="1">
            <a:off x="0" y="6285405"/>
            <a:ext cx="9144000" cy="27432"/>
          </a:xfrm>
          <a:prstGeom prst="rect">
            <a:avLst/>
          </a:prstGeom>
          <a:solidFill>
            <a:srgbClr val="ACC32D">
              <a:alpha val="75000"/>
            </a:srgbClr>
          </a:solidFill>
          <a:ln>
            <a:solidFill>
              <a:srgbClr val="ACC32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1604356"/>
            <a:ext cx="7772400" cy="2996066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l">
              <a:defRPr sz="3600" b="1" cap="none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6936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L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solidFill>
                  <a:srgbClr val="ACC32D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86800" y="6013431"/>
            <a:ext cx="457200" cy="271974"/>
          </a:xfrm>
          <a:prstGeom prst="rect">
            <a:avLst/>
          </a:prstGeom>
        </p:spPr>
        <p:txBody>
          <a:bodyPr/>
          <a:lstStyle/>
          <a:p>
            <a:fld id="{EA3BB66D-27C0-7F4D-81A0-6E89FED7A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904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L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86800" y="6013431"/>
            <a:ext cx="457200" cy="271974"/>
          </a:xfrm>
          <a:prstGeom prst="rect">
            <a:avLst/>
          </a:prstGeom>
        </p:spPr>
        <p:txBody>
          <a:bodyPr/>
          <a:lstStyle/>
          <a:p>
            <a:fld id="{EA3BB66D-27C0-7F4D-81A0-6E89FED7AE2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9948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L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2"/>
          </p:nvPr>
        </p:nvSpPr>
        <p:spPr>
          <a:xfrm>
            <a:off x="457200" y="1371599"/>
            <a:ext cx="8229600" cy="48006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686800" y="6013431"/>
            <a:ext cx="457200" cy="271974"/>
          </a:xfrm>
          <a:prstGeom prst="rect">
            <a:avLst/>
          </a:prstGeom>
        </p:spPr>
        <p:txBody>
          <a:bodyPr/>
          <a:lstStyle/>
          <a:p>
            <a:fld id="{EA3BB66D-27C0-7F4D-81A0-6E89FED7AE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2316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L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686800" y="6013431"/>
            <a:ext cx="457200" cy="271974"/>
          </a:xfrm>
          <a:prstGeom prst="rect">
            <a:avLst/>
          </a:prstGeom>
        </p:spPr>
        <p:txBody>
          <a:bodyPr/>
          <a:lstStyle/>
          <a:p>
            <a:fld id="{EA3BB66D-27C0-7F4D-81A0-6E89FED7AE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57200" y="1371600"/>
            <a:ext cx="3916017" cy="48006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678363" y="1371600"/>
            <a:ext cx="4008437" cy="48006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3622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L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686800" y="6013431"/>
            <a:ext cx="457200" cy="271974"/>
          </a:xfrm>
          <a:prstGeom prst="rect">
            <a:avLst/>
          </a:prstGeom>
        </p:spPr>
        <p:txBody>
          <a:bodyPr/>
          <a:lstStyle/>
          <a:p>
            <a:fld id="{EA3BB66D-27C0-7F4D-81A0-6E89FED7AE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678363" y="1371600"/>
            <a:ext cx="4008437" cy="48006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7"/>
          <p:cNvSpPr>
            <a:spLocks noGrp="1"/>
          </p:cNvSpPr>
          <p:nvPr>
            <p:ph sz="quarter" idx="14"/>
          </p:nvPr>
        </p:nvSpPr>
        <p:spPr>
          <a:xfrm>
            <a:off x="457200" y="1371600"/>
            <a:ext cx="4008437" cy="48006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8856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L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4040188" cy="63976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sz="2400" b="1">
                <a:solidFill>
                  <a:srgbClr val="B1B3B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035426"/>
            <a:ext cx="4040188" cy="4142232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371600"/>
            <a:ext cx="4041775" cy="63976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sz="2400" b="1">
                <a:solidFill>
                  <a:srgbClr val="B1B3B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035744"/>
            <a:ext cx="4041775" cy="4142232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86800" y="6013431"/>
            <a:ext cx="457200" cy="271974"/>
          </a:xfrm>
          <a:prstGeom prst="rect">
            <a:avLst/>
          </a:prstGeom>
        </p:spPr>
        <p:txBody>
          <a:bodyPr/>
          <a:lstStyle/>
          <a:p>
            <a:fld id="{EA3BB66D-27C0-7F4D-81A0-6E89FED7AE2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8780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L 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266356" y="6484883"/>
            <a:ext cx="2133600" cy="252028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sz="800">
                <a:solidFill>
                  <a:srgbClr val="B1B3B3"/>
                </a:solidFill>
              </a:defRPr>
            </a:lvl1pPr>
          </a:lstStyle>
          <a:p>
            <a:fld id="{87BD65C7-F810-9348-8541-C27981728F22}" type="datetime1">
              <a:rPr lang="en-US" smtClean="0"/>
              <a:pPr/>
              <a:t>7/26/2017</a:t>
            </a:fld>
            <a:endParaRPr lang="en-US" dirty="0"/>
          </a:p>
        </p:txBody>
      </p:sp>
      <p:sp>
        <p:nvSpPr>
          <p:cNvPr id="14" name="Right Triangle 13"/>
          <p:cNvSpPr/>
          <p:nvPr userDrawn="1"/>
        </p:nvSpPr>
        <p:spPr>
          <a:xfrm>
            <a:off x="0" y="0"/>
            <a:ext cx="1066478" cy="6858000"/>
          </a:xfrm>
          <a:prstGeom prst="rtTriangle">
            <a:avLst/>
          </a:prstGeom>
          <a:gradFill flip="none" rotWithShape="1">
            <a:gsLst>
              <a:gs pos="0">
                <a:srgbClr val="60B500"/>
              </a:gs>
              <a:gs pos="37000">
                <a:srgbClr val="AFD100"/>
              </a:gs>
            </a:gsLst>
            <a:lin ang="14160000" scaled="0"/>
            <a:tileRect/>
          </a:gra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6" name="Right Triangle 15"/>
          <p:cNvSpPr/>
          <p:nvPr userDrawn="1"/>
        </p:nvSpPr>
        <p:spPr>
          <a:xfrm rot="10800000">
            <a:off x="8077522" y="0"/>
            <a:ext cx="1066478" cy="6858000"/>
          </a:xfrm>
          <a:prstGeom prst="rtTriangle">
            <a:avLst/>
          </a:prstGeom>
          <a:gradFill flip="none" rotWithShape="1">
            <a:gsLst>
              <a:gs pos="0">
                <a:srgbClr val="1C9DFF"/>
              </a:gs>
              <a:gs pos="100000">
                <a:srgbClr val="84C9F0"/>
              </a:gs>
            </a:gsLst>
            <a:lin ang="3300000" scaled="0"/>
            <a:tileRect/>
          </a:gra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242"/>
          <a:stretch/>
        </p:blipFill>
        <p:spPr>
          <a:xfrm>
            <a:off x="6118327" y="6000252"/>
            <a:ext cx="2304964" cy="50708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478" y="2209800"/>
            <a:ext cx="7226823" cy="2444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844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L 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686800" y="6013431"/>
            <a:ext cx="457200" cy="271974"/>
          </a:xfrm>
          <a:prstGeom prst="rect">
            <a:avLst/>
          </a:prstGeom>
        </p:spPr>
        <p:txBody>
          <a:bodyPr/>
          <a:lstStyle/>
          <a:p>
            <a:fld id="{EA3BB66D-27C0-7F4D-81A0-6E89FED7AE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1"/>
          <p:cNvSpPr txBox="1">
            <a:spLocks/>
          </p:cNvSpPr>
          <p:nvPr userDrawn="1"/>
        </p:nvSpPr>
        <p:spPr>
          <a:xfrm>
            <a:off x="457200" y="172278"/>
            <a:ext cx="8229600" cy="887896"/>
          </a:xfrm>
          <a:prstGeom prst="rect">
            <a:avLst/>
          </a:prstGeom>
        </p:spPr>
        <p:txBody>
          <a:bodyPr lIns="0" tIns="0" rIns="0" bIns="0" anchor="b"/>
          <a:lstStyle>
            <a:lvl1pPr algn="l" defTabSz="4572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sz="3200" b="1" kern="1200" baseline="0">
                <a:solidFill>
                  <a:srgbClr val="007F99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solidFill>
                <a:srgbClr val="00A3E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03632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L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-1"/>
            <a:ext cx="9144000" cy="6291072"/>
          </a:xfrm>
          <a:prstGeom prst="rect">
            <a:avLst/>
          </a:prstGeom>
          <a:gradFill rotWithShape="1">
            <a:gsLst>
              <a:gs pos="52000">
                <a:srgbClr val="AFD100"/>
              </a:gs>
              <a:gs pos="100000">
                <a:srgbClr val="60B500"/>
              </a:gs>
            </a:gsLst>
            <a:lin ang="1680000" scaled="0"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1604356"/>
            <a:ext cx="7772400" cy="2996066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l">
              <a:defRPr sz="3600" b="1" cap="none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 flipV="1">
            <a:off x="0" y="6285405"/>
            <a:ext cx="9144000" cy="27432"/>
          </a:xfrm>
          <a:prstGeom prst="rect">
            <a:avLst/>
          </a:prstGeom>
          <a:solidFill>
            <a:srgbClr val="0057B8">
              <a:alpha val="74902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7107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457200" y="173736"/>
            <a:ext cx="8229600" cy="9144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idx="1"/>
          </p:nvPr>
        </p:nvSpPr>
        <p:spPr>
          <a:xfrm>
            <a:off x="463582" y="1371600"/>
            <a:ext cx="8223218" cy="48006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6800" y="6013431"/>
            <a:ext cx="457200" cy="271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b="1">
                <a:solidFill>
                  <a:srgbClr val="84C9F0"/>
                </a:solidFill>
              </a:defRPr>
            </a:lvl1pPr>
          </a:lstStyle>
          <a:p>
            <a:fld id="{EA3BB66D-27C0-7F4D-81A0-6E89FED7AE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 flipV="1">
            <a:off x="0" y="6285405"/>
            <a:ext cx="9144000" cy="18288"/>
          </a:xfrm>
          <a:prstGeom prst="rect">
            <a:avLst/>
          </a:prstGeom>
          <a:solidFill>
            <a:srgbClr val="ACC32D">
              <a:alpha val="75000"/>
            </a:srgbClr>
          </a:solidFill>
          <a:ln>
            <a:solidFill>
              <a:srgbClr val="ACC32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284"/>
          <a:stretch/>
        </p:blipFill>
        <p:spPr>
          <a:xfrm>
            <a:off x="7252211" y="6434654"/>
            <a:ext cx="1434589" cy="31126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 rot="16200000">
            <a:off x="6840826" y="3750100"/>
            <a:ext cx="4118113" cy="123113"/>
          </a:xfrm>
          <a:prstGeom prst="rect">
            <a:avLst/>
          </a:prstGeom>
        </p:spPr>
        <p:txBody>
          <a:bodyPr wrap="square" lIns="0" tIns="0" rIns="0" bIns="0" rtlCol="0" anchor="b">
            <a:spAutoFit/>
          </a:bodyPr>
          <a:lstStyle/>
          <a:p>
            <a:r>
              <a:rPr lang="en-US" sz="800" kern="1200" dirty="0" smtClean="0">
                <a:solidFill>
                  <a:srgbClr val="B1B1B3"/>
                </a:solidFill>
                <a:latin typeface="+mn-lt"/>
                <a:ea typeface="+mn-ea"/>
                <a:cs typeface="+mn-cs"/>
              </a:rPr>
              <a:t>© Instrumentation Laboratory. All rights reserved. Confidential. For internal use only.</a:t>
            </a:r>
            <a:endParaRPr lang="en-US" dirty="0" smtClean="0">
              <a:solidFill>
                <a:srgbClr val="00A3E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417" y="6340735"/>
            <a:ext cx="1638783" cy="55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124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54" r:id="rId2"/>
    <p:sldLayoutId id="2147483662" r:id="rId3"/>
    <p:sldLayoutId id="2147483663" r:id="rId4"/>
    <p:sldLayoutId id="2147483666" r:id="rId5"/>
    <p:sldLayoutId id="2147483653" r:id="rId6"/>
    <p:sldLayoutId id="2147483649" r:id="rId7"/>
    <p:sldLayoutId id="2147483659" r:id="rId8"/>
    <p:sldLayoutId id="2147483651" r:id="rId9"/>
    <p:sldLayoutId id="2147483658" r:id="rId10"/>
    <p:sldLayoutId id="2147483657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457200" rtl="0" eaLnBrk="1" latinLnBrk="0" hangingPunct="1">
        <a:spcBef>
          <a:spcPct val="0"/>
        </a:spcBef>
        <a:buNone/>
        <a:defRPr sz="3200" b="1" kern="1200">
          <a:solidFill>
            <a:srgbClr val="ACC32D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457200" rtl="0" eaLnBrk="1" latinLnBrk="0" hangingPunct="1">
        <a:spcBef>
          <a:spcPct val="20000"/>
        </a:spcBef>
        <a:buClr>
          <a:srgbClr val="ACC32D"/>
        </a:buClr>
        <a:buSzPct val="90000"/>
        <a:buFont typeface="Arial"/>
        <a:buChar char="•"/>
        <a:defRPr sz="2400" kern="1200">
          <a:solidFill>
            <a:srgbClr val="75787B"/>
          </a:solidFill>
          <a:latin typeface="+mn-lt"/>
          <a:ea typeface="+mn-ea"/>
          <a:cs typeface="+mn-cs"/>
        </a:defRPr>
      </a:lvl1pPr>
      <a:lvl2pPr marL="457200" indent="-228600" algn="l" defTabSz="457200" rtl="0" eaLnBrk="1" latinLnBrk="0" hangingPunct="1">
        <a:spcBef>
          <a:spcPts val="300"/>
        </a:spcBef>
        <a:buClr>
          <a:srgbClr val="ACC32D"/>
        </a:buClr>
        <a:buSzPct val="90000"/>
        <a:buFont typeface="Arial" panose="020B0604020202020204" pitchFamily="34" charset="0"/>
        <a:buChar char="-"/>
        <a:tabLst/>
        <a:defRPr sz="2000" kern="1200">
          <a:solidFill>
            <a:srgbClr val="75787B"/>
          </a:solidFill>
          <a:latin typeface="+mn-lt"/>
          <a:ea typeface="+mn-ea"/>
          <a:cs typeface="+mn-cs"/>
        </a:defRPr>
      </a:lvl2pPr>
      <a:lvl3pPr marL="685800" indent="-231775" algn="l" defTabSz="457200" rtl="0" eaLnBrk="1" latinLnBrk="0" hangingPunct="1">
        <a:spcBef>
          <a:spcPts val="300"/>
        </a:spcBef>
        <a:buClr>
          <a:srgbClr val="ACC32D"/>
        </a:buClr>
        <a:buSzPct val="80000"/>
        <a:buFont typeface="Arial"/>
        <a:buChar char="•"/>
        <a:defRPr sz="1800" kern="1200">
          <a:solidFill>
            <a:srgbClr val="75787B"/>
          </a:solidFill>
          <a:latin typeface="+mn-lt"/>
          <a:ea typeface="+mn-ea"/>
          <a:cs typeface="+mn-cs"/>
        </a:defRPr>
      </a:lvl3pPr>
      <a:lvl4pPr marL="914400" indent="-228600" algn="l" defTabSz="457200" rtl="0" eaLnBrk="1" latinLnBrk="0" hangingPunct="1">
        <a:spcBef>
          <a:spcPts val="300"/>
        </a:spcBef>
        <a:buClr>
          <a:srgbClr val="ACC32D"/>
        </a:buClr>
        <a:buSzPct val="90000"/>
        <a:buFont typeface="Arial" panose="020B0604020202020204" pitchFamily="34" charset="0"/>
        <a:buChar char="-"/>
        <a:defRPr sz="1600" kern="1200">
          <a:solidFill>
            <a:srgbClr val="75787B"/>
          </a:solidFill>
          <a:latin typeface="+mn-lt"/>
          <a:ea typeface="+mn-ea"/>
          <a:cs typeface="+mn-cs"/>
        </a:defRPr>
      </a:lvl4pPr>
      <a:lvl5pPr marL="1143000" indent="-228600" algn="l" defTabSz="457200" rtl="0" eaLnBrk="1" latinLnBrk="0" hangingPunct="1">
        <a:spcBef>
          <a:spcPts val="300"/>
        </a:spcBef>
        <a:buClr>
          <a:srgbClr val="ACC32D"/>
        </a:buClr>
        <a:buSzPct val="90000"/>
        <a:buFont typeface="Arial"/>
        <a:buChar char="•"/>
        <a:defRPr sz="1600" kern="1200">
          <a:solidFill>
            <a:srgbClr val="75787B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sz="quarter" idx="12"/>
            <p:extLst>
              <p:ext uri="{D42A27DB-BD31-4B8C-83A1-F6EECF244321}">
                <p14:modId xmlns:p14="http://schemas.microsoft.com/office/powerpoint/2010/main" val="3481560664"/>
              </p:ext>
            </p:extLst>
          </p:nvPr>
        </p:nvGraphicFramePr>
        <p:xfrm>
          <a:off x="457200" y="1371600"/>
          <a:ext cx="8229599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5657"/>
                <a:gridCol w="1175657"/>
                <a:gridCol w="1175657"/>
                <a:gridCol w="1426029"/>
                <a:gridCol w="925285"/>
                <a:gridCol w="1175657"/>
                <a:gridCol w="117565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Product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SBC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H.W.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Ver.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Unstable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Total #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G4K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</a:t>
                      </a:r>
                      <a:r>
                        <a:rPr lang="en-US" baseline="0" dirty="0" smtClean="0"/>
                        <a:t>w </a:t>
                      </a:r>
                      <a:r>
                        <a:rPr lang="en-US" baseline="0" dirty="0" err="1" smtClean="0"/>
                        <a:t>Seco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Product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V3.1 b24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G4K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Old </a:t>
                      </a:r>
                      <a:r>
                        <a:rPr lang="en-US" dirty="0" err="1" smtClean="0"/>
                        <a:t>Seco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Product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V3.1 b24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G4K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Kontron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Product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V3.1 b24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Server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Virtual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V5.1.0 </a:t>
                      </a:r>
                      <a:r>
                        <a:rPr lang="en-US" dirty="0" smtClean="0"/>
                        <a:t>b38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N/A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A3BB66D-27C0-7F4D-81A0-6E89FED7AE2B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GEM 4000 Stress Test </a:t>
            </a:r>
            <a:r>
              <a:rPr lang="en-US" dirty="0" smtClean="0"/>
              <a:t>Configuration - Current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09600" y="3886200"/>
            <a:ext cx="7467600" cy="276999"/>
          </a:xfrm>
          <a:prstGeom prst="rect">
            <a:avLst/>
          </a:prstGeom>
        </p:spPr>
        <p:txBody>
          <a:bodyPr wrap="square" lIns="0" tIns="0" rIns="0" bIns="0" rtlCol="0" anchor="b">
            <a:spAutoFit/>
          </a:bodyPr>
          <a:lstStyle/>
          <a:p>
            <a:r>
              <a:rPr lang="en-US" dirty="0" smtClean="0">
                <a:solidFill>
                  <a:srgbClr val="00A3E0"/>
                </a:solidFill>
              </a:rPr>
              <a:t>Note: Sample frequency </a:t>
            </a:r>
            <a:r>
              <a:rPr lang="en-US" dirty="0" smtClean="0">
                <a:solidFill>
                  <a:srgbClr val="00A3E0"/>
                </a:solidFill>
              </a:rPr>
              <a:t>is 16 </a:t>
            </a:r>
            <a:r>
              <a:rPr lang="en-US" dirty="0" smtClean="0">
                <a:solidFill>
                  <a:srgbClr val="00A3E0"/>
                </a:solidFill>
              </a:rPr>
              <a:t>samples an hour.</a:t>
            </a:r>
          </a:p>
        </p:txBody>
      </p:sp>
    </p:spTree>
    <p:extLst>
      <p:ext uri="{BB962C8B-B14F-4D97-AF65-F5344CB8AC3E}">
        <p14:creationId xmlns:p14="http://schemas.microsoft.com/office/powerpoint/2010/main" val="761035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GEM 4000 Failure Rate Trend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7895715"/>
              </p:ext>
            </p:extLst>
          </p:nvPr>
        </p:nvGraphicFramePr>
        <p:xfrm>
          <a:off x="147319" y="4826000"/>
          <a:ext cx="4429762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0481"/>
                <a:gridCol w="914400"/>
                <a:gridCol w="1219200"/>
                <a:gridCol w="99568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GWP5.1.0 b36, G4K</a:t>
                      </a:r>
                      <a:r>
                        <a:rPr lang="en-US" baseline="0" dirty="0" smtClean="0"/>
                        <a:t> b24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Unstable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Overall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Baseline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71069636"/>
              </p:ext>
            </p:extLst>
          </p:nvPr>
        </p:nvGraphicFramePr>
        <p:xfrm>
          <a:off x="147318" y="685800"/>
          <a:ext cx="7929881" cy="3962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8893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sz="quarter" idx="12"/>
            <p:extLst>
              <p:ext uri="{D42A27DB-BD31-4B8C-83A1-F6EECF244321}">
                <p14:modId xmlns:p14="http://schemas.microsoft.com/office/powerpoint/2010/main" val="2579796128"/>
              </p:ext>
            </p:extLst>
          </p:nvPr>
        </p:nvGraphicFramePr>
        <p:xfrm>
          <a:off x="431800" y="1251243"/>
          <a:ext cx="6389057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1380"/>
                <a:gridCol w="957580"/>
                <a:gridCol w="3190240"/>
                <a:gridCol w="135985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CR#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Summary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Frequency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18622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Crash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Multiple 3206 on analyzer before restart. 1:00 AM.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A3BB66D-27C0-7F4D-81A0-6E89FED7AE2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80201"/>
            <a:ext cx="8229600" cy="914400"/>
          </a:xfrm>
        </p:spPr>
        <p:txBody>
          <a:bodyPr/>
          <a:lstStyle/>
          <a:p>
            <a:r>
              <a:rPr lang="en-US" dirty="0" smtClean="0"/>
              <a:t>GEM 4000 Failures and </a:t>
            </a:r>
            <a:r>
              <a:rPr lang="en-US" dirty="0" smtClean="0"/>
              <a:t>Frequency – b36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31800" y="974244"/>
            <a:ext cx="1295400" cy="276999"/>
          </a:xfrm>
          <a:prstGeom prst="rect">
            <a:avLst/>
          </a:prstGeom>
        </p:spPr>
        <p:txBody>
          <a:bodyPr wrap="square" lIns="0" tIns="0" rIns="0" bIns="0" rtlCol="0" anchor="b">
            <a:spAutoFit/>
          </a:bodyPr>
          <a:lstStyle/>
          <a:p>
            <a:r>
              <a:rPr lang="en-US" dirty="0" smtClean="0">
                <a:solidFill>
                  <a:srgbClr val="00A3E0"/>
                </a:solidFill>
              </a:rPr>
              <a:t>GWP 510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7809209"/>
              </p:ext>
            </p:extLst>
          </p:nvPr>
        </p:nvGraphicFramePr>
        <p:xfrm>
          <a:off x="431800" y="3200400"/>
          <a:ext cx="6096000" cy="112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49400"/>
                <a:gridCol w="1498600"/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 smtClean="0"/>
                        <a:t>Error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Kontron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Old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Crash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Freeze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57200" y="2847201"/>
            <a:ext cx="2590800" cy="276999"/>
          </a:xfrm>
          <a:prstGeom prst="rect">
            <a:avLst/>
          </a:prstGeom>
        </p:spPr>
        <p:txBody>
          <a:bodyPr wrap="square" lIns="0" tIns="0" rIns="0" bIns="0" rtlCol="0" anchor="b">
            <a:spAutoFit/>
          </a:bodyPr>
          <a:lstStyle/>
          <a:p>
            <a:r>
              <a:rPr lang="en-US" dirty="0" smtClean="0">
                <a:solidFill>
                  <a:srgbClr val="00A3E0"/>
                </a:solidFill>
              </a:rPr>
              <a:t>Stable Network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1258948"/>
              </p:ext>
            </p:extLst>
          </p:nvPr>
        </p:nvGraphicFramePr>
        <p:xfrm>
          <a:off x="482600" y="4900911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Error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Kontron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Old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Crash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Freeze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57200" y="4523424"/>
            <a:ext cx="2590800" cy="276999"/>
          </a:xfrm>
          <a:prstGeom prst="rect">
            <a:avLst/>
          </a:prstGeom>
        </p:spPr>
        <p:txBody>
          <a:bodyPr wrap="square" lIns="0" tIns="0" rIns="0" bIns="0" rtlCol="0" anchor="b">
            <a:spAutoFit/>
          </a:bodyPr>
          <a:lstStyle/>
          <a:p>
            <a:r>
              <a:rPr lang="en-US" dirty="0" smtClean="0">
                <a:solidFill>
                  <a:srgbClr val="00A3E0"/>
                </a:solidFill>
              </a:rPr>
              <a:t>Unstable Network</a:t>
            </a:r>
          </a:p>
        </p:txBody>
      </p:sp>
    </p:spTree>
    <p:extLst>
      <p:ext uri="{BB962C8B-B14F-4D97-AF65-F5344CB8AC3E}">
        <p14:creationId xmlns:p14="http://schemas.microsoft.com/office/powerpoint/2010/main" val="2016323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sz="quarter" idx="12"/>
            <p:extLst>
              <p:ext uri="{D42A27DB-BD31-4B8C-83A1-F6EECF244321}">
                <p14:modId xmlns:p14="http://schemas.microsoft.com/office/powerpoint/2010/main" val="2542260018"/>
              </p:ext>
            </p:extLst>
          </p:nvPr>
        </p:nvGraphicFramePr>
        <p:xfrm>
          <a:off x="431800" y="1251243"/>
          <a:ext cx="6389057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1380"/>
                <a:gridCol w="957580"/>
                <a:gridCol w="3190240"/>
                <a:gridCol w="135985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CR#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Summary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Frequency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18622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Crash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Multiple 3206 on analyzer before restart. 1:00 AM.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A3BB66D-27C0-7F4D-81A0-6E89FED7AE2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80201"/>
            <a:ext cx="8229600" cy="914400"/>
          </a:xfrm>
        </p:spPr>
        <p:txBody>
          <a:bodyPr/>
          <a:lstStyle/>
          <a:p>
            <a:r>
              <a:rPr lang="en-US" dirty="0" smtClean="0"/>
              <a:t>GEM 4000 Failures and </a:t>
            </a:r>
            <a:r>
              <a:rPr lang="en-US" dirty="0" smtClean="0"/>
              <a:t>Frequency – b38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31800" y="974244"/>
            <a:ext cx="1295400" cy="276999"/>
          </a:xfrm>
          <a:prstGeom prst="rect">
            <a:avLst/>
          </a:prstGeom>
        </p:spPr>
        <p:txBody>
          <a:bodyPr wrap="square" lIns="0" tIns="0" rIns="0" bIns="0" rtlCol="0" anchor="b">
            <a:spAutoFit/>
          </a:bodyPr>
          <a:lstStyle/>
          <a:p>
            <a:r>
              <a:rPr lang="en-US" dirty="0" smtClean="0">
                <a:solidFill>
                  <a:srgbClr val="00A3E0"/>
                </a:solidFill>
              </a:rPr>
              <a:t>GWP 510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7046506"/>
              </p:ext>
            </p:extLst>
          </p:nvPr>
        </p:nvGraphicFramePr>
        <p:xfrm>
          <a:off x="431800" y="3200400"/>
          <a:ext cx="6096000" cy="112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49400"/>
                <a:gridCol w="1498600"/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 smtClean="0"/>
                        <a:t>Error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Kontron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Old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Crash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Freeze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57200" y="2847201"/>
            <a:ext cx="2590800" cy="276999"/>
          </a:xfrm>
          <a:prstGeom prst="rect">
            <a:avLst/>
          </a:prstGeom>
        </p:spPr>
        <p:txBody>
          <a:bodyPr wrap="square" lIns="0" tIns="0" rIns="0" bIns="0" rtlCol="0" anchor="b">
            <a:spAutoFit/>
          </a:bodyPr>
          <a:lstStyle/>
          <a:p>
            <a:r>
              <a:rPr lang="en-US" dirty="0" smtClean="0">
                <a:solidFill>
                  <a:srgbClr val="00A3E0"/>
                </a:solidFill>
              </a:rPr>
              <a:t>Stable Network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9036556"/>
              </p:ext>
            </p:extLst>
          </p:nvPr>
        </p:nvGraphicFramePr>
        <p:xfrm>
          <a:off x="482600" y="4900911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Error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Kontron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Old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Crash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Freeze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57200" y="4523424"/>
            <a:ext cx="2590800" cy="276999"/>
          </a:xfrm>
          <a:prstGeom prst="rect">
            <a:avLst/>
          </a:prstGeom>
        </p:spPr>
        <p:txBody>
          <a:bodyPr wrap="square" lIns="0" tIns="0" rIns="0" bIns="0" rtlCol="0" anchor="b">
            <a:spAutoFit/>
          </a:bodyPr>
          <a:lstStyle/>
          <a:p>
            <a:r>
              <a:rPr lang="en-US" dirty="0" smtClean="0">
                <a:solidFill>
                  <a:srgbClr val="00A3E0"/>
                </a:solidFill>
              </a:rPr>
              <a:t>Unstable Network</a:t>
            </a:r>
          </a:p>
        </p:txBody>
      </p:sp>
    </p:spTree>
    <p:extLst>
      <p:ext uri="{BB962C8B-B14F-4D97-AF65-F5344CB8AC3E}">
        <p14:creationId xmlns:p14="http://schemas.microsoft.com/office/powerpoint/2010/main" val="173665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sz="quarter" idx="12"/>
            <p:extLst>
              <p:ext uri="{D42A27DB-BD31-4B8C-83A1-F6EECF244321}">
                <p14:modId xmlns:p14="http://schemas.microsoft.com/office/powerpoint/2010/main" val="1953020328"/>
              </p:ext>
            </p:extLst>
          </p:nvPr>
        </p:nvGraphicFramePr>
        <p:xfrm>
          <a:off x="431800" y="1251243"/>
          <a:ext cx="6389057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1380"/>
                <a:gridCol w="957580"/>
                <a:gridCol w="3190240"/>
                <a:gridCol w="135985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CR#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Summary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Frequency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18622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Crash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Multiple 3206 on analyzer before restart. 1:00 AM.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A3BB66D-27C0-7F4D-81A0-6E89FED7AE2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80201"/>
            <a:ext cx="8229600" cy="914400"/>
          </a:xfrm>
        </p:spPr>
        <p:txBody>
          <a:bodyPr/>
          <a:lstStyle/>
          <a:p>
            <a:r>
              <a:rPr lang="en-US" dirty="0" smtClean="0"/>
              <a:t>GEM 4000 Failures and </a:t>
            </a:r>
            <a:r>
              <a:rPr lang="en-US" dirty="0" smtClean="0"/>
              <a:t>Frequency – b40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31800" y="974244"/>
            <a:ext cx="1295400" cy="276999"/>
          </a:xfrm>
          <a:prstGeom prst="rect">
            <a:avLst/>
          </a:prstGeom>
        </p:spPr>
        <p:txBody>
          <a:bodyPr wrap="square" lIns="0" tIns="0" rIns="0" bIns="0" rtlCol="0" anchor="b">
            <a:spAutoFit/>
          </a:bodyPr>
          <a:lstStyle/>
          <a:p>
            <a:r>
              <a:rPr lang="en-US" dirty="0" smtClean="0">
                <a:solidFill>
                  <a:srgbClr val="00A3E0"/>
                </a:solidFill>
              </a:rPr>
              <a:t>GWP 510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02021"/>
              </p:ext>
            </p:extLst>
          </p:nvPr>
        </p:nvGraphicFramePr>
        <p:xfrm>
          <a:off x="431800" y="3200400"/>
          <a:ext cx="6096000" cy="112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49400"/>
                <a:gridCol w="1498600"/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 smtClean="0"/>
                        <a:t>Error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Kontron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Old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Crash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Freeze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57200" y="2847201"/>
            <a:ext cx="2590800" cy="276999"/>
          </a:xfrm>
          <a:prstGeom prst="rect">
            <a:avLst/>
          </a:prstGeom>
        </p:spPr>
        <p:txBody>
          <a:bodyPr wrap="square" lIns="0" tIns="0" rIns="0" bIns="0" rtlCol="0" anchor="b">
            <a:spAutoFit/>
          </a:bodyPr>
          <a:lstStyle/>
          <a:p>
            <a:r>
              <a:rPr lang="en-US" dirty="0" smtClean="0">
                <a:solidFill>
                  <a:srgbClr val="00A3E0"/>
                </a:solidFill>
              </a:rPr>
              <a:t>Stable Network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6634515"/>
              </p:ext>
            </p:extLst>
          </p:nvPr>
        </p:nvGraphicFramePr>
        <p:xfrm>
          <a:off x="482600" y="4900911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Error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Kontron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Old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Crash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Freeze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57200" y="4523424"/>
            <a:ext cx="2590800" cy="276999"/>
          </a:xfrm>
          <a:prstGeom prst="rect">
            <a:avLst/>
          </a:prstGeom>
        </p:spPr>
        <p:txBody>
          <a:bodyPr wrap="square" lIns="0" tIns="0" rIns="0" bIns="0" rtlCol="0" anchor="b">
            <a:spAutoFit/>
          </a:bodyPr>
          <a:lstStyle/>
          <a:p>
            <a:r>
              <a:rPr lang="en-US" dirty="0" smtClean="0">
                <a:solidFill>
                  <a:srgbClr val="00A3E0"/>
                </a:solidFill>
              </a:rPr>
              <a:t>Unstable Network</a:t>
            </a:r>
          </a:p>
        </p:txBody>
      </p:sp>
    </p:spTree>
    <p:extLst>
      <p:ext uri="{BB962C8B-B14F-4D97-AF65-F5344CB8AC3E}">
        <p14:creationId xmlns:p14="http://schemas.microsoft.com/office/powerpoint/2010/main" val="17366539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INL Corp Default">
  <a:themeElements>
    <a:clrScheme name="IL Color Palette">
      <a:dk1>
        <a:srgbClr val="75787B"/>
      </a:dk1>
      <a:lt1>
        <a:srgbClr val="FFFFFF"/>
      </a:lt1>
      <a:dk2>
        <a:srgbClr val="00A3E0"/>
      </a:dk2>
      <a:lt2>
        <a:srgbClr val="C4D600"/>
      </a:lt2>
      <a:accent1>
        <a:srgbClr val="EEDC00"/>
      </a:accent1>
      <a:accent2>
        <a:srgbClr val="78BE20"/>
      </a:accent2>
      <a:accent3>
        <a:srgbClr val="0057B8"/>
      </a:accent3>
      <a:accent4>
        <a:srgbClr val="9BCBEB"/>
      </a:accent4>
      <a:accent5>
        <a:srgbClr val="B1B3B3"/>
      </a:accent5>
      <a:accent6>
        <a:srgbClr val="A6BBC8"/>
      </a:accent6>
      <a:hlink>
        <a:srgbClr val="75787B"/>
      </a:hlink>
      <a:folHlink>
        <a:srgbClr val="0057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lIns="0" tIns="0" rIns="0" bIns="0" anchor="b"/>
      <a:lstStyle>
        <a:defPPr>
          <a:defRPr dirty="0" smtClean="0">
            <a:solidFill>
              <a:srgbClr val="00A3E0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8151</TotalTime>
  <Words>256</Words>
  <Application>Microsoft Office PowerPoint</Application>
  <PresentationFormat>On-screen Show (4:3)</PresentationFormat>
  <Paragraphs>158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INL Corp Default</vt:lpstr>
      <vt:lpstr>GEM 4000 Stress Test Configuration - Current</vt:lpstr>
      <vt:lpstr>GEM 4000 Failure Rate Trend</vt:lpstr>
      <vt:lpstr>GEM 4000 Failures and Frequency – b36</vt:lpstr>
      <vt:lpstr>GEM 4000 Failures and Frequency – b38</vt:lpstr>
      <vt:lpstr>GEM 4000 Failures and Frequency – b40</vt:lpstr>
    </vt:vector>
  </TitlesOfParts>
  <Company>KHJ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KHJ KHJ</dc:creator>
  <cp:lastModifiedBy>Michael Poitras</cp:lastModifiedBy>
  <cp:revision>165</cp:revision>
  <cp:lastPrinted>2014-09-24T18:41:31Z</cp:lastPrinted>
  <dcterms:created xsi:type="dcterms:W3CDTF">2014-07-18T17:42:34Z</dcterms:created>
  <dcterms:modified xsi:type="dcterms:W3CDTF">2017-07-26T13:22:50Z</dcterms:modified>
</cp:coreProperties>
</file>