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4" r:id="rId6"/>
    <p:sldId id="288" r:id="rId7"/>
    <p:sldId id="289" r:id="rId8"/>
    <p:sldId id="287" r:id="rId9"/>
    <p:sldId id="285" r:id="rId10"/>
    <p:sldId id="281" r:id="rId11"/>
  </p:sldIdLst>
  <p:sldSz cx="9144000" cy="6858000" type="screen4x3"/>
  <p:notesSz cx="7315200" cy="96012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87B"/>
    <a:srgbClr val="F5F2F5"/>
    <a:srgbClr val="F0EAEF"/>
    <a:srgbClr val="E0D1DD"/>
    <a:srgbClr val="FFFFFF"/>
    <a:srgbClr val="9BCBEB"/>
    <a:srgbClr val="B1B3B3"/>
    <a:srgbClr val="A6BBC8"/>
    <a:srgbClr val="0057B8"/>
    <a:srgbClr val="684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1673" autoAdjust="0"/>
  </p:normalViewPr>
  <p:slideViewPr>
    <p:cSldViewPr snapToGrid="0" snapToObjects="1">
      <p:cViewPr varScale="1">
        <p:scale>
          <a:sx n="63" d="100"/>
          <a:sy n="63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4192" y="-12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B1E741-F108-A14E-B986-45E2846BE73B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61FBC56-5F2F-CE47-A9BE-514DDCD4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53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7AA322-431F-7945-B5AE-425B6E3204EA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900348-158E-8E45-83FC-3D6BC507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9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30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4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12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266356" y="2130425"/>
            <a:ext cx="6400800" cy="14700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3600"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66356" y="3606385"/>
            <a:ext cx="6400800" cy="8071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000">
                <a:solidFill>
                  <a:srgbClr val="75787B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8/8/2017</a:t>
            </a:fld>
            <a:endParaRPr lang="en-US" dirty="0"/>
          </a:p>
        </p:txBody>
      </p:sp>
      <p:pic>
        <p:nvPicPr>
          <p:cNvPr id="2" name="Imagen 1" descr="PPT_IN-0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09" y="-4515"/>
            <a:ext cx="1070169" cy="6858000"/>
          </a:xfrm>
          <a:prstGeom prst="rect">
            <a:avLst/>
          </a:prstGeom>
        </p:spPr>
      </p:pic>
      <p:pic>
        <p:nvPicPr>
          <p:cNvPr id="8" name="Imagen 7" descr="PPT_IN-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10160"/>
            <a:ext cx="1070169" cy="6858000"/>
          </a:xfrm>
          <a:prstGeom prst="rect">
            <a:avLst/>
          </a:prstGeom>
        </p:spPr>
      </p:pic>
      <p:pic>
        <p:nvPicPr>
          <p:cNvPr id="9" name="Imagen 8" descr="PPT_IN-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1" y="518856"/>
            <a:ext cx="1816764" cy="5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4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8/8/2017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266356" y="2665767"/>
            <a:ext cx="6400800" cy="14700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5400" b="0"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Imagen 10" descr="PPT_IN-0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84" y="0"/>
            <a:ext cx="1062990" cy="6858000"/>
          </a:xfrm>
          <a:prstGeom prst="rect">
            <a:avLst/>
          </a:prstGeom>
        </p:spPr>
      </p:pic>
      <p:pic>
        <p:nvPicPr>
          <p:cNvPr id="8" name="Imagen 7" descr="PPT_IN-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10160"/>
            <a:ext cx="1070169" cy="6858000"/>
          </a:xfrm>
          <a:prstGeom prst="rect">
            <a:avLst/>
          </a:prstGeom>
        </p:spPr>
      </p:pic>
      <p:pic>
        <p:nvPicPr>
          <p:cNvPr id="10" name="Imagen 9" descr="PPT_IN-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81" y="6050744"/>
            <a:ext cx="1816764" cy="5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8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PT_IN-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62"/>
            <a:ext cx="9169657" cy="6341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0"/>
            <a:ext cx="7772400" cy="620477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5" name="Conector recto 14"/>
          <p:cNvCxnSpPr/>
          <p:nvPr userDrawn="1"/>
        </p:nvCxnSpPr>
        <p:spPr>
          <a:xfrm>
            <a:off x="0" y="6287213"/>
            <a:ext cx="9144000" cy="2442"/>
          </a:xfrm>
          <a:prstGeom prst="line">
            <a:avLst/>
          </a:prstGeom>
          <a:ln w="12700" cmpd="sng">
            <a:solidFill>
              <a:srgbClr val="00A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1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34925"/>
            <a:ext cx="9144000" cy="6315075"/>
          </a:xfrm>
          <a:prstGeom prst="rect">
            <a:avLst/>
          </a:prstGeom>
          <a:gradFill rotWithShape="1">
            <a:gsLst>
              <a:gs pos="0">
                <a:srgbClr val="84C9F0"/>
              </a:gs>
              <a:gs pos="51000">
                <a:srgbClr val="1C9DFF"/>
              </a:gs>
            </a:gsLst>
            <a:lin ang="168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0"/>
            <a:ext cx="7772400" cy="620477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9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&amp;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428183"/>
          </a:xfrm>
        </p:spPr>
        <p:txBody>
          <a:bodyPr anchor="t"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57200" y="627941"/>
            <a:ext cx="8229600" cy="46907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rgbClr val="75787B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57200" y="1371599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3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&amp;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428183"/>
          </a:xfrm>
        </p:spPr>
        <p:txBody>
          <a:bodyPr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57200" y="1371599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627941"/>
            <a:ext cx="8229600" cy="46907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rgbClr val="75787B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371600"/>
            <a:ext cx="3916017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8363" y="1371600"/>
            <a:ext cx="4008437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6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916017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35705"/>
            <a:ext cx="3916017" cy="394195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8363" y="1371600"/>
            <a:ext cx="4008437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8363" y="2235704"/>
            <a:ext cx="4008437" cy="394227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5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7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8/8/2017</a:t>
            </a:fld>
            <a:endParaRPr lang="en-US" dirty="0"/>
          </a:p>
        </p:txBody>
      </p:sp>
      <p:pic>
        <p:nvPicPr>
          <p:cNvPr id="8" name="Imagen 7" descr="PPT_IN-0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84" y="0"/>
            <a:ext cx="1062990" cy="6858000"/>
          </a:xfrm>
          <a:prstGeom prst="rect">
            <a:avLst/>
          </a:prstGeom>
        </p:spPr>
      </p:pic>
      <p:pic>
        <p:nvPicPr>
          <p:cNvPr id="10" name="Imagen 9" descr="PPT_IN-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10160"/>
            <a:ext cx="1070169" cy="6858000"/>
          </a:xfrm>
          <a:prstGeom prst="rect">
            <a:avLst/>
          </a:prstGeom>
        </p:spPr>
      </p:pic>
      <p:pic>
        <p:nvPicPr>
          <p:cNvPr id="11" name="Imagen 10" descr="PPT_IN-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81" y="6050744"/>
            <a:ext cx="1816764" cy="529155"/>
          </a:xfrm>
          <a:prstGeom prst="rect">
            <a:avLst/>
          </a:prstGeom>
        </p:spPr>
      </p:pic>
      <p:sp>
        <p:nvSpPr>
          <p:cNvPr id="7" name="TextBox 11"/>
          <p:cNvSpPr txBox="1"/>
          <p:nvPr userDrawn="1"/>
        </p:nvSpPr>
        <p:spPr>
          <a:xfrm>
            <a:off x="1669347" y="2480938"/>
            <a:ext cx="5821321" cy="167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8C4799"/>
                </a:solidFill>
              </a:rPr>
              <a:t>The</a:t>
            </a:r>
            <a:r>
              <a:rPr lang="en-US" sz="5400" baseline="0" dirty="0" smtClean="0">
                <a:solidFill>
                  <a:srgbClr val="8C4799"/>
                </a:solidFill>
              </a:rPr>
              <a:t> IVD Software Specialists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00A3E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8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 userDrawn="1"/>
        </p:nvSpPr>
        <p:spPr>
          <a:xfrm>
            <a:off x="376762" y="6434557"/>
            <a:ext cx="1996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B1B3B3"/>
                </a:solidFill>
              </a:rPr>
              <a:t>The IVD Software</a:t>
            </a:r>
            <a:r>
              <a:rPr lang="en-US" sz="1100" baseline="0" dirty="0" smtClean="0">
                <a:solidFill>
                  <a:srgbClr val="B1B3B3"/>
                </a:solidFill>
              </a:rPr>
              <a:t> Specialists</a:t>
            </a:r>
            <a:endParaRPr lang="en-US" sz="1100" dirty="0">
              <a:solidFill>
                <a:srgbClr val="B1B3B3"/>
              </a:solidFill>
            </a:endParaRPr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6284184"/>
            <a:ext cx="9144000" cy="2442"/>
          </a:xfrm>
          <a:prstGeom prst="line">
            <a:avLst/>
          </a:prstGeom>
          <a:ln w="12700" cmpd="sng">
            <a:solidFill>
              <a:srgbClr val="8C4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463582" y="1371600"/>
            <a:ext cx="8223218" cy="4800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rgbClr val="84C9F0"/>
                </a:solidFill>
              </a:defRPr>
            </a:lvl1pPr>
          </a:lstStyle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Imagen 2" descr="PPT_IN-15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33" y="6485825"/>
            <a:ext cx="1126567" cy="1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4" r:id="rId2"/>
    <p:sldLayoutId id="2147483668" r:id="rId3"/>
    <p:sldLayoutId id="2147483662" r:id="rId4"/>
    <p:sldLayoutId id="2147483669" r:id="rId5"/>
    <p:sldLayoutId id="2147483663" r:id="rId6"/>
    <p:sldLayoutId id="2147483653" r:id="rId7"/>
    <p:sldLayoutId id="2147483664" r:id="rId8"/>
    <p:sldLayoutId id="2147483649" r:id="rId9"/>
    <p:sldLayoutId id="2147483667" r:id="rId10"/>
    <p:sldLayoutId id="2147483659" r:id="rId11"/>
    <p:sldLayoutId id="2147483651" r:id="rId12"/>
    <p:sldLayoutId id="2147483658" r:id="rId13"/>
    <p:sldLayoutId id="2147483657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8C47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rgbClr val="8C4799"/>
        </a:buClr>
        <a:buSzPct val="90000"/>
        <a:buFont typeface="Arial"/>
        <a:buChar char="•"/>
        <a:defRPr sz="2400" kern="1200">
          <a:solidFill>
            <a:srgbClr val="75787B"/>
          </a:solidFill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spcBef>
          <a:spcPts val="300"/>
        </a:spcBef>
        <a:buClr>
          <a:srgbClr val="8C4799"/>
        </a:buClr>
        <a:buSzPct val="90000"/>
        <a:buFont typeface="Arial" panose="020B0604020202020204" pitchFamily="34" charset="0"/>
        <a:buChar char="-"/>
        <a:tabLst/>
        <a:defRPr sz="2000" kern="1200">
          <a:solidFill>
            <a:srgbClr val="75787B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300"/>
        </a:spcBef>
        <a:buClr>
          <a:srgbClr val="8C4799"/>
        </a:buClr>
        <a:buSzPct val="80000"/>
        <a:buFont typeface="Arial"/>
        <a:buChar char="•"/>
        <a:defRPr sz="1800" kern="1200">
          <a:solidFill>
            <a:srgbClr val="75787B"/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300"/>
        </a:spcBef>
        <a:buClr>
          <a:srgbClr val="8C4799"/>
        </a:buClr>
        <a:buSzPct val="90000"/>
        <a:buFont typeface="Arial" panose="020B0604020202020204" pitchFamily="34" charset="0"/>
        <a:buChar char="-"/>
        <a:defRPr sz="1600" kern="1200">
          <a:solidFill>
            <a:srgbClr val="75787B"/>
          </a:solidFill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spcBef>
          <a:spcPts val="300"/>
        </a:spcBef>
        <a:buClr>
          <a:srgbClr val="8C4799"/>
        </a:buClr>
        <a:buSzPct val="90000"/>
        <a:buFont typeface="Arial"/>
        <a:buChar char="•"/>
        <a:defRPr sz="1600" kern="1200">
          <a:solidFill>
            <a:srgbClr val="75787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GWP Stress test statistics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65C7-F810-9348-8541-C27981728F22}" type="datetime1">
              <a:rPr lang="en-US" smtClean="0"/>
              <a:pPr/>
              <a:t>8/8/2017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 configuration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56265"/>
              </p:ext>
            </p:extLst>
          </p:nvPr>
        </p:nvGraphicFramePr>
        <p:xfrm>
          <a:off x="457200" y="1449460"/>
          <a:ext cx="8109682" cy="201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26"/>
                <a:gridCol w="1158526"/>
                <a:gridCol w="1158526"/>
                <a:gridCol w="1187862"/>
                <a:gridCol w="1129190"/>
                <a:gridCol w="1158526"/>
                <a:gridCol w="1158526"/>
              </a:tblGrid>
              <a:tr h="379138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H.W.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#</a:t>
                      </a:r>
                      <a:endParaRPr lang="en-US" dirty="0"/>
                    </a:p>
                  </a:txBody>
                  <a:tcPr/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G4K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 New </a:t>
                      </a:r>
                      <a:endParaRPr lang="en-US" sz="1400" dirty="0"/>
                    </a:p>
                  </a:txBody>
                  <a:tcPr>
                    <a:solidFill>
                      <a:srgbClr val="E0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V3.1 b24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E0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E0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E0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E0D1DD"/>
                    </a:solidFill>
                  </a:tcPr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G4K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 OLD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rgbClr val="75787B"/>
                          </a:solidFill>
                        </a:rPr>
                        <a:t>V3.1 b24</a:t>
                      </a:r>
                      <a:endParaRPr lang="en-US" sz="1400" kern="1200" dirty="0">
                        <a:solidFill>
                          <a:srgbClr val="75787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0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F0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F0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F0EAEF"/>
                    </a:solidFill>
                  </a:tcPr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G5K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V1.1</a:t>
                      </a:r>
                      <a:r>
                        <a:rPr lang="en-US" sz="1400" baseline="0" dirty="0" smtClean="0"/>
                        <a:t> b177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G5K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V1.2 b149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rgbClr val="F0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3770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5.1.0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b40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427214" y="699296"/>
            <a:ext cx="6130323" cy="326567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/>
              <a:t>GWP 5.1.0 </a:t>
            </a:r>
            <a:r>
              <a:rPr lang="en-US" sz="1600" b="1" dirty="0" smtClean="0"/>
              <a:t>b40</a:t>
            </a:r>
            <a:r>
              <a:rPr lang="en-US" b="1" dirty="0" smtClean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 smtClean="0"/>
              <a:t>Failures and Frequency -  GWP 5.1.0 </a:t>
            </a:r>
            <a:r>
              <a:rPr lang="en-US" sz="2900" dirty="0" smtClean="0"/>
              <a:t>b40</a:t>
            </a:r>
            <a:endParaRPr lang="es-ES" sz="29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22" name="Subtitle 3"/>
          <p:cNvSpPr>
            <a:spLocks noGrp="1"/>
          </p:cNvSpPr>
          <p:nvPr>
            <p:ph type="subTitle" idx="1"/>
          </p:nvPr>
        </p:nvSpPr>
        <p:spPr>
          <a:xfrm>
            <a:off x="457200" y="683092"/>
            <a:ext cx="8229600" cy="469074"/>
          </a:xfrm>
        </p:spPr>
        <p:txBody>
          <a:bodyPr/>
          <a:lstStyle/>
          <a:p>
            <a:r>
              <a:rPr lang="ca-ES" dirty="0" smtClean="0"/>
              <a:t>By type of error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9264" y="1441852"/>
            <a:ext cx="6400800" cy="80715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0" y="1152166"/>
            <a:ext cx="4602879" cy="2755631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02949"/>
              </p:ext>
            </p:extLst>
          </p:nvPr>
        </p:nvGraphicFramePr>
        <p:xfrm>
          <a:off x="670559" y="4112309"/>
          <a:ext cx="7117080" cy="23294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9270"/>
                <a:gridCol w="1779270"/>
                <a:gridCol w="1779270"/>
                <a:gridCol w="1779270"/>
              </a:tblGrid>
              <a:tr h="19181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F- CR18910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 - UI Freeze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Stucks in please wait message.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33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F- CR17702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 - UI Freeze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UI screen freeze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181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CR17797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G4K- 3005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Analyzer out of memory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45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CR17976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 - 3206 Errors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Error with disconnection scripts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33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CR17835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G4K- 3006 Errors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Error 3006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181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F- CR18281</a:t>
                      </a:r>
                      <a:endParaRPr lang="es-E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 - UI Freeze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Freeze during CVP run.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45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 -CR18080</a:t>
                      </a:r>
                      <a:endParaRPr lang="es-E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 - 3006 Errors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Various errors thrown in close succession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33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CR18635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G5K- 3009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Error 3009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450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CR18113</a:t>
                      </a:r>
                      <a:endParaRPr lang="es-E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 - 3206 Errors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Error 3206 thrown twice in Ready 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33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C-CR18912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GWP Server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Error 3009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181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C-CR18878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GWP Server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Error 3009 after </a:t>
                      </a:r>
                      <a:r>
                        <a:rPr lang="en-US" sz="900" u="none" strike="noStrike" dirty="0" err="1">
                          <a:effectLst/>
                        </a:rPr>
                        <a:t>db</a:t>
                      </a:r>
                      <a:r>
                        <a:rPr lang="en-US" sz="900" u="none" strike="noStrike" dirty="0">
                          <a:effectLst/>
                        </a:rPr>
                        <a:t> restore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444" y="1152166"/>
            <a:ext cx="3979562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 smtClean="0"/>
              <a:t>Failures and Frequency -  GWP 5.1.0 </a:t>
            </a:r>
            <a:r>
              <a:rPr lang="en-US" sz="2900" dirty="0" smtClean="0"/>
              <a:t>b40</a:t>
            </a:r>
            <a:endParaRPr lang="es-ES" sz="29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22" name="Subtitle 3"/>
          <p:cNvSpPr>
            <a:spLocks noGrp="1"/>
          </p:cNvSpPr>
          <p:nvPr>
            <p:ph type="subTitle" idx="1"/>
          </p:nvPr>
        </p:nvSpPr>
        <p:spPr>
          <a:xfrm>
            <a:off x="457200" y="683092"/>
            <a:ext cx="8229600" cy="469074"/>
          </a:xfrm>
        </p:spPr>
        <p:txBody>
          <a:bodyPr/>
          <a:lstStyle/>
          <a:p>
            <a:r>
              <a:rPr lang="ca-ES" dirty="0" smtClean="0"/>
              <a:t>By Configuration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9264" y="1441852"/>
            <a:ext cx="6400800" cy="80715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25790"/>
              </p:ext>
            </p:extLst>
          </p:nvPr>
        </p:nvGraphicFramePr>
        <p:xfrm>
          <a:off x="1426843" y="4054459"/>
          <a:ext cx="4653916" cy="246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08"/>
                <a:gridCol w="747117"/>
                <a:gridCol w="747117"/>
                <a:gridCol w="747117"/>
                <a:gridCol w="684857"/>
              </a:tblGrid>
              <a:tr h="652812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G4K 3.1 b24 OLD BOARD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G4K 3.1 b24 NEW BOARD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G5K 1.1 b177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G5K 1.2 b149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Freeze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Crashes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GWP Server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686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 error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572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# Instruments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3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Errors / board-day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0%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21" y="1152166"/>
            <a:ext cx="5694158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Failures and Frequency - </a:t>
            </a:r>
            <a:r>
              <a:rPr lang="en-US" sz="2800" dirty="0"/>
              <a:t>GWP </a:t>
            </a:r>
            <a:r>
              <a:rPr lang="en-US" sz="2800" dirty="0" smtClean="0"/>
              <a:t>5.1.0 </a:t>
            </a:r>
            <a:r>
              <a:rPr lang="en-US" sz="2800" dirty="0" smtClean="0"/>
              <a:t>b40</a:t>
            </a:r>
            <a:endParaRPr lang="es-ES" sz="29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668635"/>
            <a:ext cx="8229600" cy="469074"/>
          </a:xfrm>
        </p:spPr>
        <p:txBody>
          <a:bodyPr/>
          <a:lstStyle/>
          <a:p>
            <a:r>
              <a:rPr lang="ca-ES" dirty="0" smtClean="0"/>
              <a:t>By network stability and Configuration</a:t>
            </a:r>
          </a:p>
          <a:p>
            <a:r>
              <a:rPr lang="ca-ES" dirty="0" smtClean="0"/>
              <a:t>Included Last month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9264" y="1441852"/>
            <a:ext cx="6400800" cy="80715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51" y="1569559"/>
            <a:ext cx="70292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Trend Rate - </a:t>
            </a:r>
            <a:r>
              <a:rPr lang="en-US" dirty="0"/>
              <a:t>GWP </a:t>
            </a:r>
            <a:r>
              <a:rPr lang="en-US" dirty="0" smtClean="0"/>
              <a:t>5.1.0 </a:t>
            </a:r>
            <a:r>
              <a:rPr lang="en-US" dirty="0" smtClean="0"/>
              <a:t>b40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9264" y="1441852"/>
            <a:ext cx="6400800" cy="80715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29" y="875717"/>
            <a:ext cx="8711939" cy="3115326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1649"/>
              </p:ext>
            </p:extLst>
          </p:nvPr>
        </p:nvGraphicFramePr>
        <p:xfrm>
          <a:off x="216029" y="4343400"/>
          <a:ext cx="4025902" cy="1143000"/>
        </p:xfrm>
        <a:graphic>
          <a:graphicData uri="http://schemas.openxmlformats.org/drawingml/2006/table">
            <a:tbl>
              <a:tblPr/>
              <a:tblGrid>
                <a:gridCol w="789952"/>
                <a:gridCol w="647190"/>
                <a:gridCol w="647190"/>
                <a:gridCol w="647190"/>
                <a:gridCol w="647190"/>
                <a:gridCol w="647190"/>
              </a:tblGrid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Errors Ratio 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GWP 5.1.0 b40 /  G4K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20170503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20170517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G4K stable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G4K unstable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G4K Overall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82962"/>
              </p:ext>
            </p:extLst>
          </p:nvPr>
        </p:nvGraphicFramePr>
        <p:xfrm>
          <a:off x="4660898" y="4450735"/>
          <a:ext cx="4025902" cy="1143000"/>
        </p:xfrm>
        <a:graphic>
          <a:graphicData uri="http://schemas.openxmlformats.org/drawingml/2006/table">
            <a:tbl>
              <a:tblPr/>
              <a:tblGrid>
                <a:gridCol w="789952"/>
                <a:gridCol w="647190"/>
                <a:gridCol w="647190"/>
                <a:gridCol w="647190"/>
                <a:gridCol w="647190"/>
                <a:gridCol w="647190"/>
              </a:tblGrid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Errors Ratio 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GWP 5.1.0 b40 /  G5K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20170503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20170517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20170727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G5K stable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G5K unstable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G5K Overall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6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86800" y="6013450"/>
            <a:ext cx="457200" cy="271463"/>
          </a:xfrm>
        </p:spPr>
        <p:txBody>
          <a:bodyPr/>
          <a:lstStyle/>
          <a:p>
            <a:fld id="{EA3BB66D-27C0-7F4D-81A0-6E89FED7AE2B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892675" y="5279819"/>
            <a:ext cx="4022725" cy="365125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Theme">
  <a:themeElements>
    <a:clrScheme name="SysteLab">
      <a:dk1>
        <a:srgbClr val="75787B"/>
      </a:dk1>
      <a:lt1>
        <a:srgbClr val="FFFFFF"/>
      </a:lt1>
      <a:dk2>
        <a:srgbClr val="8C4799"/>
      </a:dk2>
      <a:lt2>
        <a:srgbClr val="00A3E0"/>
      </a:lt2>
      <a:accent1>
        <a:srgbClr val="A15A95"/>
      </a:accent1>
      <a:accent2>
        <a:srgbClr val="68478D"/>
      </a:accent2>
      <a:accent3>
        <a:srgbClr val="9BCBEB"/>
      </a:accent3>
      <a:accent4>
        <a:srgbClr val="0057B8"/>
      </a:accent4>
      <a:accent5>
        <a:srgbClr val="A6BBC8"/>
      </a:accent5>
      <a:accent6>
        <a:srgbClr val="B1B3B3"/>
      </a:accent6>
      <a:hlink>
        <a:srgbClr val="A6BBC8"/>
      </a:hlink>
      <a:folHlink>
        <a:srgbClr val="7578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 anchor="b"/>
      <a:lstStyle>
        <a:defPPr>
          <a:defRPr dirty="0" smtClean="0">
            <a:solidFill>
              <a:srgbClr val="00A3E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SysteLab" id="{DFC076F6-DC03-4ED3-92A5-13729BF88214}" vid="{DA7CCB86-076B-4AAD-9000-0564735EAD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E8105E51B1F9498DFE4C0E01BC8C94" ma:contentTypeVersion="0" ma:contentTypeDescription="Create a new document." ma:contentTypeScope="" ma:versionID="0e5043c148c539d9cd4ffd8dec5527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ae53d147369609339da0000e6a4a43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065A1E-09DB-4C5B-8D8B-B91119C664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6EB027-E2EC-40DB-A141-9062F8BCD8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A589D1-5B22-4DDD-B964-67B8BC7E530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5259</TotalTime>
  <Words>384</Words>
  <Application>Microsoft Office PowerPoint</Application>
  <PresentationFormat>On-screen Show (4:3)</PresentationFormat>
  <Paragraphs>190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Default Theme</vt:lpstr>
      <vt:lpstr>GWP Stress test statistics</vt:lpstr>
      <vt:lpstr>Stress test configuration</vt:lpstr>
      <vt:lpstr>Failures and Frequency -  GWP 5.1.0 b40</vt:lpstr>
      <vt:lpstr>Failures and Frequency -  GWP 5.1.0 b40</vt:lpstr>
      <vt:lpstr>Failures and Frequency - GWP 5.1.0 b40</vt:lpstr>
      <vt:lpstr>Failure Trend Rate - GWP 5.1.0 b40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Gruas_Dolors</dc:creator>
  <cp:lastModifiedBy>Gruas_Dolors</cp:lastModifiedBy>
  <cp:revision>118</cp:revision>
  <cp:lastPrinted>2014-09-24T18:41:31Z</cp:lastPrinted>
  <dcterms:created xsi:type="dcterms:W3CDTF">2017-02-06T15:08:30Z</dcterms:created>
  <dcterms:modified xsi:type="dcterms:W3CDTF">2017-08-08T05:54:33Z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0x01010049E8105E51B1F9498DFE4C0E01BC8C94</vt:lpwstr>
  </property>
</Properties>
</file>