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3" r:id="rId2"/>
    <p:sldId id="282" r:id="rId3"/>
    <p:sldId id="283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D"/>
    <a:srgbClr val="B0BC22"/>
    <a:srgbClr val="C4D600"/>
    <a:srgbClr val="AFD100"/>
    <a:srgbClr val="B1B1B3"/>
    <a:srgbClr val="00A3E0"/>
    <a:srgbClr val="75787B"/>
    <a:srgbClr val="0057B8"/>
    <a:srgbClr val="B1B3B3"/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94660"/>
  </p:normalViewPr>
  <p:slideViewPr>
    <p:cSldViewPr snapToObjects="1">
      <p:cViewPr>
        <p:scale>
          <a:sx n="66" d="100"/>
          <a:sy n="66" d="100"/>
        </p:scale>
        <p:origin x="-2142" y="-14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ogert\Documents\Stresstes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Stable</c:v>
                </c:pt>
              </c:strCache>
            </c:strRef>
          </c:tx>
          <c:cat>
            <c:strRef>
              <c:f>Sheet1!$K$4:$K$11</c:f>
              <c:strCache>
                <c:ptCount val="8"/>
                <c:pt idx="0">
                  <c:v>GWP 5.1.0 b26, G4K b22</c:v>
                </c:pt>
                <c:pt idx="1">
                  <c:v>GWP 5.1.0 b26, G4K b24</c:v>
                </c:pt>
                <c:pt idx="2">
                  <c:v>GWP 5.1.0 b26, G4K b24</c:v>
                </c:pt>
                <c:pt idx="3">
                  <c:v>GWP 5.1.0 b30, G4K b24</c:v>
                </c:pt>
                <c:pt idx="4">
                  <c:v>GWP 5.1.0 b36, G4K b24</c:v>
                </c:pt>
                <c:pt idx="5">
                  <c:v>GWP 5.1.0 b40, G4K bDev</c:v>
                </c:pt>
                <c:pt idx="6">
                  <c:v>GWP 5.1.0 b40, G4K b24</c:v>
                </c:pt>
                <c:pt idx="7">
                  <c:v>GWP 5.1.0 b40, G4K b24</c:v>
                </c:pt>
              </c:strCache>
            </c:strRef>
          </c:cat>
          <c:val>
            <c:numRef>
              <c:f>Sheet1!$L$4:$L$11</c:f>
              <c:numCache>
                <c:formatCode>0.0%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1.4E-2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7.0999999999999994E-2</c:v>
                </c:pt>
                <c:pt idx="7">
                  <c:v>6.7000000000000004E-2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Sheet1!$M$2</c:f>
              <c:strCache>
                <c:ptCount val="1"/>
                <c:pt idx="0">
                  <c:v>Unstable</c:v>
                </c:pt>
              </c:strCache>
            </c:strRef>
          </c:tx>
          <c:cat>
            <c:strRef>
              <c:f>Sheet1!$K$4:$K$11</c:f>
              <c:strCache>
                <c:ptCount val="8"/>
                <c:pt idx="0">
                  <c:v>GWP 5.1.0 b26, G4K b22</c:v>
                </c:pt>
                <c:pt idx="1">
                  <c:v>GWP 5.1.0 b26, G4K b24</c:v>
                </c:pt>
                <c:pt idx="2">
                  <c:v>GWP 5.1.0 b26, G4K b24</c:v>
                </c:pt>
                <c:pt idx="3">
                  <c:v>GWP 5.1.0 b30, G4K b24</c:v>
                </c:pt>
                <c:pt idx="4">
                  <c:v>GWP 5.1.0 b36, G4K b24</c:v>
                </c:pt>
                <c:pt idx="5">
                  <c:v>GWP 5.1.0 b40, G4K bDev</c:v>
                </c:pt>
                <c:pt idx="6">
                  <c:v>GWP 5.1.0 b40, G4K b24</c:v>
                </c:pt>
                <c:pt idx="7">
                  <c:v>GWP 5.1.0 b40, G4K b24</c:v>
                </c:pt>
              </c:strCache>
            </c:strRef>
          </c:cat>
          <c:val>
            <c:numRef>
              <c:f>Sheet1!$M$4:$M$11</c:f>
              <c:numCache>
                <c:formatCode>0.0%</c:formatCode>
                <c:ptCount val="8"/>
                <c:pt idx="0">
                  <c:v>4.2999999999999997E-2</c:v>
                </c:pt>
                <c:pt idx="1">
                  <c:v>0.01</c:v>
                </c:pt>
                <c:pt idx="2">
                  <c:v>2.5999999999999999E-2</c:v>
                </c:pt>
                <c:pt idx="3">
                  <c:v>1.6E-2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</c:v>
                </c:pt>
                <c:pt idx="7">
                  <c:v>2.1000000000000001E-2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Sheet1!$K$4:$K$11</c:f>
              <c:strCache>
                <c:ptCount val="8"/>
                <c:pt idx="0">
                  <c:v>GWP 5.1.0 b26, G4K b22</c:v>
                </c:pt>
                <c:pt idx="1">
                  <c:v>GWP 5.1.0 b26, G4K b24</c:v>
                </c:pt>
                <c:pt idx="2">
                  <c:v>GWP 5.1.0 b26, G4K b24</c:v>
                </c:pt>
                <c:pt idx="3">
                  <c:v>GWP 5.1.0 b30, G4K b24</c:v>
                </c:pt>
                <c:pt idx="4">
                  <c:v>GWP 5.1.0 b36, G4K b24</c:v>
                </c:pt>
                <c:pt idx="5">
                  <c:v>GWP 5.1.0 b40, G4K bDev</c:v>
                </c:pt>
                <c:pt idx="6">
                  <c:v>GWP 5.1.0 b40, G4K b24</c:v>
                </c:pt>
                <c:pt idx="7">
                  <c:v>GWP 5.1.0 b40, G4K b24</c:v>
                </c:pt>
              </c:strCache>
            </c:strRef>
          </c:cat>
          <c:val>
            <c:numRef>
              <c:f>Sheet1!$N$4:$N$11</c:f>
              <c:numCache>
                <c:formatCode>0.0%</c:formatCode>
                <c:ptCount val="8"/>
                <c:pt idx="0">
                  <c:v>2.3E-2</c:v>
                </c:pt>
                <c:pt idx="1">
                  <c:v>5.0000000000000001E-3</c:v>
                </c:pt>
                <c:pt idx="2">
                  <c:v>0.02</c:v>
                </c:pt>
                <c:pt idx="3">
                  <c:v>8.0000000000000002E-3</c:v>
                </c:pt>
                <c:pt idx="4">
                  <c:v>3.0000000000000001E-3</c:v>
                </c:pt>
                <c:pt idx="5">
                  <c:v>2.5000000000000001E-2</c:v>
                </c:pt>
                <c:pt idx="6">
                  <c:v>0.04</c:v>
                </c:pt>
                <c:pt idx="7">
                  <c:v>2.5000000000000001E-2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48352"/>
        <c:axId val="46949888"/>
      </c:lineChart>
      <c:catAx>
        <c:axId val="46948352"/>
        <c:scaling>
          <c:orientation val="minMax"/>
        </c:scaling>
        <c:delete val="0"/>
        <c:axPos val="b"/>
        <c:majorTickMark val="out"/>
        <c:minorTickMark val="none"/>
        <c:tickLblPos val="nextTo"/>
        <c:crossAx val="46949888"/>
        <c:crosses val="autoZero"/>
        <c:auto val="1"/>
        <c:lblAlgn val="ctr"/>
        <c:lblOffset val="100"/>
        <c:noMultiLvlLbl val="0"/>
      </c:catAx>
      <c:valAx>
        <c:axId val="46949888"/>
        <c:scaling>
          <c:orientation val="minMax"/>
          <c:max val="8.0000000000000016E-2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46948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3600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" y="512234"/>
            <a:ext cx="2304964" cy="6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91072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5426"/>
            <a:ext cx="4040188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5744"/>
            <a:ext cx="4041775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2"/>
          <a:stretch/>
        </p:blipFill>
        <p:spPr>
          <a:xfrm>
            <a:off x="6118327" y="6000252"/>
            <a:ext cx="2304964" cy="5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8" y="2209800"/>
            <a:ext cx="7226823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72278"/>
            <a:ext cx="8229600" cy="887896"/>
          </a:xfrm>
          <a:prstGeom prst="rect">
            <a:avLst/>
          </a:prstGeom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rgbClr val="007F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291072"/>
          </a:xfrm>
          <a:prstGeom prst="rect">
            <a:avLst/>
          </a:prstGeom>
          <a:gradFill rotWithShape="1">
            <a:gsLst>
              <a:gs pos="52000">
                <a:srgbClr val="AFD100"/>
              </a:gs>
              <a:gs pos="100000">
                <a:srgbClr val="60B500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0057B8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0" y="6285405"/>
            <a:ext cx="9144000" cy="18288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4"/>
          <a:stretch/>
        </p:blipFill>
        <p:spPr>
          <a:xfrm>
            <a:off x="7252211" y="6434654"/>
            <a:ext cx="1434589" cy="311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6840826" y="3750100"/>
            <a:ext cx="4118113" cy="12311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kern="1200" dirty="0" smtClean="0">
                <a:solidFill>
                  <a:srgbClr val="B1B1B3"/>
                </a:solidFill>
                <a:latin typeface="+mn-lt"/>
                <a:ea typeface="+mn-ea"/>
                <a:cs typeface="+mn-cs"/>
              </a:rPr>
              <a:t>© Instrumentation Laboratory. All rights reserved. Confidential. For internal use only.</a:t>
            </a:r>
            <a:endParaRPr lang="en-US" dirty="0" smtClean="0">
              <a:solidFill>
                <a:srgbClr val="00A3E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7" y="6340735"/>
            <a:ext cx="1638783" cy="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2" r:id="rId3"/>
    <p:sldLayoutId id="2147483663" r:id="rId4"/>
    <p:sldLayoutId id="2147483666" r:id="rId5"/>
    <p:sldLayoutId id="2147483653" r:id="rId6"/>
    <p:sldLayoutId id="2147483649" r:id="rId7"/>
    <p:sldLayoutId id="2147483659" r:id="rId8"/>
    <p:sldLayoutId id="2147483651" r:id="rId9"/>
    <p:sldLayoutId id="2147483658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ACC32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ACC32D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ACC32D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398094"/>
              </p:ext>
            </p:extLst>
          </p:nvPr>
        </p:nvGraphicFramePr>
        <p:xfrm>
          <a:off x="457200" y="137160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426029"/>
                <a:gridCol w="925285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r>
                        <a:rPr lang="en-US" baseline="0" dirty="0" smtClean="0"/>
                        <a:t>w </a:t>
                      </a:r>
                      <a:r>
                        <a:rPr lang="en-US" baseline="0" dirty="0" err="1" smtClean="0"/>
                        <a:t>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V3.1 b24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</a:t>
                      </a:r>
                      <a:r>
                        <a:rPr lang="en-US" dirty="0" err="1" smtClean="0"/>
                        <a:t>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V3.1 b24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V3.1 b24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V5.1.0 b30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4000 Stress Test Configuration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886200"/>
            <a:ext cx="74676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Note: Sample frequency </a:t>
            </a:r>
            <a:r>
              <a:rPr lang="en-US" dirty="0" smtClean="0">
                <a:solidFill>
                  <a:srgbClr val="00A3E0"/>
                </a:solidFill>
              </a:rPr>
              <a:t>is16 </a:t>
            </a:r>
            <a:r>
              <a:rPr lang="en-US" dirty="0" smtClean="0">
                <a:solidFill>
                  <a:srgbClr val="00A3E0"/>
                </a:solidFill>
              </a:rPr>
              <a:t>samples an </a:t>
            </a:r>
            <a:r>
              <a:rPr lang="en-US" dirty="0" smtClean="0">
                <a:solidFill>
                  <a:srgbClr val="00A3E0"/>
                </a:solidFill>
              </a:rPr>
              <a:t>hour.</a:t>
            </a:r>
            <a:endParaRPr lang="en-US" dirty="0" smtClean="0">
              <a:solidFill>
                <a:srgbClr val="00A3E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8" y="4267200"/>
            <a:ext cx="8229601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Deviation: Four instruments crashed before network up/down script was applied.</a:t>
            </a:r>
            <a:endParaRPr lang="en-US" dirty="0" smtClean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 4000 Failure Rate Trend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95715"/>
              </p:ext>
            </p:extLst>
          </p:nvPr>
        </p:nvGraphicFramePr>
        <p:xfrm>
          <a:off x="147319" y="4826000"/>
          <a:ext cx="442976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1"/>
                <a:gridCol w="914400"/>
                <a:gridCol w="1219200"/>
                <a:gridCol w="995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GWP5.1.0 b36, G4K</a:t>
                      </a:r>
                      <a:r>
                        <a:rPr lang="en-US" baseline="0" dirty="0" smtClean="0"/>
                        <a:t> b24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7162800" y="48006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5590401"/>
            <a:ext cx="15240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2 Day Run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257251"/>
              </p:ext>
            </p:extLst>
          </p:nvPr>
        </p:nvGraphicFramePr>
        <p:xfrm>
          <a:off x="243114" y="787400"/>
          <a:ext cx="8229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486400" y="4676002"/>
            <a:ext cx="580571" cy="657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400" y="5451901"/>
            <a:ext cx="2285999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4 Day Run Scripts Partially running</a:t>
            </a:r>
            <a:endParaRPr lang="en-US" dirty="0" smtClean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02184161"/>
              </p:ext>
            </p:extLst>
          </p:nvPr>
        </p:nvGraphicFramePr>
        <p:xfrm>
          <a:off x="431800" y="1251243"/>
          <a:ext cx="6389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957580"/>
                <a:gridCol w="3190240"/>
                <a:gridCol w="1359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3206 on analyzer before restart. 1:00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Freeze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Freeze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0201"/>
            <a:ext cx="8229600" cy="914400"/>
          </a:xfrm>
        </p:spPr>
        <p:txBody>
          <a:bodyPr/>
          <a:lstStyle/>
          <a:p>
            <a:r>
              <a:rPr lang="en-US" dirty="0" smtClean="0"/>
              <a:t>GEM 4000 Failures and Frequency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800" y="974244"/>
            <a:ext cx="12954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GWP 510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46519"/>
              </p:ext>
            </p:extLst>
          </p:nvPr>
        </p:nvGraphicFramePr>
        <p:xfrm>
          <a:off x="431800" y="3200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49400"/>
                <a:gridCol w="149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47201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Stable Network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43488"/>
              </p:ext>
            </p:extLst>
          </p:nvPr>
        </p:nvGraphicFramePr>
        <p:xfrm>
          <a:off x="482600" y="490091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23424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Unstable Network</a:t>
            </a:r>
          </a:p>
        </p:txBody>
      </p:sp>
    </p:spTree>
    <p:extLst>
      <p:ext uri="{BB962C8B-B14F-4D97-AF65-F5344CB8AC3E}">
        <p14:creationId xmlns:p14="http://schemas.microsoft.com/office/powerpoint/2010/main" val="2016323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L Corp Default">
  <a:themeElements>
    <a:clrScheme name="IL Color Palette">
      <a:dk1>
        <a:srgbClr val="75787B"/>
      </a:dk1>
      <a:lt1>
        <a:srgbClr val="FFFFFF"/>
      </a:lt1>
      <a:dk2>
        <a:srgbClr val="00A3E0"/>
      </a:dk2>
      <a:lt2>
        <a:srgbClr val="C4D600"/>
      </a:lt2>
      <a:accent1>
        <a:srgbClr val="EEDC00"/>
      </a:accent1>
      <a:accent2>
        <a:srgbClr val="78BE20"/>
      </a:accent2>
      <a:accent3>
        <a:srgbClr val="0057B8"/>
      </a:accent3>
      <a:accent4>
        <a:srgbClr val="9BCBEB"/>
      </a:accent4>
      <a:accent5>
        <a:srgbClr val="B1B3B3"/>
      </a:accent5>
      <a:accent6>
        <a:srgbClr val="A6BBC8"/>
      </a:accent6>
      <a:hlink>
        <a:srgbClr val="75787B"/>
      </a:hlink>
      <a:folHlink>
        <a:srgbClr val="0057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8124</TotalTime>
  <Words>161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INL Corp Default</vt:lpstr>
      <vt:lpstr>GEM 4000 Stress Test Configuration</vt:lpstr>
      <vt:lpstr>GEM 4000 Failure Rate Trend</vt:lpstr>
      <vt:lpstr>GEM 4000 Failures and Frequency</vt:lpstr>
    </vt:vector>
  </TitlesOfParts>
  <Company>KHJ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 KHJ</dc:creator>
  <cp:lastModifiedBy>CBogert</cp:lastModifiedBy>
  <cp:revision>159</cp:revision>
  <cp:lastPrinted>2014-09-24T18:41:31Z</cp:lastPrinted>
  <dcterms:created xsi:type="dcterms:W3CDTF">2014-07-18T17:42:34Z</dcterms:created>
  <dcterms:modified xsi:type="dcterms:W3CDTF">2017-07-12T18:43:05Z</dcterms:modified>
</cp:coreProperties>
</file>