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9" r:id="rId3"/>
    <p:sldId id="280" r:id="rId4"/>
    <p:sldId id="274" r:id="rId5"/>
    <p:sldId id="277" r:id="rId6"/>
    <p:sldId id="278" r:id="rId7"/>
    <p:sldId id="265" r:id="rId8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32D"/>
    <a:srgbClr val="B0BC22"/>
    <a:srgbClr val="C4D600"/>
    <a:srgbClr val="AFD100"/>
    <a:srgbClr val="B1B1B3"/>
    <a:srgbClr val="00A3E0"/>
    <a:srgbClr val="75787B"/>
    <a:srgbClr val="0057B8"/>
    <a:srgbClr val="B1B3B3"/>
    <a:srgbClr val="9B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71200" autoAdjust="0"/>
  </p:normalViewPr>
  <p:slideViewPr>
    <p:cSldViewPr snapToObjects="1">
      <p:cViewPr varScale="1">
        <p:scale>
          <a:sx n="80" d="100"/>
          <a:sy n="80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27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04703128325175E-2"/>
          <c:y val="3.9828146481689787E-2"/>
          <c:w val="0.75968208365846157"/>
          <c:h val="0.806273799108444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Stable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GWP B36    G5K B149</c:v>
                </c:pt>
                <c:pt idx="1">
                  <c:v>GWP B40    G5K B1</c:v>
                </c:pt>
                <c:pt idx="2">
                  <c:v>GWP B40    G5K B2</c:v>
                </c:pt>
                <c:pt idx="3">
                  <c:v>GWP B40    G5K B5</c:v>
                </c:pt>
                <c:pt idx="4">
                  <c:v>GWP B40    G5K B9</c:v>
                </c:pt>
                <c:pt idx="5">
                  <c:v>GWP B40    G5K B23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0.1429</c:v>
                </c:pt>
                <c:pt idx="3">
                  <c:v>0</c:v>
                </c:pt>
                <c:pt idx="4">
                  <c:v>4.7399999999999998E-2</c:v>
                </c:pt>
                <c:pt idx="5">
                  <c:v>7.8600000000000003E-2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Unstable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GWP B36    G5K B149</c:v>
                </c:pt>
                <c:pt idx="1">
                  <c:v>GWP B40    G5K B1</c:v>
                </c:pt>
                <c:pt idx="2">
                  <c:v>GWP B40    G5K B2</c:v>
                </c:pt>
                <c:pt idx="3">
                  <c:v>GWP B40    G5K B5</c:v>
                </c:pt>
                <c:pt idx="4">
                  <c:v>GWP B40    G5K B9</c:v>
                </c:pt>
                <c:pt idx="5">
                  <c:v>GWP B40    G5K B23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2.2200000000000001E-2</c:v>
                </c:pt>
                <c:pt idx="1">
                  <c:v>5.5599999999999997E-2</c:v>
                </c:pt>
                <c:pt idx="2">
                  <c:v>2.3800000000000002E-2</c:v>
                </c:pt>
                <c:pt idx="3">
                  <c:v>0</c:v>
                </c:pt>
                <c:pt idx="4">
                  <c:v>1.04E-2</c:v>
                </c:pt>
                <c:pt idx="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GWP B36    G5K B149</c:v>
                </c:pt>
                <c:pt idx="1">
                  <c:v>GWP B40    G5K B1</c:v>
                </c:pt>
                <c:pt idx="2">
                  <c:v>GWP B40    G5K B2</c:v>
                </c:pt>
                <c:pt idx="3">
                  <c:v>GWP B40    G5K B5</c:v>
                </c:pt>
                <c:pt idx="4">
                  <c:v>GWP B40    G5K B9</c:v>
                </c:pt>
                <c:pt idx="5">
                  <c:v>GWP B40    G5K B23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6.7000000000000002E-3</c:v>
                </c:pt>
                <c:pt idx="1">
                  <c:v>1.67E-2</c:v>
                </c:pt>
                <c:pt idx="2">
                  <c:v>0.1053</c:v>
                </c:pt>
                <c:pt idx="3">
                  <c:v>0</c:v>
                </c:pt>
                <c:pt idx="4">
                  <c:v>3.5000000000000003E-2</c:v>
                </c:pt>
                <c:pt idx="5">
                  <c:v>5.2900000000000003E-2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60896"/>
        <c:axId val="38117760"/>
      </c:lineChart>
      <c:catAx>
        <c:axId val="100960896"/>
        <c:scaling>
          <c:orientation val="minMax"/>
        </c:scaling>
        <c:delete val="0"/>
        <c:axPos val="b"/>
        <c:majorTickMark val="out"/>
        <c:minorTickMark val="none"/>
        <c:tickLblPos val="nextTo"/>
        <c:crossAx val="38117760"/>
        <c:crosses val="autoZero"/>
        <c:auto val="1"/>
        <c:lblAlgn val="ctr"/>
        <c:lblOffset val="100"/>
        <c:noMultiLvlLbl val="0"/>
      </c:catAx>
      <c:valAx>
        <c:axId val="3811776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00960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27627627627632"/>
          <c:y val="0.39718680998208555"/>
          <c:w val="0.15471471471471471"/>
          <c:h val="0.2056261717285339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CRs have been resolved and are in the process of being 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3600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8" y="512234"/>
            <a:ext cx="2304964" cy="6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291072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57200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5426"/>
            <a:ext cx="4040188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35744"/>
            <a:ext cx="4041775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2"/>
          <a:stretch/>
        </p:blipFill>
        <p:spPr>
          <a:xfrm>
            <a:off x="6118327" y="6000252"/>
            <a:ext cx="2304964" cy="50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8" y="2209800"/>
            <a:ext cx="7226823" cy="24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72278"/>
            <a:ext cx="8229600" cy="887896"/>
          </a:xfrm>
          <a:prstGeom prst="rect">
            <a:avLst/>
          </a:prstGeom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 baseline="0">
                <a:solidFill>
                  <a:srgbClr val="007F9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6291072"/>
          </a:xfrm>
          <a:prstGeom prst="rect">
            <a:avLst/>
          </a:prstGeom>
          <a:gradFill rotWithShape="1">
            <a:gsLst>
              <a:gs pos="52000">
                <a:srgbClr val="AFD100"/>
              </a:gs>
              <a:gs pos="100000">
                <a:srgbClr val="60B500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0057B8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 flipV="1">
            <a:off x="0" y="6285405"/>
            <a:ext cx="9144000" cy="18288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4"/>
          <a:stretch/>
        </p:blipFill>
        <p:spPr>
          <a:xfrm>
            <a:off x="7252211" y="6434654"/>
            <a:ext cx="1434589" cy="31126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 rot="16200000">
            <a:off x="6840826" y="3750100"/>
            <a:ext cx="4118113" cy="123113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kern="1200" dirty="0" smtClean="0">
                <a:solidFill>
                  <a:srgbClr val="B1B1B3"/>
                </a:solidFill>
                <a:latin typeface="+mn-lt"/>
                <a:ea typeface="+mn-ea"/>
                <a:cs typeface="+mn-cs"/>
              </a:rPr>
              <a:t>© Instrumentation Laboratory. All rights reserved. Confidential. For internal use only.</a:t>
            </a:r>
            <a:endParaRPr lang="en-US" dirty="0" smtClean="0">
              <a:solidFill>
                <a:srgbClr val="00A3E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7" y="6340735"/>
            <a:ext cx="1638783" cy="5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2" r:id="rId3"/>
    <p:sldLayoutId id="2147483663" r:id="rId4"/>
    <p:sldLayoutId id="2147483666" r:id="rId5"/>
    <p:sldLayoutId id="2147483653" r:id="rId6"/>
    <p:sldLayoutId id="2147483649" r:id="rId7"/>
    <p:sldLayoutId id="2147483659" r:id="rId8"/>
    <p:sldLayoutId id="2147483651" r:id="rId9"/>
    <p:sldLayoutId id="2147483658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ACC32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ACC32D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ACC32D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GEM5000 Stress Test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Haining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65C7-F810-9348-8541-C27981728F22}" type="datetime1">
              <a:rPr lang="en-US" smtClean="0"/>
              <a:pPr/>
              <a:t>8/9/2017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6418" y="1249836"/>
            <a:ext cx="4008437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19 GEM5000’s:</a:t>
            </a:r>
          </a:p>
          <a:p>
            <a:pPr lvl="1"/>
            <a:r>
              <a:rPr lang="en-US" dirty="0" smtClean="0"/>
              <a:t>2GB RAM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G5K v1.2.0 B148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 Up/Down Scripts:</a:t>
            </a:r>
          </a:p>
          <a:p>
            <a:pPr lvl="1"/>
            <a:r>
              <a:rPr lang="en-US" dirty="0" smtClean="0"/>
              <a:t>4 each @ </a:t>
            </a:r>
            <a:r>
              <a:rPr lang="en-US" dirty="0"/>
              <a:t>5</a:t>
            </a:r>
            <a:r>
              <a:rPr lang="en-US" dirty="0" smtClean="0"/>
              <a:t>, </a:t>
            </a:r>
            <a:r>
              <a:rPr lang="en-US" dirty="0"/>
              <a:t>5</a:t>
            </a:r>
            <a:r>
              <a:rPr lang="en-US" dirty="0" smtClean="0"/>
              <a:t>, 10, 40min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@ random intervals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Sampling rate</a:t>
            </a:r>
            <a:endParaRPr lang="en-US" dirty="0"/>
          </a:p>
          <a:p>
            <a:pPr lvl="1"/>
            <a:r>
              <a:rPr lang="en-US" dirty="0" smtClean="0"/>
              <a:t>29/</a:t>
            </a:r>
            <a:r>
              <a:rPr lang="en-US" dirty="0" err="1" smtClean="0"/>
              <a:t>hr</a:t>
            </a:r>
            <a:r>
              <a:rPr lang="en-US" dirty="0" smtClean="0"/>
              <a:t> &lt; Rate &lt; 30/</a:t>
            </a:r>
            <a:r>
              <a:rPr lang="en-US" dirty="0" err="1" smtClean="0"/>
              <a:t>hr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Time:  13 Days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 Configuration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72425" y="1218769"/>
            <a:ext cx="4008437" cy="4800600"/>
          </a:xfrm>
        </p:spPr>
        <p:txBody>
          <a:bodyPr/>
          <a:lstStyle/>
          <a:p>
            <a:r>
              <a:rPr lang="en-US" dirty="0" smtClean="0"/>
              <a:t>GWP Server</a:t>
            </a:r>
          </a:p>
          <a:p>
            <a:pPr lvl="1"/>
            <a:r>
              <a:rPr lang="en-US" dirty="0" smtClean="0"/>
              <a:t>G8 Server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CPUs (2GHz each)</a:t>
            </a:r>
          </a:p>
          <a:p>
            <a:pPr lvl="1"/>
            <a:r>
              <a:rPr lang="en-US" dirty="0" smtClean="0"/>
              <a:t>4GB RAM</a:t>
            </a:r>
          </a:p>
          <a:p>
            <a:pPr lvl="1"/>
            <a:r>
              <a:rPr lang="en-US" dirty="0" smtClean="0"/>
              <a:t>Virtual Machine</a:t>
            </a:r>
          </a:p>
          <a:p>
            <a:pPr lvl="1"/>
            <a:r>
              <a:rPr lang="en-US" dirty="0" smtClean="0"/>
              <a:t>GWP </a:t>
            </a:r>
            <a:r>
              <a:rPr lang="en-US" dirty="0"/>
              <a:t>5</a:t>
            </a:r>
            <a:r>
              <a:rPr lang="en-US" dirty="0" smtClean="0"/>
              <a:t>.1 upgraded from B36 to B40(Release Build) on 6/9/2017</a:t>
            </a:r>
          </a:p>
        </p:txBody>
      </p:sp>
    </p:spTree>
    <p:extLst>
      <p:ext uri="{BB962C8B-B14F-4D97-AF65-F5344CB8AC3E}">
        <p14:creationId xmlns:p14="http://schemas.microsoft.com/office/powerpoint/2010/main" val="735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45528109"/>
              </p:ext>
            </p:extLst>
          </p:nvPr>
        </p:nvGraphicFramePr>
        <p:xfrm>
          <a:off x="228600" y="13716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Trend G5K 1.3.0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2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77350575"/>
              </p:ext>
            </p:extLst>
          </p:nvPr>
        </p:nvGraphicFramePr>
        <p:xfrm>
          <a:off x="457200" y="868878"/>
          <a:ext cx="7924800" cy="28346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23848"/>
                <a:gridCol w="879584"/>
                <a:gridCol w="879584"/>
                <a:gridCol w="1188984"/>
                <a:gridCol w="914400"/>
                <a:gridCol w="838200"/>
                <a:gridCol w="838200"/>
                <a:gridCol w="762000"/>
              </a:tblGrid>
              <a:tr h="54864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5879" marR="95879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Tickets</a:t>
                      </a:r>
                      <a:endParaRPr lang="en-US" sz="180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95879" marR="9587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CR Number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IL96-7541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IL96-7445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IL96-7446/7400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IL96-7394</a:t>
                      </a:r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IL96-7138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IL96-6851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IL96-7074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Stable Network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Unstable Network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95879" marR="95879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Overall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95879" marR="95879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664464"/>
          </a:xfrm>
        </p:spPr>
        <p:txBody>
          <a:bodyPr/>
          <a:lstStyle/>
          <a:p>
            <a:r>
              <a:rPr lang="en-US" dirty="0" smtClean="0"/>
              <a:t>Failures and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65117" y="4074439"/>
            <a:ext cx="8183884" cy="1938992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/>
              <a:t>IL96-7541</a:t>
            </a:r>
            <a:r>
              <a:rPr lang="en-US" dirty="0"/>
              <a:t> – </a:t>
            </a:r>
            <a:r>
              <a:rPr lang="en-US" dirty="0" smtClean="0"/>
              <a:t>Network ping/pong authorization between </a:t>
            </a:r>
            <a:r>
              <a:rPr lang="en-US" dirty="0"/>
              <a:t>client </a:t>
            </a:r>
            <a:r>
              <a:rPr lang="en-US" dirty="0" smtClean="0"/>
              <a:t>&amp; GWP timing out </a:t>
            </a:r>
            <a:endParaRPr lang="en-US" dirty="0"/>
          </a:p>
          <a:p>
            <a:r>
              <a:rPr lang="en-US" dirty="0" smtClean="0"/>
              <a:t>IL96-7445 </a:t>
            </a:r>
            <a:r>
              <a:rPr lang="en-US" dirty="0" smtClean="0"/>
              <a:t>– Mismatch sample# between GWP and Clients</a:t>
            </a:r>
          </a:p>
          <a:p>
            <a:r>
              <a:rPr lang="en-US" dirty="0" smtClean="0"/>
              <a:t>IL96-7446/7400 – Wrong network icon color</a:t>
            </a:r>
          </a:p>
          <a:p>
            <a:r>
              <a:rPr lang="en-US" dirty="0" smtClean="0"/>
              <a:t>IL96-7394 – UI freeze</a:t>
            </a:r>
          </a:p>
          <a:p>
            <a:r>
              <a:rPr lang="en-US" dirty="0" smtClean="0"/>
              <a:t>IL96-7138 – Out of Memory issue</a:t>
            </a:r>
          </a:p>
          <a:p>
            <a:r>
              <a:rPr lang="en-US" dirty="0" smtClean="0"/>
              <a:t>IL96-6851 – 3206 crash similar but different flavor of JMS issue</a:t>
            </a:r>
          </a:p>
          <a:p>
            <a:r>
              <a:rPr lang="en-US" dirty="0" smtClean="0"/>
              <a:t>IL96-7074 – AM </a:t>
            </a:r>
            <a:r>
              <a:rPr lang="en-US" dirty="0" err="1" smtClean="0"/>
              <a:t>eeprom</a:t>
            </a:r>
            <a:r>
              <a:rPr lang="en-US" dirty="0" smtClean="0"/>
              <a:t> error handling related issue</a:t>
            </a:r>
          </a:p>
        </p:txBody>
      </p:sp>
    </p:spTree>
    <p:extLst>
      <p:ext uri="{BB962C8B-B14F-4D97-AF65-F5344CB8AC3E}">
        <p14:creationId xmlns:p14="http://schemas.microsoft.com/office/powerpoint/2010/main" val="25933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L Corp Default">
  <a:themeElements>
    <a:clrScheme name="IL Color Palette">
      <a:dk1>
        <a:srgbClr val="75787B"/>
      </a:dk1>
      <a:lt1>
        <a:srgbClr val="FFFFFF"/>
      </a:lt1>
      <a:dk2>
        <a:srgbClr val="00A3E0"/>
      </a:dk2>
      <a:lt2>
        <a:srgbClr val="C4D600"/>
      </a:lt2>
      <a:accent1>
        <a:srgbClr val="EEDC00"/>
      </a:accent1>
      <a:accent2>
        <a:srgbClr val="78BE20"/>
      </a:accent2>
      <a:accent3>
        <a:srgbClr val="0057B8"/>
      </a:accent3>
      <a:accent4>
        <a:srgbClr val="9BCBEB"/>
      </a:accent4>
      <a:accent5>
        <a:srgbClr val="B1B3B3"/>
      </a:accent5>
      <a:accent6>
        <a:srgbClr val="A6BBC8"/>
      </a:accent6>
      <a:hlink>
        <a:srgbClr val="75787B"/>
      </a:hlink>
      <a:folHlink>
        <a:srgbClr val="0057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1672</TotalTime>
  <Words>191</Words>
  <Application>Microsoft Office PowerPoint</Application>
  <PresentationFormat>On-screen Show (4:3)</PresentationFormat>
  <Paragraphs>72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INL Corp Default</vt:lpstr>
      <vt:lpstr>GEM5000 Stress Test Report</vt:lpstr>
      <vt:lpstr>Stress Test Configuration</vt:lpstr>
      <vt:lpstr>Failure Trend G5K 1.3.0</vt:lpstr>
      <vt:lpstr>Failures and Frequency</vt:lpstr>
      <vt:lpstr>PowerPoint Presentation</vt:lpstr>
      <vt:lpstr>PowerPoint Presentation</vt:lpstr>
      <vt:lpstr>PowerPoint Presentation</vt:lpstr>
    </vt:vector>
  </TitlesOfParts>
  <Company>KHJ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KHJ KHJ</dc:creator>
  <cp:lastModifiedBy>Haining Bao</cp:lastModifiedBy>
  <cp:revision>135</cp:revision>
  <cp:lastPrinted>2014-09-24T18:41:31Z</cp:lastPrinted>
  <dcterms:created xsi:type="dcterms:W3CDTF">2014-07-18T17:42:34Z</dcterms:created>
  <dcterms:modified xsi:type="dcterms:W3CDTF">2017-08-09T14:37:17Z</dcterms:modified>
</cp:coreProperties>
</file>