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3" r:id="rId2"/>
    <p:sldId id="282" r:id="rId3"/>
    <p:sldId id="285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D"/>
    <a:srgbClr val="B0BC22"/>
    <a:srgbClr val="C4D600"/>
    <a:srgbClr val="AFD100"/>
    <a:srgbClr val="B1B1B3"/>
    <a:srgbClr val="00A3E0"/>
    <a:srgbClr val="75787B"/>
    <a:srgbClr val="0057B8"/>
    <a:srgbClr val="B1B3B3"/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94660"/>
  </p:normalViewPr>
  <p:slideViewPr>
    <p:cSldViewPr snapToObjects="1">
      <p:cViewPr>
        <p:scale>
          <a:sx n="66" d="100"/>
          <a:sy n="66" d="100"/>
        </p:scale>
        <p:origin x="-2982" y="-10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27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poitras\Documents\Automation\Stress%20Test%20Documents\Stress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Stable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  <c:pt idx="3">
                  <c:v>G4k, test; GWP, 450 Release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4.1700000000000001E-2</c:v>
                </c:pt>
                <c:pt idx="1">
                  <c:v>0.375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Unstable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  <c:pt idx="3">
                  <c:v>G4k, test; GWP, 450 Release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7.3300000000000004E-2</c:v>
                </c:pt>
                <c:pt idx="1">
                  <c:v>0.1173</c:v>
                </c:pt>
                <c:pt idx="2">
                  <c:v>3.39E-2</c:v>
                </c:pt>
                <c:pt idx="3">
                  <c:v>1.38E-2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G4k, release; GWP, b40 (7 Days)</c:v>
                </c:pt>
                <c:pt idx="1">
                  <c:v>G4k, release; GWP, b38 (5 Days)</c:v>
                </c:pt>
                <c:pt idx="2">
                  <c:v>G4k, release; GWP, b36 (8 Days)</c:v>
                </c:pt>
                <c:pt idx="3">
                  <c:v>G4k, test; GWP, 450 Release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7.0300000000000001E-2</c:v>
                </c:pt>
                <c:pt idx="1">
                  <c:v>0.1404</c:v>
                </c:pt>
                <c:pt idx="2">
                  <c:v>2.9899999999999999E-2</c:v>
                </c:pt>
                <c:pt idx="3">
                  <c:v>1.2500000000000001E-2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560896"/>
        <c:axId val="202244096"/>
      </c:lineChart>
      <c:catAx>
        <c:axId val="124560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2244096"/>
        <c:crosses val="autoZero"/>
        <c:auto val="1"/>
        <c:lblAlgn val="ctr"/>
        <c:lblOffset val="100"/>
        <c:noMultiLvlLbl val="0"/>
      </c:catAx>
      <c:valAx>
        <c:axId val="2022440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24560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3600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" y="512234"/>
            <a:ext cx="2304964" cy="6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291072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ACC32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1371600"/>
            <a:ext cx="4008437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5426"/>
            <a:ext cx="4040188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35744"/>
            <a:ext cx="4041775" cy="41422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L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60B500"/>
              </a:gs>
              <a:gs pos="37000">
                <a:srgbClr val="AFD100"/>
              </a:gs>
            </a:gsLst>
            <a:lin ang="1416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8077522" y="0"/>
            <a:ext cx="1066478" cy="6858000"/>
          </a:xfrm>
          <a:prstGeom prst="rtTriangle">
            <a:avLst/>
          </a:prstGeom>
          <a:gradFill flip="none" rotWithShape="1">
            <a:gsLst>
              <a:gs pos="0">
                <a:srgbClr val="1C9DFF"/>
              </a:gs>
              <a:gs pos="100000">
                <a:srgbClr val="84C9F0"/>
              </a:gs>
            </a:gsLst>
            <a:lin ang="33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2"/>
          <a:stretch/>
        </p:blipFill>
        <p:spPr>
          <a:xfrm>
            <a:off x="6118327" y="6000252"/>
            <a:ext cx="2304964" cy="507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8" y="2209800"/>
            <a:ext cx="7226823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72278"/>
            <a:ext cx="8229600" cy="887896"/>
          </a:xfrm>
          <a:prstGeom prst="rect">
            <a:avLst/>
          </a:prstGeom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 baseline="0">
                <a:solidFill>
                  <a:srgbClr val="007F9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A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6291072"/>
          </a:xfrm>
          <a:prstGeom prst="rect">
            <a:avLst/>
          </a:prstGeom>
          <a:gradFill rotWithShape="1">
            <a:gsLst>
              <a:gs pos="52000">
                <a:srgbClr val="AFD100"/>
              </a:gs>
              <a:gs pos="100000">
                <a:srgbClr val="60B500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04356"/>
            <a:ext cx="7772400" cy="2996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285405"/>
            <a:ext cx="9144000" cy="27432"/>
          </a:xfrm>
          <a:prstGeom prst="rect">
            <a:avLst/>
          </a:prstGeom>
          <a:solidFill>
            <a:srgbClr val="0057B8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0" y="6285405"/>
            <a:ext cx="9144000" cy="18288"/>
          </a:xfrm>
          <a:prstGeom prst="rect">
            <a:avLst/>
          </a:prstGeom>
          <a:solidFill>
            <a:srgbClr val="ACC32D">
              <a:alpha val="75000"/>
            </a:srgbClr>
          </a:solidFill>
          <a:ln>
            <a:solidFill>
              <a:srgbClr val="ACC32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4"/>
          <a:stretch/>
        </p:blipFill>
        <p:spPr>
          <a:xfrm>
            <a:off x="7252211" y="6434654"/>
            <a:ext cx="1434589" cy="311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6840826" y="3750100"/>
            <a:ext cx="4118113" cy="12311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kern="1200" dirty="0" smtClean="0">
                <a:solidFill>
                  <a:srgbClr val="B1B1B3"/>
                </a:solidFill>
                <a:latin typeface="+mn-lt"/>
                <a:ea typeface="+mn-ea"/>
                <a:cs typeface="+mn-cs"/>
              </a:rPr>
              <a:t>© Instrumentation Laboratory. All rights reserved. Confidential. For internal use only.</a:t>
            </a:r>
            <a:endParaRPr lang="en-US" dirty="0" smtClean="0">
              <a:solidFill>
                <a:srgbClr val="00A3E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7" y="6340735"/>
            <a:ext cx="1638783" cy="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2" r:id="rId3"/>
    <p:sldLayoutId id="2147483663" r:id="rId4"/>
    <p:sldLayoutId id="2147483666" r:id="rId5"/>
    <p:sldLayoutId id="2147483653" r:id="rId6"/>
    <p:sldLayoutId id="2147483649" r:id="rId7"/>
    <p:sldLayoutId id="2147483659" r:id="rId8"/>
    <p:sldLayoutId id="2147483651" r:id="rId9"/>
    <p:sldLayoutId id="2147483658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ACC32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ACC32D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ACC32D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ACC32D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254521019"/>
              </p:ext>
            </p:extLst>
          </p:nvPr>
        </p:nvGraphicFramePr>
        <p:xfrm>
          <a:off x="457200" y="1371600"/>
          <a:ext cx="8229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426029"/>
                <a:gridCol w="925285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</a:t>
                      </a:r>
                      <a:r>
                        <a:rPr lang="en-US" baseline="0" dirty="0" smtClean="0"/>
                        <a:t>w </a:t>
                      </a:r>
                      <a:r>
                        <a:rPr lang="en-US" baseline="0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V3.2 b2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</a:t>
                      </a:r>
                      <a:r>
                        <a:rPr lang="en-US" dirty="0" err="1" smtClean="0"/>
                        <a:t>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V3.2 b2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V3.2 b2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GEM 4000 Stress Test Configuration - Current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74676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Note: Sample frequency is 16 samples an hour.</a:t>
            </a:r>
          </a:p>
        </p:txBody>
      </p:sp>
    </p:spTree>
    <p:extLst>
      <p:ext uri="{BB962C8B-B14F-4D97-AF65-F5344CB8AC3E}">
        <p14:creationId xmlns:p14="http://schemas.microsoft.com/office/powerpoint/2010/main" val="761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 4000 Failure Rate Trend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95715"/>
              </p:ext>
            </p:extLst>
          </p:nvPr>
        </p:nvGraphicFramePr>
        <p:xfrm>
          <a:off x="147319" y="4826000"/>
          <a:ext cx="442976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1"/>
                <a:gridCol w="914400"/>
                <a:gridCol w="1219200"/>
                <a:gridCol w="995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GWP5.1.0 b36, G4K</a:t>
                      </a:r>
                      <a:r>
                        <a:rPr lang="en-US" baseline="0" dirty="0" smtClean="0"/>
                        <a:t> b24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552837"/>
              </p:ext>
            </p:extLst>
          </p:nvPr>
        </p:nvGraphicFramePr>
        <p:xfrm>
          <a:off x="147319" y="762000"/>
          <a:ext cx="6939281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9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18982793"/>
              </p:ext>
            </p:extLst>
          </p:nvPr>
        </p:nvGraphicFramePr>
        <p:xfrm>
          <a:off x="431800" y="1251243"/>
          <a:ext cx="6389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957580"/>
                <a:gridCol w="3190240"/>
                <a:gridCol w="1359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3206 on analyzer before restart</a:t>
                      </a:r>
                      <a:r>
                        <a:rPr lang="en-US" dirty="0" smtClean="0"/>
                        <a:t>..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Freeze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lost critical JMS message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BB66D-27C0-7F4D-81A0-6E89FED7AE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0201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GEM 4000 Failures and Frequency – </a:t>
            </a:r>
            <a:r>
              <a:rPr lang="en-US" dirty="0" smtClean="0"/>
              <a:t>v3.2 with GWP450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800" y="974244"/>
            <a:ext cx="12954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GWP </a:t>
            </a:r>
            <a:r>
              <a:rPr lang="en-US" dirty="0" smtClean="0">
                <a:solidFill>
                  <a:srgbClr val="00A3E0"/>
                </a:solidFill>
              </a:rPr>
              <a:t>450</a:t>
            </a:r>
            <a:endParaRPr lang="en-US" dirty="0" smtClean="0">
              <a:solidFill>
                <a:srgbClr val="00A3E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07549"/>
              </p:ext>
            </p:extLst>
          </p:nvPr>
        </p:nvGraphicFramePr>
        <p:xfrm>
          <a:off x="431800" y="3200400"/>
          <a:ext cx="60960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49400"/>
                <a:gridCol w="149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847201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Stable Network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91498"/>
              </p:ext>
            </p:extLst>
          </p:nvPr>
        </p:nvGraphicFramePr>
        <p:xfrm>
          <a:off x="482600" y="4900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Kontron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23424"/>
            <a:ext cx="2590800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smtClean="0">
                <a:solidFill>
                  <a:srgbClr val="00A3E0"/>
                </a:solidFill>
              </a:rPr>
              <a:t>Unstable Network</a:t>
            </a:r>
          </a:p>
        </p:txBody>
      </p:sp>
    </p:spTree>
    <p:extLst>
      <p:ext uri="{BB962C8B-B14F-4D97-AF65-F5344CB8AC3E}">
        <p14:creationId xmlns:p14="http://schemas.microsoft.com/office/powerpoint/2010/main" val="173665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L Corp Default">
  <a:themeElements>
    <a:clrScheme name="IL Color Palette">
      <a:dk1>
        <a:srgbClr val="75787B"/>
      </a:dk1>
      <a:lt1>
        <a:srgbClr val="FFFFFF"/>
      </a:lt1>
      <a:dk2>
        <a:srgbClr val="00A3E0"/>
      </a:dk2>
      <a:lt2>
        <a:srgbClr val="C4D600"/>
      </a:lt2>
      <a:accent1>
        <a:srgbClr val="EEDC00"/>
      </a:accent1>
      <a:accent2>
        <a:srgbClr val="78BE20"/>
      </a:accent2>
      <a:accent3>
        <a:srgbClr val="0057B8"/>
      </a:accent3>
      <a:accent4>
        <a:srgbClr val="9BCBEB"/>
      </a:accent4>
      <a:accent5>
        <a:srgbClr val="B1B3B3"/>
      </a:accent5>
      <a:accent6>
        <a:srgbClr val="A6BBC8"/>
      </a:accent6>
      <a:hlink>
        <a:srgbClr val="75787B"/>
      </a:hlink>
      <a:folHlink>
        <a:srgbClr val="0057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8162</TotalTime>
  <Words>145</Words>
  <Application>Microsoft Office PowerPoint</Application>
  <PresentationFormat>On-screen Show (4:3)</PresentationFormat>
  <Paragraphs>88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INL Corp Default</vt:lpstr>
      <vt:lpstr>GEM 4000 Stress Test Configuration - Current</vt:lpstr>
      <vt:lpstr>GEM 4000 Failure Rate Trend</vt:lpstr>
      <vt:lpstr>GEM 4000 Failures and Frequency – v3.2 with GWP450</vt:lpstr>
    </vt:vector>
  </TitlesOfParts>
  <Company>KHJ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KHJ KHJ</dc:creator>
  <cp:lastModifiedBy>Michael Poitras</cp:lastModifiedBy>
  <cp:revision>167</cp:revision>
  <cp:lastPrinted>2014-09-24T18:41:31Z</cp:lastPrinted>
  <dcterms:created xsi:type="dcterms:W3CDTF">2014-07-18T17:42:34Z</dcterms:created>
  <dcterms:modified xsi:type="dcterms:W3CDTF">2017-09-06T13:53:36Z</dcterms:modified>
</cp:coreProperties>
</file>