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0553F-A9DE-43E8-8D11-34C16A4082D2}" v="801" dt="2021-06-22T17:52:06.391"/>
    <p1510:client id="{1554E459-0639-4F83-8480-DBBA46DB2528}" v="212" dt="2021-06-22T18:21:09.299"/>
    <p1510:client id="{35879858-989D-4058-BF60-B3D1BB015E53}" v="998" dt="2021-06-23T08:17:42.269"/>
    <p1510:client id="{43DEA3B3-8DB8-433A-B4A2-D85306CC4CEA}" v="14" dt="2021-06-22T17:23:29.844"/>
    <p1510:client id="{972C860C-03DD-4AE3-8437-D60A0791080D}" v="501" dt="2021-06-23T10:48:50.581"/>
    <p1510:client id="{AF878FAF-990B-46DF-8A9F-33AA79D37F95}" v="8" dt="2021-06-23T09:10:37.213"/>
    <p1510:client id="{B711BCC9-61E3-4C54-9D50-4A6C8DD1E969}" v="177" dt="2021-06-23T08:44:54.904"/>
    <p1510:client id="{D7F3508D-57D9-45E9-9B76-F1B8A5554170}" v="8" dt="2021-06-23T06:24:49.26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000" b="1"/>
              <a:t>      Pranita Shinde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43132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4039366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111" name="Shape 56"/>
          <p:cNvSpPr/>
          <p:nvPr/>
        </p:nvSpPr>
        <p:spPr>
          <a:xfrm>
            <a:off x="2726853" y="2194041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lang="en-US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lang="en-US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117F004E-6137-4D5A-88A6-E9259743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33" y="2952302"/>
            <a:ext cx="1929261" cy="899483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C072A9-1EE5-4346-B3B0-835AE172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9" y="2947198"/>
            <a:ext cx="2743200" cy="898906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008E67-CE26-4F9E-8400-851D508E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538" y="2948527"/>
            <a:ext cx="1908594" cy="8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16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5247435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228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14999"/>
              </a:lnSpc>
            </a:pPr>
            <a:r>
              <a:rPr lang="en-US"/>
              <a:t>Task : Built data insights about datasets provided by </a:t>
            </a:r>
            <a:r>
              <a:rPr lang="en-US" b="0"/>
              <a:t>Sprocket Central Pty Ltd.</a:t>
            </a:r>
            <a:endParaRPr lang="en-US"/>
          </a:p>
          <a:p>
            <a:pPr>
              <a:lnSpc>
                <a:spcPct val="114999"/>
              </a:lnSpc>
            </a:pPr>
            <a:endParaRPr lang="en-US" b="0"/>
          </a:p>
          <a:p>
            <a:pPr>
              <a:lnSpc>
                <a:spcPct val="114999"/>
              </a:lnSpc>
            </a:pPr>
            <a:endParaRPr lang="en-US" b="0"/>
          </a:p>
          <a:p>
            <a:pPr>
              <a:lnSpc>
                <a:spcPct val="114999"/>
              </a:lnSpc>
            </a:pPr>
            <a:endParaRPr lang="en-US" b="0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B9626-2DC5-4DEB-AAAA-2E13D33ED578}"/>
              </a:ext>
            </a:extLst>
          </p:cNvPr>
          <p:cNvSpPr txBox="1"/>
          <p:nvPr/>
        </p:nvSpPr>
        <p:spPr>
          <a:xfrm>
            <a:off x="539969" y="2008133"/>
            <a:ext cx="412268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Introduction to data sets:</a:t>
            </a:r>
          </a:p>
          <a:p>
            <a:endParaRPr lang="en-US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b="1">
                <a:latin typeface="Courier New"/>
                <a:ea typeface="+mn-lt"/>
                <a:cs typeface="+mn-lt"/>
              </a:rPr>
              <a:t> “Transactions”</a:t>
            </a:r>
          </a:p>
          <a:p>
            <a:r>
              <a:rPr lang="en-US">
                <a:ea typeface="+mn-lt"/>
                <a:cs typeface="+mn-lt"/>
              </a:rPr>
              <a:t> 20000 transaction details of 101 different products, 3494 different customer ids of customers</a:t>
            </a: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b="1">
                <a:latin typeface="Courier New"/>
                <a:ea typeface="+mn-lt"/>
                <a:cs typeface="+mn-lt"/>
              </a:rPr>
              <a:t>“Customer Demographic” </a:t>
            </a:r>
          </a:p>
          <a:p>
            <a:r>
              <a:rPr lang="en-US">
                <a:ea typeface="+mn-lt"/>
                <a:cs typeface="+mn-lt"/>
              </a:rPr>
              <a:t> 20000 name, gender, DOB, details about </a:t>
            </a:r>
            <a:r>
              <a:rPr lang="en-US" err="1">
                <a:ea typeface="+mn-lt"/>
                <a:cs typeface="+mn-lt"/>
              </a:rPr>
              <a:t>job,owned</a:t>
            </a:r>
            <a:r>
              <a:rPr lang="en-US">
                <a:ea typeface="+mn-lt"/>
                <a:cs typeface="+mn-lt"/>
              </a:rPr>
              <a:t> cars by  customers</a:t>
            </a: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  “</a:t>
            </a:r>
            <a:r>
              <a:rPr lang="en-US" b="1" err="1">
                <a:latin typeface="Courier New"/>
                <a:ea typeface="+mn-lt"/>
                <a:cs typeface="+mn-lt"/>
              </a:rPr>
              <a:t>NewCustomerList</a:t>
            </a:r>
            <a:r>
              <a:rPr lang="en-US">
                <a:ea typeface="+mn-lt"/>
                <a:cs typeface="+mn-lt"/>
              </a:rPr>
              <a:t>” </a:t>
            </a:r>
          </a:p>
          <a:p>
            <a:r>
              <a:rPr lang="en-US">
                <a:ea typeface="+mn-lt"/>
                <a:cs typeface="+mn-lt"/>
              </a:rPr>
              <a:t>details about residence of customers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7F278-EB95-45F9-ADFE-1E2E3EA4DB8E}"/>
              </a:ext>
            </a:extLst>
          </p:cNvPr>
          <p:cNvSpPr txBox="1"/>
          <p:nvPr/>
        </p:nvSpPr>
        <p:spPr>
          <a:xfrm>
            <a:off x="584310" y="4683345"/>
            <a:ext cx="845819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 Black"/>
              </a:rPr>
              <a:t>Goal</a:t>
            </a:r>
            <a:r>
              <a:rPr lang="en-US">
                <a:latin typeface="Book Antiqua"/>
              </a:rPr>
              <a:t>:</a:t>
            </a:r>
            <a:r>
              <a:rPr lang="en-US">
                <a:solidFill>
                  <a:srgbClr val="002060"/>
                </a:solidFill>
                <a:latin typeface="Book Antiqua"/>
              </a:rPr>
              <a:t> Provide list of 1000 customers which will give maximum value to the company.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C9D5558-0665-47B4-AF52-0CB48C87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3" y="911380"/>
            <a:ext cx="8862190" cy="40696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617419" cy="20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sz="1600" b="1"/>
              <a:t>        </a:t>
            </a:r>
            <a:r>
              <a:rPr lang="en-US" sz="1600" b="1" u="sng"/>
              <a:t>Technologies used to build Model</a:t>
            </a:r>
          </a:p>
          <a:p>
            <a:pPr marL="285750" indent="-285750">
              <a:lnSpc>
                <a:spcPct val="114999"/>
              </a:lnSpc>
              <a:buFont typeface="Wingdings"/>
              <a:buChar char="ü"/>
            </a:pPr>
            <a:r>
              <a:rPr lang="en-US"/>
              <a:t> Python3  programming language executed through</a:t>
            </a:r>
          </a:p>
          <a:p>
            <a:pPr>
              <a:lnSpc>
                <a:spcPct val="114999"/>
              </a:lnSpc>
            </a:pPr>
            <a:r>
              <a:rPr lang="en-US"/>
              <a:t>        </a:t>
            </a:r>
            <a:r>
              <a:rPr lang="en-US" b="1" err="1"/>
              <a:t>Jupyter</a:t>
            </a:r>
            <a:r>
              <a:rPr lang="en-US" b="1"/>
              <a:t> Notebook</a:t>
            </a:r>
          </a:p>
          <a:p>
            <a:pPr marL="285750" indent="-285750">
              <a:lnSpc>
                <a:spcPct val="114999"/>
              </a:lnSpc>
              <a:buFont typeface="Wingdings"/>
              <a:buChar char="ü"/>
            </a:pPr>
            <a:r>
              <a:rPr lang="en-US" b="1"/>
              <a:t>Machine learning model namely cluster analysis</a:t>
            </a:r>
          </a:p>
          <a:p>
            <a:pPr>
              <a:lnSpc>
                <a:spcPct val="114999"/>
              </a:lnSpc>
            </a:pPr>
            <a:endParaRPr lang="en-US" b="1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5C1AEC2A-3EA3-4677-92CD-0E0476D8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71750"/>
            <a:ext cx="1285548" cy="788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A4B76-24D5-425D-A3DE-64AB4786EB2F}"/>
              </a:ext>
            </a:extLst>
          </p:cNvPr>
          <p:cNvSpPr txBox="1"/>
          <p:nvPr/>
        </p:nvSpPr>
        <p:spPr>
          <a:xfrm>
            <a:off x="3200400" y="2343150"/>
            <a:ext cx="274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114718" y="1093739"/>
            <a:ext cx="7321838" cy="6606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sz="2000" b="1"/>
              <a:t> </a:t>
            </a:r>
            <a:r>
              <a:rPr lang="en-US" sz="2000" b="1" u="sng"/>
              <a:t>Steps taken to perform cluster analysis:</a:t>
            </a:r>
            <a:endParaRPr lang="en-US" sz="2000"/>
          </a:p>
          <a:p>
            <a:pPr>
              <a:lnSpc>
                <a:spcPct val="114999"/>
              </a:lnSpc>
            </a:pPr>
            <a:endParaRPr lang="en-US" sz="2000" b="1" u="sng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r>
              <a:rPr lang="en-US" sz="1800" b="1"/>
              <a:t>Make an .xlsx containing all columns from Transactions, </a:t>
            </a:r>
            <a:r>
              <a:rPr lang="en-US" sz="1800" b="1" err="1"/>
              <a:t>CustomerDemographic</a:t>
            </a:r>
            <a:r>
              <a:rPr lang="en-US" sz="1800" b="1"/>
              <a:t>, </a:t>
            </a:r>
            <a:r>
              <a:rPr lang="en-US" sz="1800" b="1" err="1"/>
              <a:t>CustomerAddress</a:t>
            </a: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,Sans-Serif"/>
              <a:buChar char="Ø"/>
            </a:pPr>
            <a:r>
              <a:rPr lang="en-US" sz="1800" b="1"/>
              <a:t>Convert .xlsx file to .csv file</a:t>
            </a:r>
            <a:endParaRPr lang="en-US" sz="1800"/>
          </a:p>
          <a:p>
            <a:pPr marL="285750" indent="-285750">
              <a:lnSpc>
                <a:spcPct val="114999"/>
              </a:lnSpc>
              <a:buFont typeface="Wingdings,Sans-Serif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r>
              <a:rPr lang="en-US" sz="1800" b="1"/>
              <a:t>Remove all non-numeric columns from this file and perform cluster analysis</a:t>
            </a:r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r>
              <a:rPr lang="en-US" sz="1800" b="1"/>
              <a:t>Choose 1 cluster from 15 clusters, resulting top 1020 customers</a:t>
            </a:r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>
              <a:lnSpc>
                <a:spcPct val="114999"/>
              </a:lnSpc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  <a:p>
            <a:pPr marL="285750" indent="-285750">
              <a:lnSpc>
                <a:spcPct val="114999"/>
              </a:lnSpc>
              <a:buFont typeface="Wingdings"/>
              <a:buChar char="Ø"/>
            </a:pPr>
            <a:endParaRPr lang="en-US" sz="1800" b="1"/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lang="en-US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A4B76-24D5-425D-A3DE-64AB4786EB2F}"/>
              </a:ext>
            </a:extLst>
          </p:cNvPr>
          <p:cNvSpPr txBox="1"/>
          <p:nvPr/>
        </p:nvSpPr>
        <p:spPr>
          <a:xfrm>
            <a:off x="3200400" y="2343150"/>
            <a:ext cx="274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57E91-1B9B-49DD-8ABC-968B6EAEAA93}"/>
              </a:ext>
            </a:extLst>
          </p:cNvPr>
          <p:cNvSpPr txBox="1"/>
          <p:nvPr/>
        </p:nvSpPr>
        <p:spPr>
          <a:xfrm>
            <a:off x="3200400" y="2343150"/>
            <a:ext cx="274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667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44439" y="74828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61741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endParaRPr lang="en-US" sz="1600" b="1" u="sng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A4B76-24D5-425D-A3DE-64AB4786EB2F}"/>
              </a:ext>
            </a:extLst>
          </p:cNvPr>
          <p:cNvSpPr txBox="1"/>
          <p:nvPr/>
        </p:nvSpPr>
        <p:spPr>
          <a:xfrm>
            <a:off x="3200400" y="2343150"/>
            <a:ext cx="274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B1981-0B70-4B1C-B6C1-8252BA8BDA7B}"/>
              </a:ext>
            </a:extLst>
          </p:cNvPr>
          <p:cNvSpPr txBox="1"/>
          <p:nvPr/>
        </p:nvSpPr>
        <p:spPr>
          <a:xfrm>
            <a:off x="3200400" y="2343150"/>
            <a:ext cx="274319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Click to add text</a:t>
            </a: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CBF01AAA-2BA7-4411-99F0-85B34DF0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9" y="964468"/>
            <a:ext cx="8621484" cy="39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73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155758" y="923189"/>
            <a:ext cx="8391289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BEC99-6B5A-4B53-9FE4-361221B94420}"/>
              </a:ext>
            </a:extLst>
          </p:cNvPr>
          <p:cNvSpPr txBox="1"/>
          <p:nvPr/>
        </p:nvSpPr>
        <p:spPr>
          <a:xfrm>
            <a:off x="308413" y="820793"/>
            <a:ext cx="83103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>
                <a:solidFill>
                  <a:srgbClr val="0070C0"/>
                </a:solidFill>
                <a:latin typeface="Century Schoolbook"/>
              </a:rPr>
              <a:t>Result from cluster </a:t>
            </a:r>
            <a:r>
              <a:rPr lang="en-US" b="1" i="1" u="sng">
                <a:solidFill>
                  <a:srgbClr val="0070C0"/>
                </a:solidFill>
              </a:rPr>
              <a:t>analysis: </a:t>
            </a:r>
            <a:r>
              <a:rPr lang="en-US"/>
              <a:t> </a:t>
            </a:r>
            <a:r>
              <a:rPr lang="en-US">
                <a:latin typeface="Century Schoolbook"/>
              </a:rPr>
              <a:t>First 10 customers out of those 1020 customers</a:t>
            </a:r>
          </a:p>
        </p:txBody>
      </p:sp>
      <p:grpSp>
        <p:nvGrpSpPr>
          <p:cNvPr id="4" name="Shape 92">
            <a:extLst>
              <a:ext uri="{FF2B5EF4-FFF2-40B4-BE49-F238E27FC236}">
                <a16:creationId xmlns:a16="http://schemas.microsoft.com/office/drawing/2014/main" id="{61BCA558-5F41-4808-B685-8469B91B5E14}"/>
              </a:ext>
            </a:extLst>
          </p:cNvPr>
          <p:cNvGrpSpPr/>
          <p:nvPr/>
        </p:nvGrpSpPr>
        <p:grpSpPr>
          <a:xfrm>
            <a:off x="240318" y="1258206"/>
            <a:ext cx="8520506" cy="3555821"/>
            <a:chOff x="-4729654" y="-1182413"/>
            <a:chExt cx="8530355" cy="3831714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6576DBC5-8D59-43F4-83AD-A74007605991}"/>
                </a:ext>
              </a:extLst>
            </p:cNvPr>
            <p:cNvSpPr/>
            <p:nvPr/>
          </p:nvSpPr>
          <p:spPr>
            <a:xfrm>
              <a:off x="-4729654" y="-1182413"/>
              <a:ext cx="8520502" cy="3831714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" name="Place any supporting images, graphs, data or extra text here.">
              <a:extLst>
                <a:ext uri="{FF2B5EF4-FFF2-40B4-BE49-F238E27FC236}">
                  <a16:creationId xmlns:a16="http://schemas.microsoft.com/office/drawing/2014/main" id="{9851A29C-3EC6-4163-A4C1-FB95D67537EE}"/>
                </a:ext>
              </a:extLst>
            </p:cNvPr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lang="en-US"/>
            </a:p>
          </p:txBody>
        </p:sp>
      </p:grpSp>
      <p:pic>
        <p:nvPicPr>
          <p:cNvPr id="5" name="Picture 2" descr="Table&#10;&#10;Description automatically generated">
            <a:extLst>
              <a:ext uri="{FF2B5EF4-FFF2-40B4-BE49-F238E27FC236}">
                <a16:creationId xmlns:a16="http://schemas.microsoft.com/office/drawing/2014/main" id="{2DD55505-30CD-4333-817F-AE02FAD2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7" y="1335646"/>
            <a:ext cx="8399078" cy="34279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155758" y="923189"/>
            <a:ext cx="8391289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BEC99-6B5A-4B53-9FE4-361221B94420}"/>
              </a:ext>
            </a:extLst>
          </p:cNvPr>
          <p:cNvSpPr txBox="1"/>
          <p:nvPr/>
        </p:nvSpPr>
        <p:spPr>
          <a:xfrm>
            <a:off x="308413" y="820793"/>
            <a:ext cx="83103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u="sng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entury Schoolbook"/>
              </a:rPr>
              <a:t>Some valuable interpretations</a:t>
            </a:r>
            <a:endParaRPr lang="en-US" i="1" u="sng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2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AC4F31-8BF5-4A79-8E48-4A973C15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6" y="1892779"/>
            <a:ext cx="2714625" cy="2802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B7D8E-EC0D-44CC-A594-0F7EC5B2A325}"/>
              </a:ext>
            </a:extLst>
          </p:cNvPr>
          <p:cNvSpPr txBox="1"/>
          <p:nvPr/>
        </p:nvSpPr>
        <p:spPr>
          <a:xfrm>
            <a:off x="3426843" y="1577556"/>
            <a:ext cx="274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Gender count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F0E9C-935E-4BCA-B45E-E5CF4B831FAA}"/>
              </a:ext>
            </a:extLst>
          </p:cNvPr>
          <p:cNvSpPr txBox="1"/>
          <p:nvPr/>
        </p:nvSpPr>
        <p:spPr>
          <a:xfrm>
            <a:off x="248549" y="1580252"/>
            <a:ext cx="23873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Profit </a:t>
            </a:r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17C51E8-B8CA-4E20-8F1A-0BE76D93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97" y="1946926"/>
            <a:ext cx="3357832" cy="3061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0B5F5-B3BB-4A05-B546-EE71F27885CA}"/>
              </a:ext>
            </a:extLst>
          </p:cNvPr>
          <p:cNvSpPr txBox="1"/>
          <p:nvPr/>
        </p:nvSpPr>
        <p:spPr>
          <a:xfrm>
            <a:off x="6246603" y="1507466"/>
            <a:ext cx="274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Brand</a:t>
            </a:r>
            <a:endParaRPr lang="en-US"/>
          </a:p>
        </p:txBody>
      </p:sp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510A8FEE-FCED-41A3-864E-CCD29079D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97" y="2010584"/>
            <a:ext cx="2922197" cy="24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83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2021-06-23T11:13:59Z</dcterms:modified>
</cp:coreProperties>
</file>