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84" r:id="rId5"/>
    <p:sldId id="281" r:id="rId6"/>
    <p:sldId id="282" r:id="rId7"/>
    <p:sldId id="283" r:id="rId8"/>
    <p:sldId id="288" r:id="rId9"/>
    <p:sldId id="289" r:id="rId10"/>
    <p:sldId id="290" r:id="rId11"/>
    <p:sldId id="285" r:id="rId12"/>
    <p:sldId id="287" r:id="rId13"/>
    <p:sldId id="292" r:id="rId14"/>
    <p:sldId id="293" r:id="rId15"/>
    <p:sldId id="294" r:id="rId16"/>
    <p:sldId id="295" r:id="rId17"/>
    <p:sldId id="279" r:id="rId18"/>
  </p:sldIdLst>
  <p:sldSz cx="12192000" cy="6858000"/>
  <p:notesSz cx="6858000" cy="9144000"/>
  <p:embeddedFontLst>
    <p:embeddedFont>
      <p:font typeface="Arial Black" panose="020B0A04020102020204" pitchFamily="34" charset="0"/>
      <p:bold r:id="rId20"/>
    </p:embeddedFont>
    <p:embeddedFont>
      <p:font typeface="Open Sans" panose="020B0606030504020204" pitchFamily="34" charset="0"/>
      <p:regular r:id="rId21"/>
      <p:bold r:id="rId22"/>
    </p:embeddedFont>
    <p:embeddedFont>
      <p:font typeface="Playfair Display" panose="00000500000000000000" pitchFamily="2" charset="0"/>
      <p:regular r:id="rId23"/>
      <p:bold r:id="rId24"/>
    </p:embeddedFont>
    <p:embeddedFont>
      <p:font typeface="Segoe UI" panose="020B0502040204020203" pitchFamily="3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3D243B-13E4-4B69-AE35-18B9A09E5A30}">
  <a:tblStyle styleId="{EB3D243B-13E4-4B69-AE35-18B9A09E5A3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615" autoAdjust="0"/>
    <p:restoredTop sz="92920" autoAdjust="0"/>
  </p:normalViewPr>
  <p:slideViewPr>
    <p:cSldViewPr snapToGrid="0">
      <p:cViewPr>
        <p:scale>
          <a:sx n="72" d="100"/>
          <a:sy n="72" d="100"/>
        </p:scale>
        <p:origin x="706" y="35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9851566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051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1280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030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2434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7129E27E-F0A4-4186-9AD8-1620C1712978}" type="datetime1">
              <a:rPr lang="en-US" smtClean="0"/>
              <a:t>4/28/2024</a:t>
            </a:fld>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C5569F4-10F1-46D3-A8F9-971B4D8F0656}" type="datetime1">
              <a:rPr lang="en-US" smtClean="0"/>
              <a:t>4/28/2024</a:t>
            </a:fld>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3C8D984B-0236-43DC-9C3A-B089C89D112F}" type="datetime1">
              <a:rPr lang="en-US" smtClean="0"/>
              <a:t>4/28/2024</a:t>
            </a:fld>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4AD90F1D-53EC-435B-961E-34393C0818A0}" type="datetime1">
              <a:rPr lang="en-US" smtClean="0"/>
              <a:t>4/28/2024</a:t>
            </a:fld>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877C5E4D-5476-4F17-834A-EB2E3C552E7D}" type="datetime1">
              <a:rPr lang="en-US" smtClean="0"/>
              <a:t>4/28/2024</a:t>
            </a:fld>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C6F2F3D6-A65A-47BE-9331-07A4C9F308EE}" type="datetime1">
              <a:rPr lang="en-US" smtClean="0"/>
              <a:t>4/28/2024</a:t>
            </a:fld>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AE89CAC-41E2-4A9E-97E4-36079A648195}" type="datetime1">
              <a:rPr lang="en-US" smtClean="0"/>
              <a:t>4/28/2024</a:t>
            </a:fld>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3C30991-A8A9-4820-96EA-A174FD7B1158}" type="datetime1">
              <a:rPr lang="en-US" smtClean="0"/>
              <a:t>4/28/2024</a:t>
            </a:fld>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299ED999-8F45-446E-A532-2B3DBC969946}" type="datetime1">
              <a:rPr lang="en-US" smtClean="0"/>
              <a:t>4/28/2024</a:t>
            </a:fld>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E856FA44-7FAF-49D0-ABBC-CD17FF3F0E0A}" type="datetime1">
              <a:rPr lang="en-US" smtClean="0"/>
              <a:t>4/28/2024</a:t>
            </a:fld>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6" r:id="rId7"/>
    <p:sldLayoutId id="2147483657" r:id="rId8"/>
    <p:sldLayoutId id="2147483658" r:id="rId9"/>
  </p:sldLayoutIdLst>
  <p:hf sldNum="0" hdr="0" ft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
        <p:cNvGrpSpPr/>
        <p:nvPr/>
      </p:nvGrpSpPr>
      <p:grpSpPr>
        <a:xfrm>
          <a:off x="0" y="0"/>
          <a:ext cx="0" cy="0"/>
          <a:chOff x="0" y="0"/>
          <a:chExt cx="0" cy="0"/>
        </a:xfrm>
      </p:grpSpPr>
      <p:pic>
        <p:nvPicPr>
          <p:cNvPr id="84" name="Google Shape;84;p13"/>
          <p:cNvPicPr preferRelativeResize="0"/>
          <p:nvPr/>
        </p:nvPicPr>
        <p:blipFill rotWithShape="1">
          <a:blip r:embed="rId3">
            <a:alphaModFix/>
          </a:blip>
          <a:srcRect/>
          <a:stretch/>
        </p:blipFill>
        <p:spPr>
          <a:xfrm>
            <a:off x="2002706" y="440574"/>
            <a:ext cx="6833181" cy="1083032"/>
          </a:xfrm>
          <a:prstGeom prst="rect">
            <a:avLst/>
          </a:prstGeom>
          <a:noFill/>
          <a:ln>
            <a:noFill/>
          </a:ln>
        </p:spPr>
      </p:pic>
      <p:sp>
        <p:nvSpPr>
          <p:cNvPr id="85" name="Google Shape;85;p13"/>
          <p:cNvSpPr/>
          <p:nvPr/>
        </p:nvSpPr>
        <p:spPr>
          <a:xfrm>
            <a:off x="0" y="4918509"/>
            <a:ext cx="12192000" cy="1939491"/>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3"/>
          <p:cNvSpPr txBox="1"/>
          <p:nvPr/>
        </p:nvSpPr>
        <p:spPr>
          <a:xfrm>
            <a:off x="235885" y="2017925"/>
            <a:ext cx="11720230" cy="2057487"/>
          </a:xfrm>
          <a:prstGeom prst="rect">
            <a:avLst/>
          </a:prstGeom>
          <a:solidFill>
            <a:srgbClr val="FFFFFF"/>
          </a:solidFill>
          <a:ln w="38100" cap="flat" cmpd="sng">
            <a:solidFill>
              <a:srgbClr val="404040"/>
            </a:solidFill>
            <a:prstDash val="solid"/>
            <a:miter lim="800000"/>
            <a:headEnd type="none" w="sm" len="sm"/>
            <a:tailEnd type="none" w="sm" len="sm"/>
          </a:ln>
        </p:spPr>
        <p:txBody>
          <a:bodyPr spcFirstLastPara="1" wrap="square" lIns="91425" tIns="45700" rIns="91425" bIns="45700" anchor="ctr" anchorCtr="0">
            <a:normAutofit lnSpcReduction="10000"/>
          </a:bodyPr>
          <a:lstStyle/>
          <a:p>
            <a:pPr marL="0" marR="0" lvl="0" indent="0" algn="ctr" rtl="0">
              <a:lnSpc>
                <a:spcPct val="90000"/>
              </a:lnSpc>
              <a:spcBef>
                <a:spcPts val="0"/>
              </a:spcBef>
              <a:spcAft>
                <a:spcPts val="0"/>
              </a:spcAft>
              <a:buNone/>
            </a:pPr>
            <a:endParaRPr lang="en-US" sz="3600" b="1" i="0" u="none" strike="noStrike" cap="none" dirty="0">
              <a:solidFill>
                <a:srgbClr val="404040"/>
              </a:solidFill>
              <a:latin typeface="Calibri"/>
              <a:ea typeface="Calibri"/>
              <a:cs typeface="Calibri"/>
              <a:sym typeface="Calibri"/>
            </a:endParaRPr>
          </a:p>
          <a:p>
            <a:pPr marL="0" marR="0" lvl="0" indent="0" algn="ctr" rtl="0">
              <a:lnSpc>
                <a:spcPct val="90000"/>
              </a:lnSpc>
              <a:spcBef>
                <a:spcPts val="0"/>
              </a:spcBef>
              <a:spcAft>
                <a:spcPts val="0"/>
              </a:spcAft>
              <a:buNone/>
            </a:pPr>
            <a:endParaRPr lang="en-US" sz="3600" b="1" i="0" u="none" strike="noStrike" cap="none" dirty="0">
              <a:solidFill>
                <a:srgbClr val="404040"/>
              </a:solidFill>
              <a:latin typeface="Calibri"/>
              <a:ea typeface="Calibri"/>
              <a:cs typeface="Calibri"/>
              <a:sym typeface="Calibri"/>
            </a:endParaRPr>
          </a:p>
          <a:p>
            <a:pPr algn="ctr">
              <a:lnSpc>
                <a:spcPct val="90000"/>
              </a:lnSpc>
            </a:pPr>
            <a:r>
              <a:rPr lang="en-US" sz="3600" b="1" dirty="0">
                <a:solidFill>
                  <a:srgbClr val="404040"/>
                </a:solidFill>
                <a:latin typeface="Calibri"/>
                <a:ea typeface="Calibri"/>
                <a:cs typeface="Calibri"/>
                <a:sym typeface="Calibri"/>
              </a:rPr>
              <a:t>DEPARTMENT OF COMPUTER ENGINEERING &amp; TECHNOLOGY</a:t>
            </a:r>
          </a:p>
          <a:p>
            <a:pPr algn="ctr">
              <a:lnSpc>
                <a:spcPct val="90000"/>
              </a:lnSpc>
            </a:pPr>
            <a:r>
              <a:rPr lang="en-US" sz="3600" b="1" dirty="0">
                <a:solidFill>
                  <a:srgbClr val="404040"/>
                </a:solidFill>
                <a:latin typeface="Calibri"/>
                <a:ea typeface="Calibri"/>
                <a:cs typeface="Calibri"/>
                <a:sym typeface="Calibri"/>
              </a:rPr>
              <a:t>SCHOOL OF COMPUTER SCIENCE &amp; ENGINEERING</a:t>
            </a:r>
          </a:p>
          <a:p>
            <a:pPr algn="ctr">
              <a:lnSpc>
                <a:spcPct val="90000"/>
              </a:lnSpc>
            </a:pPr>
            <a:endParaRPr lang="en-US" sz="3600" dirty="0">
              <a:solidFill>
                <a:srgbClr val="404040"/>
              </a:solidFill>
              <a:latin typeface="Calibri"/>
              <a:ea typeface="Calibri"/>
              <a:cs typeface="Calibri"/>
              <a:sym typeface="Calibri"/>
            </a:endParaRPr>
          </a:p>
          <a:p>
            <a:pPr marL="0" marR="0" lvl="0" indent="0" algn="ctr" rtl="0">
              <a:lnSpc>
                <a:spcPct val="90000"/>
              </a:lnSpc>
              <a:spcBef>
                <a:spcPts val="0"/>
              </a:spcBef>
              <a:spcAft>
                <a:spcPts val="0"/>
              </a:spcAft>
              <a:buNone/>
            </a:pPr>
            <a:endParaRPr sz="3600" b="0" i="0" u="none" strike="noStrike" cap="none" dirty="0">
              <a:solidFill>
                <a:srgbClr val="404040"/>
              </a:solidFill>
              <a:latin typeface="Calibri"/>
              <a:ea typeface="Calibri"/>
              <a:cs typeface="Calibri"/>
              <a:sym typeface="Calibri"/>
            </a:endParaRPr>
          </a:p>
        </p:txBody>
      </p:sp>
      <p:sp>
        <p:nvSpPr>
          <p:cNvPr id="5" name="Google Shape;86;p13"/>
          <p:cNvSpPr txBox="1"/>
          <p:nvPr/>
        </p:nvSpPr>
        <p:spPr>
          <a:xfrm>
            <a:off x="1283665" y="4633224"/>
            <a:ext cx="9842377" cy="1127625"/>
          </a:xfrm>
          <a:prstGeom prst="rect">
            <a:avLst/>
          </a:prstGeom>
          <a:solidFill>
            <a:srgbClr val="FFFFFF"/>
          </a:solidFill>
          <a:ln w="38100" cap="flat" cmpd="sng">
            <a:solidFill>
              <a:srgbClr val="404040"/>
            </a:solidFill>
            <a:prstDash val="solid"/>
            <a:miter lim="800000"/>
            <a:headEnd type="none" w="sm" len="sm"/>
            <a:tailEnd type="none" w="sm" len="sm"/>
          </a:ln>
        </p:spPr>
        <p:txBody>
          <a:bodyPr spcFirstLastPara="1" wrap="square" lIns="91425" tIns="45700" rIns="91425" bIns="45700" anchor="ctr" anchorCtr="0">
            <a:normAutofit/>
          </a:bodyPr>
          <a:lstStyle/>
          <a:p>
            <a:pPr lvl="0" algn="ctr">
              <a:lnSpc>
                <a:spcPct val="90000"/>
              </a:lnSpc>
            </a:pPr>
            <a:r>
              <a:rPr lang="en-US" sz="3400" b="1" dirty="0">
                <a:solidFill>
                  <a:srgbClr val="0070C0"/>
                </a:solidFill>
                <a:latin typeface="Calibri"/>
                <a:ea typeface="Calibri"/>
                <a:cs typeface="Calibri"/>
                <a:sym typeface="Calibri"/>
              </a:rPr>
              <a:t>END-TERM SEMINAR PRESENTATION</a:t>
            </a:r>
          </a:p>
          <a:p>
            <a:pPr lvl="0" algn="ctr">
              <a:lnSpc>
                <a:spcPct val="90000"/>
              </a:lnSpc>
            </a:pPr>
            <a:r>
              <a:rPr lang="en-US" sz="3400" b="1" dirty="0">
                <a:solidFill>
                  <a:srgbClr val="0070C0"/>
                </a:solidFill>
                <a:latin typeface="Calibri"/>
                <a:ea typeface="Calibri"/>
                <a:cs typeface="Calibri"/>
                <a:sym typeface="Calibri"/>
              </a:rPr>
              <a:t>T.Y. </a:t>
            </a:r>
            <a:r>
              <a:rPr lang="en-US" sz="3400" b="1" dirty="0" err="1">
                <a:solidFill>
                  <a:srgbClr val="0070C0"/>
                </a:solidFill>
                <a:latin typeface="Calibri"/>
                <a:ea typeface="Calibri"/>
                <a:cs typeface="Calibri"/>
                <a:sym typeface="Calibri"/>
              </a:rPr>
              <a:t>B.tech.</a:t>
            </a:r>
            <a:r>
              <a:rPr lang="en-US" sz="3400" b="1" dirty="0">
                <a:solidFill>
                  <a:srgbClr val="0070C0"/>
                </a:solidFill>
                <a:latin typeface="Calibri"/>
                <a:ea typeface="Calibri"/>
                <a:cs typeface="Calibri"/>
                <a:sym typeface="Calibri"/>
              </a:rPr>
              <a:t>, Sem-VI, 2023-24</a:t>
            </a:r>
            <a:endParaRPr lang="en-US" sz="3400" dirty="0">
              <a:solidFill>
                <a:srgbClr val="0070C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5B529-C4A6-5DF4-281F-8B71A174479B}"/>
              </a:ext>
            </a:extLst>
          </p:cNvPr>
          <p:cNvSpPr>
            <a:spLocks noGrp="1"/>
          </p:cNvSpPr>
          <p:nvPr>
            <p:ph type="body" idx="1"/>
          </p:nvPr>
        </p:nvSpPr>
        <p:spPr/>
        <p:txBody>
          <a:bodyPr/>
          <a:lstStyle/>
          <a:p>
            <a:endParaRPr lang="en-IN"/>
          </a:p>
        </p:txBody>
      </p:sp>
      <p:sp>
        <p:nvSpPr>
          <p:cNvPr id="4" name="Date Placeholder 3">
            <a:extLst>
              <a:ext uri="{FF2B5EF4-FFF2-40B4-BE49-F238E27FC236}">
                <a16:creationId xmlns:a16="http://schemas.microsoft.com/office/drawing/2014/main" id="{C7328E58-FA60-BAEF-FF40-2E55C34F8094}"/>
              </a:ext>
            </a:extLst>
          </p:cNvPr>
          <p:cNvSpPr>
            <a:spLocks noGrp="1"/>
          </p:cNvSpPr>
          <p:nvPr>
            <p:ph type="dt" idx="10"/>
          </p:nvPr>
        </p:nvSpPr>
        <p:spPr/>
        <p:txBody>
          <a:bodyPr/>
          <a:lstStyle/>
          <a:p>
            <a:fld id="{3C5569F4-10F1-46D3-A8F9-971B4D8F0656}" type="datetime1">
              <a:rPr lang="en-US" smtClean="0"/>
              <a:t>4/28/2024</a:t>
            </a:fld>
            <a:endParaRPr lang="en-US"/>
          </a:p>
        </p:txBody>
      </p:sp>
      <p:graphicFrame>
        <p:nvGraphicFramePr>
          <p:cNvPr id="5" name="Table 4">
            <a:extLst>
              <a:ext uri="{FF2B5EF4-FFF2-40B4-BE49-F238E27FC236}">
                <a16:creationId xmlns:a16="http://schemas.microsoft.com/office/drawing/2014/main" id="{80174137-A571-45BA-4ADC-EC0F4BAD4E9F}"/>
              </a:ext>
            </a:extLst>
          </p:cNvPr>
          <p:cNvGraphicFramePr>
            <a:graphicFrameLocks noGrp="1"/>
          </p:cNvGraphicFramePr>
          <p:nvPr>
            <p:extLst>
              <p:ext uri="{D42A27DB-BD31-4B8C-83A1-F6EECF244321}">
                <p14:modId xmlns:p14="http://schemas.microsoft.com/office/powerpoint/2010/main" val="4100894460"/>
              </p:ext>
            </p:extLst>
          </p:nvPr>
        </p:nvGraphicFramePr>
        <p:xfrm>
          <a:off x="838200" y="1300163"/>
          <a:ext cx="10509069" cy="4876800"/>
        </p:xfrm>
        <a:graphic>
          <a:graphicData uri="http://schemas.openxmlformats.org/drawingml/2006/table">
            <a:tbl>
              <a:tblPr firstRow="1" bandRow="1">
                <a:tableStyleId>{EB3D243B-13E4-4B69-AE35-18B9A09E5A30}</a:tableStyleId>
              </a:tblPr>
              <a:tblGrid>
                <a:gridCol w="546463">
                  <a:extLst>
                    <a:ext uri="{9D8B030D-6E8A-4147-A177-3AD203B41FA5}">
                      <a16:colId xmlns:a16="http://schemas.microsoft.com/office/drawing/2014/main" val="1619804172"/>
                    </a:ext>
                  </a:extLst>
                </a:gridCol>
                <a:gridCol w="2717074">
                  <a:extLst>
                    <a:ext uri="{9D8B030D-6E8A-4147-A177-3AD203B41FA5}">
                      <a16:colId xmlns:a16="http://schemas.microsoft.com/office/drawing/2014/main" val="2881304418"/>
                    </a:ext>
                  </a:extLst>
                </a:gridCol>
                <a:gridCol w="4330338">
                  <a:extLst>
                    <a:ext uri="{9D8B030D-6E8A-4147-A177-3AD203B41FA5}">
                      <a16:colId xmlns:a16="http://schemas.microsoft.com/office/drawing/2014/main" val="3419605674"/>
                    </a:ext>
                  </a:extLst>
                </a:gridCol>
                <a:gridCol w="2915194">
                  <a:extLst>
                    <a:ext uri="{9D8B030D-6E8A-4147-A177-3AD203B41FA5}">
                      <a16:colId xmlns:a16="http://schemas.microsoft.com/office/drawing/2014/main" val="2219219497"/>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Sr. 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PUBLICATION TITLE WITH AUTHOR AND YEAR</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POSITIVE POINTS OF PUBLICATION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GAPS IN PUBLICATION WORK</a:t>
                      </a:r>
                      <a:endParaRPr lang="en-IN" dirty="0"/>
                    </a:p>
                    <a:p>
                      <a:endParaRPr lang="en-IN" dirty="0"/>
                    </a:p>
                    <a:p>
                      <a:endParaRPr lang="en-IN" dirty="0"/>
                    </a:p>
                  </a:txBody>
                  <a:tcPr/>
                </a:tc>
                <a:extLst>
                  <a:ext uri="{0D108BD9-81ED-4DB2-BD59-A6C34878D82A}">
                    <a16:rowId xmlns:a16="http://schemas.microsoft.com/office/drawing/2014/main" val="853329015"/>
                  </a:ext>
                </a:extLst>
              </a:tr>
              <a:tr h="4021455">
                <a:tc>
                  <a:txBody>
                    <a:bodyPr/>
                    <a:lstStyle/>
                    <a:p>
                      <a:r>
                        <a:rPr lang="en-IN" dirty="0"/>
                        <a:t>4.</a:t>
                      </a:r>
                    </a:p>
                  </a:txBody>
                  <a:tcPr/>
                </a:tc>
                <a:tc>
                  <a:txBody>
                    <a:bodyPr/>
                    <a:lstStyle/>
                    <a:p>
                      <a:r>
                        <a:rPr lang="en-US" sz="1400" b="0" i="0" u="none" strike="noStrike" cap="none" dirty="0">
                          <a:solidFill>
                            <a:schemeClr val="dk1"/>
                          </a:solidFill>
                          <a:effectLst/>
                          <a:latin typeface="Calibri"/>
                          <a:ea typeface="Calibri"/>
                          <a:cs typeface="Calibri"/>
                          <a:sym typeface="Arial"/>
                        </a:rPr>
                        <a:t>Title: "Federated Learning for Collaborative Online Payment Fraud Detection"</a:t>
                      </a:r>
                      <a:br>
                        <a:rPr lang="en-US" dirty="0"/>
                      </a:br>
                      <a:r>
                        <a:rPr lang="en-US" sz="1400" b="0" i="0" u="none" strike="noStrike" cap="none" dirty="0">
                          <a:solidFill>
                            <a:schemeClr val="dk1"/>
                          </a:solidFill>
                          <a:effectLst/>
                          <a:latin typeface="Calibri"/>
                          <a:ea typeface="Calibri"/>
                          <a:cs typeface="Calibri"/>
                          <a:sym typeface="Arial"/>
                        </a:rPr>
                        <a:t>Author: Sophia Chen</a:t>
                      </a:r>
                      <a:br>
                        <a:rPr lang="en-US" dirty="0"/>
                      </a:br>
                      <a:r>
                        <a:rPr lang="en-US" sz="1400" b="0" i="0" u="none" strike="noStrike" cap="none" dirty="0">
                          <a:solidFill>
                            <a:schemeClr val="dk1"/>
                          </a:solidFill>
                          <a:effectLst/>
                          <a:latin typeface="Calibri"/>
                          <a:ea typeface="Calibri"/>
                          <a:cs typeface="Calibri"/>
                          <a:sym typeface="Arial"/>
                        </a:rPr>
                        <a:t>Year: 2022</a:t>
                      </a:r>
                      <a:endParaRPr lang="en-IN" dirty="0"/>
                    </a:p>
                  </a:txBody>
                  <a:tcPr/>
                </a:tc>
                <a:tc>
                  <a:txBody>
                    <a:bodyPr/>
                    <a:lstStyle/>
                    <a:p>
                      <a:r>
                        <a:rPr lang="en-US" sz="1400" b="0" i="0" u="none" strike="noStrike" cap="none" dirty="0">
                          <a:solidFill>
                            <a:schemeClr val="dk1"/>
                          </a:solidFill>
                          <a:effectLst/>
                          <a:latin typeface="Calibri"/>
                          <a:ea typeface="Calibri"/>
                          <a:cs typeface="Calibri"/>
                          <a:sym typeface="Arial"/>
                        </a:rPr>
                        <a:t>Collaborative Learning Paradigm: The publication introduces a federated learning approach for online payment fraud detection, enabling multiple financial institutions to collaborate and share knowledge while preserving data privacy and confidentiality.</a:t>
                      </a:r>
                    </a:p>
                    <a:p>
                      <a:r>
                        <a:rPr lang="en-US" sz="1400" b="0" i="0" u="none" strike="noStrike" cap="none" dirty="0">
                          <a:solidFill>
                            <a:schemeClr val="dk1"/>
                          </a:solidFill>
                          <a:effectLst/>
                          <a:latin typeface="Calibri"/>
                          <a:ea typeface="Calibri"/>
                          <a:cs typeface="Calibri"/>
                          <a:sym typeface="Arial"/>
                        </a:rPr>
                        <a:t>Privacy-preserving Techniques: It employs advanced cryptographic techniques and secure aggregation protocols to ensure that sensitive transaction data remains encrypted and protected throughout the federated learning process, addressing privacy concerns and regulatory requirements.</a:t>
                      </a:r>
                    </a:p>
                    <a:p>
                      <a:r>
                        <a:rPr lang="en-US" sz="1400" b="0" i="0" u="none" strike="noStrike" cap="none" dirty="0">
                          <a:solidFill>
                            <a:schemeClr val="dk1"/>
                          </a:solidFill>
                          <a:effectLst/>
                          <a:latin typeface="Calibri"/>
                          <a:ea typeface="Calibri"/>
                          <a:cs typeface="Calibri"/>
                          <a:sym typeface="Arial"/>
                        </a:rPr>
                        <a:t>Cross-institutional Knowledge Transfer: The federated learning framework facilitates cross-institutional knowledge transfer and model sharing, allowing participating organizations to benefit from each other's experiences and insights without sharing raw data.</a:t>
                      </a:r>
                    </a:p>
                    <a:p>
                      <a:endParaRPr lang="en-IN" dirty="0"/>
                    </a:p>
                  </a:txBody>
                  <a:tcPr/>
                </a:tc>
                <a:tc>
                  <a:txBody>
                    <a:bodyPr/>
                    <a:lstStyle/>
                    <a:p>
                      <a:r>
                        <a:rPr lang="en-US" sz="1400" b="0" i="0" u="none" strike="noStrike" cap="none" dirty="0">
                          <a:solidFill>
                            <a:schemeClr val="dk1"/>
                          </a:solidFill>
                          <a:effectLst/>
                          <a:latin typeface="Calibri"/>
                          <a:ea typeface="Calibri"/>
                          <a:cs typeface="Calibri"/>
                          <a:sym typeface="Arial"/>
                        </a:rPr>
                        <a:t>Communication Overhead and Latency: The publication does not extensively discuss the communication overhead and latency implications of federated learning in a distributed environment, which can be significant barriers to adoption in real-time online payment processing systems.</a:t>
                      </a:r>
                    </a:p>
                    <a:p>
                      <a:r>
                        <a:rPr lang="en-US" sz="1400" b="0" i="0" u="none" strike="noStrike" cap="none" dirty="0">
                          <a:solidFill>
                            <a:schemeClr val="dk1"/>
                          </a:solidFill>
                          <a:effectLst/>
                          <a:latin typeface="Calibri"/>
                          <a:ea typeface="Calibri"/>
                          <a:cs typeface="Calibri"/>
                          <a:sym typeface="Arial"/>
                        </a:rPr>
                        <a:t>Heterogeneity of Data Sources: Federated learning involves training models on data distributed across multiple institutions, potentially leading to challenges related to data heterogeneity, data quality, and domain-specific differences in fraud patterns and behaviors.</a:t>
                      </a:r>
                    </a:p>
                    <a:p>
                      <a:r>
                        <a:rPr lang="en-US" sz="1400" b="0" i="0" u="none" strike="noStrike" cap="none" dirty="0">
                          <a:solidFill>
                            <a:schemeClr val="dk1"/>
                          </a:solidFill>
                          <a:effectLst/>
                          <a:latin typeface="Calibri"/>
                          <a:ea typeface="Calibri"/>
                          <a:cs typeface="Calibri"/>
                          <a:sym typeface="Arial"/>
                        </a:rPr>
                        <a:t>Regulatory Compliance</a:t>
                      </a:r>
                      <a:endParaRPr lang="en-IN" dirty="0"/>
                    </a:p>
                  </a:txBody>
                  <a:tcPr/>
                </a:tc>
                <a:extLst>
                  <a:ext uri="{0D108BD9-81ED-4DB2-BD59-A6C34878D82A}">
                    <a16:rowId xmlns:a16="http://schemas.microsoft.com/office/drawing/2014/main" val="4266940226"/>
                  </a:ext>
                </a:extLst>
              </a:tr>
            </a:tbl>
          </a:graphicData>
        </a:graphic>
      </p:graphicFrame>
      <p:pic>
        <p:nvPicPr>
          <p:cNvPr id="6" name="Google Shape;104;p15">
            <a:extLst>
              <a:ext uri="{FF2B5EF4-FFF2-40B4-BE49-F238E27FC236}">
                <a16:creationId xmlns:a16="http://schemas.microsoft.com/office/drawing/2014/main" id="{9B88758B-0F05-63EB-6DDE-353E96EAD5F2}"/>
              </a:ext>
            </a:extLst>
          </p:cNvPr>
          <p:cNvPicPr preferRelativeResize="0"/>
          <p:nvPr/>
        </p:nvPicPr>
        <p:blipFill rotWithShape="1">
          <a:blip r:embed="rId2">
            <a:alphaModFix/>
          </a:blip>
          <a:srcRect/>
          <a:stretch/>
        </p:blipFill>
        <p:spPr>
          <a:xfrm>
            <a:off x="8342376" y="0"/>
            <a:ext cx="3848100" cy="1190625"/>
          </a:xfrm>
          <a:prstGeom prst="rect">
            <a:avLst/>
          </a:prstGeom>
          <a:noFill/>
          <a:ln>
            <a:noFill/>
          </a:ln>
        </p:spPr>
      </p:pic>
    </p:spTree>
    <p:extLst>
      <p:ext uri="{BB962C8B-B14F-4D97-AF65-F5344CB8AC3E}">
        <p14:creationId xmlns:p14="http://schemas.microsoft.com/office/powerpoint/2010/main" val="2831122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9F403B9-EBE8-725A-238B-F28011990164}"/>
              </a:ext>
            </a:extLst>
          </p:cNvPr>
          <p:cNvSpPr>
            <a:spLocks noGrp="1"/>
          </p:cNvSpPr>
          <p:nvPr>
            <p:ph type="dt" idx="10"/>
          </p:nvPr>
        </p:nvSpPr>
        <p:spPr/>
        <p:txBody>
          <a:bodyPr/>
          <a:lstStyle/>
          <a:p>
            <a:fld id="{3C5569F4-10F1-46D3-A8F9-971B4D8F0656}" type="datetime1">
              <a:rPr lang="en-US" smtClean="0"/>
              <a:t>4/28/2024</a:t>
            </a:fld>
            <a:endParaRPr lang="en-US"/>
          </a:p>
        </p:txBody>
      </p:sp>
      <p:graphicFrame>
        <p:nvGraphicFramePr>
          <p:cNvPr id="5" name="Table 4">
            <a:extLst>
              <a:ext uri="{FF2B5EF4-FFF2-40B4-BE49-F238E27FC236}">
                <a16:creationId xmlns:a16="http://schemas.microsoft.com/office/drawing/2014/main" id="{E5137643-C9D2-FE9E-3395-6815C4F12D6B}"/>
              </a:ext>
            </a:extLst>
          </p:cNvPr>
          <p:cNvGraphicFramePr>
            <a:graphicFrameLocks noGrp="1"/>
          </p:cNvGraphicFramePr>
          <p:nvPr>
            <p:extLst>
              <p:ext uri="{D42A27DB-BD31-4B8C-83A1-F6EECF244321}">
                <p14:modId xmlns:p14="http://schemas.microsoft.com/office/powerpoint/2010/main" val="2524448373"/>
              </p:ext>
            </p:extLst>
          </p:nvPr>
        </p:nvGraphicFramePr>
        <p:xfrm>
          <a:off x="838200" y="2096294"/>
          <a:ext cx="10515600" cy="3810000"/>
        </p:xfrm>
        <a:graphic>
          <a:graphicData uri="http://schemas.openxmlformats.org/drawingml/2006/table">
            <a:tbl>
              <a:tblPr firstRow="1" bandRow="1">
                <a:tableStyleId>{EB3D243B-13E4-4B69-AE35-18B9A09E5A30}</a:tableStyleId>
              </a:tblPr>
              <a:tblGrid>
                <a:gridCol w="1147354">
                  <a:extLst>
                    <a:ext uri="{9D8B030D-6E8A-4147-A177-3AD203B41FA5}">
                      <a16:colId xmlns:a16="http://schemas.microsoft.com/office/drawing/2014/main" val="2019917361"/>
                    </a:ext>
                  </a:extLst>
                </a:gridCol>
                <a:gridCol w="2978332">
                  <a:extLst>
                    <a:ext uri="{9D8B030D-6E8A-4147-A177-3AD203B41FA5}">
                      <a16:colId xmlns:a16="http://schemas.microsoft.com/office/drawing/2014/main" val="2672251122"/>
                    </a:ext>
                  </a:extLst>
                </a:gridCol>
                <a:gridCol w="3126377">
                  <a:extLst>
                    <a:ext uri="{9D8B030D-6E8A-4147-A177-3AD203B41FA5}">
                      <a16:colId xmlns:a16="http://schemas.microsoft.com/office/drawing/2014/main" val="1589175009"/>
                    </a:ext>
                  </a:extLst>
                </a:gridCol>
                <a:gridCol w="3263537">
                  <a:extLst>
                    <a:ext uri="{9D8B030D-6E8A-4147-A177-3AD203B41FA5}">
                      <a16:colId xmlns:a16="http://schemas.microsoft.com/office/drawing/2014/main" val="3640761415"/>
                    </a:ext>
                  </a:extLst>
                </a:gridCol>
              </a:tblGrid>
              <a:tr h="463459">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Sr. No.</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PUBLICATION TITLE WITH AUTHOR AND YEAR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POSITIVE POINTS OF PUBLICATION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GAPS IN PUBLICATION WORK</a:t>
                      </a:r>
                      <a:endParaRPr lang="en-IN" dirty="0"/>
                    </a:p>
                    <a:p>
                      <a:endParaRPr lang="en-IN" dirty="0"/>
                    </a:p>
                  </a:txBody>
                  <a:tcPr/>
                </a:tc>
                <a:extLst>
                  <a:ext uri="{0D108BD9-81ED-4DB2-BD59-A6C34878D82A}">
                    <a16:rowId xmlns:a16="http://schemas.microsoft.com/office/drawing/2014/main" val="4252751276"/>
                  </a:ext>
                </a:extLst>
              </a:tr>
              <a:tr h="370840">
                <a:tc>
                  <a:txBody>
                    <a:bodyPr/>
                    <a:lstStyle/>
                    <a:p>
                      <a:r>
                        <a:rPr lang="en-IN" dirty="0"/>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a:ea typeface="Calibri"/>
                          <a:cs typeface="Calibri"/>
                          <a:sym typeface="Arial"/>
                        </a:rPr>
                        <a:t>Online Payment Fraud Detection Model Using Machine Learning Techniques by </a:t>
                      </a:r>
                      <a:r>
                        <a:rPr lang="en-IN" sz="1400" b="0" i="0" u="none" strike="noStrike" cap="none" dirty="0">
                          <a:solidFill>
                            <a:schemeClr val="dk1"/>
                          </a:solidFill>
                          <a:effectLst/>
                          <a:latin typeface="Calibri"/>
                          <a:ea typeface="Calibri"/>
                          <a:cs typeface="Calibri"/>
                          <a:sym typeface="Arial"/>
                        </a:rPr>
                        <a:t>S. Lochan </a:t>
                      </a:r>
                      <a:r>
                        <a:rPr lang="en-US" sz="1400" b="0" i="0" u="none" strike="noStrike" cap="none" dirty="0">
                          <a:solidFill>
                            <a:schemeClr val="dk1"/>
                          </a:solidFill>
                          <a:effectLst/>
                          <a:latin typeface="Calibri"/>
                          <a:ea typeface="Calibri"/>
                          <a:cs typeface="Calibri"/>
                          <a:sym typeface="Arial"/>
                        </a:rPr>
                        <a:t>And </a:t>
                      </a:r>
                      <a:r>
                        <a:rPr lang="en-IN" sz="1400" b="0" i="0" u="none" strike="noStrike" cap="none" dirty="0">
                          <a:solidFill>
                            <a:schemeClr val="dk1"/>
                          </a:solidFill>
                          <a:effectLst/>
                          <a:latin typeface="Calibri"/>
                          <a:ea typeface="Calibri"/>
                          <a:cs typeface="Calibri"/>
                          <a:sym typeface="Arial"/>
                        </a:rPr>
                        <a:t>H. V. Sumanth, 2023</a:t>
                      </a:r>
                    </a:p>
                    <a:p>
                      <a:endParaRPr lang="en-US" sz="1400" b="1" i="0" u="none" strike="noStrike" cap="none" dirty="0">
                        <a:solidFill>
                          <a:schemeClr val="dk1"/>
                        </a:solidFill>
                        <a:effectLst/>
                        <a:latin typeface="Calibri"/>
                        <a:ea typeface="Calibri"/>
                        <a:cs typeface="Calibri"/>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i="0" u="none" strike="noStrike" cap="none" dirty="0">
                        <a:solidFill>
                          <a:schemeClr val="dk1"/>
                        </a:solidFill>
                        <a:effectLst/>
                        <a:latin typeface="Calibri"/>
                        <a:ea typeface="Calibri"/>
                        <a:cs typeface="Calibri"/>
                        <a:sym typeface="Arial"/>
                      </a:endParaRPr>
                    </a:p>
                    <a:p>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Calibri"/>
                          <a:ea typeface="Calibri"/>
                          <a:cs typeface="Calibri"/>
                          <a:sym typeface="Arial"/>
                        </a:rPr>
                        <a:t>The research presents a unique artificial intelligence approach for real-time financial transaction data processing.</a:t>
                      </a:r>
                    </a:p>
                    <a:p>
                      <a:pPr marL="285750" indent="-285750">
                        <a:buFont typeface="Arial" panose="020B0604020202020204" pitchFamily="34" charset="0"/>
                        <a:buChar char="•"/>
                      </a:pPr>
                      <a:r>
                        <a:rPr lang="en-US" sz="1400" b="0" i="0" u="none" strike="noStrike" cap="none" dirty="0">
                          <a:solidFill>
                            <a:schemeClr val="dk1"/>
                          </a:solidFill>
                          <a:effectLst/>
                          <a:latin typeface="Calibri"/>
                          <a:ea typeface="Calibri"/>
                          <a:cs typeface="Calibri"/>
                          <a:sym typeface="Arial"/>
                        </a:rPr>
                        <a:t>The model consistently outperforms existing algorithms by a substantial margin across various evaluation metrics while maintaining impressive computational efficiency.</a:t>
                      </a:r>
                    </a:p>
                    <a:p>
                      <a:pPr marL="285750" indent="-285750">
                        <a:buFont typeface="Arial" panose="020B0604020202020204" pitchFamily="34" charset="0"/>
                        <a:buChar char="•"/>
                      </a:pPr>
                      <a:r>
                        <a:rPr lang="en-US" sz="1400" b="0" i="0" u="none" strike="noStrike" cap="none" dirty="0">
                          <a:solidFill>
                            <a:schemeClr val="dk1"/>
                          </a:solidFill>
                          <a:effectLst/>
                          <a:latin typeface="Calibri"/>
                          <a:ea typeface="Calibri"/>
                          <a:cs typeface="Calibri"/>
                          <a:sym typeface="Arial"/>
                        </a:rPr>
                        <a:t>The work aims to strengthen security, data availability, reliability, and stability against cyber warfare attacks within the financial industry</a:t>
                      </a:r>
                    </a:p>
                    <a:p>
                      <a:endParaRPr lang="en-IN" dirty="0"/>
                    </a:p>
                  </a:txBody>
                  <a:tcPr/>
                </a:tc>
                <a:tc>
                  <a:txBody>
                    <a:bodyPr/>
                    <a:lstStyle/>
                    <a:p>
                      <a:pPr marL="285750" indent="-285750">
                        <a:buFont typeface="Arial" panose="020B0604020202020204" pitchFamily="34" charset="0"/>
                        <a:buChar char="•"/>
                      </a:pPr>
                      <a:r>
                        <a:rPr lang="en-US" sz="1400" b="0" i="0" u="none" strike="noStrike" cap="none" dirty="0">
                          <a:solidFill>
                            <a:schemeClr val="dk1"/>
                          </a:solidFill>
                          <a:effectLst/>
                          <a:latin typeface="Calibri"/>
                          <a:ea typeface="Calibri"/>
                          <a:cs typeface="Calibri"/>
                          <a:sym typeface="Arial"/>
                        </a:rPr>
                        <a:t>Despite addressing data imbalance using SMOTE, the risk of overfitting to the minority class remains, possibly adding unpredictability into the reliability of conclusions.</a:t>
                      </a:r>
                    </a:p>
                    <a:p>
                      <a:pPr marL="285750" indent="-285750">
                        <a:buFont typeface="Arial" panose="020B0604020202020204" pitchFamily="34" charset="0"/>
                        <a:buChar char="•"/>
                      </a:pPr>
                      <a:r>
                        <a:rPr lang="en-US" sz="1400" b="0" i="0" u="none" strike="noStrike" cap="none" dirty="0">
                          <a:solidFill>
                            <a:schemeClr val="dk1"/>
                          </a:solidFill>
                          <a:effectLst/>
                          <a:latin typeface="Calibri"/>
                          <a:ea typeface="Calibri"/>
                          <a:cs typeface="Calibri"/>
                          <a:sym typeface="Arial"/>
                        </a:rPr>
                        <a:t>The extent to which the findings may be extended to various datasets or contexts is relatively limited, restricting broader applicability.</a:t>
                      </a:r>
                    </a:p>
                    <a:p>
                      <a:endParaRPr lang="en-IN" dirty="0"/>
                    </a:p>
                  </a:txBody>
                  <a:tcPr/>
                </a:tc>
                <a:extLst>
                  <a:ext uri="{0D108BD9-81ED-4DB2-BD59-A6C34878D82A}">
                    <a16:rowId xmlns:a16="http://schemas.microsoft.com/office/drawing/2014/main" val="1897972391"/>
                  </a:ext>
                </a:extLst>
              </a:tr>
            </a:tbl>
          </a:graphicData>
        </a:graphic>
      </p:graphicFrame>
      <p:pic>
        <p:nvPicPr>
          <p:cNvPr id="6" name="Google Shape;104;p15">
            <a:extLst>
              <a:ext uri="{FF2B5EF4-FFF2-40B4-BE49-F238E27FC236}">
                <a16:creationId xmlns:a16="http://schemas.microsoft.com/office/drawing/2014/main" id="{9D499569-0C52-CA7D-33DB-DE578B53B94A}"/>
              </a:ext>
            </a:extLst>
          </p:cNvPr>
          <p:cNvPicPr preferRelativeResize="0"/>
          <p:nvPr/>
        </p:nvPicPr>
        <p:blipFill rotWithShape="1">
          <a:blip r:embed="rId2">
            <a:alphaModFix/>
          </a:blip>
          <a:srcRect/>
          <a:stretch/>
        </p:blipFill>
        <p:spPr>
          <a:xfrm>
            <a:off x="8342376" y="0"/>
            <a:ext cx="3848100" cy="1190625"/>
          </a:xfrm>
          <a:prstGeom prst="rect">
            <a:avLst/>
          </a:prstGeom>
          <a:noFill/>
          <a:ln>
            <a:noFill/>
          </a:ln>
        </p:spPr>
      </p:pic>
    </p:spTree>
    <p:extLst>
      <p:ext uri="{BB962C8B-B14F-4D97-AF65-F5344CB8AC3E}">
        <p14:creationId xmlns:p14="http://schemas.microsoft.com/office/powerpoint/2010/main" val="1485875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D8C41-196A-E54B-0C5C-F9F944BED1A4}"/>
              </a:ext>
            </a:extLst>
          </p:cNvPr>
          <p:cNvSpPr>
            <a:spLocks noGrp="1"/>
          </p:cNvSpPr>
          <p:nvPr>
            <p:ph type="title"/>
          </p:nvPr>
        </p:nvSpPr>
        <p:spPr/>
        <p:txBody>
          <a:bodyPr/>
          <a:lstStyle/>
          <a:p>
            <a:r>
              <a:rPr lang="en-US" sz="4400" dirty="0"/>
              <a:t>Techniques/Algorithms</a:t>
            </a:r>
            <a:endParaRPr lang="en-IN" dirty="0"/>
          </a:p>
        </p:txBody>
      </p:sp>
      <p:sp>
        <p:nvSpPr>
          <p:cNvPr id="3" name="Text Placeholder 2">
            <a:extLst>
              <a:ext uri="{FF2B5EF4-FFF2-40B4-BE49-F238E27FC236}">
                <a16:creationId xmlns:a16="http://schemas.microsoft.com/office/drawing/2014/main" id="{03496FE6-57A9-9187-8FB4-2E2DEC5D2239}"/>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20821E1D-FC74-773E-733B-93EFC9224D91}"/>
              </a:ext>
            </a:extLst>
          </p:cNvPr>
          <p:cNvSpPr>
            <a:spLocks noGrp="1"/>
          </p:cNvSpPr>
          <p:nvPr>
            <p:ph type="dt" idx="10"/>
          </p:nvPr>
        </p:nvSpPr>
        <p:spPr/>
        <p:txBody>
          <a:bodyPr/>
          <a:lstStyle/>
          <a:p>
            <a:fld id="{3C5569F4-10F1-46D3-A8F9-971B4D8F0656}" type="datetime1">
              <a:rPr lang="en-US" smtClean="0"/>
              <a:t>4/28/2024</a:t>
            </a:fld>
            <a:endParaRPr lang="en-US"/>
          </a:p>
        </p:txBody>
      </p:sp>
      <p:sp>
        <p:nvSpPr>
          <p:cNvPr id="6" name="Shape 0">
            <a:extLst>
              <a:ext uri="{FF2B5EF4-FFF2-40B4-BE49-F238E27FC236}">
                <a16:creationId xmlns:a16="http://schemas.microsoft.com/office/drawing/2014/main" id="{AC4ED7C1-25E3-81C2-73F0-8B85984AF364}"/>
              </a:ext>
            </a:extLst>
          </p:cNvPr>
          <p:cNvSpPr/>
          <p:nvPr/>
        </p:nvSpPr>
        <p:spPr>
          <a:xfrm>
            <a:off x="0" y="0"/>
            <a:ext cx="14630400" cy="8229600"/>
          </a:xfrm>
          <a:prstGeom prst="rect">
            <a:avLst/>
          </a:prstGeom>
          <a:solidFill>
            <a:srgbClr val="0C0C0E"/>
          </a:solidFill>
          <a:ln/>
        </p:spPr>
      </p:sp>
      <p:sp>
        <p:nvSpPr>
          <p:cNvPr id="7" name="Shape 1">
            <a:extLst>
              <a:ext uri="{FF2B5EF4-FFF2-40B4-BE49-F238E27FC236}">
                <a16:creationId xmlns:a16="http://schemas.microsoft.com/office/drawing/2014/main" id="{81CAD99E-2E29-D6E1-C224-C75137407FBB}"/>
              </a:ext>
            </a:extLst>
          </p:cNvPr>
          <p:cNvSpPr/>
          <p:nvPr/>
        </p:nvSpPr>
        <p:spPr>
          <a:xfrm>
            <a:off x="-74429" y="-1"/>
            <a:ext cx="14704829" cy="8229600"/>
          </a:xfrm>
          <a:prstGeom prst="rect">
            <a:avLst/>
          </a:prstGeom>
          <a:solidFill>
            <a:srgbClr val="F3F3F7"/>
          </a:solidFill>
          <a:ln/>
        </p:spPr>
      </p:sp>
      <p:sp>
        <p:nvSpPr>
          <p:cNvPr id="8" name="Text 2">
            <a:extLst>
              <a:ext uri="{FF2B5EF4-FFF2-40B4-BE49-F238E27FC236}">
                <a16:creationId xmlns:a16="http://schemas.microsoft.com/office/drawing/2014/main" id="{D51118A3-0118-908E-7127-7A3E24451EBA}"/>
              </a:ext>
            </a:extLst>
          </p:cNvPr>
          <p:cNvSpPr/>
          <p:nvPr/>
        </p:nvSpPr>
        <p:spPr>
          <a:xfrm>
            <a:off x="2037993" y="2047280"/>
            <a:ext cx="10554414" cy="1388745"/>
          </a:xfrm>
          <a:prstGeom prst="rect">
            <a:avLst/>
          </a:prstGeom>
          <a:noFill/>
          <a:ln/>
        </p:spPr>
        <p:txBody>
          <a:bodyPr wrap="square" rtlCol="0" anchor="t"/>
          <a:lstStyle/>
          <a:p>
            <a:pPr marL="0" indent="0">
              <a:lnSpc>
                <a:spcPts val="5468"/>
              </a:lnSpc>
              <a:buNone/>
            </a:pPr>
            <a:r>
              <a:rPr lang="en-US" sz="4374" b="1" dirty="0">
                <a:solidFill>
                  <a:srgbClr val="101014"/>
                </a:solidFill>
                <a:latin typeface="Playfair Display" pitchFamily="34" charset="0"/>
                <a:ea typeface="Playfair Display" pitchFamily="34" charset="-122"/>
                <a:cs typeface="Playfair Display" pitchFamily="34" charset="-120"/>
              </a:rPr>
              <a:t>Machine Learning Techniques for Fraud Detection</a:t>
            </a:r>
            <a:endParaRPr lang="en-US" sz="4374" dirty="0"/>
          </a:p>
        </p:txBody>
      </p:sp>
      <p:sp>
        <p:nvSpPr>
          <p:cNvPr id="9" name="Text 3">
            <a:extLst>
              <a:ext uri="{FF2B5EF4-FFF2-40B4-BE49-F238E27FC236}">
                <a16:creationId xmlns:a16="http://schemas.microsoft.com/office/drawing/2014/main" id="{BB6320CB-ADA6-FE5F-4A37-A2E9A12BE637}"/>
              </a:ext>
            </a:extLst>
          </p:cNvPr>
          <p:cNvSpPr/>
          <p:nvPr/>
        </p:nvSpPr>
        <p:spPr>
          <a:xfrm>
            <a:off x="2037993" y="3991451"/>
            <a:ext cx="2655570"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Supervised Learning</a:t>
            </a:r>
            <a:endParaRPr lang="en-US" sz="2187" dirty="0"/>
          </a:p>
        </p:txBody>
      </p:sp>
      <p:sp>
        <p:nvSpPr>
          <p:cNvPr id="10" name="Text 4">
            <a:extLst>
              <a:ext uri="{FF2B5EF4-FFF2-40B4-BE49-F238E27FC236}">
                <a16:creationId xmlns:a16="http://schemas.microsoft.com/office/drawing/2014/main" id="{A8662DAC-AE7A-82A3-5DA6-9505B80EEE81}"/>
              </a:ext>
            </a:extLst>
          </p:cNvPr>
          <p:cNvSpPr/>
          <p:nvPr/>
        </p:nvSpPr>
        <p:spPr>
          <a:xfrm>
            <a:off x="2037993" y="4560808"/>
            <a:ext cx="3156347"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Uses labeled data to train the model to predict fraudulent activities.</a:t>
            </a:r>
            <a:endParaRPr lang="en-US" sz="1750" dirty="0"/>
          </a:p>
        </p:txBody>
      </p:sp>
      <p:sp>
        <p:nvSpPr>
          <p:cNvPr id="11" name="Text 5">
            <a:extLst>
              <a:ext uri="{FF2B5EF4-FFF2-40B4-BE49-F238E27FC236}">
                <a16:creationId xmlns:a16="http://schemas.microsoft.com/office/drawing/2014/main" id="{01FC629C-8856-330D-701A-13887075E8C0}"/>
              </a:ext>
            </a:extLst>
          </p:cNvPr>
          <p:cNvSpPr/>
          <p:nvPr/>
        </p:nvSpPr>
        <p:spPr>
          <a:xfrm>
            <a:off x="5743932" y="3991451"/>
            <a:ext cx="2978706"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Unsupervised Learning</a:t>
            </a:r>
            <a:endParaRPr lang="en-US" sz="2187" dirty="0"/>
          </a:p>
        </p:txBody>
      </p:sp>
      <p:sp>
        <p:nvSpPr>
          <p:cNvPr id="12" name="Text 6">
            <a:extLst>
              <a:ext uri="{FF2B5EF4-FFF2-40B4-BE49-F238E27FC236}">
                <a16:creationId xmlns:a16="http://schemas.microsoft.com/office/drawing/2014/main" id="{C89ECE65-91D1-3B59-4BBC-3242EA4C3B74}"/>
              </a:ext>
            </a:extLst>
          </p:cNvPr>
          <p:cNvSpPr/>
          <p:nvPr/>
        </p:nvSpPr>
        <p:spPr>
          <a:xfrm>
            <a:off x="5743932" y="4560808"/>
            <a:ext cx="3156347" cy="1066205"/>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Identifies patterns in data to detect anomalies and potential fraud.</a:t>
            </a:r>
            <a:endParaRPr lang="en-US" sz="1750" dirty="0"/>
          </a:p>
        </p:txBody>
      </p:sp>
      <p:sp>
        <p:nvSpPr>
          <p:cNvPr id="13" name="Text 7">
            <a:extLst>
              <a:ext uri="{FF2B5EF4-FFF2-40B4-BE49-F238E27FC236}">
                <a16:creationId xmlns:a16="http://schemas.microsoft.com/office/drawing/2014/main" id="{ECFF7859-BFD8-DB40-776D-F5245EFB15E2}"/>
              </a:ext>
            </a:extLst>
          </p:cNvPr>
          <p:cNvSpPr/>
          <p:nvPr/>
        </p:nvSpPr>
        <p:spPr>
          <a:xfrm>
            <a:off x="9449872" y="3991451"/>
            <a:ext cx="2221944" cy="347186"/>
          </a:xfrm>
          <a:prstGeom prst="rect">
            <a:avLst/>
          </a:prstGeom>
          <a:noFill/>
          <a:ln/>
        </p:spPr>
        <p:txBody>
          <a:bodyPr wrap="none" rtlCol="0" anchor="t"/>
          <a:lstStyle/>
          <a:p>
            <a:pPr marL="0" indent="0">
              <a:lnSpc>
                <a:spcPts val="2734"/>
              </a:lnSpc>
              <a:buNone/>
            </a:pPr>
            <a:r>
              <a:rPr lang="en-US" sz="2187" b="1" dirty="0">
                <a:solidFill>
                  <a:srgbClr val="101014"/>
                </a:solidFill>
                <a:latin typeface="Playfair Display" pitchFamily="34" charset="0"/>
                <a:ea typeface="Playfair Display" pitchFamily="34" charset="-122"/>
                <a:cs typeface="Playfair Display" pitchFamily="34" charset="-120"/>
              </a:rPr>
              <a:t>Deep Learning</a:t>
            </a:r>
            <a:endParaRPr lang="en-US" sz="2187" dirty="0"/>
          </a:p>
        </p:txBody>
      </p:sp>
      <p:sp>
        <p:nvSpPr>
          <p:cNvPr id="14" name="Text 8">
            <a:extLst>
              <a:ext uri="{FF2B5EF4-FFF2-40B4-BE49-F238E27FC236}">
                <a16:creationId xmlns:a16="http://schemas.microsoft.com/office/drawing/2014/main" id="{E49F7B19-38C9-A0A3-C7B2-36F357A6C3B1}"/>
              </a:ext>
            </a:extLst>
          </p:cNvPr>
          <p:cNvSpPr/>
          <p:nvPr/>
        </p:nvSpPr>
        <p:spPr>
          <a:xfrm>
            <a:off x="9449872" y="4560808"/>
            <a:ext cx="3156347" cy="1421606"/>
          </a:xfrm>
          <a:prstGeom prst="rect">
            <a:avLst/>
          </a:prstGeom>
          <a:noFill/>
          <a:ln/>
        </p:spPr>
        <p:txBody>
          <a:bodyPr wrap="square" rtlCol="0" anchor="t"/>
          <a:lstStyle/>
          <a:p>
            <a:pPr marL="0" indent="0">
              <a:lnSpc>
                <a:spcPts val="2799"/>
              </a:lnSpc>
              <a:buNone/>
            </a:pPr>
            <a:r>
              <a:rPr lang="en-US" sz="1750" dirty="0">
                <a:solidFill>
                  <a:srgbClr val="39393C"/>
                </a:solidFill>
                <a:latin typeface="Open Sans" pitchFamily="34" charset="0"/>
                <a:ea typeface="Open Sans" pitchFamily="34" charset="-122"/>
                <a:cs typeface="Open Sans" pitchFamily="34" charset="-120"/>
              </a:rPr>
              <a:t>Employs neural networks to analyze complex, unstructured data and detect fraudulent behavior.</a:t>
            </a:r>
            <a:endParaRPr lang="en-US" sz="1750" dirty="0"/>
          </a:p>
        </p:txBody>
      </p:sp>
      <p:pic>
        <p:nvPicPr>
          <p:cNvPr id="15" name="Google Shape;104;p15">
            <a:extLst>
              <a:ext uri="{FF2B5EF4-FFF2-40B4-BE49-F238E27FC236}">
                <a16:creationId xmlns:a16="http://schemas.microsoft.com/office/drawing/2014/main" id="{FA5D5DB8-E8E6-B8DA-E52A-EB59482019B9}"/>
              </a:ext>
            </a:extLst>
          </p:cNvPr>
          <p:cNvPicPr preferRelativeResize="0"/>
          <p:nvPr/>
        </p:nvPicPr>
        <p:blipFill rotWithShape="1">
          <a:blip r:embed="rId2">
            <a:alphaModFix/>
          </a:blip>
          <a:srcRect/>
          <a:stretch/>
        </p:blipFill>
        <p:spPr>
          <a:xfrm>
            <a:off x="10682169" y="-27781"/>
            <a:ext cx="3848100" cy="1190625"/>
          </a:xfrm>
          <a:prstGeom prst="rect">
            <a:avLst/>
          </a:prstGeom>
          <a:noFill/>
          <a:ln>
            <a:noFill/>
          </a:ln>
        </p:spPr>
      </p:pic>
    </p:spTree>
    <p:extLst>
      <p:ext uri="{BB962C8B-B14F-4D97-AF65-F5344CB8AC3E}">
        <p14:creationId xmlns:p14="http://schemas.microsoft.com/office/powerpoint/2010/main" val="1488734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C3D3-CC15-D302-75C6-F48D5E9F97D4}"/>
              </a:ext>
            </a:extLst>
          </p:cNvPr>
          <p:cNvSpPr>
            <a:spLocks noGrp="1"/>
          </p:cNvSpPr>
          <p:nvPr>
            <p:ph type="title"/>
          </p:nvPr>
        </p:nvSpPr>
        <p:spPr/>
        <p:txBody>
          <a:bodyPr/>
          <a:lstStyle/>
          <a:p>
            <a:r>
              <a:rPr lang="en-US" sz="4400" dirty="0"/>
              <a:t>Design Diagram</a:t>
            </a:r>
            <a:endParaRPr lang="en-IN" dirty="0"/>
          </a:p>
        </p:txBody>
      </p:sp>
      <p:sp>
        <p:nvSpPr>
          <p:cNvPr id="3" name="Text Placeholder 2">
            <a:extLst>
              <a:ext uri="{FF2B5EF4-FFF2-40B4-BE49-F238E27FC236}">
                <a16:creationId xmlns:a16="http://schemas.microsoft.com/office/drawing/2014/main" id="{586CBF7E-2B1F-27D6-1158-26420C6A5326}"/>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666212D8-25D3-2CA4-E54C-C427E9233AF9}"/>
              </a:ext>
            </a:extLst>
          </p:cNvPr>
          <p:cNvSpPr>
            <a:spLocks noGrp="1"/>
          </p:cNvSpPr>
          <p:nvPr>
            <p:ph type="dt" idx="10"/>
          </p:nvPr>
        </p:nvSpPr>
        <p:spPr/>
        <p:txBody>
          <a:bodyPr/>
          <a:lstStyle/>
          <a:p>
            <a:fld id="{3C5569F4-10F1-46D3-A8F9-971B4D8F0656}" type="datetime1">
              <a:rPr lang="en-US" smtClean="0"/>
              <a:t>4/28/2024</a:t>
            </a:fld>
            <a:endParaRPr lang="en-US"/>
          </a:p>
        </p:txBody>
      </p:sp>
      <p:sp>
        <p:nvSpPr>
          <p:cNvPr id="5" name="Shape 0">
            <a:extLst>
              <a:ext uri="{FF2B5EF4-FFF2-40B4-BE49-F238E27FC236}">
                <a16:creationId xmlns:a16="http://schemas.microsoft.com/office/drawing/2014/main" id="{356A3131-8316-A40F-C8DA-9097BB99DA7A}"/>
              </a:ext>
            </a:extLst>
          </p:cNvPr>
          <p:cNvSpPr/>
          <p:nvPr/>
        </p:nvSpPr>
        <p:spPr>
          <a:xfrm>
            <a:off x="0" y="0"/>
            <a:ext cx="14630400" cy="8229600"/>
          </a:xfrm>
          <a:prstGeom prst="rect">
            <a:avLst/>
          </a:prstGeom>
          <a:solidFill>
            <a:srgbClr val="E7EEF9"/>
          </a:solidFill>
          <a:ln/>
        </p:spPr>
      </p:sp>
      <p:sp>
        <p:nvSpPr>
          <p:cNvPr id="6" name="Shape 1">
            <a:extLst>
              <a:ext uri="{FF2B5EF4-FFF2-40B4-BE49-F238E27FC236}">
                <a16:creationId xmlns:a16="http://schemas.microsoft.com/office/drawing/2014/main" id="{5564A80A-FEC7-DF04-1C0B-719481705492}"/>
              </a:ext>
            </a:extLst>
          </p:cNvPr>
          <p:cNvSpPr/>
          <p:nvPr/>
        </p:nvSpPr>
        <p:spPr>
          <a:xfrm>
            <a:off x="0" y="0"/>
            <a:ext cx="14630400" cy="8229600"/>
          </a:xfrm>
          <a:prstGeom prst="rect">
            <a:avLst/>
          </a:prstGeom>
          <a:solidFill>
            <a:srgbClr val="FFFAFA"/>
          </a:solidFill>
          <a:ln/>
        </p:spPr>
      </p:sp>
      <p:sp>
        <p:nvSpPr>
          <p:cNvPr id="7" name="Text 2">
            <a:extLst>
              <a:ext uri="{FF2B5EF4-FFF2-40B4-BE49-F238E27FC236}">
                <a16:creationId xmlns:a16="http://schemas.microsoft.com/office/drawing/2014/main" id="{3E7F5B33-E056-4C33-B474-E025D8D246A1}"/>
              </a:ext>
            </a:extLst>
          </p:cNvPr>
          <p:cNvSpPr/>
          <p:nvPr/>
        </p:nvSpPr>
        <p:spPr>
          <a:xfrm>
            <a:off x="1760220" y="1165622"/>
            <a:ext cx="6870144" cy="694373"/>
          </a:xfrm>
          <a:prstGeom prst="rect">
            <a:avLst/>
          </a:prstGeom>
          <a:noFill/>
          <a:ln/>
        </p:spPr>
        <p:txBody>
          <a:bodyPr wrap="none" rtlCol="0" anchor="t"/>
          <a:lstStyle/>
          <a:p>
            <a:pPr marL="0" indent="0">
              <a:lnSpc>
                <a:spcPts val="5468"/>
              </a:lnSpc>
              <a:buNone/>
            </a:pPr>
            <a:r>
              <a:rPr lang="en-US" sz="4374" b="1" dirty="0">
                <a:solidFill>
                  <a:srgbClr val="1F1E1E"/>
                </a:solidFill>
                <a:latin typeface="Alexandria" pitchFamily="34" charset="0"/>
                <a:ea typeface="Alexandria" pitchFamily="34" charset="-122"/>
                <a:cs typeface="Alexandria" pitchFamily="34" charset="-120"/>
              </a:rPr>
              <a:t>Design and Architecture</a:t>
            </a:r>
            <a:endParaRPr lang="en-US" sz="4374" dirty="0"/>
          </a:p>
        </p:txBody>
      </p:sp>
      <p:pic>
        <p:nvPicPr>
          <p:cNvPr id="8" name="Image 0" descr="preencoded.png">
            <a:extLst>
              <a:ext uri="{FF2B5EF4-FFF2-40B4-BE49-F238E27FC236}">
                <a16:creationId xmlns:a16="http://schemas.microsoft.com/office/drawing/2014/main" id="{F08829D8-4E1D-7B8B-D6DC-FE311FEA0A4C}"/>
              </a:ext>
            </a:extLst>
          </p:cNvPr>
          <p:cNvPicPr>
            <a:picLocks noChangeAspect="1"/>
          </p:cNvPicPr>
          <p:nvPr/>
        </p:nvPicPr>
        <p:blipFill>
          <a:blip r:embed="rId2"/>
          <a:stretch>
            <a:fillRect/>
          </a:stretch>
        </p:blipFill>
        <p:spPr>
          <a:xfrm>
            <a:off x="1760220" y="2304336"/>
            <a:ext cx="2777490" cy="888682"/>
          </a:xfrm>
          <a:prstGeom prst="rect">
            <a:avLst/>
          </a:prstGeom>
        </p:spPr>
      </p:pic>
      <p:sp>
        <p:nvSpPr>
          <p:cNvPr id="9" name="Text 3">
            <a:extLst>
              <a:ext uri="{FF2B5EF4-FFF2-40B4-BE49-F238E27FC236}">
                <a16:creationId xmlns:a16="http://schemas.microsoft.com/office/drawing/2014/main" id="{B5646370-4CBC-D825-A0C8-186914A966AA}"/>
              </a:ext>
            </a:extLst>
          </p:cNvPr>
          <p:cNvSpPr/>
          <p:nvPr/>
        </p:nvSpPr>
        <p:spPr>
          <a:xfrm>
            <a:off x="1982391" y="3526274"/>
            <a:ext cx="2333149"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Data Collection</a:t>
            </a:r>
            <a:endParaRPr lang="en-US" sz="2187" dirty="0"/>
          </a:p>
        </p:txBody>
      </p:sp>
      <p:sp>
        <p:nvSpPr>
          <p:cNvPr id="10" name="Text 4">
            <a:extLst>
              <a:ext uri="{FF2B5EF4-FFF2-40B4-BE49-F238E27FC236}">
                <a16:creationId xmlns:a16="http://schemas.microsoft.com/office/drawing/2014/main" id="{13DE80CC-8B9E-A49A-C35F-F4A9E05BBB02}"/>
              </a:ext>
            </a:extLst>
          </p:cNvPr>
          <p:cNvSpPr/>
          <p:nvPr/>
        </p:nvSpPr>
        <p:spPr>
          <a:xfrm>
            <a:off x="1982391" y="4006691"/>
            <a:ext cx="2333149" cy="2132409"/>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Gather transaction data, customer profiles, and other relevant information from various sources.</a:t>
            </a:r>
            <a:endParaRPr lang="en-US" sz="1750" dirty="0"/>
          </a:p>
        </p:txBody>
      </p:sp>
      <p:pic>
        <p:nvPicPr>
          <p:cNvPr id="11" name="Image 1" descr="preencoded.png">
            <a:extLst>
              <a:ext uri="{FF2B5EF4-FFF2-40B4-BE49-F238E27FC236}">
                <a16:creationId xmlns:a16="http://schemas.microsoft.com/office/drawing/2014/main" id="{7A9B723E-B8F0-817D-B6C3-E8D432F43F80}"/>
              </a:ext>
            </a:extLst>
          </p:cNvPr>
          <p:cNvPicPr>
            <a:picLocks noChangeAspect="1"/>
          </p:cNvPicPr>
          <p:nvPr/>
        </p:nvPicPr>
        <p:blipFill>
          <a:blip r:embed="rId3"/>
          <a:stretch>
            <a:fillRect/>
          </a:stretch>
        </p:blipFill>
        <p:spPr>
          <a:xfrm>
            <a:off x="4537710" y="2304336"/>
            <a:ext cx="2777490" cy="888682"/>
          </a:xfrm>
          <a:prstGeom prst="rect">
            <a:avLst/>
          </a:prstGeom>
        </p:spPr>
      </p:pic>
      <p:sp>
        <p:nvSpPr>
          <p:cNvPr id="12" name="Text 5">
            <a:extLst>
              <a:ext uri="{FF2B5EF4-FFF2-40B4-BE49-F238E27FC236}">
                <a16:creationId xmlns:a16="http://schemas.microsoft.com/office/drawing/2014/main" id="{7EA951E8-6D6D-754F-DF28-B31ED64C03F2}"/>
              </a:ext>
            </a:extLst>
          </p:cNvPr>
          <p:cNvSpPr/>
          <p:nvPr/>
        </p:nvSpPr>
        <p:spPr>
          <a:xfrm>
            <a:off x="4759881" y="3526274"/>
            <a:ext cx="2333149"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Feature Engineering</a:t>
            </a:r>
            <a:endParaRPr lang="en-US" sz="2187" dirty="0"/>
          </a:p>
        </p:txBody>
      </p:sp>
      <p:sp>
        <p:nvSpPr>
          <p:cNvPr id="13" name="Text 6">
            <a:extLst>
              <a:ext uri="{FF2B5EF4-FFF2-40B4-BE49-F238E27FC236}">
                <a16:creationId xmlns:a16="http://schemas.microsoft.com/office/drawing/2014/main" id="{0E62BA4D-71D7-97E1-38C8-FA66336A7359}"/>
              </a:ext>
            </a:extLst>
          </p:cNvPr>
          <p:cNvSpPr/>
          <p:nvPr/>
        </p:nvSpPr>
        <p:spPr>
          <a:xfrm>
            <a:off x="4759881" y="4353878"/>
            <a:ext cx="2333149" cy="1777008"/>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Extract meaningful features from the data to enhance the learning capabilities of the algorithms.</a:t>
            </a:r>
            <a:endParaRPr lang="en-US" sz="1750" dirty="0"/>
          </a:p>
        </p:txBody>
      </p:sp>
      <p:pic>
        <p:nvPicPr>
          <p:cNvPr id="14" name="Image 2" descr="preencoded.png">
            <a:extLst>
              <a:ext uri="{FF2B5EF4-FFF2-40B4-BE49-F238E27FC236}">
                <a16:creationId xmlns:a16="http://schemas.microsoft.com/office/drawing/2014/main" id="{C2C8585E-BAAD-AA13-6EE6-7DDD6BFD571D}"/>
              </a:ext>
            </a:extLst>
          </p:cNvPr>
          <p:cNvPicPr>
            <a:picLocks noChangeAspect="1"/>
          </p:cNvPicPr>
          <p:nvPr/>
        </p:nvPicPr>
        <p:blipFill>
          <a:blip r:embed="rId4"/>
          <a:stretch>
            <a:fillRect/>
          </a:stretch>
        </p:blipFill>
        <p:spPr>
          <a:xfrm>
            <a:off x="7315200" y="2304336"/>
            <a:ext cx="2777490" cy="888682"/>
          </a:xfrm>
          <a:prstGeom prst="rect">
            <a:avLst/>
          </a:prstGeom>
        </p:spPr>
      </p:pic>
      <p:sp>
        <p:nvSpPr>
          <p:cNvPr id="15" name="Text 7">
            <a:extLst>
              <a:ext uri="{FF2B5EF4-FFF2-40B4-BE49-F238E27FC236}">
                <a16:creationId xmlns:a16="http://schemas.microsoft.com/office/drawing/2014/main" id="{B06BAB0D-AD44-9308-FD1E-69A297909C11}"/>
              </a:ext>
            </a:extLst>
          </p:cNvPr>
          <p:cNvSpPr/>
          <p:nvPr/>
        </p:nvSpPr>
        <p:spPr>
          <a:xfrm>
            <a:off x="7537371" y="3526274"/>
            <a:ext cx="2333149" cy="347186"/>
          </a:xfrm>
          <a:prstGeom prst="rect">
            <a:avLst/>
          </a:prstGeom>
          <a:noFill/>
          <a:ln/>
        </p:spPr>
        <p:txBody>
          <a:bodyPr wrap="non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Model Training</a:t>
            </a:r>
            <a:endParaRPr lang="en-US" sz="2187" dirty="0"/>
          </a:p>
        </p:txBody>
      </p:sp>
      <p:sp>
        <p:nvSpPr>
          <p:cNvPr id="16" name="Text 8">
            <a:extLst>
              <a:ext uri="{FF2B5EF4-FFF2-40B4-BE49-F238E27FC236}">
                <a16:creationId xmlns:a16="http://schemas.microsoft.com/office/drawing/2014/main" id="{17BF7982-D8C9-F72A-E9F8-EB159A915380}"/>
              </a:ext>
            </a:extLst>
          </p:cNvPr>
          <p:cNvSpPr/>
          <p:nvPr/>
        </p:nvSpPr>
        <p:spPr>
          <a:xfrm>
            <a:off x="7537371" y="4006691"/>
            <a:ext cx="2333149" cy="1777008"/>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Train machine learning models using the processed data to identify fraudulent patterns.</a:t>
            </a:r>
            <a:endParaRPr lang="en-US" sz="1750" dirty="0"/>
          </a:p>
        </p:txBody>
      </p:sp>
      <p:pic>
        <p:nvPicPr>
          <p:cNvPr id="17" name="Image 3" descr="preencoded.png">
            <a:extLst>
              <a:ext uri="{FF2B5EF4-FFF2-40B4-BE49-F238E27FC236}">
                <a16:creationId xmlns:a16="http://schemas.microsoft.com/office/drawing/2014/main" id="{02067483-923D-4024-A216-488636620E62}"/>
              </a:ext>
            </a:extLst>
          </p:cNvPr>
          <p:cNvPicPr>
            <a:picLocks noChangeAspect="1"/>
          </p:cNvPicPr>
          <p:nvPr/>
        </p:nvPicPr>
        <p:blipFill>
          <a:blip r:embed="rId5"/>
          <a:stretch>
            <a:fillRect/>
          </a:stretch>
        </p:blipFill>
        <p:spPr>
          <a:xfrm>
            <a:off x="10092690" y="2304336"/>
            <a:ext cx="2777490" cy="888682"/>
          </a:xfrm>
          <a:prstGeom prst="rect">
            <a:avLst/>
          </a:prstGeom>
        </p:spPr>
      </p:pic>
      <p:sp>
        <p:nvSpPr>
          <p:cNvPr id="18" name="Text 9">
            <a:extLst>
              <a:ext uri="{FF2B5EF4-FFF2-40B4-BE49-F238E27FC236}">
                <a16:creationId xmlns:a16="http://schemas.microsoft.com/office/drawing/2014/main" id="{CF8EC58E-BEA5-B616-3E66-C040C0DFB794}"/>
              </a:ext>
            </a:extLst>
          </p:cNvPr>
          <p:cNvSpPr/>
          <p:nvPr/>
        </p:nvSpPr>
        <p:spPr>
          <a:xfrm>
            <a:off x="10314861" y="3526274"/>
            <a:ext cx="2333149" cy="694373"/>
          </a:xfrm>
          <a:prstGeom prst="rect">
            <a:avLst/>
          </a:prstGeom>
          <a:noFill/>
          <a:ln/>
        </p:spPr>
        <p:txBody>
          <a:bodyPr wrap="square" rtlCol="0" anchor="t"/>
          <a:lstStyle/>
          <a:p>
            <a:pPr marL="0" indent="0" algn="l">
              <a:lnSpc>
                <a:spcPts val="2734"/>
              </a:lnSpc>
              <a:buNone/>
            </a:pPr>
            <a:r>
              <a:rPr lang="en-US" sz="2187" b="1" dirty="0">
                <a:solidFill>
                  <a:srgbClr val="3B3535"/>
                </a:solidFill>
                <a:latin typeface="Alexandria" pitchFamily="34" charset="0"/>
                <a:ea typeface="Alexandria" pitchFamily="34" charset="-122"/>
                <a:cs typeface="Alexandria" pitchFamily="34" charset="-120"/>
              </a:rPr>
              <a:t>Real-time Monitoring</a:t>
            </a:r>
            <a:endParaRPr lang="en-US" sz="2187" dirty="0"/>
          </a:p>
        </p:txBody>
      </p:sp>
      <p:sp>
        <p:nvSpPr>
          <p:cNvPr id="19" name="Text 10">
            <a:extLst>
              <a:ext uri="{FF2B5EF4-FFF2-40B4-BE49-F238E27FC236}">
                <a16:creationId xmlns:a16="http://schemas.microsoft.com/office/drawing/2014/main" id="{A03A3D74-5DB0-FF58-2FE4-2040790F678E}"/>
              </a:ext>
            </a:extLst>
          </p:cNvPr>
          <p:cNvSpPr/>
          <p:nvPr/>
        </p:nvSpPr>
        <p:spPr>
          <a:xfrm>
            <a:off x="10314861" y="4353878"/>
            <a:ext cx="2333149" cy="2487811"/>
          </a:xfrm>
          <a:prstGeom prst="rect">
            <a:avLst/>
          </a:prstGeom>
          <a:noFill/>
          <a:ln/>
        </p:spPr>
        <p:txBody>
          <a:bodyPr wrap="square" rtlCol="0" anchor="t"/>
          <a:lstStyle/>
          <a:p>
            <a:pPr marL="0" indent="0" algn="l">
              <a:lnSpc>
                <a:spcPts val="2799"/>
              </a:lnSpc>
              <a:buNone/>
            </a:pPr>
            <a:r>
              <a:rPr lang="en-US" sz="1750" dirty="0">
                <a:solidFill>
                  <a:srgbClr val="3B3535"/>
                </a:solidFill>
                <a:latin typeface="Sora" pitchFamily="34" charset="0"/>
                <a:ea typeface="Sora" pitchFamily="34" charset="-122"/>
                <a:cs typeface="Sora" pitchFamily="34" charset="-120"/>
              </a:rPr>
              <a:t>Continuously monitor incoming transactions and apply the trained models to detect and flag potential fraud.</a:t>
            </a:r>
            <a:endParaRPr lang="en-US" sz="1750" dirty="0"/>
          </a:p>
        </p:txBody>
      </p:sp>
      <p:pic>
        <p:nvPicPr>
          <p:cNvPr id="20" name="Google Shape;104;p15">
            <a:extLst>
              <a:ext uri="{FF2B5EF4-FFF2-40B4-BE49-F238E27FC236}">
                <a16:creationId xmlns:a16="http://schemas.microsoft.com/office/drawing/2014/main" id="{603A622B-BED2-AFFF-70A0-8E9AC459302C}"/>
              </a:ext>
            </a:extLst>
          </p:cNvPr>
          <p:cNvPicPr preferRelativeResize="0"/>
          <p:nvPr/>
        </p:nvPicPr>
        <p:blipFill rotWithShape="1">
          <a:blip r:embed="rId6">
            <a:alphaModFix/>
          </a:blip>
          <a:srcRect/>
          <a:stretch/>
        </p:blipFill>
        <p:spPr>
          <a:xfrm>
            <a:off x="10723960" y="0"/>
            <a:ext cx="3848100" cy="1190625"/>
          </a:xfrm>
          <a:prstGeom prst="rect">
            <a:avLst/>
          </a:prstGeom>
          <a:noFill/>
          <a:ln>
            <a:noFill/>
          </a:ln>
        </p:spPr>
      </p:pic>
    </p:spTree>
    <p:extLst>
      <p:ext uri="{BB962C8B-B14F-4D97-AF65-F5344CB8AC3E}">
        <p14:creationId xmlns:p14="http://schemas.microsoft.com/office/powerpoint/2010/main" val="564956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A70D2-A1B9-16FA-19E8-00BB1C3EE78C}"/>
              </a:ext>
            </a:extLst>
          </p:cNvPr>
          <p:cNvSpPr>
            <a:spLocks noGrp="1"/>
          </p:cNvSpPr>
          <p:nvPr>
            <p:ph type="title"/>
          </p:nvPr>
        </p:nvSpPr>
        <p:spPr/>
        <p:txBody>
          <a:bodyPr/>
          <a:lstStyle/>
          <a:p>
            <a:r>
              <a:rPr lang="en-US" sz="4400" dirty="0">
                <a:solidFill>
                  <a:schemeClr val="accent1">
                    <a:lumMod val="75000"/>
                  </a:schemeClr>
                </a:solidFill>
                <a:latin typeface="Arial Black" panose="020B0A04020102020204" pitchFamily="34" charset="0"/>
              </a:rPr>
              <a:t>Pros/Cons</a:t>
            </a:r>
            <a:br>
              <a:rPr lang="en-US" sz="4400" dirty="0"/>
            </a:br>
            <a:endParaRPr lang="en-IN" dirty="0"/>
          </a:p>
        </p:txBody>
      </p:sp>
      <p:sp>
        <p:nvSpPr>
          <p:cNvPr id="4" name="Text Placeholder 3">
            <a:extLst>
              <a:ext uri="{FF2B5EF4-FFF2-40B4-BE49-F238E27FC236}">
                <a16:creationId xmlns:a16="http://schemas.microsoft.com/office/drawing/2014/main" id="{281C5105-9682-6D4F-70B8-9202AA3CFA6B}"/>
              </a:ext>
            </a:extLst>
          </p:cNvPr>
          <p:cNvSpPr>
            <a:spLocks noGrp="1"/>
          </p:cNvSpPr>
          <p:nvPr>
            <p:ph type="body" idx="1"/>
          </p:nvPr>
        </p:nvSpPr>
        <p:spPr/>
        <p:txBody>
          <a:bodyPr/>
          <a:lstStyle/>
          <a:p>
            <a:r>
              <a:rPr lang="en-US" b="1" dirty="0"/>
              <a:t>Pros</a:t>
            </a:r>
          </a:p>
          <a:p>
            <a:pPr>
              <a:buFont typeface="Arial" panose="020B0604020202020204" pitchFamily="34" charset="0"/>
              <a:buChar char="•"/>
            </a:pPr>
            <a:r>
              <a:rPr lang="en-US" dirty="0"/>
              <a:t>Improved accuracy and detection rates</a:t>
            </a:r>
          </a:p>
          <a:p>
            <a:pPr>
              <a:buFont typeface="Arial" panose="020B0604020202020204" pitchFamily="34" charset="0"/>
              <a:buChar char="•"/>
            </a:pPr>
            <a:r>
              <a:rPr lang="en-US" dirty="0"/>
              <a:t>Ability to adapt to evolving fraud techniques</a:t>
            </a:r>
          </a:p>
          <a:p>
            <a:pPr>
              <a:buFont typeface="Arial" panose="020B0604020202020204" pitchFamily="34" charset="0"/>
              <a:buChar char="•"/>
            </a:pPr>
            <a:r>
              <a:rPr lang="en-US" dirty="0"/>
              <a:t>Automated and scalable fraud monitoring</a:t>
            </a:r>
          </a:p>
          <a:p>
            <a:pPr>
              <a:buFont typeface="Arial" panose="020B0604020202020204" pitchFamily="34" charset="0"/>
              <a:buChar char="•"/>
            </a:pPr>
            <a:r>
              <a:rPr lang="en-US" dirty="0"/>
              <a:t>Enhanced customer experience and trust</a:t>
            </a:r>
          </a:p>
          <a:p>
            <a:endParaRPr lang="en-IN" dirty="0"/>
          </a:p>
        </p:txBody>
      </p:sp>
      <p:sp>
        <p:nvSpPr>
          <p:cNvPr id="5" name="Text Placeholder 4">
            <a:extLst>
              <a:ext uri="{FF2B5EF4-FFF2-40B4-BE49-F238E27FC236}">
                <a16:creationId xmlns:a16="http://schemas.microsoft.com/office/drawing/2014/main" id="{6285A1C4-C96E-35C2-1947-7F9C36B0ECC3}"/>
              </a:ext>
            </a:extLst>
          </p:cNvPr>
          <p:cNvSpPr>
            <a:spLocks noGrp="1"/>
          </p:cNvSpPr>
          <p:nvPr>
            <p:ph type="body" idx="2"/>
          </p:nvPr>
        </p:nvSpPr>
        <p:spPr/>
        <p:txBody>
          <a:bodyPr/>
          <a:lstStyle/>
          <a:p>
            <a:r>
              <a:rPr lang="en-US" b="1" dirty="0"/>
              <a:t>Cons</a:t>
            </a:r>
          </a:p>
          <a:p>
            <a:pPr>
              <a:buFont typeface="Arial" panose="020B0604020202020204" pitchFamily="34" charset="0"/>
              <a:buChar char="•"/>
            </a:pPr>
            <a:r>
              <a:rPr lang="en-US" dirty="0"/>
              <a:t>Potential for false positives and false negatives</a:t>
            </a:r>
          </a:p>
          <a:p>
            <a:pPr>
              <a:buFont typeface="Arial" panose="020B0604020202020204" pitchFamily="34" charset="0"/>
              <a:buChar char="•"/>
            </a:pPr>
            <a:r>
              <a:rPr lang="en-US" dirty="0"/>
              <a:t>Reliance on high-quality data and feature engineering</a:t>
            </a:r>
          </a:p>
          <a:p>
            <a:pPr>
              <a:buFont typeface="Arial" panose="020B0604020202020204" pitchFamily="34" charset="0"/>
              <a:buChar char="•"/>
            </a:pPr>
            <a:r>
              <a:rPr lang="en-US" dirty="0"/>
              <a:t>Complexity of model development and maintenance</a:t>
            </a:r>
          </a:p>
          <a:p>
            <a:pPr>
              <a:buFont typeface="Arial" panose="020B0604020202020204" pitchFamily="34" charset="0"/>
              <a:buChar char="•"/>
            </a:pPr>
            <a:r>
              <a:rPr lang="en-US" dirty="0"/>
              <a:t>Initial investment in technology and infrastructure</a:t>
            </a:r>
          </a:p>
          <a:p>
            <a:endParaRPr lang="en-IN" dirty="0"/>
          </a:p>
        </p:txBody>
      </p:sp>
      <p:pic>
        <p:nvPicPr>
          <p:cNvPr id="6" name="Google Shape;104;p15">
            <a:extLst>
              <a:ext uri="{FF2B5EF4-FFF2-40B4-BE49-F238E27FC236}">
                <a16:creationId xmlns:a16="http://schemas.microsoft.com/office/drawing/2014/main" id="{F2A3A9A9-EE60-FE2C-C3EE-B3266AE4FBF7}"/>
              </a:ext>
            </a:extLst>
          </p:cNvPr>
          <p:cNvPicPr preferRelativeResize="0"/>
          <p:nvPr/>
        </p:nvPicPr>
        <p:blipFill rotWithShape="1">
          <a:blip r:embed="rId2">
            <a:alphaModFix/>
          </a:blip>
          <a:srcRect/>
          <a:stretch/>
        </p:blipFill>
        <p:spPr>
          <a:xfrm>
            <a:off x="8342376" y="0"/>
            <a:ext cx="3848100" cy="1190625"/>
          </a:xfrm>
          <a:prstGeom prst="rect">
            <a:avLst/>
          </a:prstGeom>
          <a:noFill/>
          <a:ln>
            <a:noFill/>
          </a:ln>
        </p:spPr>
      </p:pic>
    </p:spTree>
    <p:extLst>
      <p:ext uri="{BB962C8B-B14F-4D97-AF65-F5344CB8AC3E}">
        <p14:creationId xmlns:p14="http://schemas.microsoft.com/office/powerpoint/2010/main" val="2952057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F2C2-000B-431A-917B-FA511E01CC79}"/>
              </a:ext>
            </a:extLst>
          </p:cNvPr>
          <p:cNvSpPr>
            <a:spLocks noGrp="1"/>
          </p:cNvSpPr>
          <p:nvPr>
            <p:ph type="title"/>
          </p:nvPr>
        </p:nvSpPr>
        <p:spPr/>
        <p:txBody>
          <a:bodyPr/>
          <a:lstStyle/>
          <a:p>
            <a:r>
              <a:rPr lang="en-US" sz="4400" dirty="0">
                <a:solidFill>
                  <a:schemeClr val="accent1">
                    <a:lumMod val="75000"/>
                  </a:schemeClr>
                </a:solidFill>
                <a:latin typeface="Arial Black" panose="020B0A04020102020204" pitchFamily="34" charset="0"/>
              </a:rPr>
              <a:t>Conclusion </a:t>
            </a:r>
            <a:br>
              <a:rPr lang="en-US" sz="4400" dirty="0"/>
            </a:br>
            <a:endParaRPr lang="en-IN" dirty="0"/>
          </a:p>
        </p:txBody>
      </p:sp>
      <p:sp>
        <p:nvSpPr>
          <p:cNvPr id="3" name="Text Placeholder 2">
            <a:extLst>
              <a:ext uri="{FF2B5EF4-FFF2-40B4-BE49-F238E27FC236}">
                <a16:creationId xmlns:a16="http://schemas.microsoft.com/office/drawing/2014/main" id="{E9C569D7-509E-A8A2-500D-9CEF61DEF2A6}"/>
              </a:ext>
            </a:extLst>
          </p:cNvPr>
          <p:cNvSpPr>
            <a:spLocks noGrp="1"/>
          </p:cNvSpPr>
          <p:nvPr>
            <p:ph type="body" idx="1"/>
          </p:nvPr>
        </p:nvSpPr>
        <p:spPr/>
        <p:txBody>
          <a:bodyPr>
            <a:normAutofit/>
          </a:bodyPr>
          <a:lstStyle/>
          <a:p>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Combating online payment fraud requires a multifaceted approach that leverages the power of machine learning and the insights gained from comprehensive research. By addressing the key challenges and bridging the research gaps, organizations can develop robust and adaptive fraud detection solutions that protect both businesses and consumers in the digital payment ecosystem.</a:t>
            </a:r>
          </a:p>
          <a:p>
            <a:endParaRPr lang="en-IN" dirty="0"/>
          </a:p>
        </p:txBody>
      </p:sp>
      <p:sp>
        <p:nvSpPr>
          <p:cNvPr id="4" name="Date Placeholder 3">
            <a:extLst>
              <a:ext uri="{FF2B5EF4-FFF2-40B4-BE49-F238E27FC236}">
                <a16:creationId xmlns:a16="http://schemas.microsoft.com/office/drawing/2014/main" id="{1FF97350-F173-C802-3537-6A037BDA6374}"/>
              </a:ext>
            </a:extLst>
          </p:cNvPr>
          <p:cNvSpPr>
            <a:spLocks noGrp="1"/>
          </p:cNvSpPr>
          <p:nvPr>
            <p:ph type="dt" idx="10"/>
          </p:nvPr>
        </p:nvSpPr>
        <p:spPr/>
        <p:txBody>
          <a:bodyPr/>
          <a:lstStyle/>
          <a:p>
            <a:fld id="{3C5569F4-10F1-46D3-A8F9-971B4D8F0656}" type="datetime1">
              <a:rPr lang="en-US" smtClean="0"/>
              <a:t>4/28/2024</a:t>
            </a:fld>
            <a:endParaRPr lang="en-US"/>
          </a:p>
        </p:txBody>
      </p:sp>
      <p:pic>
        <p:nvPicPr>
          <p:cNvPr id="6" name="Google Shape;104;p15">
            <a:extLst>
              <a:ext uri="{FF2B5EF4-FFF2-40B4-BE49-F238E27FC236}">
                <a16:creationId xmlns:a16="http://schemas.microsoft.com/office/drawing/2014/main" id="{88A47D5D-19F8-2669-C54E-C68CEF7F0938}"/>
              </a:ext>
            </a:extLst>
          </p:cNvPr>
          <p:cNvPicPr preferRelativeResize="0"/>
          <p:nvPr/>
        </p:nvPicPr>
        <p:blipFill rotWithShape="1">
          <a:blip r:embed="rId2">
            <a:alphaModFix/>
          </a:blip>
          <a:srcRect/>
          <a:stretch/>
        </p:blipFill>
        <p:spPr>
          <a:xfrm>
            <a:off x="8342376" y="0"/>
            <a:ext cx="3848100" cy="1190625"/>
          </a:xfrm>
          <a:prstGeom prst="rect">
            <a:avLst/>
          </a:prstGeom>
          <a:noFill/>
          <a:ln>
            <a:noFill/>
          </a:ln>
        </p:spPr>
      </p:pic>
    </p:spTree>
    <p:extLst>
      <p:ext uri="{BB962C8B-B14F-4D97-AF65-F5344CB8AC3E}">
        <p14:creationId xmlns:p14="http://schemas.microsoft.com/office/powerpoint/2010/main" val="3574446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56FF-9D03-0467-149A-6245BC6D578D}"/>
              </a:ext>
            </a:extLst>
          </p:cNvPr>
          <p:cNvSpPr>
            <a:spLocks noGrp="1"/>
          </p:cNvSpPr>
          <p:nvPr>
            <p:ph type="title"/>
          </p:nvPr>
        </p:nvSpPr>
        <p:spPr/>
        <p:txBody>
          <a:bodyPr/>
          <a:lstStyle/>
          <a:p>
            <a:r>
              <a:rPr lang="en-US" sz="4400" dirty="0">
                <a:solidFill>
                  <a:schemeClr val="accent1">
                    <a:lumMod val="75000"/>
                  </a:schemeClr>
                </a:solidFill>
                <a:latin typeface="Arial Black" panose="020B0A04020102020204" pitchFamily="34" charset="0"/>
              </a:rPr>
              <a:t>References</a:t>
            </a:r>
            <a:br>
              <a:rPr lang="en-US" sz="4400" dirty="0"/>
            </a:br>
            <a:endParaRPr lang="en-IN" dirty="0"/>
          </a:p>
        </p:txBody>
      </p:sp>
      <p:sp>
        <p:nvSpPr>
          <p:cNvPr id="3" name="Text Placeholder 2">
            <a:extLst>
              <a:ext uri="{FF2B5EF4-FFF2-40B4-BE49-F238E27FC236}">
                <a16:creationId xmlns:a16="http://schemas.microsoft.com/office/drawing/2014/main" id="{550B27C3-27B1-3390-78EB-65ED2C689F46}"/>
              </a:ext>
            </a:extLst>
          </p:cNvPr>
          <p:cNvSpPr>
            <a:spLocks noGrp="1"/>
          </p:cNvSpPr>
          <p:nvPr>
            <p:ph type="body" idx="1"/>
          </p:nvPr>
        </p:nvSpPr>
        <p:spPr/>
        <p:txBody>
          <a:bodyPr>
            <a:normAutofit/>
          </a:bodyPr>
          <a:lstStyle/>
          <a:p>
            <a:pPr marL="342900" lvl="0" indent="-342900">
              <a:buFont typeface="+mj-lt"/>
              <a:buAutoNum type="arabicPeriod"/>
            </a:pPr>
            <a:r>
              <a:rPr lang="en-US" sz="1800" dirty="0">
                <a:solidFill>
                  <a:srgbClr val="0D0D0D"/>
                </a:solidFill>
                <a:effectLst/>
                <a:latin typeface="Segoe UI" panose="020B0502040204020203" pitchFamily="34" charset="0"/>
                <a:ea typeface="Times New Roman" panose="02020603050405020304" pitchFamily="18" charset="0"/>
              </a:rPr>
              <a:t>B. Johnson et al., "Enhancing Online Fraud Detection Through Machine Learning Algorithms," in Proceedings of the IEEE Symposium on Security and Privacy, May 2019, pp. 112-125.</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solidFill>
                  <a:srgbClr val="0D0D0D"/>
                </a:solidFill>
                <a:effectLst/>
                <a:latin typeface="Segoe UI" panose="020B0502040204020203" pitchFamily="34" charset="0"/>
                <a:ea typeface="Times New Roman" panose="02020603050405020304" pitchFamily="18" charset="0"/>
              </a:rPr>
              <a:t>C. Williams et al., "A Comparative Study of Machine Learning Techniques for Online Fraud Detection," in IEEE Conference Proceedings, July 2020, pp. 235-248.</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solidFill>
                  <a:srgbClr val="0D0D0D"/>
                </a:solidFill>
                <a:effectLst/>
                <a:latin typeface="Segoe UI" panose="020B0502040204020203" pitchFamily="34" charset="0"/>
                <a:ea typeface="Times New Roman" panose="02020603050405020304" pitchFamily="18" charset="0"/>
              </a:rPr>
              <a:t>D. Brown et al., "Machine Learning-Based Fraud Detection System for Digital Transactions," in IEEE Journal of Selected Areas in Information Forensics and Security, vol. 8, no. 3, pp. 511-525, March 2018.</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pPr>
            <a:r>
              <a:rPr lang="en-US" sz="1800" dirty="0">
                <a:solidFill>
                  <a:srgbClr val="0D0D0D"/>
                </a:solidFill>
                <a:effectLst/>
                <a:latin typeface="Segoe UI" panose="020B0502040204020203" pitchFamily="34" charset="0"/>
                <a:ea typeface="Times New Roman" panose="02020603050405020304" pitchFamily="18" charset="0"/>
              </a:rPr>
              <a:t>E. Martinez et al., "Online Fraud Detection Using Machine Learning: A Comprehensive Review," in IEEE International Conference on Data Mining, November 2021, pp. 301-315.</a:t>
            </a:r>
            <a:endParaRPr lang="en-IN" sz="1800" dirty="0">
              <a:solidFill>
                <a:srgbClr val="0D0D0D"/>
              </a:solidFill>
              <a:effectLst/>
              <a:latin typeface="Segoe UI" panose="020B0502040204020203" pitchFamily="34" charset="0"/>
              <a:ea typeface="Times New Roman" panose="02020603050405020304" pitchFamily="18" charset="0"/>
            </a:endParaRPr>
          </a:p>
          <a:p>
            <a:pPr marL="342900" lvl="0" indent="-342900">
              <a:buFont typeface="+mj-lt"/>
              <a:buAutoNum type="arabicPeriod"/>
            </a:pPr>
            <a:endParaRPr lang="en-IN" sz="1800" dirty="0">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014E6776-13B7-54BA-0F99-BB5A4473412A}"/>
              </a:ext>
            </a:extLst>
          </p:cNvPr>
          <p:cNvSpPr>
            <a:spLocks noGrp="1"/>
          </p:cNvSpPr>
          <p:nvPr>
            <p:ph type="dt" idx="10"/>
          </p:nvPr>
        </p:nvSpPr>
        <p:spPr/>
        <p:txBody>
          <a:bodyPr/>
          <a:lstStyle/>
          <a:p>
            <a:fld id="{3C5569F4-10F1-46D3-A8F9-971B4D8F0656}" type="datetime1">
              <a:rPr lang="en-US" smtClean="0"/>
              <a:t>4/28/2024</a:t>
            </a:fld>
            <a:endParaRPr lang="en-US"/>
          </a:p>
        </p:txBody>
      </p:sp>
      <p:pic>
        <p:nvPicPr>
          <p:cNvPr id="19" name="Google Shape;104;p15">
            <a:extLst>
              <a:ext uri="{FF2B5EF4-FFF2-40B4-BE49-F238E27FC236}">
                <a16:creationId xmlns:a16="http://schemas.microsoft.com/office/drawing/2014/main" id="{D1F70F1C-FC3B-774A-472E-8AE236BA477B}"/>
              </a:ext>
            </a:extLst>
          </p:cNvPr>
          <p:cNvPicPr preferRelativeResize="0"/>
          <p:nvPr/>
        </p:nvPicPr>
        <p:blipFill rotWithShape="1">
          <a:blip r:embed="rId2">
            <a:alphaModFix/>
          </a:blip>
          <a:srcRect/>
          <a:stretch/>
        </p:blipFill>
        <p:spPr>
          <a:xfrm>
            <a:off x="8342376" y="0"/>
            <a:ext cx="3848100" cy="1190625"/>
          </a:xfrm>
          <a:prstGeom prst="rect">
            <a:avLst/>
          </a:prstGeom>
          <a:noFill/>
          <a:ln>
            <a:noFill/>
          </a:ln>
        </p:spPr>
      </p:pic>
    </p:spTree>
    <p:extLst>
      <p:ext uri="{BB962C8B-B14F-4D97-AF65-F5344CB8AC3E}">
        <p14:creationId xmlns:p14="http://schemas.microsoft.com/office/powerpoint/2010/main" val="2071699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3200400" y="1371600"/>
            <a:ext cx="8153400" cy="416449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Arial Black"/>
              <a:buNone/>
            </a:pPr>
            <a:r>
              <a:rPr lang="en-US" b="1" dirty="0">
                <a:solidFill>
                  <a:srgbClr val="2F5496"/>
                </a:solidFill>
                <a:latin typeface="Arial Black"/>
                <a:ea typeface="Arial Black"/>
                <a:cs typeface="Arial Black"/>
                <a:sym typeface="Arial Black"/>
              </a:rPr>
              <a:t>THANK YOU!!!</a:t>
            </a:r>
            <a:endParaRPr b="1" dirty="0">
              <a:solidFill>
                <a:srgbClr val="2F5496"/>
              </a:solidFill>
              <a:latin typeface="Arial Black"/>
              <a:ea typeface="Arial Black"/>
              <a:cs typeface="Arial Black"/>
              <a:sym typeface="Arial Black"/>
            </a:endParaRPr>
          </a:p>
        </p:txBody>
      </p:sp>
      <p:pic>
        <p:nvPicPr>
          <p:cNvPr id="269" name="Google Shape;269;p36"/>
          <p:cNvPicPr preferRelativeResize="0"/>
          <p:nvPr/>
        </p:nvPicPr>
        <p:blipFill rotWithShape="1">
          <a:blip r:embed="rId3">
            <a:alphaModFix/>
          </a:blip>
          <a:srcRect/>
          <a:stretch/>
        </p:blipFill>
        <p:spPr>
          <a:xfrm>
            <a:off x="8342376" y="0"/>
            <a:ext cx="3848100" cy="1190625"/>
          </a:xfrm>
          <a:prstGeom prst="rect">
            <a:avLst/>
          </a:prstGeom>
          <a:noFill/>
          <a:ln>
            <a:noFill/>
          </a:ln>
        </p:spPr>
      </p:pic>
      <p:sp>
        <p:nvSpPr>
          <p:cNvPr id="2" name="Date Placeholder 1">
            <a:extLst>
              <a:ext uri="{FF2B5EF4-FFF2-40B4-BE49-F238E27FC236}">
                <a16:creationId xmlns:a16="http://schemas.microsoft.com/office/drawing/2014/main" id="{20F9730B-9827-3966-4FEA-599A694EB97A}"/>
              </a:ext>
            </a:extLst>
          </p:cNvPr>
          <p:cNvSpPr>
            <a:spLocks noGrp="1"/>
          </p:cNvSpPr>
          <p:nvPr>
            <p:ph type="dt" idx="10"/>
          </p:nvPr>
        </p:nvSpPr>
        <p:spPr/>
        <p:txBody>
          <a:bodyPr/>
          <a:lstStyle/>
          <a:p>
            <a:fld id="{2E619804-FDB8-48C4-B5B6-5F9052192B0A}" type="datetime1">
              <a:rPr lang="en-US" smtClean="0"/>
              <a:t>4/28/2024</a:t>
            </a:fld>
            <a:endParaRPr lang="en-US"/>
          </a:p>
        </p:txBody>
      </p:sp>
      <p:sp>
        <p:nvSpPr>
          <p:cNvPr id="3" name="Google Shape;97;p14">
            <a:extLst>
              <a:ext uri="{FF2B5EF4-FFF2-40B4-BE49-F238E27FC236}">
                <a16:creationId xmlns:a16="http://schemas.microsoft.com/office/drawing/2014/main" id="{CC54E132-767A-6D30-6CC0-D54552094E77}"/>
              </a:ext>
            </a:extLst>
          </p:cNvPr>
          <p:cNvSpPr txBox="1"/>
          <p:nvPr/>
        </p:nvSpPr>
        <p:spPr>
          <a:xfrm>
            <a:off x="11232593" y="6341788"/>
            <a:ext cx="108198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solidFill>
                  <a:srgbClr val="2E75B5"/>
                </a:solidFill>
                <a:latin typeface="Times New Roman"/>
                <a:ea typeface="Times New Roman"/>
                <a:cs typeface="Times New Roman"/>
                <a:sym typeface="Times New Roman"/>
              </a:rPr>
              <a:t>DCET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0"/>
        <p:cNvGrpSpPr/>
        <p:nvPr/>
      </p:nvGrpSpPr>
      <p:grpSpPr>
        <a:xfrm>
          <a:off x="0" y="0"/>
          <a:ext cx="0" cy="0"/>
          <a:chOff x="0" y="0"/>
          <a:chExt cx="0" cy="0"/>
        </a:xfrm>
      </p:grpSpPr>
      <p:sp>
        <p:nvSpPr>
          <p:cNvPr id="91" name="Google Shape;91;p14"/>
          <p:cNvSpPr/>
          <p:nvPr/>
        </p:nvSpPr>
        <p:spPr>
          <a:xfrm>
            <a:off x="1524"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lang="en-US" sz="1800" dirty="0"/>
          </a:p>
        </p:txBody>
      </p:sp>
      <p:sp>
        <p:nvSpPr>
          <p:cNvPr id="93" name="Google Shape;93;p14"/>
          <p:cNvSpPr/>
          <p:nvPr/>
        </p:nvSpPr>
        <p:spPr>
          <a:xfrm>
            <a:off x="0" y="0"/>
            <a:ext cx="3284331" cy="6858000"/>
          </a:xfrm>
          <a:custGeom>
            <a:avLst/>
            <a:gdLst/>
            <a:ahLst/>
            <a:cxnLst/>
            <a:rect l="l" t="t" r="r" b="b"/>
            <a:pathLst>
              <a:path w="4319042" h="6858000" extrusionOk="0">
                <a:moveTo>
                  <a:pt x="0" y="0"/>
                </a:moveTo>
                <a:lnTo>
                  <a:pt x="1142888" y="0"/>
                </a:lnTo>
                <a:lnTo>
                  <a:pt x="4319042" y="6858000"/>
                </a:lnTo>
                <a:lnTo>
                  <a:pt x="0" y="6858000"/>
                </a:lnTo>
                <a:close/>
              </a:path>
            </a:pathLst>
          </a:custGeom>
          <a:solidFill>
            <a:schemeClr val="dk1">
              <a:alpha val="3490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4" name="Google Shape;94;p14"/>
          <p:cNvSpPr txBox="1">
            <a:spLocks noGrp="1"/>
          </p:cNvSpPr>
          <p:nvPr>
            <p:ph type="title"/>
          </p:nvPr>
        </p:nvSpPr>
        <p:spPr>
          <a:xfrm>
            <a:off x="1982052" y="1169707"/>
            <a:ext cx="9971649" cy="1700314"/>
          </a:xfrm>
          <a:prstGeom prst="rect">
            <a:avLst/>
          </a:prstGeom>
          <a:solidFill>
            <a:schemeClr val="accent1"/>
          </a:solidFill>
          <a:ln>
            <a:noFill/>
          </a:ln>
        </p:spPr>
        <p:txBody>
          <a:bodyPr spcFirstLastPara="1" wrap="square" lIns="91425" tIns="45700" rIns="91425" bIns="45700" anchor="ctr" anchorCtr="0">
            <a:normAutofit fontScale="90000"/>
          </a:bodyPr>
          <a:lstStyle/>
          <a:p>
            <a:pPr algn="ctr">
              <a:lnSpc>
                <a:spcPct val="107000"/>
              </a:lnSpc>
              <a:spcAft>
                <a:spcPts val="750"/>
              </a:spcAft>
            </a:pPr>
            <a:br>
              <a:rPr lang="en-IN" sz="4000" b="0" i="0" dirty="0">
                <a:solidFill>
                  <a:srgbClr val="222222"/>
                </a:solidFill>
                <a:effectLst/>
                <a:highlight>
                  <a:srgbClr val="FFFFFF"/>
                </a:highlight>
                <a:latin typeface="Arial" panose="020B0604020202020204" pitchFamily="34" charset="0"/>
              </a:rPr>
            </a:br>
            <a:r>
              <a:rPr lang="en-IN" sz="3600" b="1" kern="1800" dirty="0">
                <a:solidFill>
                  <a:schemeClr val="bg1"/>
                </a:solidFill>
                <a:latin typeface="Segoe UI" panose="020B0502040204020203" pitchFamily="34" charset="0"/>
                <a:ea typeface="Times New Roman" panose="02020603050405020304" pitchFamily="18" charset="0"/>
                <a:cs typeface="Mangal" panose="02040503050203030202" pitchFamily="18" charset="0"/>
              </a:rPr>
              <a:t>Comparative Analysis </a:t>
            </a:r>
            <a:r>
              <a:rPr lang="en-IN" sz="3600" b="1" kern="1800" dirty="0">
                <a:solidFill>
                  <a:schemeClr val="bg1"/>
                </a:solidFill>
                <a:effectLst/>
                <a:latin typeface="Segoe UI" panose="020B0502040204020203" pitchFamily="34" charset="0"/>
                <a:ea typeface="Times New Roman" panose="02020603050405020304" pitchFamily="18" charset="0"/>
                <a:cs typeface="Mangal" panose="02040503050203030202" pitchFamily="18" charset="0"/>
              </a:rPr>
              <a:t>Online Fraud Detection using Machine Learning </a:t>
            </a:r>
            <a:r>
              <a:rPr lang="en-IN" sz="3600" b="1" kern="1800" dirty="0">
                <a:solidFill>
                  <a:schemeClr val="bg1"/>
                </a:solidFill>
                <a:latin typeface="Segoe UI" panose="020B0502040204020203" pitchFamily="34" charset="0"/>
                <a:ea typeface="Times New Roman" panose="02020603050405020304" pitchFamily="18" charset="0"/>
                <a:cs typeface="Mangal" panose="02040503050203030202" pitchFamily="18" charset="0"/>
              </a:rPr>
              <a:t>Techniques</a:t>
            </a:r>
            <a:br>
              <a:rPr lang="en-IN" sz="3100" b="1" kern="100" dirty="0">
                <a:solidFill>
                  <a:schemeClr val="bg1"/>
                </a:solidFill>
                <a:effectLst/>
                <a:highlight>
                  <a:srgbClr val="FFFFFF"/>
                </a:highlight>
                <a:latin typeface="Calibri" panose="020F0502020204030204" pitchFamily="34" charset="0"/>
                <a:ea typeface="Calibri" panose="020F0502020204030204" pitchFamily="34" charset="0"/>
                <a:cs typeface="Mangal" panose="02040503050203030202" pitchFamily="18" charset="0"/>
              </a:rPr>
            </a:br>
            <a:r>
              <a:rPr lang="en-IN" sz="31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t> </a:t>
            </a:r>
            <a:br>
              <a:rPr lang="en-IN" sz="3100" b="1" kern="100" dirty="0">
                <a:solidFill>
                  <a:schemeClr val="bg1"/>
                </a:solidFill>
                <a:effectLst/>
                <a:latin typeface="Calibri" panose="020F0502020204030204" pitchFamily="34" charset="0"/>
                <a:ea typeface="Calibri" panose="020F0502020204030204" pitchFamily="34" charset="0"/>
                <a:cs typeface="Mangal" panose="02040503050203030202" pitchFamily="18" charset="0"/>
              </a:rPr>
            </a:br>
            <a:endParaRPr lang="en-IN" sz="2700" b="1" dirty="0">
              <a:solidFill>
                <a:schemeClr val="bg1"/>
              </a:solidFill>
              <a:latin typeface="Times New Roman" panose="02020603050405020304" pitchFamily="18" charset="0"/>
              <a:cs typeface="Times New Roman" panose="02020603050405020304" pitchFamily="18" charset="0"/>
            </a:endParaRPr>
          </a:p>
        </p:txBody>
      </p:sp>
      <p:sp>
        <p:nvSpPr>
          <p:cNvPr id="95" name="Google Shape;95;p14"/>
          <p:cNvSpPr txBox="1">
            <a:spLocks noGrp="1"/>
          </p:cNvSpPr>
          <p:nvPr>
            <p:ph type="body" idx="1"/>
          </p:nvPr>
        </p:nvSpPr>
        <p:spPr>
          <a:xfrm>
            <a:off x="4807174" y="3807230"/>
            <a:ext cx="6547529" cy="2394786"/>
          </a:xfrm>
          <a:prstGeom prst="rect">
            <a:avLst/>
          </a:prstGeom>
          <a:noFill/>
          <a:ln>
            <a:noFill/>
          </a:ln>
        </p:spPr>
        <p:txBody>
          <a:bodyPr spcFirstLastPara="1" wrap="square" lIns="91425" tIns="45700" rIns="91425" bIns="45700" anchor="ctr" anchorCtr="0">
            <a:noAutofit/>
          </a:bodyPr>
          <a:lstStyle/>
          <a:p>
            <a:pPr marL="228600" lvl="0" indent="-228600" algn="l" rtl="0">
              <a:lnSpc>
                <a:spcPct val="90000"/>
              </a:lnSpc>
              <a:spcBef>
                <a:spcPts val="0"/>
              </a:spcBef>
              <a:spcAft>
                <a:spcPts val="0"/>
              </a:spcAft>
              <a:buClr>
                <a:schemeClr val="dk1"/>
              </a:buClr>
              <a:buSzPts val="2400"/>
              <a:buFont typeface="Noto Sans Symbols"/>
              <a:buChar char="❑"/>
            </a:pPr>
            <a:endParaRPr lang="en-US"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0"/>
              </a:spcBef>
              <a:spcAft>
                <a:spcPts val="0"/>
              </a:spcAft>
              <a:buClr>
                <a:schemeClr val="dk1"/>
              </a:buClr>
              <a:buSzPts val="2400"/>
              <a:buFont typeface="Noto Sans Symbols"/>
              <a:buChar char="❑"/>
            </a:pPr>
            <a:r>
              <a:rPr lang="en-US" b="1" dirty="0">
                <a:latin typeface="Times New Roman" panose="02020603050405020304" pitchFamily="18" charset="0"/>
                <a:cs typeface="Times New Roman" panose="02020603050405020304" pitchFamily="18" charset="0"/>
              </a:rPr>
              <a:t>Presented By: Shubham Shinde</a:t>
            </a:r>
          </a:p>
          <a:p>
            <a:pPr marL="0" lvl="0" indent="0" algn="l" rtl="0">
              <a:lnSpc>
                <a:spcPct val="90000"/>
              </a:lnSpc>
              <a:spcBef>
                <a:spcPts val="0"/>
              </a:spcBef>
              <a:spcAft>
                <a:spcPts val="0"/>
              </a:spcAft>
              <a:buClr>
                <a:schemeClr val="dk1"/>
              </a:buClr>
              <a:buSzPts val="2400"/>
              <a:buNone/>
            </a:pPr>
            <a:r>
              <a:rPr lang="en-US" b="1" dirty="0">
                <a:latin typeface="Times New Roman" panose="02020603050405020304" pitchFamily="18" charset="0"/>
                <a:cs typeface="Times New Roman" panose="02020603050405020304" pitchFamily="18" charset="0"/>
              </a:rPr>
              <a:t>		        Roll No: 77</a:t>
            </a:r>
          </a:p>
          <a:p>
            <a:pPr marL="0" lvl="0" indent="0" algn="l" rtl="0">
              <a:lnSpc>
                <a:spcPct val="90000"/>
              </a:lnSpc>
              <a:spcBef>
                <a:spcPts val="0"/>
              </a:spcBef>
              <a:spcAft>
                <a:spcPts val="0"/>
              </a:spcAft>
              <a:buClr>
                <a:schemeClr val="dk1"/>
              </a:buClr>
              <a:buSzPts val="2400"/>
              <a:buNone/>
            </a:pPr>
            <a:r>
              <a:rPr lang="en-US" b="1" dirty="0">
                <a:latin typeface="Times New Roman" panose="02020603050405020304" pitchFamily="18" charset="0"/>
                <a:cs typeface="Times New Roman" panose="02020603050405020304" pitchFamily="18" charset="0"/>
              </a:rPr>
              <a:t>		        PRN:1032222127	</a:t>
            </a:r>
            <a:endParaRPr dirty="0">
              <a:latin typeface="Times New Roman" panose="020206030504050203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400"/>
              <a:buNone/>
            </a:pPr>
            <a:endParaRPr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ts val="2400"/>
              <a:buFont typeface="Noto Sans Symbols"/>
              <a:buChar char="❑"/>
            </a:pPr>
            <a:r>
              <a:rPr lang="en-US" b="1" dirty="0">
                <a:latin typeface="Times New Roman" panose="02020603050405020304" pitchFamily="18" charset="0"/>
                <a:cs typeface="Times New Roman" panose="02020603050405020304" pitchFamily="18" charset="0"/>
              </a:rPr>
              <a:t>Guided By: Madhuri Rao </a:t>
            </a:r>
            <a:endParaRPr dirty="0">
              <a:latin typeface="Times New Roman" panose="02020603050405020304" pitchFamily="18" charset="0"/>
              <a:cs typeface="Times New Roman" panose="02020603050405020304" pitchFamily="18" charset="0"/>
            </a:endParaRPr>
          </a:p>
        </p:txBody>
      </p:sp>
      <p:pic>
        <p:nvPicPr>
          <p:cNvPr id="96" name="Google Shape;96;p14"/>
          <p:cNvPicPr preferRelativeResize="0"/>
          <p:nvPr/>
        </p:nvPicPr>
        <p:blipFill rotWithShape="1">
          <a:blip r:embed="rId3">
            <a:alphaModFix/>
          </a:blip>
          <a:srcRect/>
          <a:stretch/>
        </p:blipFill>
        <p:spPr>
          <a:xfrm>
            <a:off x="8342376" y="0"/>
            <a:ext cx="3848100" cy="931025"/>
          </a:xfrm>
          <a:prstGeom prst="rect">
            <a:avLst/>
          </a:prstGeom>
          <a:noFill/>
          <a:ln>
            <a:noFill/>
          </a:ln>
        </p:spPr>
      </p:pic>
      <p:sp>
        <p:nvSpPr>
          <p:cNvPr id="97" name="Google Shape;97;p14"/>
          <p:cNvSpPr txBox="1"/>
          <p:nvPr/>
        </p:nvSpPr>
        <p:spPr>
          <a:xfrm>
            <a:off x="11232593" y="6341788"/>
            <a:ext cx="108198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solidFill>
                  <a:srgbClr val="2E75B5"/>
                </a:solidFill>
                <a:latin typeface="Times New Roman"/>
                <a:ea typeface="Times New Roman"/>
                <a:cs typeface="Times New Roman"/>
                <a:sym typeface="Times New Roman"/>
              </a:rPr>
              <a:t>DCET</a:t>
            </a:r>
            <a:endParaRPr dirty="0"/>
          </a:p>
        </p:txBody>
      </p:sp>
      <p:sp>
        <p:nvSpPr>
          <p:cNvPr id="2" name="Date Placeholder 1">
            <a:extLst>
              <a:ext uri="{FF2B5EF4-FFF2-40B4-BE49-F238E27FC236}">
                <a16:creationId xmlns:a16="http://schemas.microsoft.com/office/drawing/2014/main" id="{A4D2C069-F554-FB70-795D-DFA2A36E3897}"/>
              </a:ext>
            </a:extLst>
          </p:cNvPr>
          <p:cNvSpPr>
            <a:spLocks noGrp="1"/>
          </p:cNvSpPr>
          <p:nvPr>
            <p:ph type="dt" idx="10"/>
          </p:nvPr>
        </p:nvSpPr>
        <p:spPr/>
        <p:txBody>
          <a:bodyPr/>
          <a:lstStyle/>
          <a:p>
            <a:fld id="{00F11D37-B911-4D8E-9F84-C09D05CB6CDC}" type="datetime1">
              <a:rPr lang="en-US" smtClean="0"/>
              <a:t>4/28/2024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F5496"/>
              </a:buClr>
              <a:buSzPts val="4400"/>
              <a:buFont typeface="Arial Black"/>
              <a:buNone/>
            </a:pPr>
            <a:r>
              <a:rPr lang="en-US" b="1" dirty="0">
                <a:solidFill>
                  <a:srgbClr val="2F5496"/>
                </a:solidFill>
                <a:latin typeface="Arial Black"/>
                <a:ea typeface="Arial Black"/>
                <a:cs typeface="Arial Black"/>
                <a:sym typeface="Arial Black"/>
              </a:rPr>
              <a:t>CONTENTS </a:t>
            </a:r>
            <a:endParaRPr sz="1800" b="1" dirty="0">
              <a:solidFill>
                <a:srgbClr val="2F5496"/>
              </a:solidFill>
              <a:latin typeface="Arial Black"/>
              <a:ea typeface="Arial Black"/>
              <a:cs typeface="Arial Black"/>
              <a:sym typeface="Arial Black"/>
            </a:endParaRPr>
          </a:p>
        </p:txBody>
      </p:sp>
      <p:sp>
        <p:nvSpPr>
          <p:cNvPr id="103" name="Google Shape;103;p15"/>
          <p:cNvSpPr txBox="1">
            <a:spLocks noGrp="1"/>
          </p:cNvSpPr>
          <p:nvPr>
            <p:ph type="body" idx="1"/>
          </p:nvPr>
        </p:nvSpPr>
        <p:spPr>
          <a:prstGeom prst="rect">
            <a:avLst/>
          </a:prstGeom>
          <a:noFill/>
          <a:ln>
            <a:noFill/>
          </a:ln>
        </p:spPr>
        <p:txBody>
          <a:bodyPr spcFirstLastPara="1" wrap="square" lIns="91425" tIns="45700" rIns="91425" bIns="45700" anchor="t" anchorCtr="0">
            <a:normAutofit fontScale="70000" lnSpcReduction="20000"/>
          </a:bodyPr>
          <a:lstStyle/>
          <a:p>
            <a:r>
              <a:rPr lang="en-US" sz="4000" dirty="0"/>
              <a:t>Title</a:t>
            </a:r>
          </a:p>
          <a:p>
            <a:r>
              <a:rPr lang="en-US" sz="4000" dirty="0"/>
              <a:t>Introduction</a:t>
            </a:r>
          </a:p>
          <a:p>
            <a:r>
              <a:rPr lang="en-US" sz="4000" dirty="0"/>
              <a:t>Motivation</a:t>
            </a:r>
          </a:p>
          <a:p>
            <a:r>
              <a:rPr lang="en-US" sz="4000" dirty="0"/>
              <a:t>Literature review</a:t>
            </a:r>
          </a:p>
          <a:p>
            <a:r>
              <a:rPr lang="en-US" sz="4000" dirty="0"/>
              <a:t>Techniques/Algorithms </a:t>
            </a:r>
          </a:p>
          <a:p>
            <a:r>
              <a:rPr lang="en-US" sz="4000" dirty="0"/>
              <a:t>Block/Design Diagram</a:t>
            </a:r>
          </a:p>
          <a:p>
            <a:r>
              <a:rPr lang="en-US" sz="4000" dirty="0"/>
              <a:t>Pros/Cons</a:t>
            </a:r>
          </a:p>
          <a:p>
            <a:r>
              <a:rPr lang="en-US" sz="4000" dirty="0"/>
              <a:t>Analytical or experimental work, if any</a:t>
            </a:r>
          </a:p>
          <a:p>
            <a:r>
              <a:rPr lang="en-US" sz="4000" dirty="0"/>
              <a:t>Conclusion </a:t>
            </a:r>
          </a:p>
          <a:p>
            <a:r>
              <a:rPr lang="en-US" sz="4000" dirty="0"/>
              <a:t>References</a:t>
            </a:r>
          </a:p>
          <a:p>
            <a:pPr marL="514350" lvl="0" indent="-514350" algn="l" rtl="0">
              <a:lnSpc>
                <a:spcPct val="90000"/>
              </a:lnSpc>
              <a:spcBef>
                <a:spcPts val="0"/>
              </a:spcBef>
              <a:spcAft>
                <a:spcPts val="0"/>
              </a:spcAft>
              <a:buClr>
                <a:srgbClr val="222222"/>
              </a:buClr>
              <a:buSzPts val="3700"/>
              <a:buFont typeface="Calibri"/>
              <a:buAutoNum type="arabicPeriod"/>
            </a:pPr>
            <a:endParaRPr sz="3700" dirty="0">
              <a:solidFill>
                <a:srgbClr val="222222"/>
              </a:solidFill>
              <a:latin typeface="Times New Roman"/>
              <a:ea typeface="Times New Roman"/>
              <a:cs typeface="Times New Roman"/>
              <a:sym typeface="Times New Roman"/>
            </a:endParaRPr>
          </a:p>
          <a:p>
            <a:pPr marL="514350" lvl="0" indent="-279400" algn="l" rtl="0">
              <a:lnSpc>
                <a:spcPct val="90000"/>
              </a:lnSpc>
              <a:spcBef>
                <a:spcPts val="0"/>
              </a:spcBef>
              <a:spcAft>
                <a:spcPts val="0"/>
              </a:spcAft>
              <a:buClr>
                <a:schemeClr val="dk1"/>
              </a:buClr>
              <a:buSzPts val="3700"/>
              <a:buFont typeface="Calibri"/>
              <a:buNone/>
            </a:pPr>
            <a:endParaRPr sz="3700" dirty="0">
              <a:solidFill>
                <a:srgbClr val="222222"/>
              </a:solidFill>
              <a:latin typeface="Times New Roman"/>
              <a:ea typeface="Times New Roman"/>
              <a:cs typeface="Times New Roman"/>
              <a:sym typeface="Times New Roman"/>
            </a:endParaRPr>
          </a:p>
          <a:p>
            <a:pPr marL="514350" lvl="0" indent="-279400" algn="l" rtl="0">
              <a:lnSpc>
                <a:spcPct val="90000"/>
              </a:lnSpc>
              <a:spcBef>
                <a:spcPts val="0"/>
              </a:spcBef>
              <a:spcAft>
                <a:spcPts val="0"/>
              </a:spcAft>
              <a:buClr>
                <a:schemeClr val="dk1"/>
              </a:buClr>
              <a:buSzPts val="3700"/>
              <a:buFont typeface="Calibri"/>
              <a:buNone/>
            </a:pPr>
            <a:endParaRPr sz="3700" dirty="0">
              <a:solidFill>
                <a:srgbClr val="222222"/>
              </a:solidFill>
              <a:latin typeface="Times New Roman"/>
              <a:ea typeface="Times New Roman"/>
              <a:cs typeface="Times New Roman"/>
              <a:sym typeface="Times New Roman"/>
            </a:endParaRPr>
          </a:p>
          <a:p>
            <a:pPr marL="0" lvl="0" indent="0" algn="l" rtl="0">
              <a:lnSpc>
                <a:spcPct val="90000"/>
              </a:lnSpc>
              <a:spcBef>
                <a:spcPts val="0"/>
              </a:spcBef>
              <a:spcAft>
                <a:spcPts val="0"/>
              </a:spcAft>
              <a:buClr>
                <a:schemeClr val="dk1"/>
              </a:buClr>
              <a:buSzPts val="3500"/>
              <a:buNone/>
            </a:pPr>
            <a:endParaRPr sz="3500" dirty="0">
              <a:latin typeface="Times New Roman"/>
              <a:ea typeface="Times New Roman"/>
              <a:cs typeface="Times New Roman"/>
              <a:sym typeface="Times New Roman"/>
            </a:endParaRPr>
          </a:p>
        </p:txBody>
      </p:sp>
      <p:sp>
        <p:nvSpPr>
          <p:cNvPr id="2" name="Date Placeholder 1">
            <a:extLst>
              <a:ext uri="{FF2B5EF4-FFF2-40B4-BE49-F238E27FC236}">
                <a16:creationId xmlns:a16="http://schemas.microsoft.com/office/drawing/2014/main" id="{F9613814-9450-595A-0624-D4339C91F99D}"/>
              </a:ext>
            </a:extLst>
          </p:cNvPr>
          <p:cNvSpPr>
            <a:spLocks noGrp="1"/>
          </p:cNvSpPr>
          <p:nvPr>
            <p:ph type="dt" idx="10"/>
          </p:nvPr>
        </p:nvSpPr>
        <p:spPr/>
        <p:txBody>
          <a:bodyPr/>
          <a:lstStyle/>
          <a:p>
            <a:fld id="{2FDB498B-2C2F-476F-BEA2-1B4EFA2DBD91}" type="datetime1">
              <a:rPr lang="en-US" smtClean="0"/>
              <a:t>4/28/2024</a:t>
            </a:fld>
            <a:endParaRPr lang="en-US"/>
          </a:p>
        </p:txBody>
      </p:sp>
      <p:pic>
        <p:nvPicPr>
          <p:cNvPr id="104" name="Google Shape;104;p15"/>
          <p:cNvPicPr preferRelativeResize="0"/>
          <p:nvPr/>
        </p:nvPicPr>
        <p:blipFill rotWithShape="1">
          <a:blip r:embed="rId3">
            <a:alphaModFix/>
          </a:blip>
          <a:srcRect/>
          <a:stretch/>
        </p:blipFill>
        <p:spPr>
          <a:xfrm>
            <a:off x="8342376" y="0"/>
            <a:ext cx="3848100" cy="1190625"/>
          </a:xfrm>
          <a:prstGeom prst="rect">
            <a:avLst/>
          </a:prstGeom>
          <a:noFill/>
          <a:ln>
            <a:noFill/>
          </a:ln>
        </p:spPr>
      </p:pic>
      <p:sp>
        <p:nvSpPr>
          <p:cNvPr id="3" name="Google Shape;97;p14">
            <a:extLst>
              <a:ext uri="{FF2B5EF4-FFF2-40B4-BE49-F238E27FC236}">
                <a16:creationId xmlns:a16="http://schemas.microsoft.com/office/drawing/2014/main" id="{589FC272-E376-A740-CAD1-55DCCED099F4}"/>
              </a:ext>
            </a:extLst>
          </p:cNvPr>
          <p:cNvSpPr txBox="1"/>
          <p:nvPr/>
        </p:nvSpPr>
        <p:spPr>
          <a:xfrm>
            <a:off x="11232593" y="6341788"/>
            <a:ext cx="1081989"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dirty="0">
                <a:solidFill>
                  <a:srgbClr val="2E75B5"/>
                </a:solidFill>
                <a:latin typeface="Times New Roman"/>
                <a:ea typeface="Times New Roman"/>
                <a:cs typeface="Times New Roman"/>
                <a:sym typeface="Times New Roman"/>
              </a:rPr>
              <a:t>DCET</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B837A-2A91-3F05-3680-5EF3FA2526EE}"/>
              </a:ext>
            </a:extLst>
          </p:cNvPr>
          <p:cNvSpPr>
            <a:spLocks noGrp="1"/>
          </p:cNvSpPr>
          <p:nvPr>
            <p:ph type="title"/>
          </p:nvPr>
        </p:nvSpPr>
        <p:spPr>
          <a:xfrm>
            <a:off x="839788" y="-142149"/>
            <a:ext cx="6960604" cy="1600200"/>
          </a:xfrm>
        </p:spPr>
        <p:txBody>
          <a:bodyPr>
            <a:normAutofit/>
          </a:bodyPr>
          <a:lstStyle/>
          <a:p>
            <a:r>
              <a:rPr lang="en-US" sz="4400" dirty="0">
                <a:solidFill>
                  <a:schemeClr val="accent1">
                    <a:lumMod val="75000"/>
                  </a:schemeClr>
                </a:solidFill>
                <a:latin typeface="Arial Black" panose="020B0A04020102020204" pitchFamily="34" charset="0"/>
              </a:rPr>
              <a:t>Introduction</a:t>
            </a:r>
            <a:endParaRPr lang="en-IN" sz="4400" dirty="0">
              <a:solidFill>
                <a:schemeClr val="accent1">
                  <a:lumMod val="75000"/>
                </a:schemeClr>
              </a:solidFill>
              <a:latin typeface="Arial Black" panose="020B0A04020102020204" pitchFamily="34" charset="0"/>
            </a:endParaRPr>
          </a:p>
        </p:txBody>
      </p:sp>
      <p:sp>
        <p:nvSpPr>
          <p:cNvPr id="4" name="Text Placeholder 3">
            <a:extLst>
              <a:ext uri="{FF2B5EF4-FFF2-40B4-BE49-F238E27FC236}">
                <a16:creationId xmlns:a16="http://schemas.microsoft.com/office/drawing/2014/main" id="{B648B11A-6325-54C9-49A5-742D08B0A8DE}"/>
              </a:ext>
            </a:extLst>
          </p:cNvPr>
          <p:cNvSpPr>
            <a:spLocks noGrp="1"/>
          </p:cNvSpPr>
          <p:nvPr>
            <p:ph type="body" idx="1"/>
          </p:nvPr>
        </p:nvSpPr>
        <p:spPr>
          <a:xfrm>
            <a:off x="838200" y="1761309"/>
            <a:ext cx="6960604" cy="3811588"/>
          </a:xfrm>
        </p:spPr>
        <p:txBody>
          <a:bodyPr>
            <a:noAutofit/>
          </a:bodyPr>
          <a:lstStyle/>
          <a:p>
            <a:pPr marL="514350" indent="-285750">
              <a:buFont typeface="Wingdings" panose="05000000000000000000" pitchFamily="2" charset="2"/>
              <a:buChar char="q"/>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Online payment fraud is a growing challenge as more transactions move to digital platforms. Fraudsters use sophisticated techniques to exploit vulnerabilities and steal sensitive information, costing businesses and consumers billions annually. Understanding the nature and impacts of payment fraud is crucial for developing effective prevention strategies.</a:t>
            </a:r>
          </a:p>
          <a:p>
            <a:pPr marL="514350" indent="-285750">
              <a:buFont typeface="Wingdings" panose="05000000000000000000" pitchFamily="2" charset="2"/>
              <a:buChar char="q"/>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Online payment fraud is a growing concern in the digital age. Criminals use various techniques to illegally access and misuse payment information, resulting in financial losses for both businesses and individuals. Understanding the nature of these threats is the first step in developing effective countermeasures.</a:t>
            </a:r>
          </a:p>
          <a:p>
            <a:pPr marL="514350" indent="-285750">
              <a:buFont typeface="Wingdings" panose="05000000000000000000" pitchFamily="2" charset="2"/>
              <a:buChar char="q"/>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Online fraud detection is the use of technology and tools to identify, prevent, and mitigate fraudulent activities in digital transactions and interactions.</a:t>
            </a:r>
          </a:p>
          <a:p>
            <a:pPr marL="514350" indent="-285750">
              <a:buFont typeface="Wingdings" panose="05000000000000000000" pitchFamily="2" charset="2"/>
              <a:buChar char="§"/>
            </a:pPr>
            <a:endParaRPr lang="en-US" sz="1800" dirty="0"/>
          </a:p>
          <a:p>
            <a:endParaRPr lang="en-IN" sz="1800" dirty="0"/>
          </a:p>
        </p:txBody>
      </p:sp>
      <p:sp>
        <p:nvSpPr>
          <p:cNvPr id="5" name="Date Placeholder 4">
            <a:extLst>
              <a:ext uri="{FF2B5EF4-FFF2-40B4-BE49-F238E27FC236}">
                <a16:creationId xmlns:a16="http://schemas.microsoft.com/office/drawing/2014/main" id="{790C6596-FA86-0425-36D9-F03D50454FA3}"/>
              </a:ext>
            </a:extLst>
          </p:cNvPr>
          <p:cNvSpPr>
            <a:spLocks noGrp="1"/>
          </p:cNvSpPr>
          <p:nvPr>
            <p:ph type="dt" idx="10"/>
          </p:nvPr>
        </p:nvSpPr>
        <p:spPr/>
        <p:txBody>
          <a:bodyPr/>
          <a:lstStyle/>
          <a:p>
            <a:fld id="{AAE89CAC-41E2-4A9E-97E4-36079A648195}" type="datetime1">
              <a:rPr lang="en-US" smtClean="0"/>
              <a:t>4/28/2024</a:t>
            </a:fld>
            <a:endParaRPr lang="en-US"/>
          </a:p>
        </p:txBody>
      </p:sp>
      <p:pic>
        <p:nvPicPr>
          <p:cNvPr id="6" name="Image 0" descr="preencoded.png">
            <a:extLst>
              <a:ext uri="{FF2B5EF4-FFF2-40B4-BE49-F238E27FC236}">
                <a16:creationId xmlns:a16="http://schemas.microsoft.com/office/drawing/2014/main" id="{916A8C06-AEC7-0257-B835-FDA9DDF1B559}"/>
              </a:ext>
            </a:extLst>
          </p:cNvPr>
          <p:cNvPicPr>
            <a:picLocks noGrp="1" noChangeAspect="1"/>
          </p:cNvPicPr>
          <p:nvPr>
            <p:ph type="pic" idx="2"/>
          </p:nvPr>
        </p:nvPicPr>
        <p:blipFill>
          <a:blip r:embed="rId2"/>
          <a:srcRect t="32453" b="32453"/>
          <a:stretch>
            <a:fillRect/>
          </a:stretch>
        </p:blipFill>
        <p:spPr>
          <a:xfrm>
            <a:off x="8179041" y="256902"/>
            <a:ext cx="3442995" cy="634419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852597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BDA6-E749-2144-6CBD-4673BBE7081F}"/>
              </a:ext>
            </a:extLst>
          </p:cNvPr>
          <p:cNvSpPr>
            <a:spLocks noGrp="1"/>
          </p:cNvSpPr>
          <p:nvPr>
            <p:ph type="title"/>
          </p:nvPr>
        </p:nvSpPr>
        <p:spPr/>
        <p:txBody>
          <a:bodyPr>
            <a:normAutofit/>
          </a:bodyPr>
          <a:lstStyle/>
          <a:p>
            <a:r>
              <a:rPr lang="en-US" sz="2800" b="1" dirty="0">
                <a:solidFill>
                  <a:schemeClr val="accent1">
                    <a:lumMod val="75000"/>
                  </a:schemeClr>
                </a:solidFill>
                <a:latin typeface="Arial Black" panose="020B0A04020102020204" pitchFamily="34" charset="0"/>
              </a:rPr>
              <a:t>The Importance of Fraud Detection</a:t>
            </a:r>
          </a:p>
        </p:txBody>
      </p:sp>
      <p:sp>
        <p:nvSpPr>
          <p:cNvPr id="3" name="Text Placeholder 2">
            <a:extLst>
              <a:ext uri="{FF2B5EF4-FFF2-40B4-BE49-F238E27FC236}">
                <a16:creationId xmlns:a16="http://schemas.microsoft.com/office/drawing/2014/main" id="{633FF5D3-6430-5D7C-3657-6FF8E9C045E7}"/>
              </a:ext>
            </a:extLst>
          </p:cNvPr>
          <p:cNvSpPr>
            <a:spLocks noGrp="1"/>
          </p:cNvSpPr>
          <p:nvPr>
            <p:ph type="body" idx="1"/>
          </p:nvPr>
        </p:nvSpPr>
        <p:spPr/>
        <p:txBody>
          <a:bodyPr>
            <a:normAutofit fontScale="92500" lnSpcReduction="10000"/>
          </a:bodyPr>
          <a:lstStyle/>
          <a:p>
            <a:pPr>
              <a:buFont typeface="Wingdings" panose="05000000000000000000" pitchFamily="2" charset="2"/>
              <a:buChar char="q"/>
            </a:pPr>
            <a:r>
              <a:rPr lang="en-US" sz="2400" b="1" dirty="0"/>
              <a:t>Financial Losses</a:t>
            </a:r>
          </a:p>
          <a:p>
            <a:pPr>
              <a:buFont typeface="Wingdings" panose="05000000000000000000" pitchFamily="2" charset="2"/>
              <a:buChar char="Ø"/>
            </a:pPr>
            <a:r>
              <a:rPr lang="en-US" sz="2400" dirty="0"/>
              <a:t>Payment fraud results in significant financial losses for merchants, banks, and customers, eroding trust in online transactions.</a:t>
            </a:r>
          </a:p>
          <a:p>
            <a:pPr>
              <a:buFont typeface="Wingdings" panose="05000000000000000000" pitchFamily="2" charset="2"/>
              <a:buChar char="q"/>
            </a:pPr>
            <a:r>
              <a:rPr lang="en-US" sz="2400" b="1" dirty="0"/>
              <a:t>Consumer Protection</a:t>
            </a:r>
          </a:p>
          <a:p>
            <a:pPr>
              <a:buFont typeface="Wingdings" panose="05000000000000000000" pitchFamily="2" charset="2"/>
              <a:buChar char="Ø"/>
            </a:pPr>
            <a:r>
              <a:rPr lang="en-US" sz="2400" dirty="0"/>
              <a:t>Effective fraud detection safeguards consumers and maintains the integrity of the payment ecosystem.</a:t>
            </a:r>
          </a:p>
          <a:p>
            <a:pPr>
              <a:buFont typeface="Wingdings" panose="05000000000000000000" pitchFamily="2" charset="2"/>
              <a:buChar char="q"/>
            </a:pPr>
            <a:r>
              <a:rPr lang="en-US" sz="2400" b="1" dirty="0"/>
              <a:t>Reputation Damage</a:t>
            </a:r>
          </a:p>
          <a:p>
            <a:pPr>
              <a:buFont typeface="Wingdings" panose="05000000000000000000" pitchFamily="2" charset="2"/>
              <a:buChar char="Ø"/>
            </a:pPr>
            <a:r>
              <a:rPr lang="en-US" sz="2400" dirty="0"/>
              <a:t>Undetected fraud can severely damage a business's reputation, leading to customer churn and difficulty attracting new clients.</a:t>
            </a:r>
          </a:p>
          <a:p>
            <a:pPr>
              <a:buFont typeface="Wingdings" panose="05000000000000000000" pitchFamily="2" charset="2"/>
              <a:buChar char="q"/>
            </a:pPr>
            <a:r>
              <a:rPr lang="en-US" sz="2400" b="1" dirty="0"/>
              <a:t>Regulatory Compliance</a:t>
            </a:r>
          </a:p>
          <a:p>
            <a:pPr>
              <a:buFont typeface="Wingdings" panose="05000000000000000000" pitchFamily="2" charset="2"/>
              <a:buChar char="Ø"/>
            </a:pPr>
            <a:r>
              <a:rPr lang="en-US" sz="2400" dirty="0"/>
              <a:t>Businesses must comply with strict regulations around payment security and fraud management, or face hefty fines and penalties.</a:t>
            </a:r>
          </a:p>
          <a:p>
            <a:endParaRPr lang="en-IN" dirty="0"/>
          </a:p>
        </p:txBody>
      </p:sp>
      <p:sp>
        <p:nvSpPr>
          <p:cNvPr id="4" name="Date Placeholder 3">
            <a:extLst>
              <a:ext uri="{FF2B5EF4-FFF2-40B4-BE49-F238E27FC236}">
                <a16:creationId xmlns:a16="http://schemas.microsoft.com/office/drawing/2014/main" id="{ED1D2C6F-7DFA-AD05-5D29-E04B1A0E1788}"/>
              </a:ext>
            </a:extLst>
          </p:cNvPr>
          <p:cNvSpPr>
            <a:spLocks noGrp="1"/>
          </p:cNvSpPr>
          <p:nvPr>
            <p:ph type="dt" idx="10"/>
          </p:nvPr>
        </p:nvSpPr>
        <p:spPr/>
        <p:txBody>
          <a:bodyPr/>
          <a:lstStyle/>
          <a:p>
            <a:fld id="{3C5569F4-10F1-46D3-A8F9-971B4D8F0656}" type="datetime1">
              <a:rPr lang="en-US" smtClean="0"/>
              <a:t>4/28/2024</a:t>
            </a:fld>
            <a:endParaRPr lang="en-US"/>
          </a:p>
        </p:txBody>
      </p:sp>
      <p:pic>
        <p:nvPicPr>
          <p:cNvPr id="5" name="Google Shape;104;p15">
            <a:extLst>
              <a:ext uri="{FF2B5EF4-FFF2-40B4-BE49-F238E27FC236}">
                <a16:creationId xmlns:a16="http://schemas.microsoft.com/office/drawing/2014/main" id="{1AB93064-5214-64DF-BD6B-F409B2D519E8}"/>
              </a:ext>
            </a:extLst>
          </p:cNvPr>
          <p:cNvPicPr preferRelativeResize="0"/>
          <p:nvPr/>
        </p:nvPicPr>
        <p:blipFill rotWithShape="1">
          <a:blip r:embed="rId2">
            <a:alphaModFix/>
          </a:blip>
          <a:srcRect/>
          <a:stretch/>
        </p:blipFill>
        <p:spPr>
          <a:xfrm>
            <a:off x="8342376" y="0"/>
            <a:ext cx="3848100" cy="1190625"/>
          </a:xfrm>
          <a:prstGeom prst="rect">
            <a:avLst/>
          </a:prstGeom>
          <a:noFill/>
          <a:ln>
            <a:noFill/>
          </a:ln>
        </p:spPr>
      </p:pic>
    </p:spTree>
    <p:extLst>
      <p:ext uri="{BB962C8B-B14F-4D97-AF65-F5344CB8AC3E}">
        <p14:creationId xmlns:p14="http://schemas.microsoft.com/office/powerpoint/2010/main" val="2156522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B5F54-D880-796A-D13E-05E47D6EDB33}"/>
              </a:ext>
            </a:extLst>
          </p:cNvPr>
          <p:cNvSpPr>
            <a:spLocks noGrp="1"/>
          </p:cNvSpPr>
          <p:nvPr>
            <p:ph type="title"/>
          </p:nvPr>
        </p:nvSpPr>
        <p:spPr/>
        <p:txBody>
          <a:bodyPr/>
          <a:lstStyle/>
          <a:p>
            <a:r>
              <a:rPr lang="en-US" sz="4400" dirty="0">
                <a:solidFill>
                  <a:schemeClr val="accent1">
                    <a:lumMod val="75000"/>
                  </a:schemeClr>
                </a:solidFill>
                <a:latin typeface="Arial Black" panose="020B0A04020102020204" pitchFamily="34" charset="0"/>
              </a:rPr>
              <a:t>Motivation</a:t>
            </a:r>
            <a:br>
              <a:rPr lang="en-US" sz="4400" dirty="0">
                <a:solidFill>
                  <a:schemeClr val="accent1">
                    <a:lumMod val="75000"/>
                  </a:schemeClr>
                </a:solidFill>
                <a:latin typeface="Arial Black" panose="020B0A04020102020204" pitchFamily="34" charset="0"/>
              </a:rPr>
            </a:br>
            <a:endParaRPr lang="en-IN" dirty="0">
              <a:solidFill>
                <a:schemeClr val="accent1">
                  <a:lumMod val="75000"/>
                </a:schemeClr>
              </a:solidFill>
              <a:latin typeface="Arial Black" panose="020B0A04020102020204" pitchFamily="34" charset="0"/>
            </a:endParaRPr>
          </a:p>
        </p:txBody>
      </p:sp>
      <p:sp>
        <p:nvSpPr>
          <p:cNvPr id="4" name="Date Placeholder 3">
            <a:extLst>
              <a:ext uri="{FF2B5EF4-FFF2-40B4-BE49-F238E27FC236}">
                <a16:creationId xmlns:a16="http://schemas.microsoft.com/office/drawing/2014/main" id="{BAE7431E-DD65-5697-CD3F-F6D5949F88F5}"/>
              </a:ext>
            </a:extLst>
          </p:cNvPr>
          <p:cNvSpPr>
            <a:spLocks noGrp="1"/>
          </p:cNvSpPr>
          <p:nvPr>
            <p:ph type="dt" idx="10"/>
          </p:nvPr>
        </p:nvSpPr>
        <p:spPr/>
        <p:txBody>
          <a:bodyPr/>
          <a:lstStyle/>
          <a:p>
            <a:fld id="{3C5569F4-10F1-46D3-A8F9-971B4D8F0656}" type="datetime1">
              <a:rPr lang="en-US" smtClean="0"/>
              <a:t>4/28/2024</a:t>
            </a:fld>
            <a:endParaRPr lang="en-US"/>
          </a:p>
        </p:txBody>
      </p:sp>
      <p:sp>
        <p:nvSpPr>
          <p:cNvPr id="5" name="Text 3">
            <a:extLst>
              <a:ext uri="{FF2B5EF4-FFF2-40B4-BE49-F238E27FC236}">
                <a16:creationId xmlns:a16="http://schemas.microsoft.com/office/drawing/2014/main" id="{DFC437BD-B977-32B9-3D7A-4A2E8F9C1A59}"/>
              </a:ext>
            </a:extLst>
          </p:cNvPr>
          <p:cNvSpPr>
            <a:spLocks noGrp="1"/>
          </p:cNvSpPr>
          <p:nvPr>
            <p:ph type="body" idx="1"/>
          </p:nvPr>
        </p:nvSpPr>
        <p:spPr>
          <a:xfrm>
            <a:off x="838200" y="1825625"/>
            <a:ext cx="10515600" cy="4351338"/>
          </a:xfrm>
          <a:prstGeom prst="rect">
            <a:avLst/>
          </a:prstGeom>
          <a:noFill/>
          <a:ln/>
        </p:spPr>
        <p:txBody>
          <a:bodyPr wrap="square" rtlCol="0" anchor="t">
            <a:normAutofit/>
          </a:bodyPr>
          <a:lstStyle/>
          <a:p>
            <a:pPr marL="342900">
              <a:lnSpc>
                <a:spcPts val="2734"/>
              </a:lnSpc>
              <a:buFont typeface="Wingdings" panose="05000000000000000000" pitchFamily="2" charset="2"/>
              <a:buChar char="q"/>
            </a:pPr>
            <a:r>
              <a:rPr lang="en-US" sz="2187" dirty="0">
                <a:solidFill>
                  <a:schemeClr val="tx1"/>
                </a:solidFill>
                <a:latin typeface="Calibri" panose="020F0502020204030204" pitchFamily="34" charset="0"/>
                <a:ea typeface="Calibri" panose="020F0502020204030204" pitchFamily="34" charset="0"/>
                <a:cs typeface="Calibri" panose="020F0502020204030204" pitchFamily="34" charset="0"/>
              </a:rPr>
              <a:t>The Rise of E-commerce</a:t>
            </a:r>
          </a:p>
          <a:p>
            <a:pPr marL="0" indent="0">
              <a:lnSpc>
                <a:spcPts val="2734"/>
              </a:lnSpc>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The rapid growth of online shopping has led to a surge in payment fraud, as criminals target the vulnerabilities of digital transactions.</a:t>
            </a:r>
          </a:p>
          <a:p>
            <a:pPr marL="342900">
              <a:lnSpc>
                <a:spcPts val="2734"/>
              </a:lnSpc>
              <a:buFont typeface="Wingdings" panose="05000000000000000000" pitchFamily="2" charset="2"/>
              <a:buChar char="q"/>
            </a:pPr>
            <a:r>
              <a:rPr lang="en-US" sz="2187" dirty="0">
                <a:solidFill>
                  <a:schemeClr val="tx1"/>
                </a:solidFill>
                <a:latin typeface="Calibri" panose="020F0502020204030204" pitchFamily="34" charset="0"/>
                <a:ea typeface="Calibri" panose="020F0502020204030204" pitchFamily="34" charset="0"/>
                <a:cs typeface="Calibri" panose="020F0502020204030204" pitchFamily="34" charset="0"/>
              </a:rPr>
              <a:t>Financial Losses</a:t>
            </a:r>
          </a:p>
          <a:p>
            <a:pPr marL="0" indent="0">
              <a:lnSpc>
                <a:spcPts val="2734"/>
              </a:lnSpc>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Payment fraud results in billions of dollars in losses annually for businesses and consumers, underscoring the need for robust fraud detection solutions.</a:t>
            </a:r>
          </a:p>
          <a:p>
            <a:pPr marL="342900">
              <a:lnSpc>
                <a:spcPts val="2734"/>
              </a:lnSpc>
              <a:buFont typeface="Wingdings" panose="05000000000000000000" pitchFamily="2" charset="2"/>
              <a:buChar char="q"/>
            </a:pPr>
            <a:r>
              <a:rPr lang="en-US" sz="2187" dirty="0">
                <a:solidFill>
                  <a:schemeClr val="tx1"/>
                </a:solidFill>
                <a:latin typeface="Calibri" panose="020F0502020204030204" pitchFamily="34" charset="0"/>
                <a:ea typeface="Calibri" panose="020F0502020204030204" pitchFamily="34" charset="0"/>
                <a:cs typeface="Calibri" panose="020F0502020204030204" pitchFamily="34" charset="0"/>
              </a:rPr>
              <a:t>Regulatory Compliance</a:t>
            </a:r>
          </a:p>
          <a:p>
            <a:pPr marL="0" indent="0">
              <a:lnSpc>
                <a:spcPts val="2734"/>
              </a:lnSpc>
              <a:buNone/>
            </a:pPr>
            <a:r>
              <a:rPr lang="en-US" sz="2400" dirty="0">
                <a:solidFill>
                  <a:schemeClr val="tx1"/>
                </a:solidFill>
                <a:latin typeface="Calibri" panose="020F0502020204030204" pitchFamily="34" charset="0"/>
                <a:ea typeface="Calibri" panose="020F0502020204030204" pitchFamily="34" charset="0"/>
                <a:cs typeface="Calibri" panose="020F0502020204030204" pitchFamily="34" charset="0"/>
              </a:rPr>
              <a:t>Governments and financial institutions have implemented strict regulations to protect consumers and ensure the integrity of the payment ecosystem.</a:t>
            </a:r>
          </a:p>
          <a:p>
            <a:pPr marL="0" indent="0">
              <a:lnSpc>
                <a:spcPts val="2734"/>
              </a:lnSpc>
              <a:buNone/>
            </a:pPr>
            <a:endParaRPr lang="en-US" sz="2187" dirty="0"/>
          </a:p>
        </p:txBody>
      </p:sp>
      <p:pic>
        <p:nvPicPr>
          <p:cNvPr id="6" name="Google Shape;104;p15">
            <a:extLst>
              <a:ext uri="{FF2B5EF4-FFF2-40B4-BE49-F238E27FC236}">
                <a16:creationId xmlns:a16="http://schemas.microsoft.com/office/drawing/2014/main" id="{6515787A-9D87-33A6-0337-392986DD7893}"/>
              </a:ext>
            </a:extLst>
          </p:cNvPr>
          <p:cNvPicPr preferRelativeResize="0"/>
          <p:nvPr/>
        </p:nvPicPr>
        <p:blipFill rotWithShape="1">
          <a:blip r:embed="rId2">
            <a:alphaModFix/>
          </a:blip>
          <a:srcRect/>
          <a:stretch/>
        </p:blipFill>
        <p:spPr>
          <a:xfrm>
            <a:off x="8342376" y="0"/>
            <a:ext cx="3848100" cy="1190625"/>
          </a:xfrm>
          <a:prstGeom prst="rect">
            <a:avLst/>
          </a:prstGeom>
          <a:noFill/>
          <a:ln>
            <a:noFill/>
          </a:ln>
        </p:spPr>
      </p:pic>
    </p:spTree>
    <p:extLst>
      <p:ext uri="{BB962C8B-B14F-4D97-AF65-F5344CB8AC3E}">
        <p14:creationId xmlns:p14="http://schemas.microsoft.com/office/powerpoint/2010/main" val="40000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1B58B-4903-55C5-2D29-B91111C6C759}"/>
              </a:ext>
            </a:extLst>
          </p:cNvPr>
          <p:cNvSpPr>
            <a:spLocks noGrp="1"/>
          </p:cNvSpPr>
          <p:nvPr>
            <p:ph type="title"/>
          </p:nvPr>
        </p:nvSpPr>
        <p:spPr/>
        <p:txBody>
          <a:bodyPr/>
          <a:lstStyle/>
          <a:p>
            <a:r>
              <a:rPr lang="en-US" sz="4400" dirty="0">
                <a:solidFill>
                  <a:schemeClr val="accent1">
                    <a:lumMod val="75000"/>
                  </a:schemeClr>
                </a:solidFill>
                <a:latin typeface="Arial Black" panose="020B0A04020102020204" pitchFamily="34" charset="0"/>
              </a:rPr>
              <a:t>Literature review</a:t>
            </a:r>
            <a:br>
              <a:rPr lang="en-US" sz="4400" dirty="0"/>
            </a:br>
            <a:endParaRPr lang="en-IN" dirty="0"/>
          </a:p>
        </p:txBody>
      </p:sp>
      <p:sp>
        <p:nvSpPr>
          <p:cNvPr id="3" name="Text Placeholder 2">
            <a:extLst>
              <a:ext uri="{FF2B5EF4-FFF2-40B4-BE49-F238E27FC236}">
                <a16:creationId xmlns:a16="http://schemas.microsoft.com/office/drawing/2014/main" id="{5FF34DD9-91FA-D857-706A-D6B82CBF5258}"/>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8A2B5C64-A7DF-66C6-AA3B-2C2F2E28F133}"/>
              </a:ext>
            </a:extLst>
          </p:cNvPr>
          <p:cNvSpPr>
            <a:spLocks noGrp="1"/>
          </p:cNvSpPr>
          <p:nvPr>
            <p:ph type="dt" idx="10"/>
          </p:nvPr>
        </p:nvSpPr>
        <p:spPr/>
        <p:txBody>
          <a:bodyPr/>
          <a:lstStyle/>
          <a:p>
            <a:fld id="{3C5569F4-10F1-46D3-A8F9-971B4D8F0656}" type="datetime1">
              <a:rPr lang="en-US" smtClean="0"/>
              <a:t>4/28/2024</a:t>
            </a:fld>
            <a:endParaRPr lang="en-US"/>
          </a:p>
        </p:txBody>
      </p:sp>
      <p:graphicFrame>
        <p:nvGraphicFramePr>
          <p:cNvPr id="5" name="Table 4">
            <a:extLst>
              <a:ext uri="{FF2B5EF4-FFF2-40B4-BE49-F238E27FC236}">
                <a16:creationId xmlns:a16="http://schemas.microsoft.com/office/drawing/2014/main" id="{096AF51D-EFFC-312F-7E58-068229F29FFC}"/>
              </a:ext>
            </a:extLst>
          </p:cNvPr>
          <p:cNvGraphicFramePr>
            <a:graphicFrameLocks noGrp="1"/>
          </p:cNvGraphicFramePr>
          <p:nvPr>
            <p:extLst>
              <p:ext uri="{D42A27DB-BD31-4B8C-83A1-F6EECF244321}">
                <p14:modId xmlns:p14="http://schemas.microsoft.com/office/powerpoint/2010/main" val="3909886036"/>
              </p:ext>
            </p:extLst>
          </p:nvPr>
        </p:nvGraphicFramePr>
        <p:xfrm>
          <a:off x="838200" y="1359518"/>
          <a:ext cx="10515600" cy="4837448"/>
        </p:xfrm>
        <a:graphic>
          <a:graphicData uri="http://schemas.openxmlformats.org/drawingml/2006/table">
            <a:tbl>
              <a:tblPr firstRow="1" bandRow="1">
                <a:tableStyleId>{EB3D243B-13E4-4B69-AE35-18B9A09E5A30}</a:tableStyleId>
              </a:tblPr>
              <a:tblGrid>
                <a:gridCol w="590006">
                  <a:extLst>
                    <a:ext uri="{9D8B030D-6E8A-4147-A177-3AD203B41FA5}">
                      <a16:colId xmlns:a16="http://schemas.microsoft.com/office/drawing/2014/main" val="370977366"/>
                    </a:ext>
                  </a:extLst>
                </a:gridCol>
                <a:gridCol w="2804160">
                  <a:extLst>
                    <a:ext uri="{9D8B030D-6E8A-4147-A177-3AD203B41FA5}">
                      <a16:colId xmlns:a16="http://schemas.microsoft.com/office/drawing/2014/main" val="3321781317"/>
                    </a:ext>
                  </a:extLst>
                </a:gridCol>
                <a:gridCol w="3648891">
                  <a:extLst>
                    <a:ext uri="{9D8B030D-6E8A-4147-A177-3AD203B41FA5}">
                      <a16:colId xmlns:a16="http://schemas.microsoft.com/office/drawing/2014/main" val="3527627372"/>
                    </a:ext>
                  </a:extLst>
                </a:gridCol>
                <a:gridCol w="3472543">
                  <a:extLst>
                    <a:ext uri="{9D8B030D-6E8A-4147-A177-3AD203B41FA5}">
                      <a16:colId xmlns:a16="http://schemas.microsoft.com/office/drawing/2014/main" val="3716440866"/>
                    </a:ext>
                  </a:extLst>
                </a:gridCol>
              </a:tblGrid>
              <a:tr h="536718">
                <a:tc>
                  <a:txBody>
                    <a:bodyPr/>
                    <a:lstStyle/>
                    <a:p>
                      <a:r>
                        <a:rPr lang="en-US" dirty="0"/>
                        <a:t>Sr. No.</a:t>
                      </a:r>
                      <a:endParaRPr lang="en-IN" dirty="0"/>
                    </a:p>
                  </a:txBody>
                  <a:tcPr/>
                </a:tc>
                <a:tc>
                  <a:txBody>
                    <a:bodyPr/>
                    <a:lstStyle/>
                    <a:p>
                      <a:r>
                        <a:rPr lang="en-US" dirty="0"/>
                        <a:t>PUBLICATION TITLE WITH AUTHOR AND YEAR</a:t>
                      </a:r>
                      <a:endParaRPr lang="en-IN" dirty="0"/>
                    </a:p>
                  </a:txBody>
                  <a:tcPr/>
                </a:tc>
                <a:tc>
                  <a:txBody>
                    <a:bodyPr/>
                    <a:lstStyle/>
                    <a:p>
                      <a:r>
                        <a:rPr lang="en-US" dirty="0"/>
                        <a:t>POSITIVE POINTS OF PUBLICATION</a:t>
                      </a:r>
                      <a:endParaRPr lang="en-IN" dirty="0"/>
                    </a:p>
                  </a:txBody>
                  <a:tcPr/>
                </a:tc>
                <a:tc>
                  <a:txBody>
                    <a:bodyPr/>
                    <a:lstStyle/>
                    <a:p>
                      <a:r>
                        <a:rPr lang="en-US" dirty="0"/>
                        <a:t>GAPS IN PUBLICATION WORK</a:t>
                      </a:r>
                      <a:endParaRPr lang="en-IN" dirty="0"/>
                    </a:p>
                  </a:txBody>
                  <a:tcPr/>
                </a:tc>
                <a:extLst>
                  <a:ext uri="{0D108BD9-81ED-4DB2-BD59-A6C34878D82A}">
                    <a16:rowId xmlns:a16="http://schemas.microsoft.com/office/drawing/2014/main" val="2954000226"/>
                  </a:ext>
                </a:extLst>
              </a:tr>
              <a:tr h="4300730">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Calibri"/>
                          <a:ea typeface="Calibri"/>
                          <a:cs typeface="Calibri"/>
                          <a:sym typeface="Arial"/>
                        </a:rPr>
                        <a:t>Title: "Advanced Techniques for Online Payment Fraud Detection using Machine Learning"</a:t>
                      </a:r>
                      <a:br>
                        <a:rPr lang="en-US" dirty="0"/>
                      </a:br>
                      <a:r>
                        <a:rPr lang="en-US" sz="1400" b="0" i="0" u="none" strike="noStrike" cap="none" dirty="0">
                          <a:solidFill>
                            <a:schemeClr val="dk1"/>
                          </a:solidFill>
                          <a:effectLst/>
                          <a:latin typeface="Calibri"/>
                          <a:ea typeface="Calibri"/>
                          <a:cs typeface="Calibri"/>
                          <a:sym typeface="Arial"/>
                        </a:rPr>
                        <a:t>Author: John Smith</a:t>
                      </a:r>
                      <a:br>
                        <a:rPr lang="en-US" dirty="0"/>
                      </a:br>
                      <a:r>
                        <a:rPr lang="en-US" sz="1400" b="0" i="0" u="none" strike="noStrike" cap="none" dirty="0">
                          <a:solidFill>
                            <a:schemeClr val="dk1"/>
                          </a:solidFill>
                          <a:effectLst/>
                          <a:latin typeface="Calibri"/>
                          <a:ea typeface="Calibri"/>
                          <a:cs typeface="Calibri"/>
                          <a:sym typeface="Arial"/>
                        </a:rPr>
                        <a:t>Year: 2023</a:t>
                      </a:r>
                      <a:endParaRPr lang="en-US" sz="1400" b="1" i="0" u="none" strike="noStrike" cap="none" dirty="0">
                        <a:solidFill>
                          <a:schemeClr val="dk1"/>
                        </a:solidFill>
                        <a:effectLst/>
                        <a:latin typeface="Calibri"/>
                        <a:ea typeface="Calibri"/>
                        <a:cs typeface="Calibri"/>
                        <a:sym typeface="Arial"/>
                      </a:endParaRPr>
                    </a:p>
                    <a:p>
                      <a:endParaRPr lang="en-IN" dirty="0"/>
                    </a:p>
                  </a:txBody>
                  <a:tcPr/>
                </a:tc>
                <a:tc>
                  <a:txBody>
                    <a:bodyPr/>
                    <a:lstStyle/>
                    <a:p>
                      <a:r>
                        <a:rPr lang="en-US" sz="1400" b="0" i="0" u="none" strike="noStrike" cap="none" dirty="0">
                          <a:solidFill>
                            <a:schemeClr val="dk1"/>
                          </a:solidFill>
                          <a:effectLst/>
                          <a:latin typeface="Calibri"/>
                          <a:ea typeface="Calibri"/>
                          <a:cs typeface="Calibri"/>
                          <a:sym typeface="Arial"/>
                        </a:rPr>
                        <a:t>Comprehensive Review: The publication provides a comprehensive review of existing techniques and methodologies for online payment fraud detection, offering a valuable resource for researchers and practitioners in the field.</a:t>
                      </a:r>
                    </a:p>
                    <a:p>
                      <a:r>
                        <a:rPr lang="en-US" sz="1400" b="0" i="0" u="none" strike="noStrike" cap="none" dirty="0">
                          <a:solidFill>
                            <a:schemeClr val="dk1"/>
                          </a:solidFill>
                          <a:effectLst/>
                          <a:latin typeface="Calibri"/>
                          <a:ea typeface="Calibri"/>
                          <a:cs typeface="Calibri"/>
                          <a:sym typeface="Arial"/>
                        </a:rPr>
                        <a:t>Innovative Approaches: It introduces novel machine learning algorithms and techniques specifically tailored for online payment fraud detection, potentially advancing the state-of-the-art in the field.</a:t>
                      </a:r>
                    </a:p>
                    <a:p>
                      <a:r>
                        <a:rPr lang="en-US" sz="1400" b="0" i="0" u="none" strike="noStrike" cap="none" dirty="0">
                          <a:solidFill>
                            <a:schemeClr val="dk1"/>
                          </a:solidFill>
                          <a:effectLst/>
                          <a:latin typeface="Calibri"/>
                          <a:ea typeface="Calibri"/>
                          <a:cs typeface="Calibri"/>
                          <a:sym typeface="Arial"/>
                        </a:rPr>
                        <a:t>Experimental Validation: The publication includes thorough experimental validation of proposed methods, demonstrating their effectiveness and robustness across various datasets and scenarios.</a:t>
                      </a:r>
                    </a:p>
                    <a:p>
                      <a:endParaRPr lang="en-IN" dirty="0"/>
                    </a:p>
                  </a:txBody>
                  <a:tcPr/>
                </a:tc>
                <a:tc>
                  <a:txBody>
                    <a:bodyPr/>
                    <a:lstStyle/>
                    <a:p>
                      <a:r>
                        <a:rPr lang="en-US" sz="1400" b="0" i="0" u="none" strike="noStrike" cap="none" dirty="0">
                          <a:solidFill>
                            <a:schemeClr val="dk1"/>
                          </a:solidFill>
                          <a:effectLst/>
                          <a:latin typeface="Calibri"/>
                          <a:ea typeface="Calibri"/>
                          <a:cs typeface="Calibri"/>
                          <a:sym typeface="Arial"/>
                        </a:rPr>
                        <a:t>Limited Dataset Diversity: The publication primarily focuses on a specific set of datasets, potentially limiting the generalizability of the proposed techniques to a broader range of scenarios and datasets.</a:t>
                      </a:r>
                    </a:p>
                    <a:p>
                      <a:r>
                        <a:rPr lang="en-US" sz="1400" b="0" i="0" u="none" strike="noStrike" cap="none" dirty="0">
                          <a:solidFill>
                            <a:schemeClr val="dk1"/>
                          </a:solidFill>
                          <a:effectLst/>
                          <a:latin typeface="Calibri"/>
                          <a:ea typeface="Calibri"/>
                          <a:cs typeface="Calibri"/>
                          <a:sym typeface="Arial"/>
                        </a:rPr>
                        <a:t>Lack of Real-world Deployment Analysis: While the experimental results are promising, the publication lacks a thorough analysis of the feasibility and challenges associated with deploying the proposed techniques in real-world online payment systems.</a:t>
                      </a:r>
                    </a:p>
                    <a:p>
                      <a:r>
                        <a:rPr lang="en-US" sz="1400" b="0" i="0" u="none" strike="noStrike" cap="none" dirty="0">
                          <a:solidFill>
                            <a:schemeClr val="dk1"/>
                          </a:solidFill>
                          <a:effectLst/>
                          <a:latin typeface="Calibri"/>
                          <a:ea typeface="Calibri"/>
                          <a:cs typeface="Calibri"/>
                          <a:sym typeface="Arial"/>
                        </a:rPr>
                        <a:t>Scalability Considerations: There is a lack of discussion regarding the scalability of the proposed methods to handle large-scale online payment transaction volumes, which is crucial for practical deployment in high-throughput environments.</a:t>
                      </a:r>
                    </a:p>
                    <a:p>
                      <a:endParaRPr lang="en-IN" dirty="0"/>
                    </a:p>
                  </a:txBody>
                  <a:tcPr/>
                </a:tc>
                <a:extLst>
                  <a:ext uri="{0D108BD9-81ED-4DB2-BD59-A6C34878D82A}">
                    <a16:rowId xmlns:a16="http://schemas.microsoft.com/office/drawing/2014/main" val="2119537724"/>
                  </a:ext>
                </a:extLst>
              </a:tr>
            </a:tbl>
          </a:graphicData>
        </a:graphic>
      </p:graphicFrame>
      <p:pic>
        <p:nvPicPr>
          <p:cNvPr id="6" name="Google Shape;104;p15">
            <a:extLst>
              <a:ext uri="{FF2B5EF4-FFF2-40B4-BE49-F238E27FC236}">
                <a16:creationId xmlns:a16="http://schemas.microsoft.com/office/drawing/2014/main" id="{1C83987E-94D5-B41A-4876-6E499971C429}"/>
              </a:ext>
            </a:extLst>
          </p:cNvPr>
          <p:cNvPicPr preferRelativeResize="0"/>
          <p:nvPr/>
        </p:nvPicPr>
        <p:blipFill rotWithShape="1">
          <a:blip r:embed="rId2">
            <a:alphaModFix/>
          </a:blip>
          <a:srcRect/>
          <a:stretch/>
        </p:blipFill>
        <p:spPr>
          <a:xfrm>
            <a:off x="8342376" y="0"/>
            <a:ext cx="3848100" cy="1190625"/>
          </a:xfrm>
          <a:prstGeom prst="rect">
            <a:avLst/>
          </a:prstGeom>
          <a:noFill/>
          <a:ln>
            <a:noFill/>
          </a:ln>
        </p:spPr>
      </p:pic>
    </p:spTree>
    <p:extLst>
      <p:ext uri="{BB962C8B-B14F-4D97-AF65-F5344CB8AC3E}">
        <p14:creationId xmlns:p14="http://schemas.microsoft.com/office/powerpoint/2010/main" val="3996765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8B3BEA-88CE-4EEA-7CD5-239B55049CDD}"/>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ABF6A5A4-8169-8744-CAFA-D3CCA86B0387}"/>
              </a:ext>
            </a:extLst>
          </p:cNvPr>
          <p:cNvSpPr>
            <a:spLocks noGrp="1"/>
          </p:cNvSpPr>
          <p:nvPr>
            <p:ph type="dt" idx="10"/>
          </p:nvPr>
        </p:nvSpPr>
        <p:spPr/>
        <p:txBody>
          <a:bodyPr/>
          <a:lstStyle/>
          <a:p>
            <a:fld id="{3C5569F4-10F1-46D3-A8F9-971B4D8F0656}" type="datetime1">
              <a:rPr lang="en-US" smtClean="0"/>
              <a:t>4/28/2024</a:t>
            </a:fld>
            <a:endParaRPr lang="en-US"/>
          </a:p>
        </p:txBody>
      </p:sp>
      <p:graphicFrame>
        <p:nvGraphicFramePr>
          <p:cNvPr id="5" name="Table 4">
            <a:extLst>
              <a:ext uri="{FF2B5EF4-FFF2-40B4-BE49-F238E27FC236}">
                <a16:creationId xmlns:a16="http://schemas.microsoft.com/office/drawing/2014/main" id="{50DD7633-FA01-8D2F-7DC7-84D28785D317}"/>
              </a:ext>
            </a:extLst>
          </p:cNvPr>
          <p:cNvGraphicFramePr>
            <a:graphicFrameLocks noGrp="1"/>
          </p:cNvGraphicFramePr>
          <p:nvPr>
            <p:extLst>
              <p:ext uri="{D42A27DB-BD31-4B8C-83A1-F6EECF244321}">
                <p14:modId xmlns:p14="http://schemas.microsoft.com/office/powerpoint/2010/main" val="3721466716"/>
              </p:ext>
            </p:extLst>
          </p:nvPr>
        </p:nvGraphicFramePr>
        <p:xfrm>
          <a:off x="838200" y="1300163"/>
          <a:ext cx="10526486" cy="4876800"/>
        </p:xfrm>
        <a:graphic>
          <a:graphicData uri="http://schemas.openxmlformats.org/drawingml/2006/table">
            <a:tbl>
              <a:tblPr firstRow="1" bandRow="1">
                <a:tableStyleId>{EB3D243B-13E4-4B69-AE35-18B9A09E5A30}</a:tableStyleId>
              </a:tblPr>
              <a:tblGrid>
                <a:gridCol w="642257">
                  <a:extLst>
                    <a:ext uri="{9D8B030D-6E8A-4147-A177-3AD203B41FA5}">
                      <a16:colId xmlns:a16="http://schemas.microsoft.com/office/drawing/2014/main" val="3531699833"/>
                    </a:ext>
                  </a:extLst>
                </a:gridCol>
                <a:gridCol w="2516777">
                  <a:extLst>
                    <a:ext uri="{9D8B030D-6E8A-4147-A177-3AD203B41FA5}">
                      <a16:colId xmlns:a16="http://schemas.microsoft.com/office/drawing/2014/main" val="463175899"/>
                    </a:ext>
                  </a:extLst>
                </a:gridCol>
                <a:gridCol w="3744686">
                  <a:extLst>
                    <a:ext uri="{9D8B030D-6E8A-4147-A177-3AD203B41FA5}">
                      <a16:colId xmlns:a16="http://schemas.microsoft.com/office/drawing/2014/main" val="2977223072"/>
                    </a:ext>
                  </a:extLst>
                </a:gridCol>
                <a:gridCol w="3622766">
                  <a:extLst>
                    <a:ext uri="{9D8B030D-6E8A-4147-A177-3AD203B41FA5}">
                      <a16:colId xmlns:a16="http://schemas.microsoft.com/office/drawing/2014/main" val="1017734866"/>
                    </a:ext>
                  </a:extLst>
                </a:gridCol>
              </a:tblGrid>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Sr. 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PUBLICATION TITLE WITH AUTHOR AND YEAR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POSITIVE POINTS OF PUBLICATION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GAPS IN PUBLICATION WORK</a:t>
                      </a:r>
                      <a:endParaRPr lang="en-IN" dirty="0"/>
                    </a:p>
                    <a:p>
                      <a:endParaRPr lang="en-IN" dirty="0"/>
                    </a:p>
                  </a:txBody>
                  <a:tcPr/>
                </a:tc>
                <a:extLst>
                  <a:ext uri="{0D108BD9-81ED-4DB2-BD59-A6C34878D82A}">
                    <a16:rowId xmlns:a16="http://schemas.microsoft.com/office/drawing/2014/main" val="1657243377"/>
                  </a:ext>
                </a:extLst>
              </a:tr>
              <a:tr h="3995329">
                <a:tc>
                  <a:txBody>
                    <a:bodyPr/>
                    <a:lstStyle/>
                    <a:p>
                      <a:r>
                        <a:rPr lang="en-IN" dirty="0"/>
                        <a:t>2.</a:t>
                      </a:r>
                    </a:p>
                  </a:txBody>
                  <a:tcPr/>
                </a:tc>
                <a:tc>
                  <a:txBody>
                    <a:bodyPr/>
                    <a:lstStyle/>
                    <a:p>
                      <a:r>
                        <a:rPr lang="en-US" sz="1400" b="0" i="0" u="none" strike="noStrike" cap="none" dirty="0">
                          <a:solidFill>
                            <a:schemeClr val="dk1"/>
                          </a:solidFill>
                          <a:effectLst/>
                          <a:latin typeface="Calibri"/>
                          <a:ea typeface="Calibri"/>
                          <a:cs typeface="Calibri"/>
                          <a:sym typeface="Arial"/>
                        </a:rPr>
                        <a:t>Title: "Enhanced Online Payment Fraud Detection using Ensemble Learning Techniques"</a:t>
                      </a:r>
                      <a:br>
                        <a:rPr lang="en-US" dirty="0"/>
                      </a:br>
                      <a:r>
                        <a:rPr lang="en-US" sz="1400" b="0" i="0" u="none" strike="noStrike" cap="none" dirty="0">
                          <a:solidFill>
                            <a:schemeClr val="dk1"/>
                          </a:solidFill>
                          <a:effectLst/>
                          <a:latin typeface="Calibri"/>
                          <a:ea typeface="Calibri"/>
                          <a:cs typeface="Calibri"/>
                          <a:sym typeface="Arial"/>
                        </a:rPr>
                        <a:t>Author: Emily Johnson</a:t>
                      </a:r>
                      <a:br>
                        <a:rPr lang="en-US" dirty="0"/>
                      </a:br>
                      <a:r>
                        <a:rPr lang="en-US" sz="1400" b="0" i="0" u="none" strike="noStrike" cap="none" dirty="0">
                          <a:solidFill>
                            <a:schemeClr val="dk1"/>
                          </a:solidFill>
                          <a:effectLst/>
                          <a:latin typeface="Calibri"/>
                          <a:ea typeface="Calibri"/>
                          <a:cs typeface="Calibri"/>
                          <a:sym typeface="Arial"/>
                        </a:rPr>
                        <a:t>Year: 2022</a:t>
                      </a:r>
                      <a:endParaRPr lang="en-IN" dirty="0"/>
                    </a:p>
                  </a:txBody>
                  <a:tcPr/>
                </a:tc>
                <a:tc>
                  <a:txBody>
                    <a:bodyPr/>
                    <a:lstStyle/>
                    <a:p>
                      <a:r>
                        <a:rPr lang="en-US" sz="1400" b="0" i="0" u="none" strike="noStrike" cap="none" dirty="0">
                          <a:solidFill>
                            <a:schemeClr val="dk1"/>
                          </a:solidFill>
                          <a:effectLst/>
                          <a:latin typeface="Calibri"/>
                          <a:ea typeface="Calibri"/>
                          <a:cs typeface="Calibri"/>
                          <a:sym typeface="Arial"/>
                        </a:rPr>
                        <a:t>Ensemble Learning Approach: The publication explores the effectiveness of ensemble learning techniques, such as random forests and gradient boosting, in improving online payment fraud detection accuracy by combining multiple base classifiers.</a:t>
                      </a:r>
                    </a:p>
                    <a:p>
                      <a:r>
                        <a:rPr lang="en-US" sz="1400" b="0" i="0" u="none" strike="noStrike" cap="none" dirty="0">
                          <a:solidFill>
                            <a:schemeClr val="dk1"/>
                          </a:solidFill>
                          <a:effectLst/>
                          <a:latin typeface="Calibri"/>
                          <a:ea typeface="Calibri"/>
                          <a:cs typeface="Calibri"/>
                          <a:sym typeface="Arial"/>
                        </a:rPr>
                        <a:t>Feature Engineering Strategies: It discusses innovative feature engineering strategies tailored specifically for online payment fraud detection, including transaction frequency, location-based features, and user behavior analysis.</a:t>
                      </a:r>
                    </a:p>
                    <a:p>
                      <a:r>
                        <a:rPr lang="en-US" sz="1400" b="0" i="0" u="none" strike="noStrike" cap="none" dirty="0">
                          <a:solidFill>
                            <a:schemeClr val="dk1"/>
                          </a:solidFill>
                          <a:effectLst/>
                          <a:latin typeface="Calibri"/>
                          <a:ea typeface="Calibri"/>
                          <a:cs typeface="Calibri"/>
                          <a:sym typeface="Arial"/>
                        </a:rPr>
                        <a:t>Cross-Validation and Performance Evaluation: The publication rigorously evaluates the proposed approach using cross-validation techniques and provides detailed performance metrics, demonstrating its robustness and effectiveness across multiple evaluation criteria.</a:t>
                      </a:r>
                    </a:p>
                    <a:p>
                      <a:endParaRPr lang="en-IN" dirty="0"/>
                    </a:p>
                  </a:txBody>
                  <a:tcPr/>
                </a:tc>
                <a:tc>
                  <a:txBody>
                    <a:bodyPr/>
                    <a:lstStyle/>
                    <a:p>
                      <a:r>
                        <a:rPr lang="en-US" sz="1400" b="0" i="0" u="none" strike="noStrike" cap="none" dirty="0">
                          <a:solidFill>
                            <a:schemeClr val="dk1"/>
                          </a:solidFill>
                          <a:effectLst/>
                          <a:latin typeface="Calibri"/>
                          <a:ea typeface="Calibri"/>
                          <a:cs typeface="Calibri"/>
                          <a:sym typeface="Arial"/>
                        </a:rPr>
                        <a:t>Limited Comparative Analysis: The publication lacks a comprehensive comparison with state-of-the-art single-model approaches, making it challenging to assess the relative performance gains achieved by the ensemble learning techniques.</a:t>
                      </a:r>
                    </a:p>
                    <a:p>
                      <a:r>
                        <a:rPr lang="en-US" sz="1400" b="0" i="0" u="none" strike="noStrike" cap="none" dirty="0">
                          <a:solidFill>
                            <a:schemeClr val="dk1"/>
                          </a:solidFill>
                          <a:effectLst/>
                          <a:latin typeface="Calibri"/>
                          <a:ea typeface="Calibri"/>
                          <a:cs typeface="Calibri"/>
                          <a:sym typeface="Arial"/>
                        </a:rPr>
                        <a:t>Interpretability Challenges: While ensemble learning techniques often provide superior predictive performance, they can be more challenging to interpret compared to simpler models, warranting further investigation into the interpretability of the resulting ensemble models.</a:t>
                      </a:r>
                    </a:p>
                    <a:p>
                      <a:r>
                        <a:rPr lang="en-US" sz="1400" b="0" i="0" u="none" strike="noStrike" cap="none" dirty="0">
                          <a:solidFill>
                            <a:schemeClr val="dk1"/>
                          </a:solidFill>
                          <a:effectLst/>
                          <a:latin typeface="Calibri"/>
                          <a:ea typeface="Calibri"/>
                          <a:cs typeface="Calibri"/>
                          <a:sym typeface="Arial"/>
                        </a:rPr>
                        <a:t>Scalability Issues: Although the publication discusses real-time implementation considerations, there is limited discussion on the scalability of the proposed approach to handle increasing transaction volumes and evolving fraud patterns over time.</a:t>
                      </a:r>
                    </a:p>
                    <a:p>
                      <a:endParaRPr lang="en-IN" dirty="0"/>
                    </a:p>
                  </a:txBody>
                  <a:tcPr/>
                </a:tc>
                <a:extLst>
                  <a:ext uri="{0D108BD9-81ED-4DB2-BD59-A6C34878D82A}">
                    <a16:rowId xmlns:a16="http://schemas.microsoft.com/office/drawing/2014/main" val="1008850349"/>
                  </a:ext>
                </a:extLst>
              </a:tr>
            </a:tbl>
          </a:graphicData>
        </a:graphic>
      </p:graphicFrame>
      <p:pic>
        <p:nvPicPr>
          <p:cNvPr id="6" name="Google Shape;104;p15">
            <a:extLst>
              <a:ext uri="{FF2B5EF4-FFF2-40B4-BE49-F238E27FC236}">
                <a16:creationId xmlns:a16="http://schemas.microsoft.com/office/drawing/2014/main" id="{4275A388-30C5-028C-9F65-F1610141F580}"/>
              </a:ext>
            </a:extLst>
          </p:cNvPr>
          <p:cNvPicPr preferRelativeResize="0"/>
          <p:nvPr/>
        </p:nvPicPr>
        <p:blipFill rotWithShape="1">
          <a:blip r:embed="rId2">
            <a:alphaModFix/>
          </a:blip>
          <a:srcRect/>
          <a:stretch/>
        </p:blipFill>
        <p:spPr>
          <a:xfrm>
            <a:off x="8342376" y="0"/>
            <a:ext cx="3848100" cy="1190625"/>
          </a:xfrm>
          <a:prstGeom prst="rect">
            <a:avLst/>
          </a:prstGeom>
          <a:noFill/>
          <a:ln>
            <a:noFill/>
          </a:ln>
        </p:spPr>
      </p:pic>
    </p:spTree>
    <p:extLst>
      <p:ext uri="{BB962C8B-B14F-4D97-AF65-F5344CB8AC3E}">
        <p14:creationId xmlns:p14="http://schemas.microsoft.com/office/powerpoint/2010/main" val="1244050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CBA971-9E49-C621-C87D-825D7268050F}"/>
              </a:ext>
            </a:extLst>
          </p:cNvPr>
          <p:cNvSpPr>
            <a:spLocks noGrp="1"/>
          </p:cNvSpPr>
          <p:nvPr>
            <p:ph type="body" idx="1"/>
          </p:nvPr>
        </p:nvSpPr>
        <p:spPr/>
        <p:txBody>
          <a:bodyPr/>
          <a:lstStyle/>
          <a:p>
            <a:endParaRPr lang="en-IN" dirty="0"/>
          </a:p>
        </p:txBody>
      </p:sp>
      <p:sp>
        <p:nvSpPr>
          <p:cNvPr id="4" name="Date Placeholder 3">
            <a:extLst>
              <a:ext uri="{FF2B5EF4-FFF2-40B4-BE49-F238E27FC236}">
                <a16:creationId xmlns:a16="http://schemas.microsoft.com/office/drawing/2014/main" id="{018A4748-2FDB-3591-D28D-692EE4BCFA2A}"/>
              </a:ext>
            </a:extLst>
          </p:cNvPr>
          <p:cNvSpPr>
            <a:spLocks noGrp="1"/>
          </p:cNvSpPr>
          <p:nvPr>
            <p:ph type="dt" idx="10"/>
          </p:nvPr>
        </p:nvSpPr>
        <p:spPr/>
        <p:txBody>
          <a:bodyPr/>
          <a:lstStyle/>
          <a:p>
            <a:fld id="{3C5569F4-10F1-46D3-A8F9-971B4D8F0656}" type="datetime1">
              <a:rPr lang="en-US" smtClean="0"/>
              <a:t>4/28/2024</a:t>
            </a:fld>
            <a:endParaRPr lang="en-US"/>
          </a:p>
        </p:txBody>
      </p:sp>
      <p:graphicFrame>
        <p:nvGraphicFramePr>
          <p:cNvPr id="5" name="Table 4">
            <a:extLst>
              <a:ext uri="{FF2B5EF4-FFF2-40B4-BE49-F238E27FC236}">
                <a16:creationId xmlns:a16="http://schemas.microsoft.com/office/drawing/2014/main" id="{156BB6D6-47CA-5192-03C7-8D7C675B6AA8}"/>
              </a:ext>
            </a:extLst>
          </p:cNvPr>
          <p:cNvGraphicFramePr>
            <a:graphicFrameLocks noGrp="1"/>
          </p:cNvGraphicFramePr>
          <p:nvPr>
            <p:extLst>
              <p:ext uri="{D42A27DB-BD31-4B8C-83A1-F6EECF244321}">
                <p14:modId xmlns:p14="http://schemas.microsoft.com/office/powerpoint/2010/main" val="1966313086"/>
              </p:ext>
            </p:extLst>
          </p:nvPr>
        </p:nvGraphicFramePr>
        <p:xfrm>
          <a:off x="853440" y="1086803"/>
          <a:ext cx="10500360" cy="5090160"/>
        </p:xfrm>
        <a:graphic>
          <a:graphicData uri="http://schemas.openxmlformats.org/drawingml/2006/table">
            <a:tbl>
              <a:tblPr firstRow="1" bandRow="1">
                <a:tableStyleId>{EB3D243B-13E4-4B69-AE35-18B9A09E5A30}</a:tableStyleId>
              </a:tblPr>
              <a:tblGrid>
                <a:gridCol w="609600">
                  <a:extLst>
                    <a:ext uri="{9D8B030D-6E8A-4147-A177-3AD203B41FA5}">
                      <a16:colId xmlns:a16="http://schemas.microsoft.com/office/drawing/2014/main" val="2329793886"/>
                    </a:ext>
                  </a:extLst>
                </a:gridCol>
                <a:gridCol w="2281646">
                  <a:extLst>
                    <a:ext uri="{9D8B030D-6E8A-4147-A177-3AD203B41FA5}">
                      <a16:colId xmlns:a16="http://schemas.microsoft.com/office/drawing/2014/main" val="304046508"/>
                    </a:ext>
                  </a:extLst>
                </a:gridCol>
                <a:gridCol w="3596640">
                  <a:extLst>
                    <a:ext uri="{9D8B030D-6E8A-4147-A177-3AD203B41FA5}">
                      <a16:colId xmlns:a16="http://schemas.microsoft.com/office/drawing/2014/main" val="3433652558"/>
                    </a:ext>
                  </a:extLst>
                </a:gridCol>
                <a:gridCol w="4012474">
                  <a:extLst>
                    <a:ext uri="{9D8B030D-6E8A-4147-A177-3AD203B41FA5}">
                      <a16:colId xmlns:a16="http://schemas.microsoft.com/office/drawing/2014/main" val="2514317533"/>
                    </a:ext>
                  </a:extLst>
                </a:gridCol>
              </a:tblGrid>
              <a:tr h="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Sr. No.</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PUBLICATION TITLE WITH AUTHOR AND YEAR</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POSITIVE POINTS OF PUBLICATION</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GAPS IN PUBLICATION WORK</a:t>
                      </a:r>
                      <a:endParaRPr lang="en-IN" dirty="0"/>
                    </a:p>
                    <a:p>
                      <a:endParaRPr lang="en-IN" dirty="0"/>
                    </a:p>
                  </a:txBody>
                  <a:tcPr/>
                </a:tc>
                <a:extLst>
                  <a:ext uri="{0D108BD9-81ED-4DB2-BD59-A6C34878D82A}">
                    <a16:rowId xmlns:a16="http://schemas.microsoft.com/office/drawing/2014/main" val="3217903833"/>
                  </a:ext>
                </a:extLst>
              </a:tr>
              <a:tr h="3874452">
                <a:tc>
                  <a:txBody>
                    <a:bodyPr/>
                    <a:lstStyle/>
                    <a:p>
                      <a:r>
                        <a:rPr lang="en-IN" dirty="0"/>
                        <a:t>3.</a:t>
                      </a:r>
                    </a:p>
                  </a:txBody>
                  <a:tcPr/>
                </a:tc>
                <a:tc>
                  <a:txBody>
                    <a:bodyPr/>
                    <a:lstStyle/>
                    <a:p>
                      <a:r>
                        <a:rPr lang="en-US" sz="1400" b="0" i="0" u="none" strike="noStrike" cap="none" dirty="0">
                          <a:solidFill>
                            <a:schemeClr val="dk1"/>
                          </a:solidFill>
                          <a:effectLst/>
                          <a:latin typeface="Calibri"/>
                          <a:ea typeface="Calibri"/>
                          <a:cs typeface="Calibri"/>
                          <a:sym typeface="Arial"/>
                        </a:rPr>
                        <a:t>Title: "Adaptive Online Payment Fraud Detection using Reinforcement Learning"</a:t>
                      </a:r>
                      <a:br>
                        <a:rPr lang="en-US" dirty="0"/>
                      </a:br>
                      <a:r>
                        <a:rPr lang="en-US" sz="1400" b="0" i="0" u="none" strike="noStrike" cap="none" dirty="0">
                          <a:solidFill>
                            <a:schemeClr val="dk1"/>
                          </a:solidFill>
                          <a:effectLst/>
                          <a:latin typeface="Calibri"/>
                          <a:ea typeface="Calibri"/>
                          <a:cs typeface="Calibri"/>
                          <a:sym typeface="Arial"/>
                        </a:rPr>
                        <a:t>Author: David Lee</a:t>
                      </a:r>
                      <a:br>
                        <a:rPr lang="en-US" dirty="0"/>
                      </a:br>
                      <a:r>
                        <a:rPr lang="en-US" sz="1400" b="0" i="0" u="none" strike="noStrike" cap="none" dirty="0">
                          <a:solidFill>
                            <a:schemeClr val="dk1"/>
                          </a:solidFill>
                          <a:effectLst/>
                          <a:latin typeface="Calibri"/>
                          <a:ea typeface="Calibri"/>
                          <a:cs typeface="Calibri"/>
                          <a:sym typeface="Arial"/>
                        </a:rPr>
                        <a:t>Year: 2023</a:t>
                      </a:r>
                      <a:endParaRPr lang="en-IN" dirty="0"/>
                    </a:p>
                  </a:txBody>
                  <a:tcPr/>
                </a:tc>
                <a:tc>
                  <a:txBody>
                    <a:bodyPr/>
                    <a:lstStyle/>
                    <a:p>
                      <a:r>
                        <a:rPr lang="en-US" sz="1400" b="0" i="0" u="none" strike="noStrike" cap="none" dirty="0">
                          <a:solidFill>
                            <a:schemeClr val="dk1"/>
                          </a:solidFill>
                          <a:effectLst/>
                          <a:latin typeface="Calibri"/>
                          <a:ea typeface="Calibri"/>
                          <a:cs typeface="Calibri"/>
                          <a:sym typeface="Arial"/>
                        </a:rPr>
                        <a:t>Reinforcement Learning Framework: The publication introduces a novel framework based on reinforcement learning for adaptive online payment fraud detection, which dynamically adjusts fraud detection strategies based on evolving fraud patterns and system feedback.</a:t>
                      </a:r>
                    </a:p>
                    <a:p>
                      <a:r>
                        <a:rPr lang="en-US" sz="1400" b="0" i="0" u="none" strike="noStrike" cap="none" dirty="0">
                          <a:solidFill>
                            <a:schemeClr val="dk1"/>
                          </a:solidFill>
                          <a:effectLst/>
                          <a:latin typeface="Calibri"/>
                          <a:ea typeface="Calibri"/>
                          <a:cs typeface="Calibri"/>
                          <a:sym typeface="Arial"/>
                        </a:rPr>
                        <a:t>Continuous Learning Capability: It demonstrates the capability of the proposed framework to continuously learn and adapt to changing fraud scenarios and user behaviors, leading to improved detection accuracy and reduced false positives over time.</a:t>
                      </a:r>
                    </a:p>
                    <a:p>
                      <a:r>
                        <a:rPr lang="en-US" sz="1400" b="0" i="0" u="none" strike="noStrike" cap="none" dirty="0">
                          <a:solidFill>
                            <a:schemeClr val="dk1"/>
                          </a:solidFill>
                          <a:effectLst/>
                          <a:latin typeface="Calibri"/>
                          <a:ea typeface="Calibri"/>
                          <a:cs typeface="Calibri"/>
                          <a:sym typeface="Arial"/>
                        </a:rPr>
                        <a:t>Simulation-based Evaluation: The publication employs extensive simulation-based evaluation to assess the performance of the proposed reinforcement learning approach under various fraud scenarios and operational conditions, providing insights into its robustness and scalability.</a:t>
                      </a:r>
                    </a:p>
                    <a:p>
                      <a:endParaRPr lang="en-IN" dirty="0"/>
                    </a:p>
                  </a:txBody>
                  <a:tcPr/>
                </a:tc>
                <a:tc>
                  <a:txBody>
                    <a:bodyPr/>
                    <a:lstStyle/>
                    <a:p>
                      <a:r>
                        <a:rPr lang="en-US" sz="1400" b="0" i="0" u="none" strike="noStrike" cap="none" dirty="0">
                          <a:solidFill>
                            <a:schemeClr val="dk1"/>
                          </a:solidFill>
                          <a:effectLst/>
                          <a:latin typeface="Calibri"/>
                          <a:ea typeface="Calibri"/>
                          <a:cs typeface="Calibri"/>
                          <a:sym typeface="Arial"/>
                        </a:rPr>
                        <a:t>Limited Real-world Deployment Validation: While the simulation-based evaluation is comprehensive, the publication lacks empirical validation of the proposed approach in real-world online payment systems, which is crucial for assessing its practical feasibility and effectiveness.</a:t>
                      </a:r>
                    </a:p>
                    <a:p>
                      <a:r>
                        <a:rPr lang="en-US" sz="1400" b="0" i="0" u="none" strike="noStrike" cap="none" dirty="0">
                          <a:solidFill>
                            <a:schemeClr val="dk1"/>
                          </a:solidFill>
                          <a:effectLst/>
                          <a:latin typeface="Calibri"/>
                          <a:ea typeface="Calibri"/>
                          <a:cs typeface="Calibri"/>
                          <a:sym typeface="Arial"/>
                        </a:rPr>
                        <a:t>Complexity and Training Overhead: Reinforcement learning approaches often require significant computational resources and training time, raising concerns about the scalability and practicality of the proposed framework in real-time fraud detection applications.</a:t>
                      </a:r>
                    </a:p>
                    <a:p>
                      <a:r>
                        <a:rPr lang="en-US" sz="1400" b="0" i="0" u="none" strike="noStrike" cap="none" dirty="0">
                          <a:solidFill>
                            <a:schemeClr val="dk1"/>
                          </a:solidFill>
                          <a:effectLst/>
                          <a:latin typeface="Calibri"/>
                          <a:ea typeface="Calibri"/>
                          <a:cs typeface="Calibri"/>
                          <a:sym typeface="Arial"/>
                        </a:rPr>
                        <a:t>Interpretability Challenges: The adaptive nature of the reinforcement learning framework may introduce challenges in interpreting and explaining the decision-making process to stakeholders and regulatory authorities, highlighting the need for further research on model interpretability and transparency.</a:t>
                      </a:r>
                    </a:p>
                    <a:p>
                      <a:endParaRPr lang="en-IN" dirty="0"/>
                    </a:p>
                  </a:txBody>
                  <a:tcPr/>
                </a:tc>
                <a:extLst>
                  <a:ext uri="{0D108BD9-81ED-4DB2-BD59-A6C34878D82A}">
                    <a16:rowId xmlns:a16="http://schemas.microsoft.com/office/drawing/2014/main" val="3317086821"/>
                  </a:ext>
                </a:extLst>
              </a:tr>
            </a:tbl>
          </a:graphicData>
        </a:graphic>
      </p:graphicFrame>
      <p:pic>
        <p:nvPicPr>
          <p:cNvPr id="6" name="Google Shape;104;p15">
            <a:extLst>
              <a:ext uri="{FF2B5EF4-FFF2-40B4-BE49-F238E27FC236}">
                <a16:creationId xmlns:a16="http://schemas.microsoft.com/office/drawing/2014/main" id="{BECF7356-0F7E-C6ED-D9E6-984330AEB9A5}"/>
              </a:ext>
            </a:extLst>
          </p:cNvPr>
          <p:cNvPicPr preferRelativeResize="0"/>
          <p:nvPr/>
        </p:nvPicPr>
        <p:blipFill rotWithShape="1">
          <a:blip r:embed="rId2">
            <a:alphaModFix/>
          </a:blip>
          <a:srcRect/>
          <a:stretch/>
        </p:blipFill>
        <p:spPr>
          <a:xfrm>
            <a:off x="8342376" y="0"/>
            <a:ext cx="3848100" cy="1086803"/>
          </a:xfrm>
          <a:prstGeom prst="rect">
            <a:avLst/>
          </a:prstGeom>
          <a:noFill/>
          <a:ln>
            <a:noFill/>
          </a:ln>
        </p:spPr>
      </p:pic>
    </p:spTree>
    <p:extLst>
      <p:ext uri="{BB962C8B-B14F-4D97-AF65-F5344CB8AC3E}">
        <p14:creationId xmlns:p14="http://schemas.microsoft.com/office/powerpoint/2010/main" val="200684880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TotalTime>
  <Words>1874</Words>
  <Application>Microsoft Office PowerPoint</Application>
  <PresentationFormat>Widescreen</PresentationFormat>
  <Paragraphs>162</Paragraphs>
  <Slides>17</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Arial</vt:lpstr>
      <vt:lpstr>Noto Sans Symbols</vt:lpstr>
      <vt:lpstr>Wingdings</vt:lpstr>
      <vt:lpstr>Arial Black</vt:lpstr>
      <vt:lpstr>Times New Roman</vt:lpstr>
      <vt:lpstr>Segoe UI</vt:lpstr>
      <vt:lpstr>Sora</vt:lpstr>
      <vt:lpstr>Alexandria</vt:lpstr>
      <vt:lpstr>Calibri</vt:lpstr>
      <vt:lpstr>Open Sans</vt:lpstr>
      <vt:lpstr>Playfair Display</vt:lpstr>
      <vt:lpstr>office theme</vt:lpstr>
      <vt:lpstr>PowerPoint Presentation</vt:lpstr>
      <vt:lpstr> Comparative Analysis Online Fraud Detection using Machine Learning Techniques   </vt:lpstr>
      <vt:lpstr>CONTENTS </vt:lpstr>
      <vt:lpstr>Introduction</vt:lpstr>
      <vt:lpstr>The Importance of Fraud Detection</vt:lpstr>
      <vt:lpstr>Motivation </vt:lpstr>
      <vt:lpstr>Literature review </vt:lpstr>
      <vt:lpstr>PowerPoint Presentation</vt:lpstr>
      <vt:lpstr>PowerPoint Presentation</vt:lpstr>
      <vt:lpstr>PowerPoint Presentation</vt:lpstr>
      <vt:lpstr>PowerPoint Presentation</vt:lpstr>
      <vt:lpstr>Techniques/Algorithms</vt:lpstr>
      <vt:lpstr>Design Diagram</vt:lpstr>
      <vt:lpstr>Pros/Cons </vt:lpstr>
      <vt:lpstr>Conclusion  </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Kumar;Prajakta Khamkar</dc:creator>
  <cp:lastModifiedBy>shubham shinde</cp:lastModifiedBy>
  <cp:revision>45</cp:revision>
  <dcterms:modified xsi:type="dcterms:W3CDTF">2024-04-28T10:43:32Z</dcterms:modified>
</cp:coreProperties>
</file>