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18"/>
  </p:notesMasterIdLst>
  <p:sldIdLst>
    <p:sldId id="324" r:id="rId2"/>
    <p:sldId id="284" r:id="rId3"/>
    <p:sldId id="315" r:id="rId4"/>
    <p:sldId id="316" r:id="rId5"/>
    <p:sldId id="317" r:id="rId6"/>
    <p:sldId id="257" r:id="rId7"/>
    <p:sldId id="318" r:id="rId8"/>
    <p:sldId id="319" r:id="rId9"/>
    <p:sldId id="320" r:id="rId10"/>
    <p:sldId id="309" r:id="rId11"/>
    <p:sldId id="265" r:id="rId12"/>
    <p:sldId id="293" r:id="rId13"/>
    <p:sldId id="294" r:id="rId14"/>
    <p:sldId id="326" r:id="rId15"/>
    <p:sldId id="295" r:id="rId16"/>
    <p:sldId id="32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3" autoAdjust="0"/>
    <p:restoredTop sz="94624" autoAdjust="0"/>
  </p:normalViewPr>
  <p:slideViewPr>
    <p:cSldViewPr>
      <p:cViewPr varScale="1">
        <p:scale>
          <a:sx n="69" d="100"/>
          <a:sy n="69" d="100"/>
        </p:scale>
        <p:origin x="-1386" y="-102"/>
      </p:cViewPr>
      <p:guideLst>
        <p:guide orient="horz" pos="2160"/>
        <p:guide pos="2880"/>
      </p:guideLst>
    </p:cSldViewPr>
  </p:slideViewPr>
  <p:outlineViewPr>
    <p:cViewPr>
      <p:scale>
        <a:sx n="33" d="100"/>
        <a:sy n="33" d="100"/>
      </p:scale>
      <p:origin x="0" y="592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E66D37-E736-4A30-A277-3F41D9EED5AB}" type="datetimeFigureOut">
              <a:rPr lang="en-US" smtClean="0"/>
              <a:pPr/>
              <a:t>12/16/2019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E7DAFB-B625-420C-8AA5-C676B0F3144E}" type="slidenum">
              <a:rPr lang="en-US" smtClean="0"/>
              <a:pPr/>
              <a:t>‹#›</a:t>
            </a:fld>
            <a:endParaRPr lang="en-US"/>
          </a:p>
        </p:txBody>
      </p:sp>
    </p:spTree>
    <p:extLst>
      <p:ext uri="{BB962C8B-B14F-4D97-AF65-F5344CB8AC3E}">
        <p14:creationId xmlns:p14="http://schemas.microsoft.com/office/powerpoint/2010/main" xmlns="" val="74007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E660D78-7E80-4F1F-AA6D-2AFC8ABF056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60D78-7E80-4F1F-AA6D-2AFC8ABF05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60D78-7E80-4F1F-AA6D-2AFC8ABF05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60D78-7E80-4F1F-AA6D-2AFC8ABF056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E660D78-7E80-4F1F-AA6D-2AFC8ABF056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60D78-7E80-4F1F-AA6D-2AFC8ABF056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60D78-7E80-4F1F-AA6D-2AFC8ABF056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60D78-7E80-4F1F-AA6D-2AFC8ABF05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60D78-7E80-4F1F-AA6D-2AFC8ABF05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60D78-7E80-4F1F-AA6D-2AFC8ABF056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D08BD8F-9E56-4A8D-925F-A1B5AAA8B384}" type="datetimeFigureOut">
              <a:rPr lang="en-US" smtClean="0"/>
              <a:pPr/>
              <a:t>12/16/2019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E660D78-7E80-4F1F-AA6D-2AFC8ABF056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D08BD8F-9E56-4A8D-925F-A1B5AAA8B384}" type="datetimeFigureOut">
              <a:rPr lang="en-US" smtClean="0"/>
              <a:pPr/>
              <a:t>12/16/2019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E660D78-7E80-4F1F-AA6D-2AFC8ABF05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489911"/>
            <a:ext cx="8153400" cy="4808239"/>
          </a:xfrm>
          <a:prstGeom prst="rect">
            <a:avLst/>
          </a:prstGeom>
        </p:spPr>
        <p:txBody>
          <a:bodyPr wrap="square">
            <a:spAutoFit/>
          </a:bodyPr>
          <a:lstStyle/>
          <a:p>
            <a:pPr algn="ctr">
              <a:lnSpc>
                <a:spcPct val="115000"/>
              </a:lnSpc>
              <a:spcAft>
                <a:spcPts val="1000"/>
              </a:spcAft>
            </a:pPr>
            <a:endParaRPr lang="en-IN" sz="1200" dirty="0">
              <a:latin typeface="Calibri" panose="020F0502020204030204" pitchFamily="34" charset="0"/>
              <a:ea typeface="Droid Sans Fallback"/>
              <a:cs typeface="Times New Roman" panose="02020603050405020304" pitchFamily="18" charset="0"/>
            </a:endParaRPr>
          </a:p>
          <a:p>
            <a:pPr algn="ctr">
              <a:lnSpc>
                <a:spcPct val="115000"/>
              </a:lnSpc>
              <a:spcAft>
                <a:spcPts val="1000"/>
              </a:spcAft>
            </a:pPr>
            <a:r>
              <a:rPr lang="en-IN" sz="3400" b="1" dirty="0">
                <a:solidFill>
                  <a:srgbClr val="FF0000"/>
                </a:solidFill>
              </a:rPr>
              <a:t>“Design And Manufacturing Of Automatic Overhead Conveyor Gripper System For Chemical Material Process</a:t>
            </a:r>
            <a:r>
              <a:rPr lang="en-IN" sz="3400" b="1" dirty="0" smtClean="0">
                <a:solidFill>
                  <a:srgbClr val="FF0000"/>
                </a:solidFill>
              </a:rPr>
              <a:t>”</a:t>
            </a:r>
          </a:p>
          <a:p>
            <a:pPr algn="ctr">
              <a:lnSpc>
                <a:spcPct val="115000"/>
              </a:lnSpc>
              <a:spcAft>
                <a:spcPts val="1000"/>
              </a:spcAft>
            </a:pPr>
            <a:r>
              <a:rPr lang="en-IN" sz="2000" b="1" dirty="0" smtClean="0"/>
              <a:t>By</a:t>
            </a:r>
            <a:endParaRPr lang="en-IN" sz="2000" dirty="0" smtClean="0">
              <a:solidFill>
                <a:schemeClr val="accent5">
                  <a:lumMod val="75000"/>
                </a:schemeClr>
              </a:solidFill>
            </a:endParaRPr>
          </a:p>
          <a:p>
            <a:pPr>
              <a:lnSpc>
                <a:spcPct val="115000"/>
              </a:lnSpc>
              <a:spcAft>
                <a:spcPts val="1000"/>
              </a:spcAft>
            </a:pPr>
            <a:r>
              <a:rPr lang="en-US" sz="2300" b="1" dirty="0" smtClean="0">
                <a:solidFill>
                  <a:srgbClr val="000000"/>
                </a:solidFill>
                <a:latin typeface="Times New Roman" panose="02020603050405020304" pitchFamily="18" charset="0"/>
                <a:ea typeface="Droid Sans Fallback"/>
                <a:cs typeface="Times New Roman" panose="02020603050405020304" pitchFamily="18" charset="0"/>
              </a:rPr>
              <a:t>        Mr. </a:t>
            </a:r>
            <a:r>
              <a:rPr lang="en-US" sz="2300" b="1" dirty="0" err="1" smtClean="0">
                <a:solidFill>
                  <a:srgbClr val="000000"/>
                </a:solidFill>
                <a:latin typeface="Times New Roman" panose="02020603050405020304" pitchFamily="18" charset="0"/>
                <a:ea typeface="Droid Sans Fallback"/>
                <a:cs typeface="Times New Roman" panose="02020603050405020304" pitchFamily="18" charset="0"/>
              </a:rPr>
              <a:t>Shubham</a:t>
            </a:r>
            <a:r>
              <a:rPr lang="en-US" sz="2300" b="1" dirty="0" smtClean="0">
                <a:solidFill>
                  <a:srgbClr val="000000"/>
                </a:solidFill>
                <a:latin typeface="Times New Roman" panose="02020603050405020304" pitchFamily="18" charset="0"/>
                <a:ea typeface="Droid Sans Fallback"/>
                <a:cs typeface="Times New Roman" panose="02020603050405020304" pitchFamily="18" charset="0"/>
              </a:rPr>
              <a:t> </a:t>
            </a:r>
            <a:r>
              <a:rPr lang="en-US" sz="2300" b="1" dirty="0" err="1" smtClean="0">
                <a:solidFill>
                  <a:srgbClr val="000000"/>
                </a:solidFill>
                <a:latin typeface="Times New Roman" panose="02020603050405020304" pitchFamily="18" charset="0"/>
                <a:ea typeface="Droid Sans Fallback"/>
                <a:cs typeface="Times New Roman" panose="02020603050405020304" pitchFamily="18" charset="0"/>
              </a:rPr>
              <a:t>Shinde</a:t>
            </a:r>
            <a:r>
              <a:rPr lang="en-US" sz="2300" b="1" dirty="0" smtClean="0">
                <a:solidFill>
                  <a:srgbClr val="000000"/>
                </a:solidFill>
                <a:latin typeface="Times New Roman" panose="02020603050405020304" pitchFamily="18" charset="0"/>
                <a:ea typeface="Droid Sans Fallback"/>
                <a:cs typeface="Times New Roman" panose="02020603050405020304" pitchFamily="18" charset="0"/>
              </a:rPr>
              <a:t>                      Mr. </a:t>
            </a:r>
            <a:r>
              <a:rPr lang="en-US" sz="2300" b="1" dirty="0" err="1" smtClean="0">
                <a:solidFill>
                  <a:srgbClr val="000000"/>
                </a:solidFill>
                <a:latin typeface="Times New Roman" panose="02020603050405020304" pitchFamily="18" charset="0"/>
                <a:ea typeface="Droid Sans Fallback"/>
                <a:cs typeface="Times New Roman" panose="02020603050405020304" pitchFamily="18" charset="0"/>
              </a:rPr>
              <a:t>Piyush</a:t>
            </a:r>
            <a:r>
              <a:rPr lang="en-US" sz="2300" b="1" dirty="0" smtClean="0">
                <a:solidFill>
                  <a:srgbClr val="000000"/>
                </a:solidFill>
                <a:latin typeface="Times New Roman" panose="02020603050405020304" pitchFamily="18" charset="0"/>
                <a:ea typeface="Droid Sans Fallback"/>
                <a:cs typeface="Times New Roman" panose="02020603050405020304" pitchFamily="18" charset="0"/>
              </a:rPr>
              <a:t> Mahajan</a:t>
            </a:r>
          </a:p>
          <a:p>
            <a:pPr>
              <a:lnSpc>
                <a:spcPct val="115000"/>
              </a:lnSpc>
              <a:spcAft>
                <a:spcPts val="1000"/>
              </a:spcAft>
            </a:pPr>
            <a:r>
              <a:rPr lang="en-US" sz="2300" b="1" dirty="0" smtClean="0">
                <a:solidFill>
                  <a:srgbClr val="000000"/>
                </a:solidFill>
                <a:latin typeface="Times New Roman" panose="02020603050405020304" pitchFamily="18" charset="0"/>
                <a:ea typeface="Droid Sans Fallback"/>
                <a:cs typeface="Times New Roman" panose="02020603050405020304" pitchFamily="18" charset="0"/>
              </a:rPr>
              <a:t>        Mr. Rushikesh </a:t>
            </a:r>
            <a:r>
              <a:rPr lang="en-US" sz="2300" b="1" dirty="0" err="1" smtClean="0">
                <a:solidFill>
                  <a:srgbClr val="000000"/>
                </a:solidFill>
                <a:latin typeface="Times New Roman" panose="02020603050405020304" pitchFamily="18" charset="0"/>
                <a:ea typeface="Droid Sans Fallback"/>
                <a:cs typeface="Times New Roman" panose="02020603050405020304" pitchFamily="18" charset="0"/>
              </a:rPr>
              <a:t>Shinde</a:t>
            </a:r>
            <a:r>
              <a:rPr lang="en-US" sz="2300" b="1" dirty="0" smtClean="0">
                <a:solidFill>
                  <a:srgbClr val="000000"/>
                </a:solidFill>
                <a:latin typeface="Times New Roman" panose="02020603050405020304" pitchFamily="18" charset="0"/>
                <a:ea typeface="Droid Sans Fallback"/>
                <a:cs typeface="Times New Roman" panose="02020603050405020304" pitchFamily="18" charset="0"/>
              </a:rPr>
              <a:t>                     Mr</a:t>
            </a:r>
            <a:r>
              <a:rPr lang="en-US" sz="2300" b="1" dirty="0">
                <a:solidFill>
                  <a:srgbClr val="000000"/>
                </a:solidFill>
                <a:latin typeface="Times New Roman" panose="02020603050405020304" pitchFamily="18" charset="0"/>
                <a:ea typeface="Droid Sans Fallback"/>
                <a:cs typeface="Times New Roman" panose="02020603050405020304" pitchFamily="18" charset="0"/>
              </a:rPr>
              <a:t>. </a:t>
            </a:r>
            <a:r>
              <a:rPr lang="en-US" sz="2300" b="1" dirty="0" smtClean="0">
                <a:solidFill>
                  <a:srgbClr val="000000"/>
                </a:solidFill>
                <a:latin typeface="Times New Roman" panose="02020603050405020304" pitchFamily="18" charset="0"/>
                <a:ea typeface="Droid Sans Fallback"/>
                <a:cs typeface="Times New Roman" panose="02020603050405020304" pitchFamily="18" charset="0"/>
              </a:rPr>
              <a:t>Raghuraj Yadav</a:t>
            </a:r>
          </a:p>
          <a:p>
            <a:pPr algn="ctr">
              <a:lnSpc>
                <a:spcPct val="115000"/>
              </a:lnSpc>
              <a:spcAft>
                <a:spcPts val="1000"/>
              </a:spcAft>
            </a:pPr>
            <a:r>
              <a:rPr lang="en-US" sz="2000" b="1" dirty="0" smtClean="0">
                <a:solidFill>
                  <a:srgbClr val="000000"/>
                </a:solidFill>
                <a:latin typeface="Times New Roman" panose="02020603050405020304" pitchFamily="18" charset="0"/>
                <a:ea typeface="Droid Sans Fallback"/>
                <a:cs typeface="Times New Roman" panose="02020603050405020304" pitchFamily="18" charset="0"/>
              </a:rPr>
              <a:t>Guided By</a:t>
            </a:r>
          </a:p>
          <a:p>
            <a:pPr algn="ctr">
              <a:lnSpc>
                <a:spcPct val="115000"/>
              </a:lnSpc>
              <a:spcAft>
                <a:spcPts val="1000"/>
              </a:spcAft>
            </a:pPr>
            <a:r>
              <a:rPr lang="en-US" sz="2300" b="1" dirty="0" smtClean="0">
                <a:solidFill>
                  <a:srgbClr val="000000"/>
                </a:solidFill>
                <a:latin typeface="Times New Roman" panose="02020603050405020304" pitchFamily="18" charset="0"/>
                <a:ea typeface="Droid Sans Fallback"/>
                <a:cs typeface="Times New Roman" panose="02020603050405020304" pitchFamily="18" charset="0"/>
              </a:rPr>
              <a:t>Prof. A.N. Sande  </a:t>
            </a:r>
            <a:endParaRPr lang="en-IN" sz="2300" dirty="0">
              <a:latin typeface="Calibri" panose="020F0502020204030204" pitchFamily="34" charset="0"/>
              <a:ea typeface="Droid Sans Fallback"/>
              <a:cs typeface="Times New Roman" panose="02020603050405020304" pitchFamily="18" charset="0"/>
            </a:endParaRPr>
          </a:p>
        </p:txBody>
      </p:sp>
      <p:sp>
        <p:nvSpPr>
          <p:cNvPr id="3" name="Title 2"/>
          <p:cNvSpPr>
            <a:spLocks noGrp="1"/>
          </p:cNvSpPr>
          <p:nvPr>
            <p:ph type="title"/>
          </p:nvPr>
        </p:nvSpPr>
        <p:spPr>
          <a:xfrm>
            <a:off x="228600" y="457200"/>
            <a:ext cx="8763000" cy="2057400"/>
          </a:xfrm>
        </p:spPr>
        <p:txBody>
          <a:bodyPr>
            <a:noAutofit/>
          </a:bodyPr>
          <a:lstStyle/>
          <a:p>
            <a:pPr algn="ctr"/>
            <a: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t/>
            </a:r>
            <a:b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br>
            <a: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t/>
            </a:r>
            <a:b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br>
            <a: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t/>
            </a:r>
            <a:b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br>
            <a: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t/>
            </a:r>
            <a:b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br>
            <a: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t/>
            </a:r>
            <a:b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br>
            <a: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t/>
            </a:r>
            <a:b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br>
            <a: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t/>
            </a:r>
            <a:b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br>
            <a:r>
              <a:rPr lang="en-US" sz="2800" b="1" spc="50" dirty="0" smtClean="0">
                <a:ln w="11430"/>
                <a:solidFill>
                  <a:schemeClr val="bg2">
                    <a:lumMod val="25000"/>
                  </a:schemeClr>
                </a:solidFill>
                <a:latin typeface="Times New Roman" panose="02020603050405020304" pitchFamily="18" charset="0"/>
                <a:cs typeface="Times New Roman" panose="02020603050405020304" pitchFamily="18" charset="0"/>
              </a:rPr>
              <a:t>                                                                                        </a:t>
            </a:r>
            <a:r>
              <a:rPr lang="en-US" sz="2400" b="1" spc="50" dirty="0" smtClean="0">
                <a:ln w="11430"/>
                <a:solidFill>
                  <a:schemeClr val="bg2">
                    <a:lumMod val="25000"/>
                  </a:schemeClr>
                </a:solidFill>
                <a:latin typeface="Times New Roman" panose="02020603050405020304" pitchFamily="18" charset="0"/>
                <a:cs typeface="Times New Roman" panose="02020603050405020304" pitchFamily="18" charset="0"/>
              </a:rPr>
              <a:t>TSSM’s </a:t>
            </a:r>
            <a:r>
              <a:rPr lang="en-US" sz="2400" b="1" dirty="0" err="1" smtClean="0">
                <a:solidFill>
                  <a:schemeClr val="bg2">
                    <a:lumMod val="25000"/>
                  </a:schemeClr>
                </a:solidFill>
                <a:latin typeface="Times New Roman" panose="02020603050405020304" pitchFamily="18" charset="0"/>
                <a:cs typeface="Times New Roman" panose="02020603050405020304" pitchFamily="18" charset="0"/>
              </a:rPr>
              <a:t>Padmabhooshan</a:t>
            </a:r>
            <a:r>
              <a:rPr lang="en-US" sz="2400" b="1" dirty="0" smtClean="0">
                <a:solidFill>
                  <a:schemeClr val="bg2">
                    <a:lumMod val="25000"/>
                  </a:schemeClr>
                </a:solidFill>
                <a:latin typeface="Times New Roman" panose="02020603050405020304" pitchFamily="18" charset="0"/>
                <a:cs typeface="Times New Roman" panose="02020603050405020304" pitchFamily="18" charset="0"/>
              </a:rPr>
              <a:t> </a:t>
            </a:r>
            <a:r>
              <a:rPr lang="en-US" sz="2400" b="1" dirty="0" err="1">
                <a:solidFill>
                  <a:schemeClr val="bg2">
                    <a:lumMod val="25000"/>
                  </a:schemeClr>
                </a:solidFill>
                <a:latin typeface="Times New Roman" panose="02020603050405020304" pitchFamily="18" charset="0"/>
                <a:cs typeface="Times New Roman" panose="02020603050405020304" pitchFamily="18" charset="0"/>
              </a:rPr>
              <a:t>Vasantdada</a:t>
            </a:r>
            <a:r>
              <a:rPr lang="en-US" sz="2400" b="1" dirty="0">
                <a:solidFill>
                  <a:schemeClr val="bg2">
                    <a:lumMod val="25000"/>
                  </a:schemeClr>
                </a:solidFill>
                <a:latin typeface="Times New Roman" panose="02020603050405020304" pitchFamily="18" charset="0"/>
                <a:cs typeface="Times New Roman" panose="02020603050405020304" pitchFamily="18" charset="0"/>
              </a:rPr>
              <a:t> </a:t>
            </a:r>
            <a:r>
              <a:rPr lang="en-US" sz="2400" b="1" dirty="0" err="1">
                <a:solidFill>
                  <a:schemeClr val="bg2">
                    <a:lumMod val="25000"/>
                  </a:schemeClr>
                </a:solidFill>
                <a:latin typeface="Times New Roman" panose="02020603050405020304" pitchFamily="18" charset="0"/>
                <a:cs typeface="Times New Roman" panose="02020603050405020304" pitchFamily="18" charset="0"/>
              </a:rPr>
              <a:t>Patil</a:t>
            </a:r>
            <a:r>
              <a:rPr lang="en-US" sz="2400" b="1" dirty="0">
                <a:solidFill>
                  <a:schemeClr val="bg2">
                    <a:lumMod val="25000"/>
                  </a:schemeClr>
                </a:solidFill>
                <a:latin typeface="Times New Roman" panose="02020603050405020304" pitchFamily="18" charset="0"/>
                <a:cs typeface="Times New Roman" panose="02020603050405020304" pitchFamily="18" charset="0"/>
              </a:rPr>
              <a:t> Institute </a:t>
            </a:r>
            <a:r>
              <a:rPr lang="en-US" sz="2400" b="1" dirty="0" smtClean="0">
                <a:solidFill>
                  <a:schemeClr val="bg2">
                    <a:lumMod val="25000"/>
                  </a:schemeClr>
                </a:solidFill>
                <a:latin typeface="Times New Roman" panose="02020603050405020304" pitchFamily="18" charset="0"/>
                <a:cs typeface="Times New Roman" panose="02020603050405020304" pitchFamily="18" charset="0"/>
              </a:rPr>
              <a:t>of Technology</a:t>
            </a:r>
            <a:r>
              <a:rPr lang="en-US" sz="2400" b="1" dirty="0">
                <a:solidFill>
                  <a:schemeClr val="bg2">
                    <a:lumMod val="25000"/>
                  </a:schemeClr>
                </a:solidFill>
                <a:latin typeface="Times New Roman" panose="02020603050405020304" pitchFamily="18" charset="0"/>
                <a:cs typeface="Times New Roman" panose="02020603050405020304" pitchFamily="18" charset="0"/>
              </a:rPr>
              <a:t>, </a:t>
            </a:r>
            <a:r>
              <a:rPr lang="en-US" sz="2400" b="1" dirty="0" err="1">
                <a:solidFill>
                  <a:schemeClr val="bg2">
                    <a:lumMod val="25000"/>
                  </a:schemeClr>
                </a:solidFill>
                <a:latin typeface="Times New Roman" panose="02020603050405020304" pitchFamily="18" charset="0"/>
                <a:cs typeface="Times New Roman" panose="02020603050405020304" pitchFamily="18" charset="0"/>
              </a:rPr>
              <a:t>Bavdhan</a:t>
            </a:r>
            <a:r>
              <a:rPr lang="en-US" sz="2400" b="1" dirty="0">
                <a:solidFill>
                  <a:schemeClr val="bg2">
                    <a:lumMod val="25000"/>
                  </a:schemeClr>
                </a:solidFill>
                <a:latin typeface="Times New Roman" panose="02020603050405020304" pitchFamily="18" charset="0"/>
                <a:cs typeface="Times New Roman" panose="02020603050405020304" pitchFamily="18" charset="0"/>
              </a:rPr>
              <a:t/>
            </a:r>
            <a:br>
              <a:rPr lang="en-US" sz="2400" b="1" dirty="0">
                <a:solidFill>
                  <a:schemeClr val="bg2">
                    <a:lumMod val="25000"/>
                  </a:schemeClr>
                </a:solidFill>
                <a:latin typeface="Times New Roman" panose="02020603050405020304" pitchFamily="18" charset="0"/>
                <a:cs typeface="Times New Roman" panose="02020603050405020304" pitchFamily="18" charset="0"/>
              </a:rPr>
            </a:br>
            <a:r>
              <a:rPr lang="en-US" sz="2400" b="1" spc="50" dirty="0">
                <a:ln w="11430"/>
                <a:solidFill>
                  <a:schemeClr val="bg2">
                    <a:lumMod val="25000"/>
                  </a:schemeClr>
                </a:solidFill>
                <a:latin typeface="Times New Roman" panose="02020603050405020304" pitchFamily="18" charset="0"/>
                <a:cs typeface="Times New Roman" panose="02020603050405020304" pitchFamily="18" charset="0"/>
              </a:rPr>
              <a:t>Department of Mechanical Engineering</a:t>
            </a:r>
            <a:r>
              <a:rPr lang="en-US" sz="2800" b="1" spc="50" dirty="0">
                <a:ln w="11430"/>
                <a:solidFill>
                  <a:schemeClr val="bg2">
                    <a:lumMod val="25000"/>
                  </a:schemeClr>
                </a:solidFill>
                <a:latin typeface="Microsoft Sans Serif" pitchFamily="34" charset="0"/>
                <a:cs typeface="Microsoft Sans Serif" pitchFamily="34" charset="0"/>
              </a:rPr>
              <a:t/>
            </a:r>
            <a:br>
              <a:rPr lang="en-US" sz="2800" b="1" spc="50" dirty="0">
                <a:ln w="11430"/>
                <a:solidFill>
                  <a:schemeClr val="bg2">
                    <a:lumMod val="25000"/>
                  </a:schemeClr>
                </a:solidFill>
                <a:latin typeface="Microsoft Sans Serif" pitchFamily="34" charset="0"/>
                <a:cs typeface="Microsoft Sans Serif" pitchFamily="34" charset="0"/>
              </a:rPr>
            </a:br>
            <a:r>
              <a:rPr lang="en-US" sz="2800" dirty="0"/>
              <a:t/>
            </a:r>
            <a:br>
              <a:rPr lang="en-US" sz="2800" dirty="0"/>
            </a:br>
            <a:endParaRPr lang="en-US" sz="2800" dirty="0"/>
          </a:p>
        </p:txBody>
      </p:sp>
    </p:spTree>
    <p:extLst>
      <p:ext uri="{BB962C8B-B14F-4D97-AF65-F5344CB8AC3E}">
        <p14:creationId xmlns:p14="http://schemas.microsoft.com/office/powerpoint/2010/main" xmlns="" val="450637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55638"/>
          </a:xfrm>
        </p:spPr>
        <p:txBody>
          <a:bodyPr>
            <a:noAutofit/>
          </a:bodyPr>
          <a:lstStyle/>
          <a:p>
            <a:pPr algn="ctr"/>
            <a:r>
              <a:rPr lang="en-IN" sz="4000" b="1" dirty="0" smtClean="0">
                <a:solidFill>
                  <a:schemeClr val="bg1">
                    <a:lumMod val="50000"/>
                  </a:schemeClr>
                </a:solidFill>
                <a:latin typeface="Times New Roman" pitchFamily="18" charset="0"/>
                <a:cs typeface="Times New Roman" pitchFamily="18" charset="0"/>
              </a:rPr>
              <a:t>ARDUINO</a:t>
            </a:r>
            <a:endParaRPr lang="en-IN" sz="4000" b="1" dirty="0">
              <a:solidFill>
                <a:schemeClr val="bg1">
                  <a:lumMod val="50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33400" y="1447800"/>
            <a:ext cx="8153400" cy="4953000"/>
          </a:xfrm>
        </p:spPr>
        <p:txBody>
          <a:bodyPr>
            <a:normAutofit/>
          </a:bodyPr>
          <a:lstStyle/>
          <a:p>
            <a:pPr>
              <a:buClr>
                <a:srgbClr val="7030A0"/>
              </a:buClr>
              <a:buFont typeface="Wingdings" panose="05000000000000000000" pitchFamily="2" charset="2"/>
              <a:buChar char="ü"/>
            </a:pPr>
            <a:endParaRPr lang="en-US" sz="2000" b="1" dirty="0" smtClean="0"/>
          </a:p>
          <a:p>
            <a:pPr>
              <a:buClr>
                <a:srgbClr val="7030A0"/>
              </a:buClr>
              <a:buFont typeface="Wingdings" panose="05000000000000000000" pitchFamily="2" charset="2"/>
              <a:buChar char="ü"/>
            </a:pPr>
            <a:endParaRPr lang="en-US" sz="2000" b="1" dirty="0" smtClean="0"/>
          </a:p>
          <a:p>
            <a:pPr>
              <a:buClr>
                <a:srgbClr val="7030A0"/>
              </a:buClr>
              <a:buFont typeface="Wingdings" panose="05000000000000000000" pitchFamily="2" charset="2"/>
              <a:buChar char="ü"/>
            </a:pPr>
            <a:endParaRPr lang="en-US" sz="2000" b="1" dirty="0" smtClean="0"/>
          </a:p>
          <a:p>
            <a:pPr>
              <a:buClr>
                <a:srgbClr val="7030A0"/>
              </a:buClr>
              <a:buFont typeface="Wingdings" panose="05000000000000000000" pitchFamily="2" charset="2"/>
              <a:buChar char="ü"/>
            </a:pPr>
            <a:endParaRPr lang="en-US" sz="2000" b="1" dirty="0" smtClean="0"/>
          </a:p>
          <a:p>
            <a:pPr>
              <a:buClr>
                <a:srgbClr val="7030A0"/>
              </a:buClr>
              <a:buFont typeface="Wingdings" panose="05000000000000000000" pitchFamily="2" charset="2"/>
              <a:buChar char="ü"/>
            </a:pPr>
            <a:endParaRPr lang="en-US" sz="2000" b="1" dirty="0" smtClean="0"/>
          </a:p>
          <a:p>
            <a:pPr>
              <a:buClr>
                <a:srgbClr val="7030A0"/>
              </a:buClr>
              <a:buFont typeface="Wingdings" panose="05000000000000000000" pitchFamily="2" charset="2"/>
              <a:buChar char="ü"/>
            </a:pPr>
            <a:endParaRPr lang="en-US" sz="2000" b="1" dirty="0" smtClean="0"/>
          </a:p>
          <a:p>
            <a:pPr>
              <a:buClr>
                <a:srgbClr val="7030A0"/>
              </a:buClr>
              <a:buFont typeface="Wingdings" panose="05000000000000000000" pitchFamily="2" charset="2"/>
              <a:buChar char="ü"/>
            </a:pPr>
            <a:r>
              <a:rPr lang="en-US" sz="2000" b="1" dirty="0" err="1" smtClean="0"/>
              <a:t>Arduino</a:t>
            </a:r>
            <a:r>
              <a:rPr lang="en-US" sz="2000" dirty="0" smtClean="0"/>
              <a:t> is an open-source hardware and software company, project and user community that designs and manufactures single-board microcontrollers and microcontroller kits for building digital devices. Its products are licensed under the GNU Lesser General Public License (LGPL) or the GNU General Public License (GPL), permitting the manufacture of </a:t>
            </a:r>
            <a:r>
              <a:rPr lang="en-US" sz="2000" dirty="0" err="1" smtClean="0"/>
              <a:t>Arduino</a:t>
            </a:r>
            <a:r>
              <a:rPr lang="en-US" sz="2000" dirty="0" smtClean="0"/>
              <a:t> boards and software distribution by anyone. </a:t>
            </a:r>
            <a:r>
              <a:rPr lang="en-US" sz="2000" dirty="0" err="1" smtClean="0"/>
              <a:t>Arduino</a:t>
            </a:r>
            <a:r>
              <a:rPr lang="en-US" sz="2000" dirty="0" smtClean="0"/>
              <a:t> boards are available commercially in preassembled form or as do-it-yourself (DIY) kits.</a:t>
            </a:r>
          </a:p>
          <a:p>
            <a:pPr algn="just">
              <a:buClr>
                <a:srgbClr val="7030A0"/>
              </a:buClr>
              <a:buFont typeface="Wingdings" panose="05000000000000000000" pitchFamily="2" charset="2"/>
              <a:buChar char="ü"/>
            </a:pPr>
            <a:endParaRPr lang="en-US" sz="2800" dirty="0" smtClean="0"/>
          </a:p>
        </p:txBody>
      </p:sp>
      <p:pic>
        <p:nvPicPr>
          <p:cNvPr id="4" name="Picture 3" descr="81A621O1eoL._SX466_.jpg"/>
          <p:cNvPicPr/>
          <p:nvPr/>
        </p:nvPicPr>
        <p:blipFill>
          <a:blip r:embed="rId2"/>
          <a:stretch>
            <a:fillRect/>
          </a:stretch>
        </p:blipFill>
        <p:spPr>
          <a:xfrm>
            <a:off x="2590800" y="1219200"/>
            <a:ext cx="3800475" cy="1971675"/>
          </a:xfrm>
          <a:prstGeom prst="rect">
            <a:avLst/>
          </a:prstGeom>
        </p:spPr>
      </p:pic>
    </p:spTree>
    <p:extLst>
      <p:ext uri="{BB962C8B-B14F-4D97-AF65-F5344CB8AC3E}">
        <p14:creationId xmlns:p14="http://schemas.microsoft.com/office/powerpoint/2010/main" xmlns="" val="32520971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240647"/>
            <a:ext cx="8458200" cy="707886"/>
          </a:xfrm>
          <a:prstGeom prst="rect">
            <a:avLst/>
          </a:prstGeom>
          <a:noFill/>
        </p:spPr>
        <p:txBody>
          <a:bodyPr wrap="square" rtlCol="0">
            <a:spAutoFit/>
          </a:bodyPr>
          <a:lstStyle/>
          <a:p>
            <a:pPr algn="ctr"/>
            <a:r>
              <a:rPr lang="en-US" sz="4000" b="1" dirty="0" smtClean="0">
                <a:solidFill>
                  <a:schemeClr val="tx1">
                    <a:lumMod val="65000"/>
                    <a:lumOff val="35000"/>
                  </a:schemeClr>
                </a:solidFill>
                <a:latin typeface="Times New Roman" pitchFamily="18" charset="0"/>
                <a:cs typeface="Times New Roman" pitchFamily="18" charset="0"/>
              </a:rPr>
              <a:t>ADVANTAGES</a:t>
            </a:r>
            <a:endParaRPr lang="en-US" sz="4000" b="1" dirty="0">
              <a:solidFill>
                <a:schemeClr val="tx1">
                  <a:lumMod val="65000"/>
                  <a:lumOff val="35000"/>
                </a:schemeClr>
              </a:solidFill>
              <a:latin typeface="Times New Roman" pitchFamily="18" charset="0"/>
              <a:cs typeface="Times New Roman" pitchFamily="18" charset="0"/>
            </a:endParaRPr>
          </a:p>
        </p:txBody>
      </p:sp>
      <p:sp>
        <p:nvSpPr>
          <p:cNvPr id="3" name="TextBox 2"/>
          <p:cNvSpPr txBox="1"/>
          <p:nvPr/>
        </p:nvSpPr>
        <p:spPr>
          <a:xfrm>
            <a:off x="800100" y="1371600"/>
            <a:ext cx="7620000" cy="4708981"/>
          </a:xfrm>
          <a:prstGeom prst="rect">
            <a:avLst/>
          </a:prstGeom>
          <a:noFill/>
        </p:spPr>
        <p:txBody>
          <a:bodyPr wrap="square" rtlCol="0">
            <a:spAutoFit/>
          </a:bodyPr>
          <a:lstStyle/>
          <a:p>
            <a:pPr marL="457200" lvl="0" indent="-457200">
              <a:lnSpc>
                <a:spcPct val="150000"/>
              </a:lnSpc>
              <a:buFont typeface="Wingdings" pitchFamily="2" charset="2"/>
              <a:buChar char="ü"/>
            </a:pPr>
            <a:r>
              <a:rPr lang="en-IN" sz="2000" dirty="0">
                <a:latin typeface="Times New Roman" pitchFamily="18" charset="0"/>
                <a:cs typeface="Times New Roman" pitchFamily="18" charset="0"/>
              </a:rPr>
              <a:t>For heavy material easy handling.</a:t>
            </a:r>
          </a:p>
          <a:p>
            <a:pPr marL="457200" lvl="0" indent="-457200">
              <a:lnSpc>
                <a:spcPct val="150000"/>
              </a:lnSpc>
              <a:buFont typeface="Wingdings" pitchFamily="2" charset="2"/>
              <a:buChar char="ü"/>
            </a:pPr>
            <a:r>
              <a:rPr lang="en-IN" sz="2000" dirty="0">
                <a:latin typeface="Times New Roman" pitchFamily="18" charset="0"/>
                <a:cs typeface="Times New Roman" pitchFamily="18" charset="0"/>
              </a:rPr>
              <a:t>Mechanism is automated.</a:t>
            </a:r>
          </a:p>
          <a:p>
            <a:pPr marL="457200" lvl="0" indent="-457200">
              <a:lnSpc>
                <a:spcPct val="150000"/>
              </a:lnSpc>
              <a:buFont typeface="Wingdings" pitchFamily="2" charset="2"/>
              <a:buChar char="ü"/>
            </a:pPr>
            <a:r>
              <a:rPr lang="en-IN" sz="2000" dirty="0">
                <a:latin typeface="Times New Roman" pitchFamily="18" charset="0"/>
                <a:cs typeface="Times New Roman" pitchFamily="18" charset="0"/>
              </a:rPr>
              <a:t>Less time is required</a:t>
            </a:r>
            <a:r>
              <a:rPr lang="en-IN" sz="2000" dirty="0" smtClean="0">
                <a:latin typeface="Times New Roman" pitchFamily="18" charset="0"/>
                <a:cs typeface="Times New Roman" pitchFamily="18" charset="0"/>
              </a:rPr>
              <a:t>.</a:t>
            </a:r>
          </a:p>
          <a:p>
            <a:pPr marL="514350" indent="-514350" algn="just">
              <a:lnSpc>
                <a:spcPct val="150000"/>
              </a:lnSpc>
              <a:buFont typeface="Wingdings" pitchFamily="2" charset="2"/>
              <a:buChar char="ü"/>
            </a:pPr>
            <a:r>
              <a:rPr lang="en-US" sz="2000" dirty="0" smtClean="0">
                <a:latin typeface="Times New Roman" pitchFamily="18" charset="0"/>
                <a:cs typeface="Times New Roman" pitchFamily="18" charset="0"/>
              </a:rPr>
              <a:t>Lifting as well as transferring of material is </a:t>
            </a:r>
            <a:r>
              <a:rPr lang="en-US" sz="2000" dirty="0" smtClean="0">
                <a:latin typeface="Times New Roman" pitchFamily="18" charset="0"/>
                <a:cs typeface="Times New Roman" pitchFamily="18" charset="0"/>
              </a:rPr>
              <a:t>possible.</a:t>
            </a:r>
            <a:endParaRPr lang="en-US" sz="2000" dirty="0" smtClean="0">
              <a:latin typeface="Times New Roman" pitchFamily="18" charset="0"/>
              <a:cs typeface="Times New Roman" pitchFamily="18" charset="0"/>
            </a:endParaRPr>
          </a:p>
          <a:p>
            <a:pPr marL="514350" indent="-514350" algn="just">
              <a:lnSpc>
                <a:spcPct val="150000"/>
              </a:lnSpc>
              <a:buFont typeface="Wingdings" pitchFamily="2" charset="2"/>
              <a:buChar char="ü"/>
            </a:pPr>
            <a:r>
              <a:rPr lang="en-US" sz="2000" dirty="0" smtClean="0">
                <a:latin typeface="Times New Roman" pitchFamily="18" charset="0"/>
                <a:cs typeface="Times New Roman" pitchFamily="18" charset="0"/>
              </a:rPr>
              <a:t>Interference with the work on the floor is minimized </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514350" indent="-514350" algn="just">
              <a:lnSpc>
                <a:spcPct val="150000"/>
              </a:lnSpc>
              <a:buFont typeface="Wingdings" pitchFamily="2" charset="2"/>
              <a:buChar char="ü"/>
            </a:pPr>
            <a:r>
              <a:rPr lang="en-US" sz="2000" dirty="0" smtClean="0">
                <a:latin typeface="Times New Roman" pitchFamily="18" charset="0"/>
                <a:cs typeface="Times New Roman" pitchFamily="18" charset="0"/>
              </a:rPr>
              <a:t>Valuable floor space is saved for truck rather than being utilized for installation of handling </a:t>
            </a:r>
            <a:r>
              <a:rPr lang="en-US" sz="2000" dirty="0" smtClean="0">
                <a:latin typeface="Times New Roman" pitchFamily="18" charset="0"/>
                <a:cs typeface="Times New Roman" pitchFamily="18" charset="0"/>
              </a:rPr>
              <a:t>equipment.</a:t>
            </a:r>
            <a:endParaRPr lang="en-US" sz="2000" dirty="0" smtClean="0">
              <a:latin typeface="Times New Roman" pitchFamily="18" charset="0"/>
              <a:cs typeface="Times New Roman" pitchFamily="18" charset="0"/>
            </a:endParaRPr>
          </a:p>
          <a:p>
            <a:pPr marL="514350" indent="-514350" algn="just">
              <a:lnSpc>
                <a:spcPct val="150000"/>
              </a:lnSpc>
              <a:buFont typeface="Wingdings" pitchFamily="2" charset="2"/>
              <a:buChar char="ü"/>
            </a:pPr>
            <a:r>
              <a:rPr lang="en-US" sz="2000" dirty="0" smtClean="0">
                <a:latin typeface="Times New Roman" pitchFamily="18" charset="0"/>
                <a:cs typeface="Times New Roman" pitchFamily="18" charset="0"/>
              </a:rPr>
              <a:t>Such equipment is capable of handling heavy </a:t>
            </a:r>
            <a:r>
              <a:rPr lang="en-US" sz="2000" dirty="0" smtClean="0">
                <a:latin typeface="Times New Roman" pitchFamily="18" charset="0"/>
                <a:cs typeface="Times New Roman" pitchFamily="18" charset="0"/>
              </a:rPr>
              <a:t>loads.</a:t>
            </a:r>
            <a:endParaRPr lang="en-US" sz="2000" dirty="0" smtClean="0">
              <a:latin typeface="Times New Roman" pitchFamily="18" charset="0"/>
              <a:cs typeface="Times New Roman" pitchFamily="18" charset="0"/>
            </a:endParaRPr>
          </a:p>
          <a:p>
            <a:pPr marL="514350" indent="-514350" algn="just">
              <a:lnSpc>
                <a:spcPct val="150000"/>
              </a:lnSpc>
              <a:buFont typeface="Wingdings" pitchFamily="2" charset="2"/>
              <a:buChar char="ü"/>
            </a:pPr>
            <a:r>
              <a:rPr lang="en-US" sz="2000" dirty="0" smtClean="0">
                <a:latin typeface="Times New Roman" pitchFamily="18" charset="0"/>
                <a:cs typeface="Times New Roman" pitchFamily="18" charset="0"/>
              </a:rPr>
              <a:t>Such equipment can be used for loading &amp; unloading of </a:t>
            </a:r>
            <a:r>
              <a:rPr lang="en-US" sz="2000" dirty="0" smtClean="0">
                <a:latin typeface="Times New Roman" pitchFamily="18" charset="0"/>
                <a:cs typeface="Times New Roman" pitchFamily="18" charset="0"/>
              </a:rPr>
              <a:t>materials.</a:t>
            </a:r>
            <a:endParaRPr lang="en-US" sz="2000" dirty="0" smtClean="0">
              <a:latin typeface="Times New Roman" pitchFamily="18" charset="0"/>
              <a:cs typeface="Times New Roman" pitchFamily="18" charset="0"/>
            </a:endParaRPr>
          </a:p>
          <a:p>
            <a:pPr marL="457200" lvl="0" indent="-457200">
              <a:lnSpc>
                <a:spcPct val="150000"/>
              </a:lnSpc>
              <a:buFont typeface="Wingdings" pitchFamily="2" charset="2"/>
              <a:buChar char="ü"/>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295400"/>
            <a:ext cx="8229600" cy="4876800"/>
          </a:xfrm>
          <a:prstGeom prst="rect">
            <a:avLst/>
          </a:prstGeom>
        </p:spPr>
        <p:txBody>
          <a:bodyPr>
            <a:normAutofit/>
          </a:bodyPr>
          <a:lstStyle/>
          <a:p>
            <a:pPr marL="731520" marR="0" lvl="1" indent="-457200" algn="just" defTabSz="914400" rtl="0" eaLnBrk="1" fontAlgn="auto" latinLnBrk="0" hangingPunct="1">
              <a:lnSpc>
                <a:spcPct val="100000"/>
              </a:lnSpc>
              <a:spcBef>
                <a:spcPct val="20000"/>
              </a:spcBef>
              <a:spcAft>
                <a:spcPts val="0"/>
              </a:spcAft>
              <a:buClr>
                <a:srgbClr val="C00000"/>
              </a:buClr>
              <a:buSzPct val="80000"/>
              <a:buFont typeface="Wingdings" panose="05000000000000000000" pitchFamily="2" charset="2"/>
              <a:buChar char="§"/>
              <a:tabLst/>
              <a:defRPr/>
            </a:pPr>
            <a:endParaRPr kumimoji="0" lang="en-US" sz="2800" b="0" i="0" u="none" strike="noStrike" kern="1200" cap="none" spc="0" normalizeH="0" baseline="0" noProof="0" dirty="0" smtClean="0">
              <a:ln>
                <a:noFill/>
              </a:ln>
              <a:solidFill>
                <a:schemeClr val="tx2"/>
              </a:solidFill>
              <a:effectLst/>
              <a:uLnTx/>
              <a:uFillTx/>
              <a:latin typeface="+mn-lt"/>
              <a:ea typeface="+mn-ea"/>
              <a:cs typeface="+mn-cs"/>
            </a:endParaRPr>
          </a:p>
          <a:p>
            <a:pPr marL="274320" marR="0" lvl="0" indent="-274320" algn="just" defTabSz="914400" rtl="0" eaLnBrk="1" fontAlgn="auto" latinLnBrk="0" hangingPunct="1">
              <a:lnSpc>
                <a:spcPct val="100000"/>
              </a:lnSpc>
              <a:spcBef>
                <a:spcPct val="20000"/>
              </a:spcBef>
              <a:spcAft>
                <a:spcPts val="0"/>
              </a:spcAft>
              <a:buClr>
                <a:srgbClr val="C00000"/>
              </a:buClr>
              <a:buSzPct val="80000"/>
              <a:buFont typeface="Wingdings" pitchFamily="2" charset="2"/>
              <a:buChar char="Ø"/>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1"/>
          <p:cNvSpPr txBox="1">
            <a:spLocks/>
          </p:cNvSpPr>
          <p:nvPr/>
        </p:nvSpPr>
        <p:spPr>
          <a:xfrm>
            <a:off x="457200" y="304800"/>
            <a:ext cx="8229600"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4000" b="1" dirty="0" smtClean="0">
                <a:solidFill>
                  <a:schemeClr val="bg1">
                    <a:lumMod val="50000"/>
                  </a:schemeClr>
                </a:solidFill>
                <a:latin typeface="Times New Roman" pitchFamily="18" charset="0"/>
                <a:ea typeface="+mj-ea"/>
                <a:cs typeface="Times New Roman" pitchFamily="18" charset="0"/>
              </a:rPr>
              <a:t>DISADVANTAGES</a:t>
            </a:r>
            <a:endParaRPr kumimoji="0" lang="en-IN" sz="4000" b="1" strike="noStrike" kern="1200" cap="none" spc="0" normalizeH="0" baseline="0" noProof="0" dirty="0">
              <a:ln>
                <a:noFill/>
              </a:ln>
              <a:solidFill>
                <a:schemeClr val="bg1">
                  <a:lumMod val="50000"/>
                </a:schemeClr>
              </a:solidFill>
              <a:effectLst/>
              <a:uLnTx/>
              <a:uFillTx/>
              <a:latin typeface="Times New Roman" pitchFamily="18" charset="0"/>
              <a:ea typeface="+mj-ea"/>
              <a:cs typeface="Times New Roman" pitchFamily="18" charset="0"/>
            </a:endParaRPr>
          </a:p>
        </p:txBody>
      </p:sp>
      <p:sp>
        <p:nvSpPr>
          <p:cNvPr id="4" name="Rectangle 3"/>
          <p:cNvSpPr/>
          <p:nvPr/>
        </p:nvSpPr>
        <p:spPr>
          <a:xfrm>
            <a:off x="990600" y="1295400"/>
            <a:ext cx="7391400" cy="3693319"/>
          </a:xfrm>
          <a:prstGeom prst="rect">
            <a:avLst/>
          </a:prstGeom>
        </p:spPr>
        <p:txBody>
          <a:bodyPr wrap="square">
            <a:spAutoFit/>
          </a:bodyPr>
          <a:lstStyle/>
          <a:p>
            <a:pPr marL="457200" lvl="0" indent="-457200">
              <a:lnSpc>
                <a:spcPct val="150000"/>
              </a:lnSpc>
              <a:buFont typeface="Wingdings" pitchFamily="2" charset="2"/>
              <a:buChar char="ü"/>
            </a:pPr>
            <a:r>
              <a:rPr lang="en-IN" sz="2000" dirty="0">
                <a:latin typeface="Times New Roman" pitchFamily="18" charset="0"/>
                <a:cs typeface="Times New Roman" pitchFamily="18" charset="0"/>
              </a:rPr>
              <a:t>Maintenance is required.</a:t>
            </a:r>
          </a:p>
          <a:p>
            <a:pPr marL="457200" lvl="0" indent="-457200">
              <a:lnSpc>
                <a:spcPct val="150000"/>
              </a:lnSpc>
              <a:buFont typeface="Wingdings" pitchFamily="2" charset="2"/>
              <a:buChar char="ü"/>
            </a:pPr>
            <a:r>
              <a:rPr lang="en-IN" sz="2000" dirty="0">
                <a:latin typeface="Times New Roman" pitchFamily="18" charset="0"/>
                <a:cs typeface="Times New Roman" pitchFamily="18" charset="0"/>
              </a:rPr>
              <a:t>Initial cost is high</a:t>
            </a:r>
            <a:r>
              <a:rPr lang="en-IN" sz="2000" dirty="0" smtClean="0">
                <a:latin typeface="Times New Roman" pitchFamily="18" charset="0"/>
                <a:cs typeface="Times New Roman" pitchFamily="18" charset="0"/>
              </a:rPr>
              <a:t>.</a:t>
            </a:r>
          </a:p>
          <a:p>
            <a:pPr marL="514350" indent="-514350">
              <a:lnSpc>
                <a:spcPct val="150000"/>
              </a:lnSpc>
              <a:buFont typeface="Wingdings" pitchFamily="2" charset="2"/>
              <a:buChar char="ü"/>
            </a:pPr>
            <a:r>
              <a:rPr lang="en-US" sz="2000" dirty="0" smtClean="0">
                <a:latin typeface="Times New Roman" pitchFamily="18" charset="0"/>
                <a:cs typeface="Times New Roman" pitchFamily="18" charset="0"/>
              </a:rPr>
              <a:t>They require heavy investment (especially bridge cranes)</a:t>
            </a:r>
          </a:p>
          <a:p>
            <a:pPr marL="514350" indent="-514350">
              <a:lnSpc>
                <a:spcPct val="150000"/>
              </a:lnSpc>
              <a:buFont typeface="Wingdings" pitchFamily="2" charset="2"/>
              <a:buChar char="ü"/>
            </a:pPr>
            <a:r>
              <a:rPr lang="en-US" sz="2000" dirty="0" smtClean="0">
                <a:latin typeface="Times New Roman" pitchFamily="18" charset="0"/>
                <a:cs typeface="Times New Roman" pitchFamily="18" charset="0"/>
              </a:rPr>
              <a:t>They serve a limited area</a:t>
            </a:r>
          </a:p>
          <a:p>
            <a:pPr marL="514350" indent="-514350">
              <a:lnSpc>
                <a:spcPct val="150000"/>
              </a:lnSpc>
              <a:buFont typeface="Wingdings" pitchFamily="2" charset="2"/>
              <a:buChar char="ü"/>
            </a:pPr>
            <a:r>
              <a:rPr lang="en-US" sz="2000" dirty="0" smtClean="0">
                <a:latin typeface="Times New Roman" pitchFamily="18" charset="0"/>
                <a:cs typeface="Times New Roman" pitchFamily="18" charset="0"/>
              </a:rPr>
              <a:t>Some cranes move only in straight line &amp; thus can not make turns</a:t>
            </a:r>
          </a:p>
          <a:p>
            <a:pPr marL="514350" indent="-514350">
              <a:lnSpc>
                <a:spcPct val="150000"/>
              </a:lnSpc>
              <a:buFont typeface="Wingdings" pitchFamily="2" charset="2"/>
              <a:buChar char="ü"/>
            </a:pPr>
            <a:r>
              <a:rPr lang="en-US" sz="2000" dirty="0" smtClean="0">
                <a:latin typeface="Times New Roman" pitchFamily="18" charset="0"/>
                <a:cs typeface="Times New Roman" pitchFamily="18" charset="0"/>
              </a:rPr>
              <a:t>Utilization may not be as high as desirable since cranes are used only for a short time during daily work</a:t>
            </a:r>
          </a:p>
          <a:p>
            <a:pPr marL="457200" lvl="0" indent="-457200"/>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371600"/>
            <a:ext cx="8229600" cy="5105400"/>
          </a:xfrm>
          <a:prstGeom prst="rect">
            <a:avLst/>
          </a:prstGeom>
        </p:spPr>
        <p:txBody>
          <a:bodyPr>
            <a:normAutofit/>
          </a:bodyPr>
          <a:lstStyle/>
          <a:p>
            <a:pPr marL="274320" marR="0" lvl="0" indent="-274320" algn="l" defTabSz="914400" rtl="0" eaLnBrk="1" fontAlgn="auto" latinLnBrk="0" hangingPunct="1">
              <a:lnSpc>
                <a:spcPct val="100000"/>
              </a:lnSpc>
              <a:spcBef>
                <a:spcPct val="20000"/>
              </a:spcBef>
              <a:spcAft>
                <a:spcPts val="0"/>
              </a:spcAft>
              <a:buClr>
                <a:srgbClr val="C00000"/>
              </a:buClr>
              <a:buSzPct val="85000"/>
              <a:buFont typeface="Wingdings" pitchFamily="2" charset="2"/>
              <a:buChar char="§"/>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itle 1"/>
          <p:cNvSpPr txBox="1">
            <a:spLocks/>
          </p:cNvSpPr>
          <p:nvPr/>
        </p:nvSpPr>
        <p:spPr>
          <a:xfrm>
            <a:off x="457200" y="419100"/>
            <a:ext cx="8229600" cy="838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strike="noStrike" kern="1200" cap="none" spc="0" normalizeH="0" baseline="0" noProof="0" dirty="0" smtClean="0">
                <a:ln>
                  <a:noFill/>
                </a:ln>
                <a:solidFill>
                  <a:schemeClr val="bg1">
                    <a:lumMod val="50000"/>
                  </a:schemeClr>
                </a:solidFill>
                <a:effectLst/>
                <a:uLnTx/>
                <a:uFillTx/>
                <a:latin typeface="Times New Roman" pitchFamily="18" charset="0"/>
                <a:ea typeface="+mj-ea"/>
                <a:cs typeface="Times New Roman" pitchFamily="18" charset="0"/>
              </a:rPr>
              <a:t>APPLICATION</a:t>
            </a:r>
            <a:endParaRPr kumimoji="0" lang="en-IN" sz="3200" b="1" strike="noStrike" kern="1200" cap="none" spc="0" normalizeH="0" baseline="0" noProof="0" dirty="0">
              <a:ln>
                <a:noFill/>
              </a:ln>
              <a:solidFill>
                <a:schemeClr val="bg1">
                  <a:lumMod val="50000"/>
                </a:schemeClr>
              </a:solidFill>
              <a:effectLst/>
              <a:uLnTx/>
              <a:uFillTx/>
              <a:latin typeface="Times New Roman" pitchFamily="18" charset="0"/>
              <a:ea typeface="+mj-ea"/>
              <a:cs typeface="Times New Roman" pitchFamily="18" charset="0"/>
            </a:endParaRPr>
          </a:p>
        </p:txBody>
      </p:sp>
      <p:sp>
        <p:nvSpPr>
          <p:cNvPr id="513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5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 name="TextBox 31"/>
          <p:cNvSpPr txBox="1"/>
          <p:nvPr/>
        </p:nvSpPr>
        <p:spPr>
          <a:xfrm>
            <a:off x="457200" y="3581400"/>
            <a:ext cx="8229600" cy="2123658"/>
          </a:xfrm>
          <a:prstGeom prst="rect">
            <a:avLst/>
          </a:prstGeom>
          <a:noFill/>
        </p:spPr>
        <p:txBody>
          <a:bodyPr wrap="square" rtlCol="0">
            <a:spAutoFit/>
          </a:bodyPr>
          <a:lstStyle/>
          <a:p>
            <a:pPr>
              <a:lnSpc>
                <a:spcPct val="150000"/>
              </a:lnSpc>
              <a:buFont typeface="Wingdings" pitchFamily="2" charset="2"/>
              <a:buChar char="ü"/>
            </a:pPr>
            <a:r>
              <a:rPr lang="en-US" sz="2400" dirty="0" smtClean="0">
                <a:latin typeface="Times New Roman" pitchFamily="18" charset="0"/>
                <a:cs typeface="Times New Roman" pitchFamily="18" charset="0"/>
              </a:rPr>
              <a:t> Shipyards </a:t>
            </a:r>
            <a:r>
              <a:rPr lang="en-US" sz="2400" dirty="0" smtClean="0">
                <a:latin typeface="Times New Roman" pitchFamily="18" charset="0"/>
                <a:cs typeface="Times New Roman" pitchFamily="18" charset="0"/>
              </a:rPr>
              <a:t>&amp; heavy equipment production </a:t>
            </a:r>
            <a:r>
              <a:rPr lang="en-US" sz="2400" dirty="0" smtClean="0">
                <a:latin typeface="Times New Roman" pitchFamily="18" charset="0"/>
                <a:cs typeface="Times New Roman" pitchFamily="18" charset="0"/>
              </a:rPr>
              <a:t>facilities</a:t>
            </a:r>
          </a:p>
          <a:p>
            <a:pPr>
              <a:lnSpc>
                <a:spcPct val="150000"/>
              </a:lnSpc>
              <a:buFont typeface="Wingdings" pitchFamily="2" charset="2"/>
              <a:buChar char="ü"/>
            </a:pPr>
            <a:r>
              <a:rPr lang="en-US" sz="2400" dirty="0" smtClean="0">
                <a:latin typeface="Times New Roman" pitchFamily="18" charset="0"/>
                <a:cs typeface="Times New Roman" pitchFamily="18" charset="0"/>
              </a:rPr>
              <a:t> Chemical Industry – Material Handling Process </a:t>
            </a:r>
          </a:p>
          <a:p>
            <a:pPr>
              <a:lnSpc>
                <a:spcPct val="150000"/>
              </a:lnSpc>
              <a:buFont typeface="Wingdings" pitchFamily="2" charset="2"/>
              <a:buChar char="ü"/>
            </a:pPr>
            <a:r>
              <a:rPr lang="en-US" sz="2400" dirty="0" smtClean="0">
                <a:latin typeface="Times New Roman" pitchFamily="18" charset="0"/>
                <a:cs typeface="Times New Roman" pitchFamily="18" charset="0"/>
              </a:rPr>
              <a:t> Aerospace- To Handle the turbines use for jet  propulsion </a:t>
            </a:r>
            <a:endParaRPr lang="en-US" sz="2400" dirty="0" smtClean="0">
              <a:latin typeface="Times New Roman" pitchFamily="18" charset="0"/>
              <a:cs typeface="Times New Roman" pitchFamily="18" charset="0"/>
            </a:endParaRPr>
          </a:p>
          <a:p>
            <a:pPr>
              <a:buFont typeface="Wingdings" pitchFamily="2" charset="2"/>
              <a:buChar char="ü"/>
            </a:pPr>
            <a:endParaRPr lang="en-US" sz="2400" dirty="0"/>
          </a:p>
        </p:txBody>
      </p:sp>
      <p:pic>
        <p:nvPicPr>
          <p:cNvPr id="34" name="Picture 33" descr="c5-1.jpg"/>
          <p:cNvPicPr>
            <a:picLocks noChangeAspect="1"/>
          </p:cNvPicPr>
          <p:nvPr/>
        </p:nvPicPr>
        <p:blipFill>
          <a:blip r:embed="rId2" cstate="print"/>
          <a:stretch>
            <a:fillRect/>
          </a:stretch>
        </p:blipFill>
        <p:spPr>
          <a:xfrm>
            <a:off x="381000" y="1219200"/>
            <a:ext cx="2626563" cy="1752600"/>
          </a:xfrm>
          <a:prstGeom prst="rect">
            <a:avLst/>
          </a:prstGeom>
          <a:ln>
            <a:solidFill>
              <a:schemeClr val="tx1"/>
            </a:solidFill>
          </a:ln>
        </p:spPr>
      </p:pic>
      <p:pic>
        <p:nvPicPr>
          <p:cNvPr id="35" name="Picture 34" descr="gettyimages-522565622-1024x1024 (1).jpg"/>
          <p:cNvPicPr>
            <a:picLocks noChangeAspect="1"/>
          </p:cNvPicPr>
          <p:nvPr/>
        </p:nvPicPr>
        <p:blipFill>
          <a:blip r:embed="rId3" cstate="print"/>
          <a:stretch>
            <a:fillRect/>
          </a:stretch>
        </p:blipFill>
        <p:spPr>
          <a:xfrm>
            <a:off x="6019800" y="1219200"/>
            <a:ext cx="2511552" cy="1675186"/>
          </a:xfrm>
          <a:prstGeom prst="rect">
            <a:avLst/>
          </a:prstGeom>
          <a:ln>
            <a:solidFill>
              <a:schemeClr val="tx1"/>
            </a:solidFill>
          </a:ln>
        </p:spPr>
      </p:pic>
      <p:sp>
        <p:nvSpPr>
          <p:cNvPr id="5167"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8" name="Picture 47" descr="gettyimages-458235431-612x612.jpg"/>
          <p:cNvPicPr>
            <a:picLocks noChangeAspect="1"/>
          </p:cNvPicPr>
          <p:nvPr/>
        </p:nvPicPr>
        <p:blipFill>
          <a:blip r:embed="rId4"/>
          <a:stretch>
            <a:fillRect/>
          </a:stretch>
        </p:blipFill>
        <p:spPr>
          <a:xfrm>
            <a:off x="3200400" y="1219200"/>
            <a:ext cx="2603377" cy="17526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457200"/>
            <a:ext cx="7239000" cy="707886"/>
          </a:xfrm>
          <a:prstGeom prst="rect">
            <a:avLst/>
          </a:prstGeom>
          <a:noFill/>
        </p:spPr>
        <p:txBody>
          <a:bodyPr wrap="square" rtlCol="0">
            <a:spAutoFit/>
          </a:bodyPr>
          <a:lstStyle/>
          <a:p>
            <a:pPr algn="ctr"/>
            <a:r>
              <a:rPr lang="en-US" sz="4000" b="1" dirty="0" smtClean="0">
                <a:solidFill>
                  <a:schemeClr val="tx1">
                    <a:lumMod val="65000"/>
                    <a:lumOff val="35000"/>
                  </a:schemeClr>
                </a:solidFill>
                <a:latin typeface="Times New Roman" panose="02020603050405020304" pitchFamily="18" charset="0"/>
                <a:cs typeface="Times New Roman" panose="02020603050405020304" pitchFamily="18" charset="0"/>
              </a:rPr>
              <a:t>Future Scope</a:t>
            </a:r>
            <a:endParaRPr lang="en-US" sz="4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1295400"/>
            <a:ext cx="8382000" cy="4653646"/>
          </a:xfrm>
          <a:prstGeom prst="rect">
            <a:avLst/>
          </a:prstGeom>
          <a:noFill/>
        </p:spPr>
        <p:txBody>
          <a:bodyPr wrap="square" rtlCol="0">
            <a:spAutoFit/>
          </a:bodyPr>
          <a:lstStyle/>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A conveyor comes across as a usual piece of motorized management equipment that transport recourses from one location to </a:t>
            </a:r>
            <a:r>
              <a:rPr lang="en-IN" sz="2000" dirty="0" smtClean="0">
                <a:latin typeface="Times New Roman" panose="02020603050405020304" pitchFamily="18" charset="0"/>
                <a:cs typeface="Times New Roman" panose="02020603050405020304" pitchFamily="18" charset="0"/>
              </a:rPr>
              <a:t>another.  </a:t>
            </a:r>
            <a:endParaRPr 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Conveyer are beneficial in application pertaining to the conveyance of bulky or huge </a:t>
            </a:r>
            <a:r>
              <a:rPr lang="en-IN" sz="2000" dirty="0" smtClean="0">
                <a:latin typeface="Times New Roman" panose="02020603050405020304" pitchFamily="18" charset="0"/>
                <a:cs typeface="Times New Roman" panose="02020603050405020304" pitchFamily="18" charset="0"/>
              </a:rPr>
              <a:t>recourses.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Conveyor systems ensure high grade of </a:t>
            </a:r>
            <a:r>
              <a:rPr lang="en-IN" sz="2000" dirty="0" smtClean="0">
                <a:latin typeface="Times New Roman" panose="02020603050405020304" pitchFamily="18" charset="0"/>
                <a:cs typeface="Times New Roman" panose="02020603050405020304" pitchFamily="18" charset="0"/>
              </a:rPr>
              <a:t>security.</a:t>
            </a:r>
            <a:endParaRPr lang="en-US" sz="20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By producing such system the scope in the field of manufacturing identification of suitable solution evaluation processes design the proposal to build the prototype also we can used such system with some modification </a:t>
            </a:r>
            <a:endParaRPr lang="en-IN" sz="2000" dirty="0" smtClean="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Future </a:t>
            </a:r>
            <a:r>
              <a:rPr lang="en-US" sz="2000" dirty="0">
                <a:latin typeface="Times New Roman" panose="02020603050405020304" pitchFamily="18" charset="0"/>
                <a:cs typeface="Times New Roman" panose="02020603050405020304" pitchFamily="18" charset="0"/>
              </a:rPr>
              <a:t>market potential of conveyor and transmission belts is linked to new project s likely to be setup or expansion of the existing projects</a:t>
            </a:r>
          </a:p>
        </p:txBody>
      </p:sp>
    </p:spTree>
    <p:extLst>
      <p:ext uri="{BB962C8B-B14F-4D97-AF65-F5344CB8AC3E}">
        <p14:creationId xmlns:p14="http://schemas.microsoft.com/office/powerpoint/2010/main" xmlns="" val="272270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304800" y="1371600"/>
            <a:ext cx="8229600" cy="4648200"/>
          </a:xfrm>
          <a:prstGeom prst="rect">
            <a:avLst/>
          </a:prstGeom>
        </p:spPr>
        <p:txBody>
          <a:bodyPr/>
          <a:lstStyle/>
          <a:p>
            <a:pPr marL="274320" marR="0" lvl="0" indent="-274320" algn="l" defTabSz="914400" rtl="0" eaLnBrk="1" fontAlgn="auto" latinLnBrk="0" hangingPunct="1">
              <a:spcBef>
                <a:spcPct val="20000"/>
              </a:spcBef>
              <a:spcAft>
                <a:spcPts val="0"/>
              </a:spcAft>
              <a:buClr>
                <a:schemeClr val="accent1"/>
              </a:buClr>
              <a:buSzPct val="85000"/>
              <a:buFont typeface="Wingdings 2"/>
              <a:buChar char=""/>
              <a:tabLst/>
              <a:defRPr/>
            </a:pPr>
            <a:endParaRPr kumimoji="0" lang="en-US" sz="27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3" name="Title 5"/>
          <p:cNvSpPr txBox="1">
            <a:spLocks/>
          </p:cNvSpPr>
          <p:nvPr/>
        </p:nvSpPr>
        <p:spPr>
          <a:xfrm>
            <a:off x="533400" y="495300"/>
            <a:ext cx="8229600" cy="8763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strike="noStrike" kern="1200" cap="none" spc="0" normalizeH="0" baseline="0" noProof="0" dirty="0" smtClean="0">
                <a:ln>
                  <a:noFill/>
                </a:ln>
                <a:solidFill>
                  <a:schemeClr val="bg1">
                    <a:lumMod val="50000"/>
                  </a:schemeClr>
                </a:solidFill>
                <a:effectLst/>
                <a:uLnTx/>
                <a:uFillTx/>
                <a:latin typeface="Times New Roman" pitchFamily="18" charset="0"/>
                <a:ea typeface="+mj-ea"/>
                <a:cs typeface="Times New Roman" pitchFamily="18" charset="0"/>
              </a:rPr>
              <a:t>CONCLUSION</a:t>
            </a:r>
            <a:endParaRPr kumimoji="0" lang="en-US" sz="4000" b="1" strike="noStrike" kern="1200" cap="none" spc="0" normalizeH="0" baseline="0" noProof="0" dirty="0">
              <a:ln>
                <a:noFill/>
              </a:ln>
              <a:solidFill>
                <a:schemeClr val="bg1">
                  <a:lumMod val="50000"/>
                </a:schemeClr>
              </a:solidFill>
              <a:effectLst/>
              <a:uLnTx/>
              <a:uFillTx/>
              <a:latin typeface="Times New Roman" pitchFamily="18" charset="0"/>
              <a:ea typeface="+mj-ea"/>
              <a:cs typeface="Times New Roman" pitchFamily="18" charset="0"/>
            </a:endParaRPr>
          </a:p>
        </p:txBody>
      </p:sp>
      <p:sp>
        <p:nvSpPr>
          <p:cNvPr id="4" name="TextBox 3"/>
          <p:cNvSpPr txBox="1"/>
          <p:nvPr/>
        </p:nvSpPr>
        <p:spPr>
          <a:xfrm>
            <a:off x="609600" y="1600200"/>
            <a:ext cx="8077200" cy="2570704"/>
          </a:xfrm>
          <a:prstGeom prst="rect">
            <a:avLst/>
          </a:prstGeom>
          <a:noFill/>
        </p:spPr>
        <p:txBody>
          <a:bodyPr wrap="square" rtlCol="0">
            <a:spAutoFit/>
          </a:bodyPr>
          <a:lstStyle/>
          <a:p>
            <a:pPr>
              <a:lnSpc>
                <a:spcPct val="150000"/>
              </a:lnSpc>
            </a:pPr>
            <a:r>
              <a:rPr lang="en-US" sz="2200" dirty="0" smtClean="0">
                <a:latin typeface="Times New Roman" pitchFamily="18" charset="0"/>
                <a:cs typeface="Times New Roman" pitchFamily="18" charset="0"/>
              </a:rPr>
              <a:t>This Overhead Conveyor System </a:t>
            </a:r>
            <a:r>
              <a:rPr lang="en-US" sz="2200" dirty="0" smtClean="0">
                <a:latin typeface="Times New Roman" pitchFamily="18" charset="0"/>
                <a:cs typeface="Times New Roman" pitchFamily="18" charset="0"/>
              </a:rPr>
              <a:t>for material handling is improves the speed of material handling. And this </a:t>
            </a:r>
            <a:r>
              <a:rPr lang="en-US" sz="2200" dirty="0" smtClean="0">
                <a:latin typeface="Times New Roman" pitchFamily="18" charset="0"/>
                <a:cs typeface="Times New Roman" pitchFamily="18" charset="0"/>
              </a:rPr>
              <a:t>system reduces </a:t>
            </a:r>
            <a:r>
              <a:rPr lang="en-US" sz="2200" dirty="0" smtClean="0">
                <a:latin typeface="Times New Roman" pitchFamily="18" charset="0"/>
                <a:cs typeface="Times New Roman" pitchFamily="18" charset="0"/>
              </a:rPr>
              <a:t>the human effort. The workers are eliminated and the ultimately the operation cost is reduced and </a:t>
            </a:r>
            <a:r>
              <a:rPr lang="en-US" sz="2200" dirty="0" smtClean="0">
                <a:latin typeface="Times New Roman" pitchFamily="18" charset="0"/>
                <a:cs typeface="Times New Roman" pitchFamily="18" charset="0"/>
              </a:rPr>
              <a:t>profit get </a:t>
            </a:r>
            <a:r>
              <a:rPr lang="en-US" sz="2200" dirty="0" smtClean="0">
                <a:latin typeface="Times New Roman" pitchFamily="18" charset="0"/>
                <a:cs typeface="Times New Roman" pitchFamily="18" charset="0"/>
              </a:rPr>
              <a:t>increased. This system is beneficial and safety for the material.</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72400" cy="3505200"/>
          </a:xfrm>
        </p:spPr>
        <p:txBody>
          <a:bodyPr>
            <a:noAutofit/>
          </a:bodyPr>
          <a:lstStyle/>
          <a:p>
            <a:r>
              <a:rPr lang="en-US" sz="9600" b="1" dirty="0" smtClean="0">
                <a:effectLst>
                  <a:outerShdw blurRad="38100" dist="38100" dir="2700000" algn="tl">
                    <a:srgbClr val="000000">
                      <a:alpha val="43137"/>
                    </a:srgbClr>
                  </a:outerShdw>
                </a:effectLst>
                <a:latin typeface="Algerian" pitchFamily="82" charset="0"/>
              </a:rPr>
              <a:t>THANK YOU</a:t>
            </a:r>
            <a:endParaRPr lang="en-US" sz="9600" b="1" dirty="0">
              <a:effectLst>
                <a:outerShdw blurRad="38100" dist="38100" dir="2700000" algn="tl">
                  <a:srgbClr val="000000">
                    <a:alpha val="43137"/>
                  </a:srgbClr>
                </a:outerShdw>
              </a:effectLst>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76200"/>
            <a:ext cx="8229600" cy="1143000"/>
          </a:xfrm>
        </p:spPr>
        <p:txBody>
          <a:bodyPr>
            <a:normAutofit/>
          </a:bodyPr>
          <a:lstStyle/>
          <a:p>
            <a:pPr algn="ctr"/>
            <a:r>
              <a:rPr lang="en-US" sz="4000" b="1" dirty="0" smtClean="0">
                <a:latin typeface="Times New Roman" pitchFamily="18" charset="0"/>
                <a:cs typeface="Times New Roman" pitchFamily="18" charset="0"/>
              </a:rPr>
              <a:t>CONTENTS</a:t>
            </a:r>
            <a:endParaRPr lang="en-US" sz="4000" b="1" dirty="0">
              <a:latin typeface="Times New Roman" pitchFamily="18" charset="0"/>
              <a:cs typeface="Times New Roman" pitchFamily="18" charset="0"/>
            </a:endParaRPr>
          </a:p>
        </p:txBody>
      </p:sp>
      <p:sp>
        <p:nvSpPr>
          <p:cNvPr id="5" name="Content Placeholder 2"/>
          <p:cNvSpPr>
            <a:spLocks noGrp="1"/>
          </p:cNvSpPr>
          <p:nvPr>
            <p:ph sz="quarter" idx="1"/>
          </p:nvPr>
        </p:nvSpPr>
        <p:spPr>
          <a:xfrm>
            <a:off x="457200" y="990600"/>
            <a:ext cx="8153400" cy="5062728"/>
          </a:xfrm>
        </p:spPr>
        <p:txBody>
          <a:bodyPr>
            <a:noAutofit/>
          </a:bodyPr>
          <a:lstStyle/>
          <a:p>
            <a:pPr marL="0" indent="0">
              <a:lnSpc>
                <a:spcPct val="150000"/>
              </a:lnSpc>
              <a:buClr>
                <a:schemeClr val="tx2"/>
              </a:buClr>
              <a:buNone/>
            </a:pPr>
            <a:r>
              <a:rPr lang="en-US" sz="2400" dirty="0" smtClean="0">
                <a:latin typeface="Times New Roman" pitchFamily="18" charset="0"/>
                <a:ea typeface="Adobe Kaiti Std R" pitchFamily="18" charset="-128"/>
                <a:cs typeface="Times New Roman" pitchFamily="18" charset="0"/>
              </a:rPr>
              <a:t>1. Introduction                                 09. Advantages </a:t>
            </a:r>
          </a:p>
          <a:p>
            <a:pPr marL="0" indent="0">
              <a:lnSpc>
                <a:spcPct val="150000"/>
              </a:lnSpc>
              <a:buClr>
                <a:schemeClr val="tx2"/>
              </a:buClr>
              <a:buNone/>
            </a:pPr>
            <a:r>
              <a:rPr lang="en-US" sz="2400" dirty="0" smtClean="0">
                <a:latin typeface="Times New Roman" pitchFamily="18" charset="0"/>
                <a:ea typeface="Adobe Kaiti Std R" pitchFamily="18" charset="-128"/>
                <a:cs typeface="Times New Roman" pitchFamily="18" charset="0"/>
              </a:rPr>
              <a:t>2. Problem Statement                      10. Disadvantages</a:t>
            </a:r>
          </a:p>
          <a:p>
            <a:pPr marL="0" indent="0">
              <a:lnSpc>
                <a:spcPct val="150000"/>
              </a:lnSpc>
              <a:buClr>
                <a:schemeClr val="tx2"/>
              </a:buClr>
              <a:buNone/>
            </a:pPr>
            <a:r>
              <a:rPr lang="en-US" sz="2400" dirty="0" smtClean="0">
                <a:latin typeface="Times New Roman" pitchFamily="18" charset="0"/>
                <a:ea typeface="Adobe Kaiti Std R" pitchFamily="18" charset="-128"/>
                <a:cs typeface="Times New Roman" pitchFamily="18" charset="0"/>
              </a:rPr>
              <a:t>3. Solution                                       11. Applications</a:t>
            </a:r>
          </a:p>
          <a:p>
            <a:pPr marL="0" indent="0">
              <a:lnSpc>
                <a:spcPct val="150000"/>
              </a:lnSpc>
              <a:buClr>
                <a:schemeClr val="tx2"/>
              </a:buClr>
              <a:buNone/>
            </a:pPr>
            <a:r>
              <a:rPr lang="en-US" sz="2400" dirty="0" smtClean="0">
                <a:latin typeface="Times New Roman" pitchFamily="18" charset="0"/>
                <a:ea typeface="Adobe Kaiti Std R" pitchFamily="18" charset="-128"/>
                <a:cs typeface="Times New Roman" pitchFamily="18" charset="0"/>
              </a:rPr>
              <a:t>4. Abstract                                       12. Conclusion</a:t>
            </a:r>
          </a:p>
          <a:p>
            <a:pPr marL="0" indent="0">
              <a:lnSpc>
                <a:spcPct val="150000"/>
              </a:lnSpc>
              <a:buClr>
                <a:schemeClr val="tx2"/>
              </a:buClr>
              <a:buNone/>
            </a:pPr>
            <a:r>
              <a:rPr lang="en-US" sz="2400" dirty="0" smtClean="0">
                <a:latin typeface="Times New Roman" pitchFamily="18" charset="0"/>
                <a:ea typeface="Adobe Kaiti Std R" pitchFamily="18" charset="-128"/>
                <a:cs typeface="Times New Roman" pitchFamily="18" charset="0"/>
              </a:rPr>
              <a:t>5. Objectives</a:t>
            </a:r>
          </a:p>
          <a:p>
            <a:pPr marL="0" indent="0">
              <a:lnSpc>
                <a:spcPct val="150000"/>
              </a:lnSpc>
              <a:buClr>
                <a:schemeClr val="tx2"/>
              </a:buClr>
              <a:buNone/>
            </a:pPr>
            <a:r>
              <a:rPr lang="en-US" sz="2400" dirty="0" smtClean="0">
                <a:latin typeface="Times New Roman" pitchFamily="18" charset="0"/>
                <a:ea typeface="Adobe Kaiti Std R" pitchFamily="18" charset="-128"/>
                <a:cs typeface="Times New Roman" pitchFamily="18" charset="0"/>
              </a:rPr>
              <a:t>6. Methodology</a:t>
            </a:r>
          </a:p>
          <a:p>
            <a:pPr marL="0" indent="0">
              <a:lnSpc>
                <a:spcPct val="150000"/>
              </a:lnSpc>
              <a:buClr>
                <a:schemeClr val="tx2"/>
              </a:buClr>
              <a:buNone/>
            </a:pPr>
            <a:r>
              <a:rPr lang="en-US" sz="2400" dirty="0" smtClean="0">
                <a:latin typeface="Times New Roman" pitchFamily="18" charset="0"/>
                <a:ea typeface="Adobe Kaiti Std R" pitchFamily="18" charset="-128"/>
                <a:cs typeface="Times New Roman" pitchFamily="18" charset="0"/>
              </a:rPr>
              <a:t>7. Experimental Setup</a:t>
            </a:r>
          </a:p>
          <a:p>
            <a:pPr marL="0" indent="0">
              <a:lnSpc>
                <a:spcPct val="150000"/>
              </a:lnSpc>
              <a:buClr>
                <a:schemeClr val="tx2"/>
              </a:buClr>
              <a:buNone/>
            </a:pPr>
            <a:r>
              <a:rPr lang="en-US" sz="2400" dirty="0" smtClean="0">
                <a:latin typeface="Times New Roman" pitchFamily="18" charset="0"/>
                <a:ea typeface="Adobe Kaiti Std R" pitchFamily="18" charset="-128"/>
                <a:cs typeface="Times New Roman" pitchFamily="18" charset="0"/>
              </a:rPr>
              <a:t>8. Arduino Board</a:t>
            </a:r>
            <a:endParaRPr lang="en-US" sz="3000" dirty="0" smtClean="0">
              <a:solidFill>
                <a:schemeClr val="tx1">
                  <a:lumMod val="75000"/>
                </a:schemeClr>
              </a:solidFill>
              <a:latin typeface="Times New Roman" pitchFamily="18" charset="0"/>
              <a:ea typeface="Adobe Kaiti Std R" pitchFamily="18" charset="-128"/>
              <a:cs typeface="Times New Roman" pitchFamily="18" charset="0"/>
            </a:endParaRPr>
          </a:p>
          <a:p>
            <a:pPr marL="457200" indent="-457200">
              <a:lnSpc>
                <a:spcPct val="150000"/>
              </a:lnSpc>
              <a:buClr>
                <a:schemeClr val="tx2"/>
              </a:buClr>
              <a:buFont typeface="+mj-lt"/>
              <a:buAutoNum type="arabicPeriod"/>
            </a:pPr>
            <a:endParaRPr lang="en-US" sz="2000" dirty="0" smtClean="0">
              <a:solidFill>
                <a:srgbClr val="000000"/>
              </a:solidFill>
              <a:latin typeface="+mj-lt"/>
              <a:ea typeface="Adobe Kaiti Std R" pitchFamily="18" charset="-128"/>
              <a:cs typeface="Arial" pitchFamily="34" charset="0"/>
            </a:endParaRPr>
          </a:p>
          <a:p>
            <a:pPr marL="457200" indent="-457200">
              <a:lnSpc>
                <a:spcPct val="150000"/>
              </a:lnSpc>
              <a:buClr>
                <a:schemeClr val="tx2"/>
              </a:buClr>
              <a:buFont typeface="+mj-lt"/>
              <a:buAutoNum type="arabicPeriod"/>
            </a:pPr>
            <a:endParaRPr lang="en-US" sz="2000" dirty="0" smtClean="0">
              <a:solidFill>
                <a:srgbClr val="000000"/>
              </a:solidFill>
              <a:latin typeface="+mj-lt"/>
              <a:ea typeface="Adobe Kaiti Std R" pitchFamily="18" charset="-128"/>
              <a:cs typeface="Arial" pitchFamily="34" charset="0"/>
            </a:endParaRPr>
          </a:p>
          <a:p>
            <a:pPr marL="457200" indent="-457200">
              <a:lnSpc>
                <a:spcPct val="150000"/>
              </a:lnSpc>
              <a:buClr>
                <a:schemeClr val="tx2"/>
              </a:buClr>
              <a:buNone/>
            </a:pPr>
            <a:endParaRPr lang="en-US" sz="2000" dirty="0" smtClean="0">
              <a:solidFill>
                <a:srgbClr val="000000"/>
              </a:solidFill>
              <a:latin typeface="+mj-lt"/>
              <a:ea typeface="Adobe Kaiti Std R" pitchFamily="18" charset="-128"/>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447800"/>
            <a:ext cx="7772400" cy="4495800"/>
          </a:xfrm>
        </p:spPr>
        <p:txBody>
          <a:bodyPr>
            <a:normAutofit/>
          </a:bodyPr>
          <a:lstStyle/>
          <a:p>
            <a:pPr>
              <a:buFont typeface="Wingdings" panose="05000000000000000000" pitchFamily="2" charset="2"/>
              <a:buChar char="ü"/>
            </a:pPr>
            <a:r>
              <a:rPr lang="en-IN" dirty="0"/>
              <a:t>In industries the material handling is done manually but workers safety concerns it is danger to handle chemicals manually. </a:t>
            </a:r>
          </a:p>
          <a:p>
            <a:pPr>
              <a:buFont typeface="Wingdings" panose="05000000000000000000" pitchFamily="2" charset="2"/>
              <a:buChar char="ü"/>
            </a:pPr>
            <a:r>
              <a:rPr lang="en-IN" dirty="0"/>
              <a:t>So in the industries the automation plays very important role. In our project we are using the rack &amp; pinion mechanism to move the material from one place to another in x direction. &amp; to lift the material we are using the lead screw mechanism.</a:t>
            </a:r>
          </a:p>
          <a:p>
            <a:pPr>
              <a:buFont typeface="Wingdings" panose="05000000000000000000" pitchFamily="2" charset="2"/>
              <a:buChar char="ü"/>
            </a:pPr>
            <a:r>
              <a:rPr lang="en-IN" dirty="0"/>
              <a:t>Various Types of X-Y control Positioning System is used in industries for many purpose. In industry this mechanism is operated by PLC and Microcontroller.</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740508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1447800"/>
          </a:xfrm>
        </p:spPr>
        <p:txBody>
          <a:bodyPr>
            <a:noAutofit/>
          </a:bodyPr>
          <a:lstStyle/>
          <a:p>
            <a:pPr algn="ct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PROBLEM STATEMENT</a:t>
            </a:r>
            <a:r>
              <a:rPr lang="en-US" sz="3600" dirty="0" smtClean="0"/>
              <a:t/>
            </a:r>
            <a:br>
              <a:rPr lang="en-US" sz="3600" dirty="0" smtClean="0"/>
            </a:br>
            <a:endParaRPr lang="en-US" sz="3600" dirty="0"/>
          </a:p>
        </p:txBody>
      </p:sp>
      <p:sp>
        <p:nvSpPr>
          <p:cNvPr id="3" name="Content Placeholder 2"/>
          <p:cNvSpPr>
            <a:spLocks noGrp="1"/>
          </p:cNvSpPr>
          <p:nvPr>
            <p:ph sz="quarter" idx="1"/>
          </p:nvPr>
        </p:nvSpPr>
        <p:spPr>
          <a:xfrm>
            <a:off x="481263" y="1981200"/>
            <a:ext cx="8229600" cy="3700272"/>
          </a:xfrm>
        </p:spPr>
        <p:txBody>
          <a:bodyPr>
            <a:normAutofit/>
          </a:bodyPr>
          <a:lstStyle/>
          <a:p>
            <a:r>
              <a:rPr lang="en-IN" dirty="0"/>
              <a:t>In powder  coating process  the handling of product  is now very difficult as it done manually. </a:t>
            </a:r>
          </a:p>
          <a:p>
            <a:r>
              <a:rPr lang="en-IN" dirty="0"/>
              <a:t>If the size of the component is larger than the regular size it is difficult for lifting and handling those components.</a:t>
            </a:r>
          </a:p>
          <a:p>
            <a:r>
              <a:rPr lang="en-IN" dirty="0"/>
              <a:t> As it is required to find the alternative to handling of products.</a:t>
            </a:r>
          </a:p>
        </p:txBody>
      </p:sp>
    </p:spTree>
    <p:extLst>
      <p:ext uri="{BB962C8B-B14F-4D97-AF65-F5344CB8AC3E}">
        <p14:creationId xmlns:p14="http://schemas.microsoft.com/office/powerpoint/2010/main" xmlns="" val="3997290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1"/>
            <a:ext cx="7886700" cy="990600"/>
          </a:xfrm>
        </p:spPr>
        <p:txBody>
          <a:bodyPr>
            <a:normAutofit/>
          </a:bodyPr>
          <a:lstStyle/>
          <a:p>
            <a:pPr algn="ctr"/>
            <a:r>
              <a:rPr lang="en-US" sz="4000" b="1" dirty="0" smtClean="0">
                <a:latin typeface="Times New Roman" pitchFamily="18" charset="0"/>
                <a:cs typeface="Times New Roman" pitchFamily="18" charset="0"/>
              </a:rPr>
              <a:t>  SOLUTION</a:t>
            </a:r>
            <a:endParaRPr lang="en-US"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524000"/>
            <a:ext cx="8305800" cy="4652963"/>
          </a:xfrm>
        </p:spPr>
        <p:txBody>
          <a:bodyPr/>
          <a:lstStyle/>
          <a:p>
            <a:r>
              <a:rPr lang="en-IN" dirty="0">
                <a:cs typeface="Times New Roman" pitchFamily="18" charset="0"/>
              </a:rPr>
              <a:t> So we are designing a system that can lift the material  which is automated system.</a:t>
            </a:r>
          </a:p>
          <a:p>
            <a:r>
              <a:rPr lang="en-IN" dirty="0">
                <a:cs typeface="Times New Roman" pitchFamily="18" charset="0"/>
              </a:rPr>
              <a:t>Design and develop the ‘Design and Manufacturing of X-Y Gantry  mechanism  for material handling'. </a:t>
            </a:r>
          </a:p>
          <a:p>
            <a:r>
              <a:rPr lang="en-IN" dirty="0">
                <a:cs typeface="Times New Roman" pitchFamily="18" charset="0"/>
              </a:rPr>
              <a:t>which will do pick and place operation for material handling concern.</a:t>
            </a:r>
          </a:p>
          <a:p>
            <a:endParaRPr lang="en-US" dirty="0"/>
          </a:p>
        </p:txBody>
      </p:sp>
    </p:spTree>
    <p:extLst>
      <p:ext uri="{BB962C8B-B14F-4D97-AF65-F5344CB8AC3E}">
        <p14:creationId xmlns:p14="http://schemas.microsoft.com/office/powerpoint/2010/main" xmlns="" val="2316139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28600"/>
            <a:ext cx="8305800" cy="707886"/>
          </a:xfrm>
          <a:prstGeom prst="rect">
            <a:avLst/>
          </a:prstGeom>
          <a:noFill/>
        </p:spPr>
        <p:txBody>
          <a:bodyPr wrap="square" rtlCol="0">
            <a:spAutoFit/>
          </a:bodyPr>
          <a:lstStyle/>
          <a:p>
            <a:pPr algn="ctr"/>
            <a:r>
              <a:rPr lang="en-US" sz="4000" b="1" dirty="0" smtClean="0">
                <a:solidFill>
                  <a:schemeClr val="tx1">
                    <a:lumMod val="65000"/>
                    <a:lumOff val="35000"/>
                  </a:schemeClr>
                </a:solidFill>
                <a:latin typeface="Times New Roman" panose="02020603050405020304" pitchFamily="18" charset="0"/>
                <a:cs typeface="Times New Roman" panose="02020603050405020304" pitchFamily="18" charset="0"/>
              </a:rPr>
              <a:t>ABSTRACT</a:t>
            </a:r>
          </a:p>
        </p:txBody>
      </p:sp>
      <p:sp>
        <p:nvSpPr>
          <p:cNvPr id="5" name="Content Placeholder 2"/>
          <p:cNvSpPr txBox="1">
            <a:spLocks/>
          </p:cNvSpPr>
          <p:nvPr/>
        </p:nvSpPr>
        <p:spPr>
          <a:xfrm>
            <a:off x="533400" y="1143000"/>
            <a:ext cx="8001001" cy="4800600"/>
          </a:xfrm>
          <a:prstGeom prst="rect">
            <a:avLst/>
          </a:prstGeom>
        </p:spPr>
        <p:txBody>
          <a:bodyPr>
            <a:normAutofit fontScale="2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70000"/>
              </a:lnSpc>
            </a:pPr>
            <a:r>
              <a:rPr lang="en-IN" sz="8000" dirty="0">
                <a:cs typeface="Times New Roman" pitchFamily="18" charset="0"/>
              </a:rPr>
              <a:t>In powder coating industry there will be heavy and large amount of components for the process. For powder coating process the components need to be taken to three stages.</a:t>
            </a:r>
          </a:p>
          <a:p>
            <a:pPr>
              <a:lnSpc>
                <a:spcPct val="170000"/>
              </a:lnSpc>
            </a:pPr>
            <a:r>
              <a:rPr lang="en-IN" sz="8000" dirty="0">
                <a:cs typeface="Times New Roman" pitchFamily="18" charset="0"/>
              </a:rPr>
              <a:t>For taking this component to this stages it needs to be lifted. This lifting is time consuming and difficult. </a:t>
            </a:r>
          </a:p>
          <a:p>
            <a:pPr>
              <a:lnSpc>
                <a:spcPct val="170000"/>
              </a:lnSpc>
            </a:pPr>
            <a:r>
              <a:rPr lang="en-IN" sz="8000" dirty="0">
                <a:cs typeface="Times New Roman" pitchFamily="18" charset="0"/>
              </a:rPr>
              <a:t>We need labours for this and thus it can create accident. </a:t>
            </a:r>
            <a:endParaRPr lang="en-IN" sz="8000" dirty="0" smtClean="0">
              <a:cs typeface="Times New Roman" pitchFamily="18" charset="0"/>
            </a:endParaRPr>
          </a:p>
          <a:p>
            <a:pPr>
              <a:lnSpc>
                <a:spcPct val="170000"/>
              </a:lnSpc>
            </a:pPr>
            <a:r>
              <a:rPr lang="en-IN" sz="8000" dirty="0">
                <a:cs typeface="Times New Roman" pitchFamily="18" charset="0"/>
              </a:rPr>
              <a:t>Thus for this purpose we are creating a  mechanism that would save our time. For horizontal and vertical movement we use lead </a:t>
            </a:r>
            <a:r>
              <a:rPr lang="en-IN" sz="8000" dirty="0" smtClean="0">
                <a:cs typeface="Times New Roman" pitchFamily="18" charset="0"/>
              </a:rPr>
              <a:t>screw. The </a:t>
            </a:r>
            <a:r>
              <a:rPr lang="en-IN" sz="8000" dirty="0">
                <a:cs typeface="Times New Roman" pitchFamily="18" charset="0"/>
              </a:rPr>
              <a:t>feed is supplied to the lead screw with DC </a:t>
            </a:r>
            <a:r>
              <a:rPr lang="en-IN" sz="8000" dirty="0" smtClean="0">
                <a:cs typeface="Times New Roman" pitchFamily="18" charset="0"/>
              </a:rPr>
              <a:t>motor. And </a:t>
            </a:r>
            <a:r>
              <a:rPr lang="en-IN" sz="8000" dirty="0">
                <a:cs typeface="Times New Roman" pitchFamily="18" charset="0"/>
              </a:rPr>
              <a:t>for holding the component  we use grippers.</a:t>
            </a:r>
          </a:p>
          <a:p>
            <a:endParaRPr lang="en-IN" dirty="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pPr algn="ctr"/>
            <a:r>
              <a:rPr lang="en-US" sz="3600" b="1" dirty="0" smtClean="0">
                <a:latin typeface="Times New Roman" pitchFamily="18" charset="0"/>
                <a:cs typeface="Times New Roman" pitchFamily="18" charset="0"/>
              </a:rPr>
              <a:t>OBJECTIVES</a:t>
            </a:r>
            <a:endParaRPr lang="en-US" sz="3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447800"/>
            <a:ext cx="7772400" cy="5029200"/>
          </a:xfrm>
        </p:spPr>
        <p:txBody>
          <a:bodyPr>
            <a:normAutofit/>
          </a:bodyPr>
          <a:lstStyle/>
          <a:p>
            <a:pPr>
              <a:buFont typeface="Wingdings" pitchFamily="2" charset="2"/>
              <a:buChar char="ü"/>
            </a:pPr>
            <a:r>
              <a:rPr lang="en-IN" sz="3200" dirty="0">
                <a:cs typeface="Times New Roman" pitchFamily="18" charset="0"/>
              </a:rPr>
              <a:t>The objective of material handling system are as follows:-</a:t>
            </a:r>
          </a:p>
          <a:p>
            <a:pPr lvl="0">
              <a:buFont typeface="Wingdings" pitchFamily="2" charset="2"/>
              <a:buChar char="ü"/>
            </a:pPr>
            <a:r>
              <a:rPr lang="en-IN" sz="2800" dirty="0">
                <a:cs typeface="Times New Roman" pitchFamily="18" charset="0"/>
              </a:rPr>
              <a:t>To design &amp; developed the X- y mechanism for the</a:t>
            </a:r>
          </a:p>
          <a:p>
            <a:pPr marL="0" lvl="0" indent="0">
              <a:buFont typeface="Wingdings" pitchFamily="2" charset="2"/>
              <a:buChar char="ü"/>
            </a:pPr>
            <a:r>
              <a:rPr lang="en-IN" sz="2800" dirty="0">
                <a:cs typeface="Times New Roman" pitchFamily="18" charset="0"/>
              </a:rPr>
              <a:t>     application.	</a:t>
            </a:r>
          </a:p>
          <a:p>
            <a:pPr lvl="0">
              <a:buFont typeface="Wingdings" pitchFamily="2" charset="2"/>
              <a:buChar char="ü"/>
            </a:pPr>
            <a:r>
              <a:rPr lang="en-IN" sz="2800" dirty="0">
                <a:cs typeface="Times New Roman" pitchFamily="18" charset="0"/>
              </a:rPr>
              <a:t>To manufacture the system.</a:t>
            </a:r>
          </a:p>
          <a:p>
            <a:pPr lvl="0">
              <a:buFont typeface="Wingdings" pitchFamily="2" charset="2"/>
              <a:buChar char="ü"/>
            </a:pPr>
            <a:r>
              <a:rPr lang="en-IN" sz="2800" dirty="0">
                <a:cs typeface="Times New Roman" pitchFamily="18" charset="0"/>
              </a:rPr>
              <a:t>To perform pick and place operation.</a:t>
            </a:r>
          </a:p>
          <a:p>
            <a:pPr lvl="0">
              <a:buFont typeface="Wingdings" pitchFamily="2" charset="2"/>
              <a:buChar char="ü"/>
            </a:pPr>
            <a:r>
              <a:rPr lang="en-IN" sz="2800" dirty="0">
                <a:cs typeface="Times New Roman" pitchFamily="18" charset="0"/>
              </a:rPr>
              <a:t>To reduce labour work &amp; increase human safety.</a:t>
            </a:r>
          </a:p>
          <a:p>
            <a:pPr lvl="0">
              <a:buFont typeface="Wingdings" pitchFamily="2" charset="2"/>
              <a:buChar char="ü"/>
            </a:pPr>
            <a:r>
              <a:rPr lang="en-IN" sz="2800" dirty="0">
                <a:cs typeface="Times New Roman" pitchFamily="18" charset="0"/>
              </a:rPr>
              <a:t>To save material handling time and cost.</a:t>
            </a:r>
          </a:p>
          <a:p>
            <a:pPr lvl="0">
              <a:buFont typeface="Wingdings" pitchFamily="2" charset="2"/>
              <a:buChar char="ü"/>
            </a:pPr>
            <a:r>
              <a:rPr lang="en-IN" sz="2800" dirty="0">
                <a:cs typeface="Times New Roman" pitchFamily="18" charset="0"/>
              </a:rPr>
              <a:t>To improve work efficiency.</a:t>
            </a:r>
          </a:p>
          <a:p>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1357222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685799"/>
          </a:xfrm>
        </p:spPr>
        <p:txBody>
          <a:bodyPr>
            <a:noAutofit/>
          </a:bodyPr>
          <a:lstStyle/>
          <a:p>
            <a:pPr algn="ctr"/>
            <a:r>
              <a:rPr lang="en-US" sz="4000" b="1" dirty="0" smtClean="0">
                <a:latin typeface="Times New Roman" panose="02020603050405020304" pitchFamily="18" charset="0"/>
                <a:cs typeface="Times New Roman" panose="02020603050405020304" pitchFamily="18" charset="0"/>
              </a:rPr>
              <a:t>                                                        Methodology</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828800"/>
            <a:ext cx="8229600" cy="4419599"/>
          </a:xfrm>
        </p:spPr>
        <p:txBody>
          <a:bodyPr>
            <a:normAutofit fontScale="92500" lnSpcReduction="10000"/>
          </a:bodyPr>
          <a:lstStyle/>
          <a:p>
            <a:pPr marL="109728" indent="0">
              <a:buNone/>
            </a:pPr>
            <a:endParaRPr lang="en-US" dirty="0">
              <a:cs typeface="Times New Roman" pitchFamily="18" charset="0"/>
            </a:endParaRPr>
          </a:p>
          <a:p>
            <a:pPr algn="just"/>
            <a:r>
              <a:rPr lang="en-IN" dirty="0">
                <a:cs typeface="Times New Roman" pitchFamily="18" charset="0"/>
              </a:rPr>
              <a:t>First we will design the X-Y Gantry system suitable to our application. In which we will design lead screw for  X-Y movement and gripper for holding the product. We can use the following methods for achieving the  X-Y motion.</a:t>
            </a:r>
          </a:p>
          <a:p>
            <a:pPr algn="just"/>
            <a:endParaRPr lang="en-IN" dirty="0">
              <a:cs typeface="Times New Roman" pitchFamily="18" charset="0"/>
            </a:endParaRPr>
          </a:p>
          <a:p>
            <a:pPr algn="just"/>
            <a:r>
              <a:rPr lang="en-IN" dirty="0">
                <a:cs typeface="Times New Roman" pitchFamily="18" charset="0"/>
              </a:rPr>
              <a:t>Analytical: Then we will </a:t>
            </a:r>
            <a:r>
              <a:rPr lang="en-IN" dirty="0" err="1">
                <a:cs typeface="Times New Roman" pitchFamily="18" charset="0"/>
              </a:rPr>
              <a:t>analyze</a:t>
            </a:r>
            <a:r>
              <a:rPr lang="en-IN" dirty="0">
                <a:cs typeface="Times New Roman" pitchFamily="18" charset="0"/>
              </a:rPr>
              <a:t> the design in ANSYS for static and dynamic conditions for different load lifting capacity.</a:t>
            </a:r>
          </a:p>
          <a:p>
            <a:pPr algn="just"/>
            <a:endParaRPr lang="en-IN" dirty="0">
              <a:cs typeface="Times New Roman" pitchFamily="18" charset="0"/>
            </a:endParaRPr>
          </a:p>
          <a:p>
            <a:pPr algn="just"/>
            <a:r>
              <a:rPr lang="en-IN" dirty="0">
                <a:cs typeface="Times New Roman" pitchFamily="18" charset="0"/>
              </a:rPr>
              <a:t>Experimentally: in our project we will make an experimental setup for finding effective X-Y Gantry  system.</a:t>
            </a:r>
          </a:p>
          <a:p>
            <a:endParaRPr lang="en-IN" sz="3200" dirty="0"/>
          </a:p>
        </p:txBody>
      </p:sp>
    </p:spTree>
    <p:extLst>
      <p:ext uri="{BB962C8B-B14F-4D97-AF65-F5344CB8AC3E}">
        <p14:creationId xmlns:p14="http://schemas.microsoft.com/office/powerpoint/2010/main" xmlns="" val="840561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437691"/>
            <a:ext cx="8382000" cy="3657600"/>
          </a:xfrm>
          <a:prstGeom prst="rect">
            <a:avLst/>
          </a:prstGeom>
        </p:spPr>
        <p:txBody>
          <a:bodyPr bIns="91440" anchor="b" anchorCtr="0">
            <a:normAutofit fontScale="900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100" dirty="0" smtClean="0">
                <a:solidFill>
                  <a:schemeClr val="tx1"/>
                </a:solidFill>
                <a:latin typeface="Times New Roman" pitchFamily="18" charset="0"/>
                <a:cs typeface="Times New Roman" pitchFamily="18" charset="0"/>
              </a:rPr>
              <a:t/>
            </a:r>
            <a:br>
              <a:rPr lang="en-US" sz="3100" dirty="0" smtClean="0">
                <a:solidFill>
                  <a:schemeClr val="tx1"/>
                </a:solidFill>
                <a:latin typeface="Times New Roman" pitchFamily="18" charset="0"/>
                <a:cs typeface="Times New Roman" pitchFamily="18" charset="0"/>
              </a:rPr>
            </a:br>
            <a:r>
              <a:rPr lang="en-US" sz="3100" dirty="0" smtClean="0">
                <a:solidFill>
                  <a:schemeClr val="tx1"/>
                </a:solidFill>
                <a:latin typeface="Times New Roman" pitchFamily="18" charset="0"/>
                <a:cs typeface="Times New Roman" pitchFamily="18" charset="0"/>
              </a:rPr>
              <a:t/>
            </a:r>
            <a:br>
              <a:rPr lang="en-US" sz="3100" dirty="0" smtClean="0">
                <a:solidFill>
                  <a:schemeClr val="tx1"/>
                </a:solidFill>
                <a:latin typeface="Times New Roman" pitchFamily="18" charset="0"/>
                <a:cs typeface="Times New Roman" pitchFamily="18" charset="0"/>
              </a:rPr>
            </a:br>
            <a:r>
              <a:rPr lang="en-US" sz="3100" dirty="0" smtClean="0">
                <a:solidFill>
                  <a:schemeClr val="tx1"/>
                </a:solidFill>
                <a:latin typeface="Times New Roman" pitchFamily="18" charset="0"/>
                <a:cs typeface="Times New Roman" pitchFamily="18" charset="0"/>
              </a:rPr>
              <a:t/>
            </a:r>
            <a:br>
              <a:rPr lang="en-US" sz="3100" dirty="0" smtClean="0">
                <a:solidFill>
                  <a:schemeClr val="tx1"/>
                </a:solidFill>
                <a:latin typeface="Times New Roman" pitchFamily="18" charset="0"/>
                <a:cs typeface="Times New Roman" pitchFamily="18" charset="0"/>
              </a:rPr>
            </a:br>
            <a:r>
              <a:rPr lang="en-US" sz="3100" dirty="0" smtClean="0">
                <a:solidFill>
                  <a:schemeClr val="tx1"/>
                </a:solidFill>
                <a:latin typeface="Times New Roman" pitchFamily="18" charset="0"/>
                <a:cs typeface="Times New Roman" pitchFamily="18" charset="0"/>
              </a:rPr>
              <a:t/>
            </a:r>
            <a:br>
              <a:rPr lang="en-US" sz="3100" dirty="0" smtClean="0">
                <a:solidFill>
                  <a:schemeClr val="tx1"/>
                </a:solidFill>
                <a:latin typeface="Times New Roman" pitchFamily="18" charset="0"/>
                <a:cs typeface="Times New Roman" pitchFamily="18" charset="0"/>
              </a:rPr>
            </a:br>
            <a:r>
              <a:rPr lang="en-US" sz="3100" dirty="0" smtClean="0">
                <a:solidFill>
                  <a:schemeClr val="tx1"/>
                </a:solidFill>
                <a:latin typeface="Times New Roman" pitchFamily="18" charset="0"/>
                <a:cs typeface="Times New Roman" pitchFamily="18" charset="0"/>
              </a:rPr>
              <a:t/>
            </a:r>
            <a:br>
              <a:rPr lang="en-US" sz="3100" dirty="0" smtClean="0">
                <a:solidFill>
                  <a:schemeClr val="tx1"/>
                </a:solidFill>
                <a:latin typeface="Times New Roman" pitchFamily="18" charset="0"/>
                <a:cs typeface="Times New Roman" pitchFamily="18" charset="0"/>
              </a:rPr>
            </a:b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5" name="Title 4"/>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Experimental Setup</a:t>
            </a:r>
            <a:endParaRPr lang="en-US" b="1" dirty="0">
              <a:latin typeface="Times New Roman" panose="02020603050405020304" pitchFamily="18" charset="0"/>
              <a:cs typeface="Times New Roman" panose="02020603050405020304" pitchFamily="18" charset="0"/>
            </a:endParaRPr>
          </a:p>
        </p:txBody>
      </p:sp>
      <p:sp>
        <p:nvSpPr>
          <p:cNvPr id="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31"/>
          <p:cNvSpPr>
            <a:spLocks noChangeArrowheads="1"/>
          </p:cNvSpPr>
          <p:nvPr/>
        </p:nvSpPr>
        <p:spPr bwMode="auto">
          <a:xfrm>
            <a:off x="1828800" y="30480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1" name="TextBox 100"/>
          <p:cNvSpPr txBox="1"/>
          <p:nvPr/>
        </p:nvSpPr>
        <p:spPr>
          <a:xfrm>
            <a:off x="381000" y="1417638"/>
            <a:ext cx="8458200" cy="5211762"/>
          </a:xfrm>
          <a:prstGeom prst="rect">
            <a:avLst/>
          </a:prstGeom>
          <a:noFill/>
        </p:spPr>
        <p:txBody>
          <a:bodyPr wrap="square" rtlCol="0">
            <a:spAutoFit/>
          </a:bodyPr>
          <a:lstStyle/>
          <a:p>
            <a:endParaRPr lang="en-US" dirty="0"/>
          </a:p>
        </p:txBody>
      </p:sp>
      <p:pic>
        <p:nvPicPr>
          <p:cNvPr id="102" name="Picture 10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71600" y="1676400"/>
            <a:ext cx="6635205" cy="4313872"/>
          </a:xfrm>
          <a:prstGeom prst="rect">
            <a:avLst/>
          </a:prstGeom>
        </p:spPr>
      </p:pic>
    </p:spTree>
    <p:extLst>
      <p:ext uri="{BB962C8B-B14F-4D97-AF65-F5344CB8AC3E}">
        <p14:creationId xmlns:p14="http://schemas.microsoft.com/office/powerpoint/2010/main" xmlns="" val="29606912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918</TotalTime>
  <Words>810</Words>
  <Application>Microsoft Office PowerPoint</Application>
  <PresentationFormat>On-screen Show (4:3)</PresentationFormat>
  <Paragraphs>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                                                                                               TSSM’s Padmabhooshan Vasantdada Patil Institute of Technology, Bavdhan Department of Mechanical Engineering  </vt:lpstr>
      <vt:lpstr>CONTENTS</vt:lpstr>
      <vt:lpstr>INTRODUCTION</vt:lpstr>
      <vt:lpstr>   PROBLEM STATEMENT </vt:lpstr>
      <vt:lpstr>  SOLUTION</vt:lpstr>
      <vt:lpstr>Slide 6</vt:lpstr>
      <vt:lpstr>OBJECTIVES</vt:lpstr>
      <vt:lpstr>                                                        Methodology</vt:lpstr>
      <vt:lpstr>Experimental Setup</vt:lpstr>
      <vt:lpstr>ARDUINO</vt:lpstr>
      <vt:lpstr>Slide 11</vt:lpstr>
      <vt:lpstr>Slide 12</vt:lpstr>
      <vt:lpstr>Slide 13</vt:lpstr>
      <vt:lpstr>Slide 14</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DTS-i TRIPLE SPARK TECHNOLOGY</dc:title>
  <dc:creator>suman</dc:creator>
  <cp:lastModifiedBy>LIBRARY</cp:lastModifiedBy>
  <cp:revision>149</cp:revision>
  <dcterms:created xsi:type="dcterms:W3CDTF">2015-02-14T08:27:16Z</dcterms:created>
  <dcterms:modified xsi:type="dcterms:W3CDTF">2019-12-17T04:51:09Z</dcterms:modified>
</cp:coreProperties>
</file>