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4" r:id="rId6"/>
    <p:sldId id="260" r:id="rId7"/>
    <p:sldId id="261" r:id="rId8"/>
    <p:sldId id="263"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0" d="100"/>
          <a:sy n="50" d="100"/>
        </p:scale>
        <p:origin x="1934" y="878"/>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 xmlns:a16="http://schemas.microsoft.com/office/drawing/2014/main" id="{D5067E9C-C7B9-4476-9708-CBB3F66FD892}"/>
              </a:ext>
            </a:extLst>
          </p:cNvPr>
          <p:cNvSpPr txBox="1"/>
          <p:nvPr/>
        </p:nvSpPr>
        <p:spPr>
          <a:xfrm>
            <a:off x="4591533" y="2738887"/>
            <a:ext cx="6870861" cy="1754326"/>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Name of </a:t>
            </a:r>
            <a:r>
              <a:rPr lang="en-US" sz="3600" b="1" dirty="0" smtClean="0">
                <a:solidFill>
                  <a:schemeClr val="bg1"/>
                </a:solidFill>
                <a:latin typeface="Calibri" panose="020F0502020204030204" pitchFamily="34" charset="0"/>
                <a:cs typeface="Times New Roman" panose="02020603050405020304" pitchFamily="18" charset="0"/>
              </a:rPr>
              <a:t>Project:</a:t>
            </a:r>
          </a:p>
          <a:p>
            <a:pPr algn="r"/>
            <a:r>
              <a:rPr lang="en-US" sz="3600" b="1" dirty="0">
                <a:solidFill>
                  <a:schemeClr val="bg1"/>
                </a:solidFill>
                <a:latin typeface="Calibri" panose="020F0502020204030204" pitchFamily="34" charset="0"/>
                <a:cs typeface="Times New Roman" panose="02020603050405020304" pitchFamily="18" charset="0"/>
              </a:rPr>
              <a:t>Bio-Fertilizer Recommendation System for Sustainable Agriculture </a:t>
            </a:r>
            <a:r>
              <a:rPr lang="en-IN" sz="3600" b="1" dirty="0" smtClean="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94E319-C77C-49E2-964C-6E125D716194}"/>
              </a:ext>
            </a:extLst>
          </p:cNvPr>
          <p:cNvSpPr txBox="1"/>
          <p:nvPr/>
        </p:nvSpPr>
        <p:spPr>
          <a:xfrm>
            <a:off x="480969" y="1658121"/>
            <a:ext cx="6864711" cy="3170099"/>
          </a:xfrm>
          <a:prstGeom prst="rect">
            <a:avLst/>
          </a:prstGeom>
          <a:noFill/>
        </p:spPr>
        <p:txBody>
          <a:bodyPr wrap="square">
            <a:spAutoFit/>
          </a:bodyPr>
          <a:lstStyle/>
          <a:p>
            <a:r>
              <a:rPr lang="en-IN" sz="2000" b="1" dirty="0">
                <a:solidFill>
                  <a:srgbClr val="213163"/>
                </a:solidFill>
              </a:rPr>
              <a:t>Learning </a:t>
            </a:r>
            <a:r>
              <a:rPr lang="en-IN" sz="2000" b="1" dirty="0" smtClean="0">
                <a:solidFill>
                  <a:srgbClr val="213163"/>
                </a:solidFill>
              </a:rPr>
              <a:t>Objectives:</a:t>
            </a:r>
          </a:p>
          <a:p>
            <a:endParaRPr lang="en-IN" sz="2000" b="1" dirty="0">
              <a:solidFill>
                <a:srgbClr val="213163"/>
              </a:solidFill>
            </a:endParaRPr>
          </a:p>
          <a:p>
            <a:pPr marL="457200" indent="-457200">
              <a:buFont typeface="+mj-lt"/>
              <a:buAutoNum type="arabicPeriod"/>
            </a:pPr>
            <a:r>
              <a:rPr lang="en-IN" sz="2000" b="1" dirty="0">
                <a:solidFill>
                  <a:srgbClr val="213163"/>
                </a:solidFill>
              </a:rPr>
              <a:t>Learn to use machine learning to recommend suitable bio-fertilizers for different crops</a:t>
            </a:r>
            <a:r>
              <a:rPr lang="en-IN" sz="2000" b="1" dirty="0" smtClean="0">
                <a:solidFill>
                  <a:srgbClr val="213163"/>
                </a:solidFill>
              </a:rPr>
              <a:t>.</a:t>
            </a:r>
          </a:p>
          <a:p>
            <a:pPr marL="457200" indent="-457200">
              <a:buFont typeface="+mj-lt"/>
              <a:buAutoNum type="arabicPeriod"/>
            </a:pPr>
            <a:r>
              <a:rPr lang="en-IN" sz="2000" b="1" dirty="0">
                <a:solidFill>
                  <a:srgbClr val="213163"/>
                </a:solidFill>
              </a:rPr>
              <a:t>Understand sustainable agriculture and the role of bio-fertilizers in reducing chemical use</a:t>
            </a:r>
            <a:r>
              <a:rPr lang="en-IN" sz="2000" b="1" dirty="0" smtClean="0">
                <a:solidFill>
                  <a:srgbClr val="213163"/>
                </a:solidFill>
              </a:rPr>
              <a:t>.</a:t>
            </a:r>
          </a:p>
          <a:p>
            <a:pPr marL="457200" indent="-457200">
              <a:buFont typeface="+mj-lt"/>
              <a:buAutoNum type="arabicPeriod"/>
            </a:pPr>
            <a:r>
              <a:rPr lang="en-IN" sz="2000" b="1" dirty="0">
                <a:solidFill>
                  <a:srgbClr val="213163"/>
                </a:solidFill>
              </a:rPr>
              <a:t>Gain skills in data preprocessing, feature engineering, and model evaluation</a:t>
            </a:r>
            <a:r>
              <a:rPr lang="en-IN" sz="2000" b="1" dirty="0" smtClean="0">
                <a:solidFill>
                  <a:srgbClr val="213163"/>
                </a:solidFill>
              </a:rPr>
              <a:t>.</a:t>
            </a:r>
          </a:p>
          <a:p>
            <a:pPr marL="457200" indent="-457200">
              <a:buFont typeface="+mj-lt"/>
              <a:buAutoNum type="arabicPeriod"/>
            </a:pPr>
            <a:r>
              <a:rPr lang="en-IN" sz="2000" b="1" dirty="0" smtClean="0">
                <a:solidFill>
                  <a:srgbClr val="213163"/>
                </a:solidFill>
              </a:rPr>
              <a:t>Apply </a:t>
            </a:r>
            <a:r>
              <a:rPr lang="en-IN" sz="2000" b="1" dirty="0">
                <a:solidFill>
                  <a:srgbClr val="213163"/>
                </a:solidFill>
              </a:rPr>
              <a:t>AI solutions to real-world agricultural problems.</a:t>
            </a:r>
            <a:endParaRPr lang="en-IN" sz="2000" b="1" dirty="0" smtClean="0">
              <a:solidFill>
                <a:srgbClr val="213163"/>
              </a:solidFill>
            </a:endParaRPr>
          </a:p>
        </p:txBody>
      </p:sp>
      <p:sp>
        <p:nvSpPr>
          <p:cNvPr id="3" name="TextBox 2">
            <a:extLst>
              <a:ext uri="{FF2B5EF4-FFF2-40B4-BE49-F238E27FC236}">
                <a16:creationId xmlns=""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135833" y="1067664"/>
            <a:ext cx="10690317" cy="4708981"/>
          </a:xfrm>
          <a:prstGeom prst="rect">
            <a:avLst/>
          </a:prstGeom>
          <a:noFill/>
        </p:spPr>
        <p:txBody>
          <a:bodyPr wrap="square">
            <a:spAutoFit/>
          </a:bodyPr>
          <a:lstStyle/>
          <a:p>
            <a:r>
              <a:rPr lang="en-US" sz="1800" b="1" dirty="0">
                <a:solidFill>
                  <a:srgbClr val="213163"/>
                </a:solidFill>
              </a:rPr>
              <a:t>T</a:t>
            </a:r>
            <a:r>
              <a:rPr lang="en-IN" sz="2000" b="1" dirty="0">
                <a:solidFill>
                  <a:srgbClr val="213163"/>
                </a:solidFill>
              </a:rPr>
              <a:t>ools and Technology </a:t>
            </a:r>
            <a:r>
              <a:rPr lang="en-IN" sz="2000" b="1" dirty="0" smtClean="0">
                <a:solidFill>
                  <a:srgbClr val="213163"/>
                </a:solidFill>
              </a:rPr>
              <a:t>used:</a:t>
            </a:r>
          </a:p>
          <a:p>
            <a:endParaRPr lang="en-IN" sz="2000" b="1" dirty="0">
              <a:solidFill>
                <a:srgbClr val="213163"/>
              </a:solidFill>
            </a:endParaRPr>
          </a:p>
          <a:p>
            <a:pPr marL="342900" indent="-342900">
              <a:buFont typeface="Arial" panose="020B0604020202020204" pitchFamily="34" charset="0"/>
              <a:buChar char="•"/>
            </a:pPr>
            <a:r>
              <a:rPr lang="en-IN" sz="2000" b="1" dirty="0">
                <a:solidFill>
                  <a:srgbClr val="213163"/>
                </a:solidFill>
              </a:rPr>
              <a:t>Python – for data analysis, machine learning model development, and backend programming. </a:t>
            </a:r>
            <a:endParaRPr lang="en-IN" sz="2000" b="1" dirty="0" smtClean="0">
              <a:solidFill>
                <a:srgbClr val="213163"/>
              </a:solidFill>
            </a:endParaRPr>
          </a:p>
          <a:p>
            <a:pPr marL="342900" indent="-342900">
              <a:buFont typeface="Arial" panose="020B0604020202020204" pitchFamily="34" charset="0"/>
              <a:buChar char="•"/>
            </a:pPr>
            <a:r>
              <a:rPr lang="en-IN" sz="2000" b="1" dirty="0">
                <a:solidFill>
                  <a:srgbClr val="213163"/>
                </a:solidFill>
              </a:rPr>
              <a:t>Pandas &amp; NumPy – for data handling and numerical computations</a:t>
            </a:r>
            <a:r>
              <a:rPr lang="en-IN" sz="2000" b="1" dirty="0" smtClean="0">
                <a:solidFill>
                  <a:srgbClr val="213163"/>
                </a:solidFill>
              </a:rPr>
              <a:t>.</a:t>
            </a:r>
          </a:p>
          <a:p>
            <a:pPr marL="342900" indent="-342900">
              <a:buFont typeface="Arial" panose="020B0604020202020204" pitchFamily="34" charset="0"/>
              <a:buChar char="•"/>
            </a:pPr>
            <a:r>
              <a:rPr lang="en-IN" sz="2000" b="1" dirty="0">
                <a:solidFill>
                  <a:srgbClr val="213163"/>
                </a:solidFill>
              </a:rPr>
              <a:t>Scikit-learn – for machine learning algorithms, preprocessing, and model evaluation</a:t>
            </a:r>
            <a:r>
              <a:rPr lang="en-IN" sz="2000" b="1" dirty="0" smtClean="0">
                <a:solidFill>
                  <a:srgbClr val="213163"/>
                </a:solidFill>
              </a:rPr>
              <a:t>.</a:t>
            </a:r>
          </a:p>
          <a:p>
            <a:pPr marL="342900" indent="-342900">
              <a:buFont typeface="Arial" panose="020B0604020202020204" pitchFamily="34" charset="0"/>
              <a:buChar char="•"/>
            </a:pPr>
            <a:r>
              <a:rPr lang="en-IN" sz="2000" b="1" dirty="0">
                <a:solidFill>
                  <a:srgbClr val="213163"/>
                </a:solidFill>
              </a:rPr>
              <a:t>Imbalanced-learn (SMOTE) – to balance the dataset for better predictions</a:t>
            </a:r>
            <a:r>
              <a:rPr lang="en-IN" sz="2000" b="1" dirty="0" smtClean="0">
                <a:solidFill>
                  <a:srgbClr val="213163"/>
                </a:solidFill>
              </a:rPr>
              <a:t>.</a:t>
            </a:r>
          </a:p>
          <a:p>
            <a:pPr marL="342900" indent="-342900">
              <a:buFont typeface="Arial" panose="020B0604020202020204" pitchFamily="34" charset="0"/>
              <a:buChar char="•"/>
            </a:pPr>
            <a:r>
              <a:rPr lang="en-IN" sz="2000" b="1" dirty="0">
                <a:solidFill>
                  <a:srgbClr val="213163"/>
                </a:solidFill>
              </a:rPr>
              <a:t>Matplotlib &amp; Seaborn – for data visualization and plotting confusion matrices</a:t>
            </a:r>
            <a:r>
              <a:rPr lang="en-IN" sz="2000" b="1" dirty="0" smtClean="0">
                <a:solidFill>
                  <a:srgbClr val="213163"/>
                </a:solidFill>
              </a:rPr>
              <a:t>.</a:t>
            </a:r>
          </a:p>
          <a:p>
            <a:pPr marL="342900" indent="-342900">
              <a:buFont typeface="Arial" panose="020B0604020202020204" pitchFamily="34" charset="0"/>
              <a:buChar char="•"/>
            </a:pPr>
            <a:r>
              <a:rPr lang="en-IN" sz="2000" b="1" dirty="0">
                <a:solidFill>
                  <a:srgbClr val="213163"/>
                </a:solidFill>
              </a:rPr>
              <a:t>Flask – for creating the web backend and connecting the model with a user </a:t>
            </a:r>
            <a:r>
              <a:rPr lang="en-IN" sz="2000" b="1" dirty="0" smtClean="0">
                <a:solidFill>
                  <a:srgbClr val="213163"/>
                </a:solidFill>
              </a:rPr>
              <a:t>interface</a:t>
            </a:r>
          </a:p>
          <a:p>
            <a:pPr marL="342900" indent="-342900">
              <a:buFont typeface="Arial" panose="020B0604020202020204" pitchFamily="34" charset="0"/>
              <a:buChar char="•"/>
            </a:pPr>
            <a:r>
              <a:rPr lang="en-IN" sz="2000" b="1" dirty="0">
                <a:solidFill>
                  <a:srgbClr val="213163"/>
                </a:solidFill>
              </a:rPr>
              <a:t>HTML, CSS, JavaScript – for frontend development and building a user-friendly web interface</a:t>
            </a:r>
            <a:r>
              <a:rPr lang="en-IN" sz="2000" b="1" dirty="0" smtClean="0">
                <a:solidFill>
                  <a:srgbClr val="213163"/>
                </a:solidFill>
              </a:rPr>
              <a:t>.</a:t>
            </a:r>
          </a:p>
          <a:p>
            <a:pPr marL="342900" indent="-342900">
              <a:buFont typeface="Arial" panose="020B0604020202020204" pitchFamily="34" charset="0"/>
              <a:buChar char="•"/>
            </a:pPr>
            <a:r>
              <a:rPr lang="en-IN" sz="2000" b="1" dirty="0">
                <a:solidFill>
                  <a:srgbClr val="213163"/>
                </a:solidFill>
              </a:rPr>
              <a:t>Pickle – to save and load trained models and scalers</a:t>
            </a:r>
            <a:r>
              <a:rPr lang="en-IN" sz="2000" b="1" dirty="0" smtClean="0">
                <a:solidFill>
                  <a:srgbClr val="213163"/>
                </a:solidFill>
              </a:rPr>
              <a:t>.</a:t>
            </a:r>
          </a:p>
          <a:p>
            <a:pPr marL="342900" indent="-342900">
              <a:buFont typeface="Arial" panose="020B0604020202020204" pitchFamily="34" charset="0"/>
              <a:buChar char="•"/>
            </a:pPr>
            <a:r>
              <a:rPr lang="en-IN" sz="2000" b="1" dirty="0" smtClean="0">
                <a:solidFill>
                  <a:srgbClr val="213163"/>
                </a:solidFill>
              </a:rPr>
              <a:t>VS </a:t>
            </a:r>
            <a:r>
              <a:rPr lang="en-IN" sz="2000" b="1" dirty="0">
                <a:solidFill>
                  <a:srgbClr val="213163"/>
                </a:solidFill>
              </a:rPr>
              <a:t>Code – for coding, testing, and debugging the project.</a:t>
            </a:r>
            <a:endParaRPr lang="en-IN" sz="2000" b="1" dirty="0">
              <a:solidFill>
                <a:srgbClr val="213163"/>
              </a:solidFill>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68356" y="1014656"/>
            <a:ext cx="10945984" cy="5704382"/>
          </a:xfrm>
          <a:prstGeom prst="rect">
            <a:avLst/>
          </a:prstGeom>
          <a:noFill/>
        </p:spPr>
        <p:txBody>
          <a:bodyPr wrap="square">
            <a:spAutoFit/>
          </a:bodyPr>
          <a:lstStyle/>
          <a:p>
            <a:r>
              <a:rPr lang="en-US" sz="2000" b="1" dirty="0" smtClean="0">
                <a:solidFill>
                  <a:srgbClr val="213163"/>
                </a:solidFill>
              </a:rPr>
              <a:t>Methodology:</a:t>
            </a:r>
          </a:p>
          <a:p>
            <a:r>
              <a:rPr lang="en-IN" sz="1800" b="1" dirty="0">
                <a:solidFill>
                  <a:srgbClr val="002060"/>
                </a:solidFill>
              </a:rPr>
              <a:t>Data Collection &amp; Preparation:</a:t>
            </a:r>
            <a:endParaRPr lang="en-IN" sz="1800" dirty="0">
              <a:solidFill>
                <a:srgbClr val="002060"/>
              </a:solidFill>
            </a:endParaRPr>
          </a:p>
          <a:p>
            <a:pPr>
              <a:buFont typeface="Arial" panose="020B0604020202020204" pitchFamily="34" charset="0"/>
              <a:buChar char="•"/>
            </a:pPr>
            <a:r>
              <a:rPr lang="en-IN" sz="1800" dirty="0">
                <a:solidFill>
                  <a:srgbClr val="002060"/>
                </a:solidFill>
              </a:rPr>
              <a:t>Collected crop and fertilizer datasets.</a:t>
            </a:r>
          </a:p>
          <a:p>
            <a:pPr>
              <a:buFont typeface="Arial" panose="020B0604020202020204" pitchFamily="34" charset="0"/>
              <a:buChar char="•"/>
            </a:pPr>
            <a:r>
              <a:rPr lang="en-IN" sz="1800" dirty="0">
                <a:solidFill>
                  <a:srgbClr val="002060"/>
                </a:solidFill>
              </a:rPr>
              <a:t>Cleaned the data and handled missing values.</a:t>
            </a:r>
          </a:p>
          <a:p>
            <a:pPr>
              <a:buFont typeface="Arial" panose="020B0604020202020204" pitchFamily="34" charset="0"/>
              <a:buChar char="•"/>
            </a:pPr>
            <a:r>
              <a:rPr lang="en-IN" sz="1800" dirty="0">
                <a:solidFill>
                  <a:srgbClr val="002060"/>
                </a:solidFill>
              </a:rPr>
              <a:t>Mapped crops to appropriate bio-fertilizers (Compost, Vermicompost, Rhizobium, etc.).</a:t>
            </a:r>
          </a:p>
          <a:p>
            <a:r>
              <a:rPr lang="en-US" sz="1800" b="1" dirty="0" smtClean="0">
                <a:solidFill>
                  <a:srgbClr val="002060"/>
                </a:solidFill>
              </a:rPr>
              <a:t> </a:t>
            </a:r>
          </a:p>
          <a:p>
            <a:r>
              <a:rPr lang="en-IN" sz="1800" b="1" dirty="0">
                <a:solidFill>
                  <a:srgbClr val="002060"/>
                </a:solidFill>
              </a:rPr>
              <a:t>Feature Engineering:</a:t>
            </a:r>
            <a:endParaRPr lang="en-IN" sz="1800" dirty="0">
              <a:solidFill>
                <a:srgbClr val="002060"/>
              </a:solidFill>
            </a:endParaRPr>
          </a:p>
          <a:p>
            <a:pPr>
              <a:buFont typeface="Arial" panose="020B0604020202020204" pitchFamily="34" charset="0"/>
              <a:buChar char="•"/>
            </a:pPr>
            <a:r>
              <a:rPr lang="en-IN" sz="1800" dirty="0">
                <a:solidFill>
                  <a:srgbClr val="002060"/>
                </a:solidFill>
              </a:rPr>
              <a:t>Created new features like N_to_P, N_to_K, and P_to_K ratios from soil nutrient values to help the model learn better</a:t>
            </a:r>
            <a:r>
              <a:rPr lang="en-IN" sz="1800" dirty="0" smtClean="0">
                <a:solidFill>
                  <a:srgbClr val="002060"/>
                </a:solidFill>
              </a:rPr>
              <a:t>.</a:t>
            </a:r>
          </a:p>
          <a:p>
            <a:pPr>
              <a:buFont typeface="Arial" panose="020B0604020202020204" pitchFamily="34" charset="0"/>
              <a:buChar char="•"/>
            </a:pPr>
            <a:endParaRPr lang="en-IN" sz="1800" dirty="0">
              <a:solidFill>
                <a:srgbClr val="002060"/>
              </a:solidFill>
            </a:endParaRPr>
          </a:p>
          <a:p>
            <a:r>
              <a:rPr lang="en-IN" sz="1800" b="1" dirty="0">
                <a:solidFill>
                  <a:srgbClr val="002060"/>
                </a:solidFill>
              </a:rPr>
              <a:t>Data Preprocessing:</a:t>
            </a:r>
            <a:endParaRPr lang="en-IN" sz="1800" dirty="0">
              <a:solidFill>
                <a:srgbClr val="002060"/>
              </a:solidFill>
            </a:endParaRPr>
          </a:p>
          <a:p>
            <a:pPr>
              <a:buFont typeface="Arial" panose="020B0604020202020204" pitchFamily="34" charset="0"/>
              <a:buChar char="•"/>
            </a:pPr>
            <a:r>
              <a:rPr lang="en-IN" sz="1800" dirty="0">
                <a:solidFill>
                  <a:srgbClr val="002060"/>
                </a:solidFill>
              </a:rPr>
              <a:t>Scaled numerical features using StandardScaler.</a:t>
            </a:r>
          </a:p>
          <a:p>
            <a:pPr>
              <a:buFont typeface="Arial" panose="020B0604020202020204" pitchFamily="34" charset="0"/>
              <a:buChar char="•"/>
            </a:pPr>
            <a:r>
              <a:rPr lang="en-IN" sz="1800" dirty="0">
                <a:solidFill>
                  <a:srgbClr val="002060"/>
                </a:solidFill>
              </a:rPr>
              <a:t>Encoded categorical labels using LabelEncoder.</a:t>
            </a:r>
          </a:p>
          <a:p>
            <a:pPr>
              <a:buFont typeface="Arial" panose="020B0604020202020204" pitchFamily="34" charset="0"/>
              <a:buChar char="•"/>
            </a:pPr>
            <a:r>
              <a:rPr lang="en-IN" sz="1800" dirty="0">
                <a:solidFill>
                  <a:srgbClr val="002060"/>
                </a:solidFill>
              </a:rPr>
              <a:t>Applied SMOTE to balance the dataset and avoid bias toward certain crops.</a:t>
            </a:r>
          </a:p>
          <a:p>
            <a:endParaRPr lang="en-IN" sz="1800" dirty="0" smtClean="0">
              <a:solidFill>
                <a:srgbClr val="002060"/>
              </a:solidFill>
            </a:endParaRPr>
          </a:p>
          <a:p>
            <a:r>
              <a:rPr lang="en-IN" sz="1800" b="1" dirty="0">
                <a:solidFill>
                  <a:srgbClr val="002060"/>
                </a:solidFill>
              </a:rPr>
              <a:t>Model Training:</a:t>
            </a:r>
            <a:endParaRPr lang="en-IN" sz="1800" dirty="0">
              <a:solidFill>
                <a:srgbClr val="002060"/>
              </a:solidFill>
            </a:endParaRPr>
          </a:p>
          <a:p>
            <a:pPr>
              <a:buFont typeface="Arial" panose="020B0604020202020204" pitchFamily="34" charset="0"/>
              <a:buChar char="•"/>
            </a:pPr>
            <a:r>
              <a:rPr lang="en-IN" sz="1800" dirty="0">
                <a:solidFill>
                  <a:srgbClr val="002060"/>
                </a:solidFill>
              </a:rPr>
              <a:t>Split the data into training and testing sets.</a:t>
            </a:r>
          </a:p>
          <a:p>
            <a:pPr>
              <a:buFont typeface="Arial" panose="020B0604020202020204" pitchFamily="34" charset="0"/>
              <a:buChar char="•"/>
            </a:pPr>
            <a:r>
              <a:rPr lang="en-IN" sz="1800" dirty="0">
                <a:solidFill>
                  <a:srgbClr val="002060"/>
                </a:solidFill>
              </a:rPr>
              <a:t>Used Random Forest Classifier with GridSearchCV to select the best hyperparameters.</a:t>
            </a:r>
          </a:p>
          <a:p>
            <a:pPr>
              <a:buFont typeface="Arial" panose="020B0604020202020204" pitchFamily="34" charset="0"/>
              <a:buChar char="•"/>
            </a:pPr>
            <a:r>
              <a:rPr lang="en-IN" sz="1800" dirty="0">
                <a:solidFill>
                  <a:srgbClr val="002060"/>
                </a:solidFill>
              </a:rPr>
              <a:t>Evaluated the model using accuracy, classification report, and confusion matrix.</a:t>
            </a:r>
          </a:p>
          <a:p>
            <a:endParaRPr lang="en-IN" sz="1800" dirty="0">
              <a:solidFill>
                <a:srgbClr val="002060"/>
              </a:solidFill>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68356" y="1014656"/>
            <a:ext cx="10945984" cy="4031873"/>
          </a:xfrm>
          <a:prstGeom prst="rect">
            <a:avLst/>
          </a:prstGeom>
          <a:noFill/>
        </p:spPr>
        <p:txBody>
          <a:bodyPr wrap="square">
            <a:spAutoFit/>
          </a:bodyPr>
          <a:lstStyle/>
          <a:p>
            <a:r>
              <a:rPr lang="en-US" sz="2000" b="1" dirty="0" smtClean="0">
                <a:solidFill>
                  <a:srgbClr val="213163"/>
                </a:solidFill>
              </a:rPr>
              <a:t>Methodology:</a:t>
            </a:r>
          </a:p>
          <a:p>
            <a:endParaRPr lang="en-US" sz="2000" b="1" dirty="0" smtClean="0">
              <a:solidFill>
                <a:srgbClr val="213163"/>
              </a:solidFill>
            </a:endParaRPr>
          </a:p>
          <a:p>
            <a:r>
              <a:rPr lang="en-IN" sz="1800" b="1" dirty="0">
                <a:solidFill>
                  <a:srgbClr val="002060"/>
                </a:solidFill>
              </a:rPr>
              <a:t>Prediction Module:</a:t>
            </a:r>
            <a:endParaRPr lang="en-IN" sz="1800" dirty="0">
              <a:solidFill>
                <a:srgbClr val="002060"/>
              </a:solidFill>
            </a:endParaRPr>
          </a:p>
          <a:p>
            <a:pPr>
              <a:buFont typeface="Arial" panose="020B0604020202020204" pitchFamily="34" charset="0"/>
              <a:buChar char="•"/>
            </a:pPr>
            <a:r>
              <a:rPr lang="en-IN" sz="1800" dirty="0">
                <a:solidFill>
                  <a:srgbClr val="002060"/>
                </a:solidFill>
              </a:rPr>
              <a:t>Created a function that takes soil and environmental parameters as input.</a:t>
            </a:r>
          </a:p>
          <a:p>
            <a:pPr>
              <a:buFont typeface="Arial" panose="020B0604020202020204" pitchFamily="34" charset="0"/>
              <a:buChar char="•"/>
            </a:pPr>
            <a:r>
              <a:rPr lang="en-IN" sz="1800" dirty="0">
                <a:solidFill>
                  <a:srgbClr val="002060"/>
                </a:solidFill>
              </a:rPr>
              <a:t>Predicts the most suitable crop and its corresponding bio-fertilizer with recommended dosage.</a:t>
            </a:r>
          </a:p>
          <a:p>
            <a:endParaRPr lang="en-IN" sz="1800" dirty="0" smtClean="0">
              <a:solidFill>
                <a:srgbClr val="002060"/>
              </a:solidFill>
            </a:endParaRPr>
          </a:p>
          <a:p>
            <a:r>
              <a:rPr lang="en-IN" sz="1800" b="1" dirty="0">
                <a:solidFill>
                  <a:srgbClr val="002060"/>
                </a:solidFill>
              </a:rPr>
              <a:t>Web Application:</a:t>
            </a:r>
            <a:endParaRPr lang="en-IN" sz="1800" dirty="0">
              <a:solidFill>
                <a:srgbClr val="002060"/>
              </a:solidFill>
            </a:endParaRPr>
          </a:p>
          <a:p>
            <a:pPr>
              <a:buFont typeface="Arial" panose="020B0604020202020204" pitchFamily="34" charset="0"/>
              <a:buChar char="•"/>
            </a:pPr>
            <a:r>
              <a:rPr lang="en-IN" sz="1800" dirty="0">
                <a:solidFill>
                  <a:srgbClr val="002060"/>
                </a:solidFill>
              </a:rPr>
              <a:t>Used </a:t>
            </a:r>
            <a:r>
              <a:rPr lang="en-IN" sz="1800" b="1" dirty="0">
                <a:solidFill>
                  <a:srgbClr val="002060"/>
                </a:solidFill>
              </a:rPr>
              <a:t>Flask</a:t>
            </a:r>
            <a:r>
              <a:rPr lang="en-IN" sz="1800" dirty="0">
                <a:solidFill>
                  <a:srgbClr val="002060"/>
                </a:solidFill>
              </a:rPr>
              <a:t> to build a simple web interface.</a:t>
            </a:r>
          </a:p>
          <a:p>
            <a:pPr>
              <a:buFont typeface="Arial" panose="020B0604020202020204" pitchFamily="34" charset="0"/>
              <a:buChar char="•"/>
            </a:pPr>
            <a:r>
              <a:rPr lang="en-IN" sz="1800" dirty="0">
                <a:solidFill>
                  <a:srgbClr val="002060"/>
                </a:solidFill>
              </a:rPr>
              <a:t>Users can input soil nutrients, crop type, and environmental conditions to get fertilizer recommendations in real time.</a:t>
            </a:r>
          </a:p>
          <a:p>
            <a:endParaRPr lang="en-IN" sz="1800" dirty="0" smtClean="0">
              <a:solidFill>
                <a:srgbClr val="002060"/>
              </a:solidFill>
            </a:endParaRPr>
          </a:p>
          <a:p>
            <a:r>
              <a:rPr lang="en-IN" sz="1800" b="1" dirty="0">
                <a:solidFill>
                  <a:srgbClr val="002060"/>
                </a:solidFill>
              </a:rPr>
              <a:t>Visualization &amp; Reporting:</a:t>
            </a:r>
            <a:endParaRPr lang="en-IN" sz="1800" dirty="0">
              <a:solidFill>
                <a:srgbClr val="002060"/>
              </a:solidFill>
            </a:endParaRPr>
          </a:p>
          <a:p>
            <a:pPr>
              <a:buFont typeface="Arial" panose="020B0604020202020204" pitchFamily="34" charset="0"/>
              <a:buChar char="•"/>
            </a:pPr>
            <a:r>
              <a:rPr lang="en-IN" sz="1800" dirty="0">
                <a:solidFill>
                  <a:srgbClr val="002060"/>
                </a:solidFill>
              </a:rPr>
              <a:t>Displayed confusion matrix and model performance metrics for better understanding.</a:t>
            </a:r>
          </a:p>
          <a:p>
            <a:endParaRPr lang="en-IN" sz="1800" dirty="0">
              <a:solidFill>
                <a:srgbClr val="002060"/>
              </a:solidFill>
            </a:endParaRPr>
          </a:p>
        </p:txBody>
      </p:sp>
      <p:sp>
        <p:nvSpPr>
          <p:cNvPr id="2" name="TextBox 1"/>
          <p:cNvSpPr txBox="1"/>
          <p:nvPr/>
        </p:nvSpPr>
        <p:spPr>
          <a:xfrm>
            <a:off x="181155" y="5305245"/>
            <a:ext cx="1561381" cy="666977"/>
          </a:xfrm>
          <a:prstGeom prst="rect">
            <a:avLst/>
          </a:prstGeom>
          <a:noFill/>
        </p:spPr>
        <p:txBody>
          <a:bodyPr wrap="square" rtlCol="0">
            <a:spAutoFit/>
          </a:bodyPr>
          <a:lstStyle/>
          <a:p>
            <a:pPr algn="ctr"/>
            <a:r>
              <a:rPr lang="en-IN" sz="1800" dirty="0">
                <a:solidFill>
                  <a:srgbClr val="002060"/>
                </a:solidFill>
              </a:rPr>
              <a:t>User Interface</a:t>
            </a:r>
          </a:p>
        </p:txBody>
      </p:sp>
      <p:sp>
        <p:nvSpPr>
          <p:cNvPr id="4" name="TextBox 3"/>
          <p:cNvSpPr txBox="1"/>
          <p:nvPr/>
        </p:nvSpPr>
        <p:spPr>
          <a:xfrm>
            <a:off x="1887819" y="5305245"/>
            <a:ext cx="1570008" cy="666977"/>
          </a:xfrm>
          <a:prstGeom prst="rect">
            <a:avLst/>
          </a:prstGeom>
          <a:noFill/>
        </p:spPr>
        <p:txBody>
          <a:bodyPr wrap="square" rtlCol="0">
            <a:spAutoFit/>
          </a:bodyPr>
          <a:lstStyle/>
          <a:p>
            <a:pPr algn="ctr"/>
            <a:r>
              <a:rPr lang="en-IN" dirty="0">
                <a:solidFill>
                  <a:srgbClr val="002060"/>
                </a:solidFill>
              </a:rPr>
              <a:t>Flask Web App</a:t>
            </a:r>
          </a:p>
        </p:txBody>
      </p:sp>
      <p:sp>
        <p:nvSpPr>
          <p:cNvPr id="5" name="TextBox 4"/>
          <p:cNvSpPr txBox="1"/>
          <p:nvPr/>
        </p:nvSpPr>
        <p:spPr>
          <a:xfrm>
            <a:off x="3726611" y="5374257"/>
            <a:ext cx="1846053" cy="379656"/>
          </a:xfrm>
          <a:prstGeom prst="rect">
            <a:avLst/>
          </a:prstGeom>
          <a:noFill/>
        </p:spPr>
        <p:txBody>
          <a:bodyPr wrap="square" rtlCol="0">
            <a:spAutoFit/>
          </a:bodyPr>
          <a:lstStyle/>
          <a:p>
            <a:r>
              <a:rPr lang="en-IN" dirty="0">
                <a:solidFill>
                  <a:srgbClr val="002060"/>
                </a:solidFill>
              </a:rPr>
              <a:t>Preprocessing</a:t>
            </a:r>
          </a:p>
        </p:txBody>
      </p:sp>
      <p:sp>
        <p:nvSpPr>
          <p:cNvPr id="6" name="TextBox 5"/>
          <p:cNvSpPr txBox="1"/>
          <p:nvPr/>
        </p:nvSpPr>
        <p:spPr>
          <a:xfrm>
            <a:off x="5956398" y="5333621"/>
            <a:ext cx="1224951" cy="666977"/>
          </a:xfrm>
          <a:prstGeom prst="rect">
            <a:avLst/>
          </a:prstGeom>
          <a:noFill/>
        </p:spPr>
        <p:txBody>
          <a:bodyPr wrap="square" rtlCol="0">
            <a:spAutoFit/>
          </a:bodyPr>
          <a:lstStyle/>
          <a:p>
            <a:pPr algn="ctr"/>
            <a:r>
              <a:rPr lang="en-IN" dirty="0">
                <a:solidFill>
                  <a:srgbClr val="002060"/>
                </a:solidFill>
              </a:rPr>
              <a:t>ML Model (RF)</a:t>
            </a:r>
          </a:p>
        </p:txBody>
      </p:sp>
      <p:sp>
        <p:nvSpPr>
          <p:cNvPr id="7" name="TextBox 6"/>
          <p:cNvSpPr txBox="1"/>
          <p:nvPr/>
        </p:nvSpPr>
        <p:spPr>
          <a:xfrm>
            <a:off x="7643003" y="5448905"/>
            <a:ext cx="1690778" cy="379656"/>
          </a:xfrm>
          <a:prstGeom prst="rect">
            <a:avLst/>
          </a:prstGeom>
          <a:noFill/>
        </p:spPr>
        <p:txBody>
          <a:bodyPr wrap="square" rtlCol="0">
            <a:spAutoFit/>
          </a:bodyPr>
          <a:lstStyle/>
          <a:p>
            <a:r>
              <a:rPr lang="en-IN" dirty="0">
                <a:solidFill>
                  <a:srgbClr val="002060"/>
                </a:solidFill>
              </a:rPr>
              <a:t> Bio-Fertilizer</a:t>
            </a:r>
          </a:p>
        </p:txBody>
      </p:sp>
      <p:sp>
        <p:nvSpPr>
          <p:cNvPr id="8" name="TextBox 7"/>
          <p:cNvSpPr txBox="1"/>
          <p:nvPr/>
        </p:nvSpPr>
        <p:spPr>
          <a:xfrm>
            <a:off x="9592574" y="5359747"/>
            <a:ext cx="1621766" cy="681487"/>
          </a:xfrm>
          <a:prstGeom prst="rect">
            <a:avLst/>
          </a:prstGeom>
          <a:noFill/>
        </p:spPr>
        <p:txBody>
          <a:bodyPr wrap="square" rtlCol="0">
            <a:spAutoFit/>
          </a:bodyPr>
          <a:lstStyle/>
          <a:p>
            <a:pPr algn="ctr"/>
            <a:r>
              <a:rPr lang="en-IN" dirty="0">
                <a:solidFill>
                  <a:srgbClr val="002060"/>
                </a:solidFill>
              </a:rPr>
              <a:t>Output to User</a:t>
            </a:r>
          </a:p>
        </p:txBody>
      </p:sp>
      <p:sp>
        <p:nvSpPr>
          <p:cNvPr id="9" name="Rectangle 8"/>
          <p:cNvSpPr/>
          <p:nvPr/>
        </p:nvSpPr>
        <p:spPr>
          <a:xfrm>
            <a:off x="268356" y="5339750"/>
            <a:ext cx="1406105" cy="5979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1988857" y="5339749"/>
            <a:ext cx="1406105" cy="5979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3697496" y="5353615"/>
            <a:ext cx="1703716" cy="5979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5739804" y="5374257"/>
            <a:ext cx="1609902" cy="5979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7672118" y="5402633"/>
            <a:ext cx="1632548" cy="5979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9618453" y="5402633"/>
            <a:ext cx="1406105" cy="5979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1716049" y="5564085"/>
            <a:ext cx="246321" cy="189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a:off x="3436549" y="5605576"/>
            <a:ext cx="246321" cy="189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Arrow 17"/>
          <p:cNvSpPr/>
          <p:nvPr/>
        </p:nvSpPr>
        <p:spPr>
          <a:xfrm>
            <a:off x="5457520" y="5543817"/>
            <a:ext cx="246321" cy="189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a:off x="7391293" y="5591041"/>
            <a:ext cx="246321" cy="189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Arrow 19"/>
          <p:cNvSpPr/>
          <p:nvPr/>
        </p:nvSpPr>
        <p:spPr>
          <a:xfrm>
            <a:off x="9366453" y="5596772"/>
            <a:ext cx="246321" cy="189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66428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608787" y="1313204"/>
            <a:ext cx="9397854" cy="3477875"/>
          </a:xfrm>
          <a:prstGeom prst="rect">
            <a:avLst/>
          </a:prstGeom>
          <a:noFill/>
        </p:spPr>
        <p:txBody>
          <a:bodyPr wrap="square">
            <a:spAutoFit/>
          </a:bodyPr>
          <a:lstStyle/>
          <a:p>
            <a:r>
              <a:rPr lang="en-US" sz="2000" b="1" dirty="0">
                <a:solidFill>
                  <a:srgbClr val="213163"/>
                </a:solidFill>
              </a:rPr>
              <a:t>Problem Statement</a:t>
            </a:r>
            <a:r>
              <a:rPr lang="en-US" sz="2000" b="1" dirty="0" smtClean="0">
                <a:solidFill>
                  <a:srgbClr val="213163"/>
                </a:solidFill>
              </a:rPr>
              <a:t>:</a:t>
            </a:r>
          </a:p>
          <a:p>
            <a:endParaRPr lang="en-US" sz="2000" b="1" dirty="0">
              <a:solidFill>
                <a:srgbClr val="213163"/>
              </a:solidFill>
            </a:endParaRPr>
          </a:p>
          <a:p>
            <a:pPr marL="342900" indent="-342900">
              <a:buFont typeface="Arial" panose="020B0604020202020204" pitchFamily="34" charset="0"/>
              <a:buChar char="•"/>
            </a:pPr>
            <a:r>
              <a:rPr lang="en-US" sz="2000" b="1" dirty="0">
                <a:solidFill>
                  <a:srgbClr val="213163"/>
                </a:solidFill>
              </a:rPr>
              <a:t>Farmers often overuse chemical fertilizers due to lack of guidance</a:t>
            </a:r>
            <a:r>
              <a:rPr lang="en-US" sz="2000" b="1" dirty="0" smtClean="0">
                <a:solidFill>
                  <a:srgbClr val="213163"/>
                </a:solidFill>
              </a:rPr>
              <a:t>.</a:t>
            </a:r>
          </a:p>
          <a:p>
            <a:pPr marL="342900" indent="-342900">
              <a:buFont typeface="Arial" panose="020B0604020202020204" pitchFamily="34" charset="0"/>
              <a:buChar char="•"/>
            </a:pPr>
            <a:r>
              <a:rPr lang="en-US" sz="2000" b="1" dirty="0">
                <a:solidFill>
                  <a:srgbClr val="213163"/>
                </a:solidFill>
              </a:rPr>
              <a:t>Overuse of chemicals increases farming costs and harms soil </a:t>
            </a:r>
            <a:r>
              <a:rPr lang="en-US" sz="2000" b="1" dirty="0" smtClean="0">
                <a:solidFill>
                  <a:srgbClr val="213163"/>
                </a:solidFill>
              </a:rPr>
              <a:t>health.</a:t>
            </a:r>
          </a:p>
          <a:p>
            <a:pPr marL="342900" indent="-342900">
              <a:buFont typeface="Arial" panose="020B0604020202020204" pitchFamily="34" charset="0"/>
              <a:buChar char="•"/>
            </a:pPr>
            <a:r>
              <a:rPr lang="en-US" sz="2000" b="1" dirty="0">
                <a:solidFill>
                  <a:srgbClr val="213163"/>
                </a:solidFill>
              </a:rPr>
              <a:t>Bio-fertilizers (compost, manure, vermicompost, Rhizobium) are sustainable alternatives.  </a:t>
            </a:r>
            <a:endParaRPr lang="en-US" sz="2000" b="1" dirty="0" smtClean="0">
              <a:solidFill>
                <a:srgbClr val="213163"/>
              </a:solidFill>
            </a:endParaRPr>
          </a:p>
          <a:p>
            <a:pPr marL="342900" indent="-342900">
              <a:buFont typeface="Arial" panose="020B0604020202020204" pitchFamily="34" charset="0"/>
              <a:buChar char="•"/>
            </a:pPr>
            <a:r>
              <a:rPr lang="en-IN" sz="2000" b="1" dirty="0">
                <a:solidFill>
                  <a:srgbClr val="213163"/>
                </a:solidFill>
              </a:rPr>
              <a:t>There is no simple method for recommending the right bio-fertilizer for specific crops and soil</a:t>
            </a:r>
            <a:r>
              <a:rPr lang="en-IN" sz="2000" b="1" dirty="0" smtClean="0">
                <a:solidFill>
                  <a:srgbClr val="213163"/>
                </a:solidFill>
              </a:rPr>
              <a:t>.</a:t>
            </a:r>
          </a:p>
          <a:p>
            <a:pPr marL="342900" indent="-342900">
              <a:buFont typeface="Arial" panose="020B0604020202020204" pitchFamily="34" charset="0"/>
              <a:buChar char="•"/>
            </a:pPr>
            <a:r>
              <a:rPr lang="en-IN" sz="2000" b="1" dirty="0">
                <a:solidFill>
                  <a:srgbClr val="213163"/>
                </a:solidFill>
              </a:rPr>
              <a:t>Fertilizer runoff contaminates water and harms the environment</a:t>
            </a:r>
            <a:r>
              <a:rPr lang="en-IN" sz="2000" b="1" dirty="0" smtClean="0">
                <a:solidFill>
                  <a:srgbClr val="213163"/>
                </a:solidFill>
              </a:rPr>
              <a:t>.</a:t>
            </a:r>
          </a:p>
          <a:p>
            <a:pPr marL="342900" indent="-342900">
              <a:buFont typeface="Arial" panose="020B0604020202020204" pitchFamily="34" charset="0"/>
              <a:buChar char="•"/>
            </a:pPr>
            <a:r>
              <a:rPr lang="en-IN" sz="2000" b="1" dirty="0">
                <a:solidFill>
                  <a:srgbClr val="213163"/>
                </a:solidFill>
              </a:rPr>
              <a:t>Farmers lack easy access to eco-friendly and sustainable farming practices.</a:t>
            </a:r>
            <a:endParaRPr lang="en-IN" sz="2000" b="1" dirty="0">
              <a:solidFill>
                <a:srgbClr val="213163"/>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9101" y="4855348"/>
            <a:ext cx="3194649" cy="178900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1282" y="4856670"/>
            <a:ext cx="3192288" cy="178768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787" y="4855348"/>
            <a:ext cx="3086194" cy="1728269"/>
          </a:xfrm>
          <a:prstGeom prst="rect">
            <a:avLst/>
          </a:prstGeom>
        </p:spPr>
      </p:pic>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55104" y="1054412"/>
            <a:ext cx="7111854" cy="5016758"/>
          </a:xfrm>
          <a:prstGeom prst="rect">
            <a:avLst/>
          </a:prstGeom>
          <a:noFill/>
        </p:spPr>
        <p:txBody>
          <a:bodyPr wrap="square">
            <a:spAutoFit/>
          </a:bodyPr>
          <a:lstStyle/>
          <a:p>
            <a:r>
              <a:rPr lang="en-US" sz="2000" b="1" dirty="0">
                <a:solidFill>
                  <a:srgbClr val="213163"/>
                </a:solidFill>
              </a:rPr>
              <a:t>Solution</a:t>
            </a:r>
            <a:r>
              <a:rPr lang="en-US" sz="2000" b="1" dirty="0" smtClean="0">
                <a:solidFill>
                  <a:srgbClr val="213163"/>
                </a:solidFill>
              </a:rPr>
              <a:t>:</a:t>
            </a:r>
          </a:p>
          <a:p>
            <a:endParaRPr lang="en-US" sz="2000" b="1" dirty="0">
              <a:solidFill>
                <a:srgbClr val="213163"/>
              </a:solidFill>
            </a:endParaRPr>
          </a:p>
          <a:p>
            <a:pPr marL="342900" indent="-342900">
              <a:buFont typeface="Arial" panose="020B0604020202020204" pitchFamily="34" charset="0"/>
              <a:buChar char="•"/>
            </a:pPr>
            <a:r>
              <a:rPr lang="en-US" sz="2000" b="1" dirty="0">
                <a:solidFill>
                  <a:srgbClr val="213163"/>
                </a:solidFill>
              </a:rPr>
              <a:t>The project aims to build an AI-powered system to recommend suitable bio-fertilizers.  </a:t>
            </a:r>
            <a:endParaRPr lang="en-US" sz="2000" b="1" dirty="0" smtClean="0">
              <a:solidFill>
                <a:srgbClr val="213163"/>
              </a:solidFill>
            </a:endParaRPr>
          </a:p>
          <a:p>
            <a:pPr marL="342900" indent="-342900">
              <a:buFont typeface="Arial" panose="020B0604020202020204" pitchFamily="34" charset="0"/>
              <a:buChar char="•"/>
            </a:pPr>
            <a:r>
              <a:rPr lang="en-IN" sz="2000" b="1" dirty="0" smtClean="0">
                <a:solidFill>
                  <a:srgbClr val="213163"/>
                </a:solidFill>
              </a:rPr>
              <a:t>Take soil nutrient values (N, P, K, pH), crop type, and environmental factors as input.</a:t>
            </a:r>
          </a:p>
          <a:p>
            <a:pPr marL="342900" indent="-342900">
              <a:buFont typeface="Arial" panose="020B0604020202020204" pitchFamily="34" charset="0"/>
              <a:buChar char="•"/>
            </a:pPr>
            <a:r>
              <a:rPr lang="en-IN" sz="2000" b="1" dirty="0" smtClean="0">
                <a:solidFill>
                  <a:srgbClr val="213163"/>
                </a:solidFill>
              </a:rPr>
              <a:t>Use </a:t>
            </a:r>
            <a:r>
              <a:rPr lang="en-IN" sz="2000" b="1" dirty="0">
                <a:solidFill>
                  <a:srgbClr val="213163"/>
                </a:solidFill>
              </a:rPr>
              <a:t>machine learning algorithms (like Random Forest) to predict crop requirements and bio-fertilizer recommendations</a:t>
            </a:r>
            <a:r>
              <a:rPr lang="en-IN" sz="2000" b="1" dirty="0" smtClean="0">
                <a:solidFill>
                  <a:srgbClr val="213163"/>
                </a:solidFill>
              </a:rPr>
              <a:t>.</a:t>
            </a:r>
          </a:p>
          <a:p>
            <a:pPr marL="342900" indent="-342900">
              <a:buFont typeface="Arial" panose="020B0604020202020204" pitchFamily="34" charset="0"/>
              <a:buChar char="•"/>
            </a:pPr>
            <a:r>
              <a:rPr lang="en-IN" sz="2000" b="1" dirty="0">
                <a:solidFill>
                  <a:srgbClr val="213163"/>
                </a:solidFill>
              </a:rPr>
              <a:t>Provide correct dosage and type of bio-fertilizer to farmers</a:t>
            </a:r>
            <a:r>
              <a:rPr lang="en-IN" sz="2000" b="1" dirty="0" smtClean="0">
                <a:solidFill>
                  <a:srgbClr val="213163"/>
                </a:solidFill>
              </a:rPr>
              <a:t>.</a:t>
            </a:r>
          </a:p>
          <a:p>
            <a:pPr marL="342900" indent="-342900">
              <a:buFont typeface="Arial" panose="020B0604020202020204" pitchFamily="34" charset="0"/>
              <a:buChar char="•"/>
            </a:pPr>
            <a:r>
              <a:rPr lang="en-IN" sz="2000" b="1" dirty="0">
                <a:solidFill>
                  <a:srgbClr val="213163"/>
                </a:solidFill>
              </a:rPr>
              <a:t>Reduce dependency on chemical fertilizers, improve soil fertility, and promote sustainable farming</a:t>
            </a:r>
            <a:r>
              <a:rPr lang="en-IN" sz="2000" b="1" dirty="0" smtClean="0">
                <a:solidFill>
                  <a:srgbClr val="213163"/>
                </a:solidFill>
              </a:rPr>
              <a:t>.</a:t>
            </a:r>
          </a:p>
          <a:p>
            <a:pPr marL="342900" indent="-342900">
              <a:buFont typeface="Arial" panose="020B0604020202020204" pitchFamily="34" charset="0"/>
              <a:buChar char="•"/>
            </a:pPr>
            <a:r>
              <a:rPr lang="en-IN" sz="2000" b="1" dirty="0">
                <a:solidFill>
                  <a:srgbClr val="213163"/>
                </a:solidFill>
              </a:rPr>
              <a:t>Helps farmers reduce chemical use, save money, and practice eco-friendly agriculture.</a:t>
            </a:r>
          </a:p>
          <a:p>
            <a:endParaRPr lang="en-IN" sz="2000" b="1" dirty="0">
              <a:solidFill>
                <a:srgbClr val="213163"/>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2018" y="1622306"/>
            <a:ext cx="3946132" cy="220983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018" y="4028537"/>
            <a:ext cx="3946132" cy="2115483"/>
          </a:xfrm>
          <a:prstGeom prst="rect">
            <a:avLst/>
          </a:prstGeom>
        </p:spPr>
      </p:pic>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p:cNvPicPr>
            <a:picLocks noChangeAspect="1"/>
          </p:cNvPicPr>
          <p:nvPr/>
        </p:nvPicPr>
        <p:blipFill>
          <a:blip r:embed="rId2"/>
          <a:stretch>
            <a:fillRect/>
          </a:stretch>
        </p:blipFill>
        <p:spPr>
          <a:xfrm>
            <a:off x="624840" y="3947160"/>
            <a:ext cx="4754880" cy="2674620"/>
          </a:xfrm>
          <a:prstGeom prst="rect">
            <a:avLst/>
          </a:prstGeom>
        </p:spPr>
      </p:pic>
      <p:pic>
        <p:nvPicPr>
          <p:cNvPr id="5" name="Picture 4"/>
          <p:cNvPicPr>
            <a:picLocks noChangeAspect="1"/>
          </p:cNvPicPr>
          <p:nvPr/>
        </p:nvPicPr>
        <p:blipFill>
          <a:blip r:embed="rId3"/>
          <a:stretch>
            <a:fillRect/>
          </a:stretch>
        </p:blipFill>
        <p:spPr>
          <a:xfrm>
            <a:off x="6357730" y="3947160"/>
            <a:ext cx="4858910" cy="273313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0839" y="905882"/>
            <a:ext cx="5066346" cy="2849820"/>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149086" y="988151"/>
            <a:ext cx="11311393" cy="2923877"/>
          </a:xfrm>
          <a:prstGeom prst="rect">
            <a:avLst/>
          </a:prstGeom>
          <a:noFill/>
        </p:spPr>
        <p:txBody>
          <a:bodyPr wrap="square">
            <a:spAutoFit/>
          </a:bodyPr>
          <a:lstStyle/>
          <a:p>
            <a:pPr algn="just"/>
            <a:r>
              <a:rPr lang="en-US" sz="2000" b="1" dirty="0">
                <a:solidFill>
                  <a:srgbClr val="213163"/>
                </a:solidFill>
              </a:rPr>
              <a:t>Conclusion</a:t>
            </a:r>
            <a:r>
              <a:rPr lang="en-US" sz="2000" b="1" dirty="0" smtClean="0">
                <a:solidFill>
                  <a:srgbClr val="213163"/>
                </a:solidFill>
              </a:rPr>
              <a:t>:</a:t>
            </a:r>
            <a:endParaRPr lang="en-US" sz="2000" b="1" dirty="0">
              <a:solidFill>
                <a:srgbClr val="213163"/>
              </a:solidFill>
            </a:endParaRPr>
          </a:p>
          <a:p>
            <a:pPr algn="just"/>
            <a:endParaRPr lang="en-US" sz="2000" b="1" dirty="0" smtClean="0">
              <a:solidFill>
                <a:srgbClr val="213163"/>
              </a:solidFill>
            </a:endParaRPr>
          </a:p>
          <a:p>
            <a:pPr algn="just"/>
            <a:r>
              <a:rPr lang="en-US" sz="1800" b="1" dirty="0">
                <a:solidFill>
                  <a:srgbClr val="213163"/>
                </a:solidFill>
              </a:rPr>
              <a:t>The Bio-Fertilizer Recommendation System successfully demonstrates how artificial intelligence can be applied to promote sustainable agriculture. By analyzing soil nutrients (N, P, K, pH), weather conditions, and crop type, the system recommends the most suitable bio-fertilizer such as compost, vermicompost, or farmyard manure.The use of machine learning (Random Forest) ensures accurate predictions, while the Flask-based web interface allows farmers to easily input data and receive instant recommendations. This project helps reduce chemical fertilizer usage, improves soil health, lowers farming costs, and encourages eco-friendly farming practices. Overall, it provides a practical, accessible, and technology-driven solution to support sustainable agriculture.  </a:t>
            </a:r>
            <a:endParaRPr lang="en-IN" sz="1800" dirty="0">
              <a:solidFill>
                <a:srgbClr val="213163"/>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7842" y="4149548"/>
            <a:ext cx="4373879" cy="2449372"/>
          </a:xfrm>
          <a:prstGeom prst="rect">
            <a:avLst/>
          </a:prstGeom>
        </p:spPr>
      </p:pic>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84</TotalTime>
  <Words>703</Words>
  <Application>Microsoft Office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Microsoft account</cp:lastModifiedBy>
  <cp:revision>10</cp:revision>
  <dcterms:created xsi:type="dcterms:W3CDTF">2024-12-31T09:40:01Z</dcterms:created>
  <dcterms:modified xsi:type="dcterms:W3CDTF">2025-09-12T19:41:48Z</dcterms:modified>
</cp:coreProperties>
</file>