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4" r:id="rId6"/>
    <p:sldId id="307" r:id="rId7"/>
    <p:sldId id="308" r:id="rId8"/>
    <p:sldId id="293" r:id="rId9"/>
    <p:sldId id="295" r:id="rId10"/>
    <p:sldId id="261" r:id="rId11"/>
    <p:sldId id="260" r:id="rId12"/>
    <p:sldId id="294" r:id="rId13"/>
    <p:sldId id="296" r:id="rId14"/>
    <p:sldId id="297" r:id="rId15"/>
    <p:sldId id="300" r:id="rId16"/>
    <p:sldId id="272" r:id="rId17"/>
    <p:sldId id="298" r:id="rId18"/>
    <p:sldId id="299" r:id="rId19"/>
    <p:sldId id="309" r:id="rId20"/>
    <p:sldId id="301" r:id="rId21"/>
    <p:sldId id="273" r:id="rId22"/>
    <p:sldId id="302" r:id="rId23"/>
    <p:sldId id="303" r:id="rId24"/>
    <p:sldId id="304" r:id="rId25"/>
    <p:sldId id="305" r:id="rId26"/>
    <p:sldId id="306" r:id="rId27"/>
    <p:sldId id="274" r:id="rId28"/>
    <p:sldId id="268" r:id="rId29"/>
  </p:sldIdLst>
  <p:sldSz cx="9144000" cy="5143500" type="screen16x9"/>
  <p:notesSz cx="6858000" cy="9144000"/>
  <p:embeddedFontLst>
    <p:embeddedFont>
      <p:font typeface="Raleway" panose="020B0604020202020204" charset="0"/>
      <p:regular r:id="rId31"/>
      <p:bold r:id="rId32"/>
      <p:italic r:id="rId33"/>
      <p:boldItalic r:id="rId34"/>
    </p:embeddedFont>
    <p:embeddedFont>
      <p:font typeface="Raleway Black" panose="020B0604020202020204" charset="0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FA5C9D-8B07-4922-A1E7-CE1C7E54CD14}">
  <a:tblStyle styleId="{B1FA5C9D-8B07-4922-A1E7-CE1C7E54CD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>
        <p:scale>
          <a:sx n="100" d="100"/>
          <a:sy n="100" d="100"/>
        </p:scale>
        <p:origin x="200" y="56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07d2fc1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07d2fc1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1ab87a8f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1ab87a8f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07d2fc189_0_7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07d2fc189_0_7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061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07d2fc189_0_7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07d2fc189_0_7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943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07d2fc189_0_7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07d2fc189_0_7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09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07d2fc189_0_7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07d2fc189_0_7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084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07d2fc189_0_7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07d2fc189_0_7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526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07d2fc189_0_7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07d2fc189_0_7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235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07d2fc189_0_7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07d2fc189_0_7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89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7d2fc189_0_9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7d2fc189_0_9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618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07d2fc189_0_7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607d2fc189_0_7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07d2fc189_0_7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607d2fc189_0_7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499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07d2fc189_0_7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607d2fc189_0_7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931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07d2fc189_0_7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607d2fc189_0_7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147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07d2fc189_0_7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607d2fc189_0_7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551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07d2fc189_0_7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607d2fc189_0_7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876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607d2fc189_0_8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607d2fc189_0_8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07d2fc189_0_7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07d2fc189_0_7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07d2fc18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07d2fc18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1ab87a8f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1ab87a8f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1ab87a8fe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1ab87a8fe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1ab87a8fe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1ab87a8fe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715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069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1ab87a8f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1ab87a8f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280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1ab87a8f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1ab87a8f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88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36550" y="994304"/>
            <a:ext cx="4470900" cy="2425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883300" y="1961550"/>
            <a:ext cx="3377400" cy="6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910750" y="2483508"/>
            <a:ext cx="3322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HEADER_2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6755400" y="12254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2"/>
          </p:nvPr>
        </p:nvSpPr>
        <p:spPr>
          <a:xfrm>
            <a:off x="6755400" y="36483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3"/>
          </p:nvPr>
        </p:nvSpPr>
        <p:spPr>
          <a:xfrm>
            <a:off x="6755400" y="2436538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4"/>
          </p:nvPr>
        </p:nvSpPr>
        <p:spPr>
          <a:xfrm>
            <a:off x="6772188" y="1025375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5"/>
          </p:nvPr>
        </p:nvSpPr>
        <p:spPr>
          <a:xfrm>
            <a:off x="6772188" y="2235807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6"/>
          </p:nvPr>
        </p:nvSpPr>
        <p:spPr>
          <a:xfrm>
            <a:off x="6772188" y="3446920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7"/>
          </p:nvPr>
        </p:nvSpPr>
        <p:spPr>
          <a:xfrm>
            <a:off x="4955175" y="12254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8"/>
          </p:nvPr>
        </p:nvSpPr>
        <p:spPr>
          <a:xfrm>
            <a:off x="4955175" y="36483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9"/>
          </p:nvPr>
        </p:nvSpPr>
        <p:spPr>
          <a:xfrm>
            <a:off x="4955175" y="2436538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13"/>
          </p:nvPr>
        </p:nvSpPr>
        <p:spPr>
          <a:xfrm>
            <a:off x="4971963" y="1025375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 idx="14"/>
          </p:nvPr>
        </p:nvSpPr>
        <p:spPr>
          <a:xfrm>
            <a:off x="4971963" y="2235807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15"/>
          </p:nvPr>
        </p:nvSpPr>
        <p:spPr>
          <a:xfrm>
            <a:off x="4971963" y="3446920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IST">
  <p:cSld name="SECTION_HEADER_2_1_1_1_1_2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2076725" y="955200"/>
            <a:ext cx="55587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Char char="●"/>
              <a:defRPr sz="10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○"/>
              <a:defRPr sz="10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●"/>
              <a:defRPr sz="10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○"/>
              <a:defRPr sz="10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●"/>
              <a:defRPr sz="10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○"/>
              <a:defRPr sz="10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Raleway"/>
              <a:buChar char="■"/>
              <a:defRPr sz="1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667753" y="1682738"/>
            <a:ext cx="2880600" cy="3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500750" y="1490367"/>
            <a:ext cx="32148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 hasCustomPrompt="1"/>
          </p:nvPr>
        </p:nvSpPr>
        <p:spPr>
          <a:xfrm>
            <a:off x="2826352" y="1282763"/>
            <a:ext cx="563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400"/>
              <a:buNone/>
              <a:defRPr sz="1400">
                <a:solidFill>
                  <a:srgbClr val="CADCD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4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3"/>
          </p:nvPr>
        </p:nvSpPr>
        <p:spPr>
          <a:xfrm rot="-5400000">
            <a:off x="-1703750" y="2548403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4"/>
          </p:nvPr>
        </p:nvSpPr>
        <p:spPr>
          <a:xfrm>
            <a:off x="1667753" y="2653210"/>
            <a:ext cx="2880600" cy="3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5"/>
          </p:nvPr>
        </p:nvSpPr>
        <p:spPr>
          <a:xfrm>
            <a:off x="1500750" y="2460839"/>
            <a:ext cx="32148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6" hasCustomPrompt="1"/>
          </p:nvPr>
        </p:nvSpPr>
        <p:spPr>
          <a:xfrm>
            <a:off x="2826352" y="2253235"/>
            <a:ext cx="563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400"/>
              <a:buNone/>
              <a:defRPr sz="1400">
                <a:solidFill>
                  <a:srgbClr val="CADCD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7"/>
          </p:nvPr>
        </p:nvSpPr>
        <p:spPr>
          <a:xfrm>
            <a:off x="1667753" y="3623655"/>
            <a:ext cx="2880600" cy="3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8"/>
          </p:nvPr>
        </p:nvSpPr>
        <p:spPr>
          <a:xfrm>
            <a:off x="1500750" y="3431284"/>
            <a:ext cx="32148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9" hasCustomPrompt="1"/>
          </p:nvPr>
        </p:nvSpPr>
        <p:spPr>
          <a:xfrm>
            <a:off x="2826352" y="3223680"/>
            <a:ext cx="563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400"/>
              <a:buNone/>
              <a:defRPr sz="1400">
                <a:solidFill>
                  <a:srgbClr val="CADCD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3"/>
          </p:nvPr>
        </p:nvSpPr>
        <p:spPr>
          <a:xfrm>
            <a:off x="5171303" y="1682738"/>
            <a:ext cx="2880600" cy="3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14"/>
          </p:nvPr>
        </p:nvSpPr>
        <p:spPr>
          <a:xfrm>
            <a:off x="5004300" y="1490367"/>
            <a:ext cx="32148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idx="15" hasCustomPrompt="1"/>
          </p:nvPr>
        </p:nvSpPr>
        <p:spPr>
          <a:xfrm>
            <a:off x="6329903" y="1282763"/>
            <a:ext cx="563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400"/>
              <a:buNone/>
              <a:defRPr sz="1400">
                <a:solidFill>
                  <a:srgbClr val="CADCD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6"/>
          </p:nvPr>
        </p:nvSpPr>
        <p:spPr>
          <a:xfrm>
            <a:off x="5171303" y="2653210"/>
            <a:ext cx="2880600" cy="3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/>
          </p:nvPr>
        </p:nvSpPr>
        <p:spPr>
          <a:xfrm>
            <a:off x="5004300" y="2460839"/>
            <a:ext cx="32148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6329903" y="2253235"/>
            <a:ext cx="563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400"/>
              <a:buNone/>
              <a:defRPr sz="1400">
                <a:solidFill>
                  <a:srgbClr val="CADCD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9"/>
          </p:nvPr>
        </p:nvSpPr>
        <p:spPr>
          <a:xfrm>
            <a:off x="5171303" y="3623655"/>
            <a:ext cx="2880600" cy="3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/>
          </p:nvPr>
        </p:nvSpPr>
        <p:spPr>
          <a:xfrm>
            <a:off x="5004300" y="3431284"/>
            <a:ext cx="32148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 idx="21" hasCustomPrompt="1"/>
          </p:nvPr>
        </p:nvSpPr>
        <p:spPr>
          <a:xfrm>
            <a:off x="6329903" y="3223680"/>
            <a:ext cx="563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400"/>
              <a:buNone/>
              <a:defRPr sz="1400">
                <a:solidFill>
                  <a:srgbClr val="CADCD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SECTION_HEADER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1166425" y="1857150"/>
            <a:ext cx="2793300" cy="1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2_1_1_3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5521500" y="2854825"/>
            <a:ext cx="3888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5521500" y="2426200"/>
            <a:ext cx="49590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 idx="2" hasCustomPrompt="1"/>
          </p:nvPr>
        </p:nvSpPr>
        <p:spPr>
          <a:xfrm>
            <a:off x="5521500" y="2210575"/>
            <a:ext cx="16542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600"/>
              <a:buNone/>
              <a:defRPr sz="3600">
                <a:solidFill>
                  <a:srgbClr val="CADCD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HEADER_2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6390275" y="1413250"/>
            <a:ext cx="20610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2"/>
          </p:nvPr>
        </p:nvSpPr>
        <p:spPr>
          <a:xfrm>
            <a:off x="6390275" y="2336850"/>
            <a:ext cx="20610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3"/>
          </p:nvPr>
        </p:nvSpPr>
        <p:spPr>
          <a:xfrm>
            <a:off x="6390275" y="3260450"/>
            <a:ext cx="20610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SECTION_HEADER_2_1_1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2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 rot="5400000">
            <a:off x="2963350" y="-1038700"/>
            <a:ext cx="3200400" cy="72102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2420850" y="3024513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2196000" y="1816163"/>
            <a:ext cx="47520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CADCDC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CADCDC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LISTS">
  <p:cSld name="SECTION_HEADER_2_1_1_1_1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1903604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2"/>
          </p:nvPr>
        </p:nvSpPr>
        <p:spPr>
          <a:xfrm>
            <a:off x="5280396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DFDF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 Black"/>
              <a:buNone/>
              <a:defRPr sz="28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 Black"/>
              <a:buNone/>
              <a:defRPr sz="28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 Black"/>
              <a:buNone/>
              <a:defRPr sz="28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 Black"/>
              <a:buNone/>
              <a:defRPr sz="28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 Black"/>
              <a:buNone/>
              <a:defRPr sz="28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 Black"/>
              <a:buNone/>
              <a:defRPr sz="28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 Black"/>
              <a:buNone/>
              <a:defRPr sz="28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 Black"/>
              <a:buNone/>
              <a:defRPr sz="28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goodreads.com/work/quotes/726154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ctrTitle"/>
          </p:nvPr>
        </p:nvSpPr>
        <p:spPr>
          <a:xfrm>
            <a:off x="2676725" y="1395788"/>
            <a:ext cx="3790550" cy="1300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</a:t>
            </a:r>
            <a:r>
              <a:rPr lang="en-US" sz="2000" dirty="0"/>
              <a:t>EALTHCARE SERVICES DATA WAREHOUSE</a:t>
            </a:r>
            <a:r>
              <a:rPr lang="en" dirty="0">
                <a:solidFill>
                  <a:srgbClr val="FFFFFF"/>
                </a:solidFill>
              </a:rPr>
              <a:t>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2910750" y="2571750"/>
            <a:ext cx="3322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</a:t>
            </a:r>
            <a:r>
              <a:rPr lang="en-US" dirty="0"/>
              <a:t>m #10 TecHuskies2.0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30" name="Google Shape;130;p21"/>
          <p:cNvCxnSpPr/>
          <p:nvPr/>
        </p:nvCxnSpPr>
        <p:spPr>
          <a:xfrm>
            <a:off x="3411150" y="1706938"/>
            <a:ext cx="2321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3411150" y="3003900"/>
            <a:ext cx="2321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Entity Relationship Diagram</a:t>
            </a:r>
            <a:endParaRPr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5A81AC-9CCA-45C7-BC81-A4665B8B4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426" y="3168594"/>
            <a:ext cx="4286328" cy="19749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3BECBB-FB4F-4905-BA6F-D7BCE20AA0F9}"/>
              </a:ext>
            </a:extLst>
          </p:cNvPr>
          <p:cNvPicPr/>
          <p:nvPr/>
        </p:nvPicPr>
        <p:blipFill rotWithShape="1">
          <a:blip r:embed="rId4"/>
          <a:srcRect t="11995" r="10969" b="5224"/>
          <a:stretch/>
        </p:blipFill>
        <p:spPr>
          <a:xfrm>
            <a:off x="2682901" y="196850"/>
            <a:ext cx="4143349" cy="29717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1548000" y="1071225"/>
            <a:ext cx="7596000" cy="2887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4759500" y="2193075"/>
            <a:ext cx="41813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Staging, Archive, and Lookup Tables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71FC7A-E577-4BB8-941A-40098BB6E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45" y="1184475"/>
            <a:ext cx="3331368" cy="26907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/>
          <p:nvPr/>
        </p:nvSpPr>
        <p:spPr>
          <a:xfrm>
            <a:off x="5090574" y="304550"/>
            <a:ext cx="3357604" cy="3089402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1757999" y="304550"/>
            <a:ext cx="3183845" cy="3089402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7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Staging Tables</a:t>
            </a:r>
            <a:endParaRPr dirty="0"/>
          </a:p>
        </p:txBody>
      </p:sp>
      <p:sp>
        <p:nvSpPr>
          <p:cNvPr id="459" name="Google Shape;459;p37"/>
          <p:cNvSpPr/>
          <p:nvPr/>
        </p:nvSpPr>
        <p:spPr>
          <a:xfrm>
            <a:off x="2216612" y="70240"/>
            <a:ext cx="2128022" cy="502095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 txBox="1">
            <a:spLocks noGrp="1"/>
          </p:cNvSpPr>
          <p:nvPr>
            <p:ph type="title" idx="4294967295"/>
          </p:nvPr>
        </p:nvSpPr>
        <p:spPr>
          <a:xfrm>
            <a:off x="2373838" y="158713"/>
            <a:ext cx="1813570" cy="262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/>
              <a:t>fact_outpatient</a:t>
            </a:r>
            <a:endParaRPr sz="1050" dirty="0"/>
          </a:p>
        </p:txBody>
      </p:sp>
      <p:sp>
        <p:nvSpPr>
          <p:cNvPr id="466" name="Google Shape;466;p37"/>
          <p:cNvSpPr/>
          <p:nvPr/>
        </p:nvSpPr>
        <p:spPr>
          <a:xfrm>
            <a:off x="5633948" y="58090"/>
            <a:ext cx="2128022" cy="502095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9" name="Google Shape;469;p37"/>
          <p:cNvSpPr txBox="1">
            <a:spLocks noGrp="1"/>
          </p:cNvSpPr>
          <p:nvPr>
            <p:ph type="title" idx="4294967295"/>
          </p:nvPr>
        </p:nvSpPr>
        <p:spPr>
          <a:xfrm>
            <a:off x="5791174" y="155377"/>
            <a:ext cx="1813570" cy="262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dim_outpatient</a:t>
            </a:r>
            <a:endParaRPr sz="11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0DEAFD-8327-47F2-87AC-3B4091F659C7}"/>
              </a:ext>
            </a:extLst>
          </p:cNvPr>
          <p:cNvPicPr/>
          <p:nvPr/>
        </p:nvPicPr>
        <p:blipFill rotWithShape="1">
          <a:blip r:embed="rId3"/>
          <a:srcRect r="26038"/>
          <a:stretch/>
        </p:blipFill>
        <p:spPr>
          <a:xfrm>
            <a:off x="1757998" y="794495"/>
            <a:ext cx="3183845" cy="23075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D0C3CC-C360-4D1F-B327-571C46CF6724}"/>
              </a:ext>
            </a:extLst>
          </p:cNvPr>
          <p:cNvPicPr/>
          <p:nvPr/>
        </p:nvPicPr>
        <p:blipFill rotWithShape="1">
          <a:blip r:embed="rId4"/>
          <a:srcRect r="37480"/>
          <a:stretch/>
        </p:blipFill>
        <p:spPr>
          <a:xfrm>
            <a:off x="5061910" y="794495"/>
            <a:ext cx="3357604" cy="2397801"/>
          </a:xfrm>
          <a:prstGeom prst="rect">
            <a:avLst/>
          </a:prstGeom>
        </p:spPr>
      </p:pic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4FE661B-E24F-4C79-8A0E-DB5A04D2F4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885" b="40424"/>
          <a:stretch/>
        </p:blipFill>
        <p:spPr>
          <a:xfrm>
            <a:off x="1839207" y="3625325"/>
            <a:ext cx="6502734" cy="135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6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/>
          <p:nvPr/>
        </p:nvSpPr>
        <p:spPr>
          <a:xfrm>
            <a:off x="5090574" y="304550"/>
            <a:ext cx="3357604" cy="3089402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1757999" y="304550"/>
            <a:ext cx="3183845" cy="3089402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7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Staging Tables</a:t>
            </a:r>
            <a:endParaRPr dirty="0"/>
          </a:p>
        </p:txBody>
      </p:sp>
      <p:sp>
        <p:nvSpPr>
          <p:cNvPr id="459" name="Google Shape;459;p37"/>
          <p:cNvSpPr/>
          <p:nvPr/>
        </p:nvSpPr>
        <p:spPr>
          <a:xfrm>
            <a:off x="2216612" y="70240"/>
            <a:ext cx="2128022" cy="502095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 txBox="1">
            <a:spLocks noGrp="1"/>
          </p:cNvSpPr>
          <p:nvPr>
            <p:ph type="title" idx="4294967295"/>
          </p:nvPr>
        </p:nvSpPr>
        <p:spPr>
          <a:xfrm>
            <a:off x="2373838" y="158713"/>
            <a:ext cx="1813570" cy="262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Fact_</a:t>
            </a:r>
            <a:r>
              <a:rPr lang="en-US" sz="1100" dirty="0"/>
              <a:t>in</a:t>
            </a:r>
            <a:r>
              <a:rPr lang="en" sz="1100" dirty="0"/>
              <a:t>patient</a:t>
            </a:r>
            <a:endParaRPr sz="1100" dirty="0"/>
          </a:p>
        </p:txBody>
      </p:sp>
      <p:sp>
        <p:nvSpPr>
          <p:cNvPr id="466" name="Google Shape;466;p37"/>
          <p:cNvSpPr/>
          <p:nvPr/>
        </p:nvSpPr>
        <p:spPr>
          <a:xfrm>
            <a:off x="5633948" y="58090"/>
            <a:ext cx="2128022" cy="502095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9" name="Google Shape;469;p37"/>
          <p:cNvSpPr txBox="1">
            <a:spLocks noGrp="1"/>
          </p:cNvSpPr>
          <p:nvPr>
            <p:ph type="title" idx="4294967295"/>
          </p:nvPr>
        </p:nvSpPr>
        <p:spPr>
          <a:xfrm>
            <a:off x="5818173" y="158712"/>
            <a:ext cx="2066185" cy="338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 err="1"/>
              <a:t>dim_inpatient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E44F96-6ECD-4DEB-A7A2-F31D87B3D164}"/>
              </a:ext>
            </a:extLst>
          </p:cNvPr>
          <p:cNvPicPr/>
          <p:nvPr/>
        </p:nvPicPr>
        <p:blipFill rotWithShape="1">
          <a:blip r:embed="rId3"/>
          <a:srcRect r="48366"/>
          <a:stretch/>
        </p:blipFill>
        <p:spPr>
          <a:xfrm>
            <a:off x="1757999" y="877870"/>
            <a:ext cx="3183844" cy="20595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68C5A2-1774-460F-8C8B-BF5D497B9CA3}"/>
              </a:ext>
            </a:extLst>
          </p:cNvPr>
          <p:cNvPicPr/>
          <p:nvPr/>
        </p:nvPicPr>
        <p:blipFill rotWithShape="1">
          <a:blip r:embed="rId4"/>
          <a:srcRect r="46432"/>
          <a:stretch/>
        </p:blipFill>
        <p:spPr>
          <a:xfrm>
            <a:off x="5090573" y="877869"/>
            <a:ext cx="3357604" cy="2059539"/>
          </a:xfrm>
          <a:prstGeom prst="rect">
            <a:avLst/>
          </a:prstGeom>
        </p:spPr>
      </p:pic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611F6AA-BEA8-46D1-8D3C-68C2F25DDA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15" t="30373" r="7501" b="23134"/>
          <a:stretch/>
        </p:blipFill>
        <p:spPr>
          <a:xfrm>
            <a:off x="2803765" y="3578125"/>
            <a:ext cx="4573616" cy="137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27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/>
          <p:nvPr/>
        </p:nvSpPr>
        <p:spPr>
          <a:xfrm>
            <a:off x="2729043" y="625640"/>
            <a:ext cx="4391948" cy="4083292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7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Archive Table</a:t>
            </a:r>
            <a:endParaRPr sz="1400" dirty="0"/>
          </a:p>
        </p:txBody>
      </p:sp>
      <p:sp>
        <p:nvSpPr>
          <p:cNvPr id="459" name="Google Shape;459;p37"/>
          <p:cNvSpPr/>
          <p:nvPr/>
        </p:nvSpPr>
        <p:spPr>
          <a:xfrm>
            <a:off x="3457269" y="176860"/>
            <a:ext cx="2935495" cy="663624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 txBox="1">
            <a:spLocks noGrp="1"/>
          </p:cNvSpPr>
          <p:nvPr>
            <p:ph type="title" idx="4294967295"/>
          </p:nvPr>
        </p:nvSpPr>
        <p:spPr>
          <a:xfrm>
            <a:off x="4166739" y="360707"/>
            <a:ext cx="2088303" cy="340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Archive</a:t>
            </a:r>
            <a:r>
              <a:rPr lang="en" sz="1050" dirty="0"/>
              <a:t>:  Outpatient</a:t>
            </a:r>
            <a:endParaRPr sz="105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279CC3-F5A1-44C5-B144-342CC6E8F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166" y="945278"/>
            <a:ext cx="3251699" cy="383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52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/>
          <p:nvPr/>
        </p:nvSpPr>
        <p:spPr>
          <a:xfrm>
            <a:off x="1132886" y="890504"/>
            <a:ext cx="7666914" cy="3514892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7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Slowly Changing Dimensions</a:t>
            </a:r>
            <a:endParaRPr sz="1400" dirty="0"/>
          </a:p>
        </p:txBody>
      </p:sp>
      <p:sp>
        <p:nvSpPr>
          <p:cNvPr id="459" name="Google Shape;459;p37"/>
          <p:cNvSpPr/>
          <p:nvPr/>
        </p:nvSpPr>
        <p:spPr>
          <a:xfrm>
            <a:off x="3778375" y="639456"/>
            <a:ext cx="2128022" cy="502095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 txBox="1">
            <a:spLocks noGrp="1"/>
          </p:cNvSpPr>
          <p:nvPr>
            <p:ph type="title" idx="4294967295"/>
          </p:nvPr>
        </p:nvSpPr>
        <p:spPr>
          <a:xfrm>
            <a:off x="4183582" y="731450"/>
            <a:ext cx="1634591" cy="318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SCD: </a:t>
            </a:r>
            <a:r>
              <a:rPr lang="en-US" sz="1050" dirty="0" err="1"/>
              <a:t>Dim_Outpatient</a:t>
            </a:r>
            <a:endParaRPr sz="105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6AD94A-C649-49AC-A8BB-7F6604F4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21" y="1392599"/>
            <a:ext cx="7188054" cy="294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25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/>
          <p:nvPr/>
        </p:nvSpPr>
        <p:spPr>
          <a:xfrm>
            <a:off x="5090574" y="304550"/>
            <a:ext cx="3357604" cy="3089402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1757999" y="304550"/>
            <a:ext cx="3183845" cy="3089402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7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LOOKUP TABLES</a:t>
            </a:r>
            <a:endParaRPr dirty="0"/>
          </a:p>
        </p:txBody>
      </p:sp>
      <p:sp>
        <p:nvSpPr>
          <p:cNvPr id="459" name="Google Shape;459;p37"/>
          <p:cNvSpPr/>
          <p:nvPr/>
        </p:nvSpPr>
        <p:spPr>
          <a:xfrm>
            <a:off x="2216612" y="70240"/>
            <a:ext cx="2128022" cy="502095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 txBox="1">
            <a:spLocks noGrp="1"/>
          </p:cNvSpPr>
          <p:nvPr>
            <p:ph type="title" idx="4294967295"/>
          </p:nvPr>
        </p:nvSpPr>
        <p:spPr>
          <a:xfrm>
            <a:off x="2373838" y="158713"/>
            <a:ext cx="1813570" cy="262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Lookup:  Fact_Outpatient</a:t>
            </a:r>
            <a:endParaRPr sz="1050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CD7286B-ECFA-4335-960F-B5E577D90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999" y="689148"/>
            <a:ext cx="3183845" cy="2270445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75DFB9F-402E-4CFC-9318-84A7A6D7CE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955"/>
          <a:stretch/>
        </p:blipFill>
        <p:spPr>
          <a:xfrm>
            <a:off x="5091284" y="325436"/>
            <a:ext cx="3356801" cy="3140737"/>
          </a:xfrm>
          <a:prstGeom prst="rect">
            <a:avLst/>
          </a:prstGeom>
        </p:spPr>
      </p:pic>
      <p:sp>
        <p:nvSpPr>
          <p:cNvPr id="466" name="Google Shape;466;p37"/>
          <p:cNvSpPr/>
          <p:nvPr/>
        </p:nvSpPr>
        <p:spPr>
          <a:xfrm>
            <a:off x="5633948" y="58090"/>
            <a:ext cx="2128022" cy="502095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9" name="Google Shape;469;p37"/>
          <p:cNvSpPr txBox="1">
            <a:spLocks noGrp="1"/>
          </p:cNvSpPr>
          <p:nvPr>
            <p:ph type="title" idx="4294967295"/>
          </p:nvPr>
        </p:nvSpPr>
        <p:spPr>
          <a:xfrm>
            <a:off x="6070788" y="158713"/>
            <a:ext cx="1813570" cy="262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Lookup + APCID</a:t>
            </a:r>
            <a:endParaRPr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0F2271-B0E1-49A3-BE65-C7D3B3246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55" y="3884653"/>
            <a:ext cx="8312577" cy="9144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1548000" y="1071225"/>
            <a:ext cx="7596000" cy="2887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4759500" y="2193075"/>
            <a:ext cx="41813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OLAP Cubes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AE9AF37-0F9E-40A3-83D1-1AD70164C5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49" t="19167" r="9950" b="23028"/>
          <a:stretch/>
        </p:blipFill>
        <p:spPr>
          <a:xfrm>
            <a:off x="1134443" y="1184475"/>
            <a:ext cx="3421857" cy="263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24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66;p37">
            <a:extLst>
              <a:ext uri="{FF2B5EF4-FFF2-40B4-BE49-F238E27FC236}">
                <a16:creationId xmlns:a16="http://schemas.microsoft.com/office/drawing/2014/main" id="{48751C8E-0D5B-4C9D-948B-854FEB8EB8E4}"/>
              </a:ext>
            </a:extLst>
          </p:cNvPr>
          <p:cNvSpPr/>
          <p:nvPr/>
        </p:nvSpPr>
        <p:spPr>
          <a:xfrm>
            <a:off x="3913613" y="94379"/>
            <a:ext cx="2017287" cy="407716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37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Cubes</a:t>
            </a:r>
            <a:endParaRPr dirty="0"/>
          </a:p>
        </p:txBody>
      </p:sp>
      <p:sp>
        <p:nvSpPr>
          <p:cNvPr id="469" name="Google Shape;469;p37"/>
          <p:cNvSpPr txBox="1">
            <a:spLocks noGrp="1"/>
          </p:cNvSpPr>
          <p:nvPr>
            <p:ph type="title" idx="4294967295"/>
          </p:nvPr>
        </p:nvSpPr>
        <p:spPr>
          <a:xfrm>
            <a:off x="4522943" y="94379"/>
            <a:ext cx="1205976" cy="211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Hierarchy</a:t>
            </a:r>
            <a:endParaRPr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7DEFE1-0B53-420E-82FD-DFCD0D103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51" y="4382377"/>
            <a:ext cx="6742146" cy="614337"/>
          </a:xfrm>
          <a:prstGeom prst="rect">
            <a:avLst/>
          </a:prstGeom>
        </p:spPr>
      </p:pic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AB437A1-3D09-4B33-B2BD-A90BC53DB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971" y="566170"/>
            <a:ext cx="7169018" cy="361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03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7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Cubes</a:t>
            </a:r>
            <a:endParaRPr dirty="0"/>
          </a:p>
        </p:txBody>
      </p:sp>
      <p:pic>
        <p:nvPicPr>
          <p:cNvPr id="8" name="Picture 7" descr="A picture containing screenshot, light, white, boat&#10;&#10;Description automatically generated">
            <a:extLst>
              <a:ext uri="{FF2B5EF4-FFF2-40B4-BE49-F238E27FC236}">
                <a16:creationId xmlns:a16="http://schemas.microsoft.com/office/drawing/2014/main" id="{5639B949-E304-4FA9-96E9-CF4CD67B7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13" y="2889166"/>
            <a:ext cx="7825087" cy="2208943"/>
          </a:xfrm>
          <a:prstGeom prst="rect">
            <a:avLst/>
          </a:prstGeom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04DB9C7-8199-45B8-9F40-9C8060FFC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13" y="193572"/>
            <a:ext cx="8321278" cy="243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3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Objective</a:t>
            </a:r>
            <a:endParaRPr sz="1400" dirty="0"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2076724" y="955200"/>
            <a:ext cx="5892525" cy="340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</a:rPr>
              <a:t>Following are the objectives of this </a:t>
            </a:r>
            <a:r>
              <a:rPr lang="en-US" sz="1300" b="1" dirty="0">
                <a:solidFill>
                  <a:schemeClr val="dk1"/>
                </a:solidFill>
              </a:rPr>
              <a:t>project:</a:t>
            </a:r>
            <a:r>
              <a:rPr lang="en" sz="1300" b="1" dirty="0">
                <a:solidFill>
                  <a:schemeClr val="dk1"/>
                </a:solidFill>
              </a:rPr>
              <a:t> </a:t>
            </a:r>
            <a:endParaRPr lang="en-US" sz="13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3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AutoNum type="arabicPeriod"/>
            </a:pPr>
            <a:r>
              <a:rPr lang="en-US" sz="1300" dirty="0"/>
              <a:t>To develop data warehouse comprising of various healthcare related datasets taken from cms.org</a:t>
            </a:r>
          </a:p>
          <a:p>
            <a:pPr>
              <a:buClr>
                <a:schemeClr val="dk1"/>
              </a:buClr>
              <a:buFont typeface="Raleway"/>
              <a:buAutoNum type="arabicPeriod"/>
            </a:pPr>
            <a:r>
              <a:rPr lang="en-US" sz="1300" dirty="0"/>
              <a:t>To create </a:t>
            </a:r>
            <a:r>
              <a:rPr lang="en-US" sz="1300" b="1" dirty="0"/>
              <a:t>a Data Model for healthcare datasets</a:t>
            </a:r>
            <a:r>
              <a:rPr lang="en-US" sz="1300" dirty="0"/>
              <a:t> used using ER Studio.</a:t>
            </a:r>
          </a:p>
          <a:p>
            <a:pPr>
              <a:buClr>
                <a:schemeClr val="dk1"/>
              </a:buClr>
              <a:buFont typeface="Raleway"/>
              <a:buAutoNum type="arabicPeriod"/>
            </a:pPr>
            <a:r>
              <a:rPr lang="en-US" sz="1300" dirty="0"/>
              <a:t>To deliver insights of </a:t>
            </a:r>
            <a:r>
              <a:rPr lang="en-US" sz="1300" b="1" dirty="0"/>
              <a:t>number of services, Medicare payment amounts</a:t>
            </a:r>
            <a:r>
              <a:rPr lang="en-US" sz="1300" dirty="0"/>
              <a:t>, number of beneficiaries, the number of APC services, hospitals'</a:t>
            </a:r>
            <a:r>
              <a:rPr lang="en-US" sz="1300" b="1" dirty="0"/>
              <a:t> average total estimated submitted charges</a:t>
            </a:r>
            <a:r>
              <a:rPr lang="en-US" sz="1300" dirty="0"/>
              <a:t>.</a:t>
            </a:r>
          </a:p>
          <a:p>
            <a:pPr>
              <a:buClr>
                <a:schemeClr val="dk1"/>
              </a:buClr>
              <a:buFont typeface="Raleway"/>
              <a:buAutoNum type="arabicPeriod"/>
            </a:pPr>
            <a:r>
              <a:rPr lang="en-US" sz="1300" dirty="0"/>
              <a:t>Insights about the payment services used and charges in healthcare domain over United States.</a:t>
            </a:r>
          </a:p>
          <a:p>
            <a:pPr>
              <a:buClr>
                <a:schemeClr val="dk1"/>
              </a:buClr>
              <a:buFont typeface="Raleway"/>
              <a:buAutoNum type="arabicPeriod"/>
            </a:pPr>
            <a:r>
              <a:rPr lang="en-US" sz="1300" b="1" dirty="0"/>
              <a:t>Discover relatability between suppliers, providers and medical equipment, prosthetics, orthotics, and supplies.</a:t>
            </a:r>
          </a:p>
          <a:p>
            <a:pPr>
              <a:buClr>
                <a:schemeClr val="dk1"/>
              </a:buClr>
              <a:buFont typeface="Raleway"/>
              <a:buAutoNum type="arabicPeriod"/>
            </a:pPr>
            <a:r>
              <a:rPr lang="en-US" sz="1300" dirty="0"/>
              <a:t>Visualize the relationships on analytical tool such as Tableau.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1548000" y="1071225"/>
            <a:ext cx="7596000" cy="2887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4759500" y="2193075"/>
            <a:ext cx="41813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Visualizations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952E4-4F09-4AAB-84D3-F70A6AFA8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1173181"/>
            <a:ext cx="3905250" cy="268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2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8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Outpatient Choropleth Graph</a:t>
            </a:r>
            <a:endParaRPr dirty="0"/>
          </a:p>
        </p:txBody>
      </p:sp>
      <p:sp>
        <p:nvSpPr>
          <p:cNvPr id="747" name="Google Shape;747;p38"/>
          <p:cNvSpPr/>
          <p:nvPr/>
        </p:nvSpPr>
        <p:spPr>
          <a:xfrm>
            <a:off x="604683" y="2551023"/>
            <a:ext cx="352800" cy="3513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8"/>
          <p:cNvSpPr txBox="1">
            <a:spLocks noGrp="1"/>
          </p:cNvSpPr>
          <p:nvPr>
            <p:ph type="subTitle" idx="4294967295"/>
          </p:nvPr>
        </p:nvSpPr>
        <p:spPr>
          <a:xfrm>
            <a:off x="985917" y="2106898"/>
            <a:ext cx="1724100" cy="1239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The following choropleth </a:t>
            </a:r>
            <a:br>
              <a:rPr lang="en-US" sz="900" dirty="0"/>
            </a:br>
            <a:r>
              <a:rPr lang="en-US" sz="900" dirty="0"/>
              <a:t>graph represents average values of  </a:t>
            </a:r>
            <a:r>
              <a:rPr lang="en-US" sz="900" b="1" dirty="0"/>
              <a:t>Medicare payment amt, Medicare allowed amt, Total submitted charges, Outlier amount. For Outpatient</a:t>
            </a:r>
            <a:endParaRPr sz="9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900" dirty="0"/>
          </a:p>
        </p:txBody>
      </p:sp>
      <p:cxnSp>
        <p:nvCxnSpPr>
          <p:cNvPr id="749" name="Google Shape;749;p38"/>
          <p:cNvCxnSpPr/>
          <p:nvPr/>
        </p:nvCxnSpPr>
        <p:spPr>
          <a:xfrm>
            <a:off x="1119991" y="2106898"/>
            <a:ext cx="28350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50" name="Google Shape;750;p38"/>
          <p:cNvCxnSpPr/>
          <p:nvPr/>
        </p:nvCxnSpPr>
        <p:spPr>
          <a:xfrm>
            <a:off x="1119991" y="3409950"/>
            <a:ext cx="28350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475BE64-FFF6-4193-9D32-20FADCDF6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524" y="781304"/>
            <a:ext cx="6460515" cy="373329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8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Year Trend in All Avg. Values</a:t>
            </a:r>
            <a:endParaRPr dirty="0"/>
          </a:p>
        </p:txBody>
      </p:sp>
      <p:sp>
        <p:nvSpPr>
          <p:cNvPr id="747" name="Google Shape;747;p38"/>
          <p:cNvSpPr/>
          <p:nvPr/>
        </p:nvSpPr>
        <p:spPr>
          <a:xfrm>
            <a:off x="632779" y="2697073"/>
            <a:ext cx="352800" cy="3513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8"/>
          <p:cNvSpPr txBox="1">
            <a:spLocks noGrp="1"/>
          </p:cNvSpPr>
          <p:nvPr>
            <p:ph type="subTitle" idx="4294967295"/>
          </p:nvPr>
        </p:nvSpPr>
        <p:spPr>
          <a:xfrm>
            <a:off x="985917" y="2106898"/>
            <a:ext cx="1724100" cy="1531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dirty="0"/>
              <a:t>The following Line </a:t>
            </a:r>
            <a:br>
              <a:rPr lang="en-US" sz="900" dirty="0"/>
            </a:br>
            <a:r>
              <a:rPr lang="en-US" sz="900" dirty="0"/>
              <a:t>graph represents average values of  </a:t>
            </a:r>
            <a:r>
              <a:rPr lang="en-US" sz="900" b="1" dirty="0"/>
              <a:t>Medicare payment amt, Medicare allowed amt, Total submitted charges, Outlier amount. For Outpatient </a:t>
            </a:r>
            <a:r>
              <a:rPr lang="en-US" sz="900" dirty="0"/>
              <a:t>trends over year </a:t>
            </a:r>
            <a:r>
              <a:rPr lang="en-US" sz="900" b="1" dirty="0"/>
              <a:t>2015, 2016, and 2017 for Outpatient.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900" dirty="0"/>
          </a:p>
        </p:txBody>
      </p:sp>
      <p:cxnSp>
        <p:nvCxnSpPr>
          <p:cNvPr id="749" name="Google Shape;749;p38"/>
          <p:cNvCxnSpPr/>
          <p:nvPr/>
        </p:nvCxnSpPr>
        <p:spPr>
          <a:xfrm>
            <a:off x="1113641" y="2106898"/>
            <a:ext cx="28350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50" name="Google Shape;750;p38"/>
          <p:cNvCxnSpPr/>
          <p:nvPr/>
        </p:nvCxnSpPr>
        <p:spPr>
          <a:xfrm>
            <a:off x="1067758" y="3797300"/>
            <a:ext cx="28350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14520B0-0015-4FB8-A092-8A185C153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260" y="597614"/>
            <a:ext cx="6261740" cy="41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52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8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Choropleth Map based on Medicare Payments</a:t>
            </a:r>
            <a:endParaRPr dirty="0"/>
          </a:p>
        </p:txBody>
      </p:sp>
      <p:sp>
        <p:nvSpPr>
          <p:cNvPr id="747" name="Google Shape;747;p38"/>
          <p:cNvSpPr/>
          <p:nvPr/>
        </p:nvSpPr>
        <p:spPr>
          <a:xfrm>
            <a:off x="612875" y="2396099"/>
            <a:ext cx="352800" cy="3513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8"/>
          <p:cNvSpPr txBox="1">
            <a:spLocks noGrp="1"/>
          </p:cNvSpPr>
          <p:nvPr>
            <p:ph type="subTitle" idx="4294967295"/>
          </p:nvPr>
        </p:nvSpPr>
        <p:spPr>
          <a:xfrm>
            <a:off x="985917" y="2106899"/>
            <a:ext cx="1724100" cy="1303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dirty="0"/>
              <a:t>The following choropleth </a:t>
            </a:r>
            <a:br>
              <a:rPr lang="en-US" sz="900" dirty="0"/>
            </a:br>
            <a:r>
              <a:rPr lang="en-US" sz="900" dirty="0"/>
              <a:t>graph represents average values of  </a:t>
            </a:r>
            <a:r>
              <a:rPr lang="en-US" sz="900" b="1" dirty="0"/>
              <a:t>Medicare payment amt, Medicare payment, Total Payments, Total Discharges for inpatient.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900" dirty="0"/>
          </a:p>
        </p:txBody>
      </p:sp>
      <p:cxnSp>
        <p:nvCxnSpPr>
          <p:cNvPr id="749" name="Google Shape;749;p38"/>
          <p:cNvCxnSpPr/>
          <p:nvPr/>
        </p:nvCxnSpPr>
        <p:spPr>
          <a:xfrm>
            <a:off x="1119991" y="1733550"/>
            <a:ext cx="28350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50" name="Google Shape;750;p38"/>
          <p:cNvCxnSpPr/>
          <p:nvPr/>
        </p:nvCxnSpPr>
        <p:spPr>
          <a:xfrm>
            <a:off x="1050141" y="4483100"/>
            <a:ext cx="28350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AB92C9D-F56D-427D-9D0A-77ED2D214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017" y="496800"/>
            <a:ext cx="6433983" cy="40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97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8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Tree- Map sorted by Total payment</a:t>
            </a:r>
            <a:endParaRPr dirty="0"/>
          </a:p>
        </p:txBody>
      </p:sp>
      <p:sp>
        <p:nvSpPr>
          <p:cNvPr id="747" name="Google Shape;747;p38"/>
          <p:cNvSpPr/>
          <p:nvPr/>
        </p:nvSpPr>
        <p:spPr>
          <a:xfrm>
            <a:off x="612875" y="2396099"/>
            <a:ext cx="352800" cy="3513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8"/>
          <p:cNvSpPr txBox="1">
            <a:spLocks noGrp="1"/>
          </p:cNvSpPr>
          <p:nvPr>
            <p:ph type="subTitle" idx="4294967295"/>
          </p:nvPr>
        </p:nvSpPr>
        <p:spPr>
          <a:xfrm>
            <a:off x="985917" y="2106899"/>
            <a:ext cx="1724100" cy="886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dirty="0"/>
              <a:t>The following Tree-map </a:t>
            </a:r>
            <a:br>
              <a:rPr lang="en-US" sz="900" dirty="0"/>
            </a:br>
            <a:r>
              <a:rPr lang="en-US" sz="900" dirty="0"/>
              <a:t>represents average values of </a:t>
            </a:r>
            <a:r>
              <a:rPr lang="en-US" sz="900" b="1" dirty="0"/>
              <a:t>Total Payment inpatient and sorted color gradient according to states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900" dirty="0"/>
          </a:p>
        </p:txBody>
      </p:sp>
      <p:cxnSp>
        <p:nvCxnSpPr>
          <p:cNvPr id="749" name="Google Shape;749;p38"/>
          <p:cNvCxnSpPr/>
          <p:nvPr/>
        </p:nvCxnSpPr>
        <p:spPr>
          <a:xfrm>
            <a:off x="1119991" y="2106899"/>
            <a:ext cx="28350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50" name="Google Shape;750;p38"/>
          <p:cNvCxnSpPr/>
          <p:nvPr/>
        </p:nvCxnSpPr>
        <p:spPr>
          <a:xfrm>
            <a:off x="1119991" y="3092450"/>
            <a:ext cx="28350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ACDAD5D-FB93-4D1C-A357-3A379FBC2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872" y="408055"/>
            <a:ext cx="5879308" cy="39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50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8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Stacked bar chart </a:t>
            </a:r>
            <a:endParaRPr dirty="0"/>
          </a:p>
        </p:txBody>
      </p:sp>
      <p:sp>
        <p:nvSpPr>
          <p:cNvPr id="747" name="Google Shape;747;p38"/>
          <p:cNvSpPr/>
          <p:nvPr/>
        </p:nvSpPr>
        <p:spPr>
          <a:xfrm>
            <a:off x="584725" y="2293898"/>
            <a:ext cx="352800" cy="3513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8"/>
          <p:cNvSpPr txBox="1">
            <a:spLocks noGrp="1"/>
          </p:cNvSpPr>
          <p:nvPr>
            <p:ph type="subTitle" idx="4294967295"/>
          </p:nvPr>
        </p:nvSpPr>
        <p:spPr>
          <a:xfrm>
            <a:off x="971651" y="1931248"/>
            <a:ext cx="1724100" cy="1427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dirty="0"/>
              <a:t>The following Stacked Bar Chart represents average values of  </a:t>
            </a:r>
            <a:r>
              <a:rPr lang="en-US" sz="900" b="1" dirty="0"/>
              <a:t>Medicare payments, Total Payments,  covered charges inpatient top 10 states in The US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900" dirty="0"/>
          </a:p>
        </p:txBody>
      </p:sp>
      <p:cxnSp>
        <p:nvCxnSpPr>
          <p:cNvPr id="749" name="Google Shape;749;p38"/>
          <p:cNvCxnSpPr/>
          <p:nvPr/>
        </p:nvCxnSpPr>
        <p:spPr>
          <a:xfrm>
            <a:off x="1119991" y="1962998"/>
            <a:ext cx="28350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50" name="Google Shape;750;p38"/>
          <p:cNvCxnSpPr/>
          <p:nvPr/>
        </p:nvCxnSpPr>
        <p:spPr>
          <a:xfrm>
            <a:off x="1056491" y="3003550"/>
            <a:ext cx="28350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EC3A083-7808-4BB7-9FF5-C7743D9297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3"/>
          <a:stretch/>
        </p:blipFill>
        <p:spPr>
          <a:xfrm>
            <a:off x="2695751" y="786035"/>
            <a:ext cx="6273745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48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8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Bar graph for Top 10 states in US Outpatient</a:t>
            </a:r>
            <a:endParaRPr dirty="0"/>
          </a:p>
        </p:txBody>
      </p:sp>
      <p:sp>
        <p:nvSpPr>
          <p:cNvPr id="747" name="Google Shape;747;p38"/>
          <p:cNvSpPr/>
          <p:nvPr/>
        </p:nvSpPr>
        <p:spPr>
          <a:xfrm>
            <a:off x="570842" y="2571750"/>
            <a:ext cx="352800" cy="3513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8"/>
          <p:cNvSpPr txBox="1">
            <a:spLocks noGrp="1"/>
          </p:cNvSpPr>
          <p:nvPr>
            <p:ph type="subTitle" idx="4294967295"/>
          </p:nvPr>
        </p:nvSpPr>
        <p:spPr>
          <a:xfrm>
            <a:off x="985917" y="2106898"/>
            <a:ext cx="1724100" cy="1226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dirty="0"/>
              <a:t>The following bar graph dashboard represents average values of  </a:t>
            </a:r>
            <a:r>
              <a:rPr lang="en-US" sz="900" b="1" dirty="0"/>
              <a:t>Medicare payment amt, Medicare allowed amt, Total submitted charges, Outlier amount. For Outpatient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900" dirty="0"/>
          </a:p>
        </p:txBody>
      </p:sp>
      <p:cxnSp>
        <p:nvCxnSpPr>
          <p:cNvPr id="749" name="Google Shape;749;p38"/>
          <p:cNvCxnSpPr/>
          <p:nvPr/>
        </p:nvCxnSpPr>
        <p:spPr>
          <a:xfrm>
            <a:off x="1119991" y="2119598"/>
            <a:ext cx="28350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50" name="Google Shape;750;p38"/>
          <p:cNvCxnSpPr/>
          <p:nvPr/>
        </p:nvCxnSpPr>
        <p:spPr>
          <a:xfrm>
            <a:off x="1119991" y="3409950"/>
            <a:ext cx="28350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6C30C97-EB47-4352-9C04-D4D441BF4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259" y="944489"/>
            <a:ext cx="6401490" cy="325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16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5B17A5DA-DB53-4915-83F8-E65BBDB23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85" y="373122"/>
            <a:ext cx="5524895" cy="4472403"/>
          </a:xfrm>
          <a:prstGeom prst="rect">
            <a:avLst/>
          </a:prstGeom>
        </p:spPr>
      </p:pic>
      <p:cxnSp>
        <p:nvCxnSpPr>
          <p:cNvPr id="756" name="Google Shape;756;p39"/>
          <p:cNvCxnSpPr>
            <a:cxnSpLocks/>
          </p:cNvCxnSpPr>
          <p:nvPr/>
        </p:nvCxnSpPr>
        <p:spPr>
          <a:xfrm>
            <a:off x="6073180" y="2732650"/>
            <a:ext cx="3020207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60" name="Google Shape;760;p39"/>
          <p:cNvSpPr txBox="1">
            <a:spLocks noGrp="1"/>
          </p:cNvSpPr>
          <p:nvPr>
            <p:ph type="subTitle" idx="3"/>
          </p:nvPr>
        </p:nvSpPr>
        <p:spPr>
          <a:xfrm>
            <a:off x="7661551" y="4442390"/>
            <a:ext cx="1584072" cy="272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NUID: 001493321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shinde.y@husky.neu.edu</a:t>
            </a:r>
          </a:p>
        </p:txBody>
      </p:sp>
      <p:sp>
        <p:nvSpPr>
          <p:cNvPr id="761" name="Google Shape;761;p39"/>
          <p:cNvSpPr txBox="1">
            <a:spLocks noGrp="1"/>
          </p:cNvSpPr>
          <p:nvPr>
            <p:ph type="title" idx="4"/>
          </p:nvPr>
        </p:nvSpPr>
        <p:spPr>
          <a:xfrm>
            <a:off x="7852676" y="3269393"/>
            <a:ext cx="1347284" cy="1858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Shashank </a:t>
            </a:r>
            <a:r>
              <a:rPr lang="en-US" dirty="0" err="1">
                <a:solidFill>
                  <a:schemeClr val="tx1"/>
                </a:solidFill>
              </a:rPr>
              <a:t>Sahu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62" name="Google Shape;762;p39"/>
          <p:cNvSpPr txBox="1">
            <a:spLocks noGrp="1"/>
          </p:cNvSpPr>
          <p:nvPr>
            <p:ph type="title" idx="5"/>
          </p:nvPr>
        </p:nvSpPr>
        <p:spPr>
          <a:xfrm>
            <a:off x="7779945" y="4332683"/>
            <a:ext cx="1347284" cy="1858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Yash Shinde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64" name="Google Shape;764;p39"/>
          <p:cNvSpPr txBox="1">
            <a:spLocks noGrp="1"/>
          </p:cNvSpPr>
          <p:nvPr>
            <p:ph type="subTitle" idx="7"/>
          </p:nvPr>
        </p:nvSpPr>
        <p:spPr>
          <a:xfrm>
            <a:off x="5735534" y="3390761"/>
            <a:ext cx="1840495" cy="272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NUID: 001475204 Deshpande.sw@husky.neu.edu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67" name="Google Shape;767;p39"/>
          <p:cNvSpPr txBox="1">
            <a:spLocks noGrp="1"/>
          </p:cNvSpPr>
          <p:nvPr>
            <p:ph type="title" idx="13"/>
          </p:nvPr>
        </p:nvSpPr>
        <p:spPr>
          <a:xfrm>
            <a:off x="5978022" y="3308331"/>
            <a:ext cx="1347284" cy="1858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Swapnil Deshpande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68" name="Google Shape;768;p39"/>
          <p:cNvSpPr txBox="1">
            <a:spLocks noGrp="1"/>
          </p:cNvSpPr>
          <p:nvPr>
            <p:ph type="title" idx="14"/>
          </p:nvPr>
        </p:nvSpPr>
        <p:spPr>
          <a:xfrm>
            <a:off x="6052451" y="4338295"/>
            <a:ext cx="1347284" cy="1858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Jay Suvarna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770" name="Google Shape;770;p39"/>
          <p:cNvCxnSpPr>
            <a:cxnSpLocks/>
          </p:cNvCxnSpPr>
          <p:nvPr/>
        </p:nvCxnSpPr>
        <p:spPr>
          <a:xfrm>
            <a:off x="5978022" y="4068820"/>
            <a:ext cx="3020207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39"/>
          <p:cNvCxnSpPr>
            <a:cxnSpLocks/>
          </p:cNvCxnSpPr>
          <p:nvPr/>
        </p:nvCxnSpPr>
        <p:spPr>
          <a:xfrm>
            <a:off x="6202943" y="5158225"/>
            <a:ext cx="3020207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" name="Google Shape;800;p42">
            <a:extLst>
              <a:ext uri="{FF2B5EF4-FFF2-40B4-BE49-F238E27FC236}">
                <a16:creationId xmlns:a16="http://schemas.microsoft.com/office/drawing/2014/main" id="{28E69C54-D40D-4285-B099-3CA226DFD544}"/>
              </a:ext>
            </a:extLst>
          </p:cNvPr>
          <p:cNvSpPr txBox="1">
            <a:spLocks/>
          </p:cNvSpPr>
          <p:nvPr/>
        </p:nvSpPr>
        <p:spPr>
          <a:xfrm>
            <a:off x="5978022" y="2421335"/>
            <a:ext cx="3210522" cy="37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 Black"/>
              <a:buNone/>
              <a:defRPr sz="9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algn="l"/>
            <a:r>
              <a:rPr lang="en-US" sz="1800" dirty="0"/>
              <a:t>TEAM #10 TECHUSKIES 2.0</a:t>
            </a:r>
          </a:p>
        </p:txBody>
      </p:sp>
      <p:sp>
        <p:nvSpPr>
          <p:cNvPr id="27" name="Google Shape;764;p39">
            <a:extLst>
              <a:ext uri="{FF2B5EF4-FFF2-40B4-BE49-F238E27FC236}">
                <a16:creationId xmlns:a16="http://schemas.microsoft.com/office/drawing/2014/main" id="{6D25202B-11EE-4156-AC03-7BE44FA3331A}"/>
              </a:ext>
            </a:extLst>
          </p:cNvPr>
          <p:cNvSpPr txBox="1">
            <a:spLocks/>
          </p:cNvSpPr>
          <p:nvPr/>
        </p:nvSpPr>
        <p:spPr>
          <a:xfrm>
            <a:off x="7568392" y="3390761"/>
            <a:ext cx="1849099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None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NUID: 001473999 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sahu.s@husky.neu.edu</a:t>
            </a:r>
          </a:p>
        </p:txBody>
      </p:sp>
      <p:sp>
        <p:nvSpPr>
          <p:cNvPr id="28" name="Google Shape;764;p39">
            <a:extLst>
              <a:ext uri="{FF2B5EF4-FFF2-40B4-BE49-F238E27FC236}">
                <a16:creationId xmlns:a16="http://schemas.microsoft.com/office/drawing/2014/main" id="{1A239222-4937-4792-8785-58E2738CC3E0}"/>
              </a:ext>
            </a:extLst>
          </p:cNvPr>
          <p:cNvSpPr txBox="1">
            <a:spLocks/>
          </p:cNvSpPr>
          <p:nvPr/>
        </p:nvSpPr>
        <p:spPr>
          <a:xfrm>
            <a:off x="5853202" y="4425216"/>
            <a:ext cx="1681013" cy="27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None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NUID: 001496317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suvarna.j@husky.neu.edu</a:t>
            </a:r>
          </a:p>
        </p:txBody>
      </p:sp>
      <p:grpSp>
        <p:nvGrpSpPr>
          <p:cNvPr id="46" name="Google Shape;5054;p51">
            <a:extLst>
              <a:ext uri="{FF2B5EF4-FFF2-40B4-BE49-F238E27FC236}">
                <a16:creationId xmlns:a16="http://schemas.microsoft.com/office/drawing/2014/main" id="{00AE75C1-7A3B-4919-BD61-88171BEDAECB}"/>
              </a:ext>
            </a:extLst>
          </p:cNvPr>
          <p:cNvGrpSpPr/>
          <p:nvPr/>
        </p:nvGrpSpPr>
        <p:grpSpPr>
          <a:xfrm flipH="1">
            <a:off x="7439388" y="3889023"/>
            <a:ext cx="413288" cy="358255"/>
            <a:chOff x="2185128" y="2427549"/>
            <a:chExt cx="382758" cy="356595"/>
          </a:xfrm>
        </p:grpSpPr>
        <p:sp>
          <p:nvSpPr>
            <p:cNvPr id="47" name="Google Shape;5055;p51">
              <a:extLst>
                <a:ext uri="{FF2B5EF4-FFF2-40B4-BE49-F238E27FC236}">
                  <a16:creationId xmlns:a16="http://schemas.microsoft.com/office/drawing/2014/main" id="{9BA6ED04-4BBC-4E26-9EF0-29CB488F05A0}"/>
                </a:ext>
              </a:extLst>
            </p:cNvPr>
            <p:cNvSpPr/>
            <p:nvPr/>
          </p:nvSpPr>
          <p:spPr>
            <a:xfrm>
              <a:off x="2313584" y="2612467"/>
              <a:ext cx="119417" cy="103853"/>
            </a:xfrm>
            <a:custGeom>
              <a:avLst/>
              <a:gdLst/>
              <a:ahLst/>
              <a:cxnLst/>
              <a:rect l="l" t="t" r="r" b="b"/>
              <a:pathLst>
                <a:path w="3752" h="3263" extrusionOk="0">
                  <a:moveTo>
                    <a:pt x="1882" y="0"/>
                  </a:moveTo>
                  <a:cubicBezTo>
                    <a:pt x="1775" y="0"/>
                    <a:pt x="1692" y="96"/>
                    <a:pt x="1692" y="203"/>
                  </a:cubicBezTo>
                  <a:lnTo>
                    <a:pt x="1692" y="2013"/>
                  </a:lnTo>
                  <a:lnTo>
                    <a:pt x="120" y="2917"/>
                  </a:lnTo>
                  <a:cubicBezTo>
                    <a:pt x="37" y="2977"/>
                    <a:pt x="1" y="3084"/>
                    <a:pt x="48" y="3179"/>
                  </a:cubicBezTo>
                  <a:cubicBezTo>
                    <a:pt x="84" y="3239"/>
                    <a:pt x="156" y="3263"/>
                    <a:pt x="215" y="3263"/>
                  </a:cubicBezTo>
                  <a:cubicBezTo>
                    <a:pt x="239" y="3263"/>
                    <a:pt x="275" y="3251"/>
                    <a:pt x="298" y="3239"/>
                  </a:cubicBezTo>
                  <a:lnTo>
                    <a:pt x="1870" y="2322"/>
                  </a:lnTo>
                  <a:lnTo>
                    <a:pt x="3430" y="3239"/>
                  </a:lnTo>
                  <a:cubicBezTo>
                    <a:pt x="3454" y="3251"/>
                    <a:pt x="3489" y="3263"/>
                    <a:pt x="3513" y="3263"/>
                  </a:cubicBezTo>
                  <a:cubicBezTo>
                    <a:pt x="3573" y="3263"/>
                    <a:pt x="3656" y="3239"/>
                    <a:pt x="3680" y="3179"/>
                  </a:cubicBezTo>
                  <a:cubicBezTo>
                    <a:pt x="3751" y="3072"/>
                    <a:pt x="3727" y="2965"/>
                    <a:pt x="3632" y="2906"/>
                  </a:cubicBezTo>
                  <a:lnTo>
                    <a:pt x="2073" y="2001"/>
                  </a:lnTo>
                  <a:lnTo>
                    <a:pt x="2073" y="203"/>
                  </a:lnTo>
                  <a:cubicBezTo>
                    <a:pt x="2073" y="96"/>
                    <a:pt x="1989" y="0"/>
                    <a:pt x="18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056;p51">
              <a:extLst>
                <a:ext uri="{FF2B5EF4-FFF2-40B4-BE49-F238E27FC236}">
                  <a16:creationId xmlns:a16="http://schemas.microsoft.com/office/drawing/2014/main" id="{945F857F-27C1-4AFB-8E3C-FA8340297B9F}"/>
                </a:ext>
              </a:extLst>
            </p:cNvPr>
            <p:cNvSpPr/>
            <p:nvPr/>
          </p:nvSpPr>
          <p:spPr>
            <a:xfrm>
              <a:off x="2311706" y="2427549"/>
              <a:ext cx="129633" cy="171327"/>
            </a:xfrm>
            <a:custGeom>
              <a:avLst/>
              <a:gdLst/>
              <a:ahLst/>
              <a:cxnLst/>
              <a:rect l="l" t="t" r="r" b="b"/>
              <a:pathLst>
                <a:path w="4073" h="5383" extrusionOk="0">
                  <a:moveTo>
                    <a:pt x="2084" y="369"/>
                  </a:moveTo>
                  <a:cubicBezTo>
                    <a:pt x="2584" y="369"/>
                    <a:pt x="2977" y="774"/>
                    <a:pt x="2977" y="1262"/>
                  </a:cubicBezTo>
                  <a:lnTo>
                    <a:pt x="2977" y="1381"/>
                  </a:lnTo>
                  <a:lnTo>
                    <a:pt x="2965" y="1381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3"/>
                    <a:pt x="2548" y="834"/>
                    <a:pt x="2477" y="810"/>
                  </a:cubicBezTo>
                  <a:cubicBezTo>
                    <a:pt x="2468" y="808"/>
                    <a:pt x="2458" y="807"/>
                    <a:pt x="2449" y="807"/>
                  </a:cubicBezTo>
                  <a:cubicBezTo>
                    <a:pt x="2385" y="807"/>
                    <a:pt x="2317" y="841"/>
                    <a:pt x="2286" y="893"/>
                  </a:cubicBezTo>
                  <a:cubicBezTo>
                    <a:pt x="1941" y="1369"/>
                    <a:pt x="1179" y="1369"/>
                    <a:pt x="1167" y="1369"/>
                  </a:cubicBezTo>
                  <a:cubicBezTo>
                    <a:pt x="1155" y="1369"/>
                    <a:pt x="1119" y="1369"/>
                    <a:pt x="1108" y="1381"/>
                  </a:cubicBezTo>
                  <a:lnTo>
                    <a:pt x="1108" y="1262"/>
                  </a:lnTo>
                  <a:cubicBezTo>
                    <a:pt x="1108" y="774"/>
                    <a:pt x="1512" y="369"/>
                    <a:pt x="2001" y="369"/>
                  </a:cubicBezTo>
                  <a:close/>
                  <a:moveTo>
                    <a:pt x="3132" y="1905"/>
                  </a:moveTo>
                  <a:cubicBezTo>
                    <a:pt x="3155" y="1929"/>
                    <a:pt x="3179" y="1953"/>
                    <a:pt x="3179" y="2000"/>
                  </a:cubicBezTo>
                  <a:cubicBezTo>
                    <a:pt x="3179" y="2048"/>
                    <a:pt x="3144" y="2096"/>
                    <a:pt x="3120" y="2119"/>
                  </a:cubicBezTo>
                  <a:lnTo>
                    <a:pt x="3120" y="1905"/>
                  </a:lnTo>
                  <a:close/>
                  <a:moveTo>
                    <a:pt x="977" y="1881"/>
                  </a:moveTo>
                  <a:lnTo>
                    <a:pt x="977" y="2143"/>
                  </a:lnTo>
                  <a:cubicBezTo>
                    <a:pt x="929" y="2108"/>
                    <a:pt x="893" y="2060"/>
                    <a:pt x="893" y="2000"/>
                  </a:cubicBezTo>
                  <a:cubicBezTo>
                    <a:pt x="893" y="1965"/>
                    <a:pt x="917" y="1929"/>
                    <a:pt x="941" y="1905"/>
                  </a:cubicBezTo>
                  <a:cubicBezTo>
                    <a:pt x="953" y="1905"/>
                    <a:pt x="953" y="1905"/>
                    <a:pt x="977" y="1881"/>
                  </a:cubicBezTo>
                  <a:close/>
                  <a:moveTo>
                    <a:pt x="2358" y="1346"/>
                  </a:moveTo>
                  <a:cubicBezTo>
                    <a:pt x="2429" y="1477"/>
                    <a:pt x="2548" y="1619"/>
                    <a:pt x="2715" y="1691"/>
                  </a:cubicBezTo>
                  <a:lnTo>
                    <a:pt x="2715" y="2227"/>
                  </a:lnTo>
                  <a:cubicBezTo>
                    <a:pt x="2739" y="2572"/>
                    <a:pt x="2465" y="2834"/>
                    <a:pt x="2132" y="2834"/>
                  </a:cubicBezTo>
                  <a:lnTo>
                    <a:pt x="1953" y="2834"/>
                  </a:lnTo>
                  <a:cubicBezTo>
                    <a:pt x="1631" y="2834"/>
                    <a:pt x="1346" y="2572"/>
                    <a:pt x="1346" y="2227"/>
                  </a:cubicBezTo>
                  <a:lnTo>
                    <a:pt x="1346" y="1738"/>
                  </a:lnTo>
                  <a:cubicBezTo>
                    <a:pt x="1596" y="1703"/>
                    <a:pt x="2024" y="1619"/>
                    <a:pt x="2358" y="1346"/>
                  </a:cubicBezTo>
                  <a:close/>
                  <a:moveTo>
                    <a:pt x="2262" y="3215"/>
                  </a:moveTo>
                  <a:lnTo>
                    <a:pt x="2262" y="3310"/>
                  </a:lnTo>
                  <a:lnTo>
                    <a:pt x="2251" y="3310"/>
                  </a:lnTo>
                  <a:lnTo>
                    <a:pt x="2048" y="3536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2001" y="0"/>
                  </a:moveTo>
                  <a:cubicBezTo>
                    <a:pt x="1298" y="0"/>
                    <a:pt x="727" y="560"/>
                    <a:pt x="727" y="1262"/>
                  </a:cubicBezTo>
                  <a:lnTo>
                    <a:pt x="727" y="1584"/>
                  </a:lnTo>
                  <a:cubicBezTo>
                    <a:pt x="608" y="1691"/>
                    <a:pt x="536" y="1846"/>
                    <a:pt x="536" y="2000"/>
                  </a:cubicBezTo>
                  <a:cubicBezTo>
                    <a:pt x="536" y="2286"/>
                    <a:pt x="762" y="2524"/>
                    <a:pt x="1024" y="2536"/>
                  </a:cubicBezTo>
                  <a:cubicBezTo>
                    <a:pt x="1108" y="2762"/>
                    <a:pt x="1262" y="2953"/>
                    <a:pt x="1465" y="3072"/>
                  </a:cubicBezTo>
                  <a:lnTo>
                    <a:pt x="1465" y="3179"/>
                  </a:lnTo>
                  <a:lnTo>
                    <a:pt x="691" y="3477"/>
                  </a:lnTo>
                  <a:cubicBezTo>
                    <a:pt x="608" y="3512"/>
                    <a:pt x="0" y="3751"/>
                    <a:pt x="0" y="4525"/>
                  </a:cubicBezTo>
                  <a:lnTo>
                    <a:pt x="0" y="5191"/>
                  </a:lnTo>
                  <a:cubicBezTo>
                    <a:pt x="0" y="5298"/>
                    <a:pt x="96" y="5382"/>
                    <a:pt x="191" y="5382"/>
                  </a:cubicBezTo>
                  <a:lnTo>
                    <a:pt x="667" y="5382"/>
                  </a:lnTo>
                  <a:cubicBezTo>
                    <a:pt x="774" y="5382"/>
                    <a:pt x="869" y="5298"/>
                    <a:pt x="869" y="5191"/>
                  </a:cubicBezTo>
                  <a:cubicBezTo>
                    <a:pt x="869" y="5084"/>
                    <a:pt x="774" y="5001"/>
                    <a:pt x="667" y="5001"/>
                  </a:cubicBezTo>
                  <a:lnTo>
                    <a:pt x="369" y="5001"/>
                  </a:lnTo>
                  <a:lnTo>
                    <a:pt x="369" y="4501"/>
                  </a:lnTo>
                  <a:cubicBezTo>
                    <a:pt x="369" y="3989"/>
                    <a:pt x="786" y="3834"/>
                    <a:pt x="810" y="3822"/>
                  </a:cubicBezTo>
                  <a:lnTo>
                    <a:pt x="822" y="3822"/>
                  </a:lnTo>
                  <a:lnTo>
                    <a:pt x="1536" y="3536"/>
                  </a:lnTo>
                  <a:lnTo>
                    <a:pt x="1905" y="3905"/>
                  </a:lnTo>
                  <a:cubicBezTo>
                    <a:pt x="1941" y="3941"/>
                    <a:pt x="2001" y="3965"/>
                    <a:pt x="2036" y="3965"/>
                  </a:cubicBezTo>
                  <a:cubicBezTo>
                    <a:pt x="2084" y="3965"/>
                    <a:pt x="2143" y="3953"/>
                    <a:pt x="2179" y="3905"/>
                  </a:cubicBezTo>
                  <a:lnTo>
                    <a:pt x="2536" y="3536"/>
                  </a:lnTo>
                  <a:lnTo>
                    <a:pt x="3251" y="3822"/>
                  </a:lnTo>
                  <a:lnTo>
                    <a:pt x="3263" y="3822"/>
                  </a:lnTo>
                  <a:cubicBezTo>
                    <a:pt x="3275" y="3822"/>
                    <a:pt x="3691" y="3989"/>
                    <a:pt x="3691" y="4501"/>
                  </a:cubicBezTo>
                  <a:lnTo>
                    <a:pt x="3691" y="5001"/>
                  </a:lnTo>
                  <a:lnTo>
                    <a:pt x="1310" y="5001"/>
                  </a:lnTo>
                  <a:cubicBezTo>
                    <a:pt x="1203" y="5001"/>
                    <a:pt x="1119" y="5084"/>
                    <a:pt x="1119" y="5191"/>
                  </a:cubicBezTo>
                  <a:cubicBezTo>
                    <a:pt x="1119" y="5298"/>
                    <a:pt x="1203" y="5382"/>
                    <a:pt x="1310" y="5382"/>
                  </a:cubicBezTo>
                  <a:lnTo>
                    <a:pt x="3882" y="5382"/>
                  </a:lnTo>
                  <a:cubicBezTo>
                    <a:pt x="3888" y="5383"/>
                    <a:pt x="3894" y="5383"/>
                    <a:pt x="3900" y="5383"/>
                  </a:cubicBezTo>
                  <a:cubicBezTo>
                    <a:pt x="3989" y="5383"/>
                    <a:pt x="4072" y="5303"/>
                    <a:pt x="4072" y="5203"/>
                  </a:cubicBezTo>
                  <a:lnTo>
                    <a:pt x="4072" y="4536"/>
                  </a:lnTo>
                  <a:cubicBezTo>
                    <a:pt x="4072" y="3763"/>
                    <a:pt x="3477" y="3524"/>
                    <a:pt x="3382" y="3489"/>
                  </a:cubicBezTo>
                  <a:lnTo>
                    <a:pt x="2620" y="3191"/>
                  </a:lnTo>
                  <a:lnTo>
                    <a:pt x="2620" y="3096"/>
                  </a:lnTo>
                  <a:cubicBezTo>
                    <a:pt x="2834" y="2977"/>
                    <a:pt x="2977" y="2774"/>
                    <a:pt x="3048" y="2536"/>
                  </a:cubicBezTo>
                  <a:cubicBezTo>
                    <a:pt x="3322" y="2524"/>
                    <a:pt x="3548" y="2286"/>
                    <a:pt x="3548" y="2000"/>
                  </a:cubicBezTo>
                  <a:cubicBezTo>
                    <a:pt x="3548" y="1846"/>
                    <a:pt x="3465" y="1691"/>
                    <a:pt x="3346" y="1584"/>
                  </a:cubicBezTo>
                  <a:lnTo>
                    <a:pt x="3346" y="1262"/>
                  </a:lnTo>
                  <a:cubicBezTo>
                    <a:pt x="3346" y="560"/>
                    <a:pt x="2786" y="0"/>
                    <a:pt x="20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057;p51">
              <a:extLst>
                <a:ext uri="{FF2B5EF4-FFF2-40B4-BE49-F238E27FC236}">
                  <a16:creationId xmlns:a16="http://schemas.microsoft.com/office/drawing/2014/main" id="{CF050017-CF4A-4DAC-8A1D-4EE651BEE117}"/>
                </a:ext>
              </a:extLst>
            </p:cNvPr>
            <p:cNvSpPr/>
            <p:nvPr/>
          </p:nvSpPr>
          <p:spPr>
            <a:xfrm>
              <a:off x="2438252" y="2611703"/>
              <a:ext cx="129633" cy="172441"/>
            </a:xfrm>
            <a:custGeom>
              <a:avLst/>
              <a:gdLst/>
              <a:ahLst/>
              <a:cxnLst/>
              <a:rect l="l" t="t" r="r" b="b"/>
              <a:pathLst>
                <a:path w="4073" h="5418" extrusionOk="0">
                  <a:moveTo>
                    <a:pt x="2085" y="370"/>
                  </a:moveTo>
                  <a:cubicBezTo>
                    <a:pt x="2573" y="370"/>
                    <a:pt x="2978" y="774"/>
                    <a:pt x="2978" y="1263"/>
                  </a:cubicBezTo>
                  <a:lnTo>
                    <a:pt x="2978" y="1382"/>
                  </a:lnTo>
                  <a:lnTo>
                    <a:pt x="2966" y="1382"/>
                  </a:lnTo>
                  <a:cubicBezTo>
                    <a:pt x="2692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66" y="822"/>
                  </a:cubicBezTo>
                  <a:cubicBezTo>
                    <a:pt x="2450" y="817"/>
                    <a:pt x="2435" y="815"/>
                    <a:pt x="2420" y="815"/>
                  </a:cubicBezTo>
                  <a:cubicBezTo>
                    <a:pt x="2365" y="815"/>
                    <a:pt x="2313" y="847"/>
                    <a:pt x="2275" y="894"/>
                  </a:cubicBezTo>
                  <a:cubicBezTo>
                    <a:pt x="1942" y="1370"/>
                    <a:pt x="1180" y="1382"/>
                    <a:pt x="1168" y="1382"/>
                  </a:cubicBezTo>
                  <a:lnTo>
                    <a:pt x="1096" y="1382"/>
                  </a:lnTo>
                  <a:lnTo>
                    <a:pt x="1096" y="1263"/>
                  </a:lnTo>
                  <a:cubicBezTo>
                    <a:pt x="1096" y="774"/>
                    <a:pt x="1501" y="370"/>
                    <a:pt x="1989" y="370"/>
                  </a:cubicBezTo>
                  <a:close/>
                  <a:moveTo>
                    <a:pt x="3132" y="1906"/>
                  </a:moveTo>
                  <a:cubicBezTo>
                    <a:pt x="3156" y="1929"/>
                    <a:pt x="3168" y="1965"/>
                    <a:pt x="3168" y="2013"/>
                  </a:cubicBezTo>
                  <a:cubicBezTo>
                    <a:pt x="3168" y="2048"/>
                    <a:pt x="3144" y="2096"/>
                    <a:pt x="3109" y="2132"/>
                  </a:cubicBezTo>
                  <a:lnTo>
                    <a:pt x="3109" y="1906"/>
                  </a:lnTo>
                  <a:close/>
                  <a:moveTo>
                    <a:pt x="965" y="1894"/>
                  </a:moveTo>
                  <a:lnTo>
                    <a:pt x="965" y="2144"/>
                  </a:lnTo>
                  <a:cubicBezTo>
                    <a:pt x="930" y="2108"/>
                    <a:pt x="894" y="2072"/>
                    <a:pt x="894" y="2013"/>
                  </a:cubicBezTo>
                  <a:cubicBezTo>
                    <a:pt x="894" y="1965"/>
                    <a:pt x="906" y="1929"/>
                    <a:pt x="942" y="1906"/>
                  </a:cubicBezTo>
                  <a:cubicBezTo>
                    <a:pt x="953" y="1906"/>
                    <a:pt x="953" y="1906"/>
                    <a:pt x="965" y="1894"/>
                  </a:cubicBezTo>
                  <a:close/>
                  <a:moveTo>
                    <a:pt x="2347" y="1358"/>
                  </a:moveTo>
                  <a:cubicBezTo>
                    <a:pt x="2430" y="1489"/>
                    <a:pt x="2549" y="1620"/>
                    <a:pt x="2704" y="1691"/>
                  </a:cubicBezTo>
                  <a:lnTo>
                    <a:pt x="2704" y="2227"/>
                  </a:lnTo>
                  <a:cubicBezTo>
                    <a:pt x="2739" y="2572"/>
                    <a:pt x="2454" y="2846"/>
                    <a:pt x="2132" y="2846"/>
                  </a:cubicBezTo>
                  <a:lnTo>
                    <a:pt x="1954" y="2846"/>
                  </a:lnTo>
                  <a:cubicBezTo>
                    <a:pt x="1620" y="2846"/>
                    <a:pt x="1334" y="2572"/>
                    <a:pt x="1334" y="2227"/>
                  </a:cubicBezTo>
                  <a:lnTo>
                    <a:pt x="1334" y="1739"/>
                  </a:lnTo>
                  <a:cubicBezTo>
                    <a:pt x="1596" y="1715"/>
                    <a:pt x="2025" y="1620"/>
                    <a:pt x="2347" y="1358"/>
                  </a:cubicBezTo>
                  <a:close/>
                  <a:moveTo>
                    <a:pt x="2263" y="3215"/>
                  </a:moveTo>
                  <a:lnTo>
                    <a:pt x="2251" y="3322"/>
                  </a:lnTo>
                  <a:lnTo>
                    <a:pt x="2037" y="3537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1989" y="1"/>
                  </a:moveTo>
                  <a:cubicBezTo>
                    <a:pt x="1299" y="1"/>
                    <a:pt x="727" y="560"/>
                    <a:pt x="727" y="1263"/>
                  </a:cubicBezTo>
                  <a:lnTo>
                    <a:pt x="727" y="1596"/>
                  </a:lnTo>
                  <a:cubicBezTo>
                    <a:pt x="608" y="1691"/>
                    <a:pt x="537" y="1846"/>
                    <a:pt x="537" y="2013"/>
                  </a:cubicBezTo>
                  <a:cubicBezTo>
                    <a:pt x="537" y="2287"/>
                    <a:pt x="763" y="2525"/>
                    <a:pt x="1025" y="2549"/>
                  </a:cubicBezTo>
                  <a:cubicBezTo>
                    <a:pt x="1096" y="2763"/>
                    <a:pt x="1263" y="2965"/>
                    <a:pt x="1454" y="3084"/>
                  </a:cubicBezTo>
                  <a:lnTo>
                    <a:pt x="1454" y="3180"/>
                  </a:lnTo>
                  <a:lnTo>
                    <a:pt x="680" y="3477"/>
                  </a:lnTo>
                  <a:cubicBezTo>
                    <a:pt x="608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84" y="5382"/>
                    <a:pt x="191" y="5382"/>
                  </a:cubicBezTo>
                  <a:lnTo>
                    <a:pt x="668" y="5382"/>
                  </a:lnTo>
                  <a:cubicBezTo>
                    <a:pt x="775" y="5382"/>
                    <a:pt x="858" y="5299"/>
                    <a:pt x="858" y="5192"/>
                  </a:cubicBezTo>
                  <a:cubicBezTo>
                    <a:pt x="858" y="5085"/>
                    <a:pt x="775" y="5001"/>
                    <a:pt x="668" y="5001"/>
                  </a:cubicBezTo>
                  <a:lnTo>
                    <a:pt x="370" y="5001"/>
                  </a:lnTo>
                  <a:lnTo>
                    <a:pt x="370" y="4537"/>
                  </a:lnTo>
                  <a:cubicBezTo>
                    <a:pt x="370" y="4013"/>
                    <a:pt x="787" y="3870"/>
                    <a:pt x="799" y="3858"/>
                  </a:cubicBezTo>
                  <a:lnTo>
                    <a:pt x="823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30" y="3977"/>
                    <a:pt x="1989" y="4001"/>
                    <a:pt x="2037" y="4001"/>
                  </a:cubicBezTo>
                  <a:cubicBezTo>
                    <a:pt x="2085" y="4001"/>
                    <a:pt x="2144" y="3989"/>
                    <a:pt x="2168" y="3942"/>
                  </a:cubicBezTo>
                  <a:lnTo>
                    <a:pt x="2525" y="3572"/>
                  </a:lnTo>
                  <a:lnTo>
                    <a:pt x="3239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1" y="5025"/>
                  </a:lnTo>
                  <a:cubicBezTo>
                    <a:pt x="1204" y="5025"/>
                    <a:pt x="1120" y="5120"/>
                    <a:pt x="1120" y="5215"/>
                  </a:cubicBezTo>
                  <a:cubicBezTo>
                    <a:pt x="1120" y="5323"/>
                    <a:pt x="1204" y="5418"/>
                    <a:pt x="1311" y="5418"/>
                  </a:cubicBezTo>
                  <a:lnTo>
                    <a:pt x="3882" y="5418"/>
                  </a:lnTo>
                  <a:cubicBezTo>
                    <a:pt x="3990" y="5418"/>
                    <a:pt x="4073" y="5323"/>
                    <a:pt x="4073" y="5215"/>
                  </a:cubicBezTo>
                  <a:lnTo>
                    <a:pt x="4073" y="4537"/>
                  </a:lnTo>
                  <a:cubicBezTo>
                    <a:pt x="4061" y="3763"/>
                    <a:pt x="3454" y="3525"/>
                    <a:pt x="3382" y="3501"/>
                  </a:cubicBezTo>
                  <a:lnTo>
                    <a:pt x="2620" y="3203"/>
                  </a:lnTo>
                  <a:lnTo>
                    <a:pt x="2620" y="3096"/>
                  </a:lnTo>
                  <a:cubicBezTo>
                    <a:pt x="2823" y="2977"/>
                    <a:pt x="2978" y="2787"/>
                    <a:pt x="3049" y="2560"/>
                  </a:cubicBezTo>
                  <a:cubicBezTo>
                    <a:pt x="3323" y="2549"/>
                    <a:pt x="3537" y="2310"/>
                    <a:pt x="3537" y="2025"/>
                  </a:cubicBezTo>
                  <a:cubicBezTo>
                    <a:pt x="3537" y="1858"/>
                    <a:pt x="3466" y="1703"/>
                    <a:pt x="3347" y="1608"/>
                  </a:cubicBezTo>
                  <a:lnTo>
                    <a:pt x="3347" y="1263"/>
                  </a:lnTo>
                  <a:cubicBezTo>
                    <a:pt x="3347" y="560"/>
                    <a:pt x="2787" y="1"/>
                    <a:pt x="20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58;p51">
              <a:extLst>
                <a:ext uri="{FF2B5EF4-FFF2-40B4-BE49-F238E27FC236}">
                  <a16:creationId xmlns:a16="http://schemas.microsoft.com/office/drawing/2014/main" id="{9B178135-A166-4C95-B99A-CE8DA236E08C}"/>
                </a:ext>
              </a:extLst>
            </p:cNvPr>
            <p:cNvSpPr/>
            <p:nvPr/>
          </p:nvSpPr>
          <p:spPr>
            <a:xfrm>
              <a:off x="2185128" y="2611703"/>
              <a:ext cx="130015" cy="172441"/>
            </a:xfrm>
            <a:custGeom>
              <a:avLst/>
              <a:gdLst/>
              <a:ahLst/>
              <a:cxnLst/>
              <a:rect l="l" t="t" r="r" b="b"/>
              <a:pathLst>
                <a:path w="4085" h="5418" extrusionOk="0">
                  <a:moveTo>
                    <a:pt x="2084" y="370"/>
                  </a:moveTo>
                  <a:cubicBezTo>
                    <a:pt x="2584" y="370"/>
                    <a:pt x="2977" y="774"/>
                    <a:pt x="2977" y="1263"/>
                  </a:cubicBezTo>
                  <a:lnTo>
                    <a:pt x="2977" y="1382"/>
                  </a:lnTo>
                  <a:lnTo>
                    <a:pt x="2965" y="1382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77" y="822"/>
                  </a:cubicBezTo>
                  <a:cubicBezTo>
                    <a:pt x="2462" y="817"/>
                    <a:pt x="2446" y="815"/>
                    <a:pt x="2430" y="815"/>
                  </a:cubicBezTo>
                  <a:cubicBezTo>
                    <a:pt x="2372" y="815"/>
                    <a:pt x="2315" y="847"/>
                    <a:pt x="2287" y="894"/>
                  </a:cubicBezTo>
                  <a:cubicBezTo>
                    <a:pt x="1941" y="1370"/>
                    <a:pt x="1179" y="1382"/>
                    <a:pt x="1167" y="1382"/>
                  </a:cubicBezTo>
                  <a:lnTo>
                    <a:pt x="1108" y="1382"/>
                  </a:lnTo>
                  <a:lnTo>
                    <a:pt x="1108" y="1263"/>
                  </a:lnTo>
                  <a:cubicBezTo>
                    <a:pt x="1108" y="774"/>
                    <a:pt x="1513" y="370"/>
                    <a:pt x="2001" y="370"/>
                  </a:cubicBezTo>
                  <a:close/>
                  <a:moveTo>
                    <a:pt x="3132" y="1906"/>
                  </a:moveTo>
                  <a:cubicBezTo>
                    <a:pt x="3168" y="1929"/>
                    <a:pt x="3180" y="1965"/>
                    <a:pt x="3180" y="2013"/>
                  </a:cubicBezTo>
                  <a:cubicBezTo>
                    <a:pt x="3180" y="2048"/>
                    <a:pt x="3144" y="2096"/>
                    <a:pt x="3120" y="2132"/>
                  </a:cubicBezTo>
                  <a:lnTo>
                    <a:pt x="3120" y="1906"/>
                  </a:lnTo>
                  <a:close/>
                  <a:moveTo>
                    <a:pt x="977" y="1894"/>
                  </a:moveTo>
                  <a:lnTo>
                    <a:pt x="977" y="2144"/>
                  </a:lnTo>
                  <a:cubicBezTo>
                    <a:pt x="929" y="2108"/>
                    <a:pt x="905" y="2072"/>
                    <a:pt x="905" y="2013"/>
                  </a:cubicBezTo>
                  <a:cubicBezTo>
                    <a:pt x="905" y="1965"/>
                    <a:pt x="917" y="1929"/>
                    <a:pt x="941" y="1906"/>
                  </a:cubicBezTo>
                  <a:cubicBezTo>
                    <a:pt x="965" y="1906"/>
                    <a:pt x="965" y="1906"/>
                    <a:pt x="977" y="1894"/>
                  </a:cubicBezTo>
                  <a:close/>
                  <a:moveTo>
                    <a:pt x="2358" y="1358"/>
                  </a:moveTo>
                  <a:cubicBezTo>
                    <a:pt x="2429" y="1489"/>
                    <a:pt x="2549" y="1620"/>
                    <a:pt x="2715" y="1691"/>
                  </a:cubicBezTo>
                  <a:lnTo>
                    <a:pt x="2715" y="2227"/>
                  </a:lnTo>
                  <a:cubicBezTo>
                    <a:pt x="2727" y="2572"/>
                    <a:pt x="2465" y="2846"/>
                    <a:pt x="2132" y="2846"/>
                  </a:cubicBezTo>
                  <a:lnTo>
                    <a:pt x="1953" y="2846"/>
                  </a:lnTo>
                  <a:cubicBezTo>
                    <a:pt x="1632" y="2846"/>
                    <a:pt x="1346" y="2572"/>
                    <a:pt x="1346" y="2227"/>
                  </a:cubicBezTo>
                  <a:lnTo>
                    <a:pt x="1346" y="1739"/>
                  </a:lnTo>
                  <a:cubicBezTo>
                    <a:pt x="1596" y="1715"/>
                    <a:pt x="2037" y="1620"/>
                    <a:pt x="2358" y="1358"/>
                  </a:cubicBezTo>
                  <a:close/>
                  <a:moveTo>
                    <a:pt x="2275" y="3215"/>
                  </a:moveTo>
                  <a:lnTo>
                    <a:pt x="2251" y="3322"/>
                  </a:lnTo>
                  <a:lnTo>
                    <a:pt x="2048" y="3537"/>
                  </a:lnTo>
                  <a:lnTo>
                    <a:pt x="1858" y="3346"/>
                  </a:lnTo>
                  <a:lnTo>
                    <a:pt x="1858" y="3215"/>
                  </a:lnTo>
                  <a:close/>
                  <a:moveTo>
                    <a:pt x="2001" y="1"/>
                  </a:moveTo>
                  <a:cubicBezTo>
                    <a:pt x="1298" y="1"/>
                    <a:pt x="739" y="560"/>
                    <a:pt x="739" y="1263"/>
                  </a:cubicBezTo>
                  <a:lnTo>
                    <a:pt x="739" y="1596"/>
                  </a:lnTo>
                  <a:cubicBezTo>
                    <a:pt x="620" y="1691"/>
                    <a:pt x="536" y="1846"/>
                    <a:pt x="536" y="2013"/>
                  </a:cubicBezTo>
                  <a:cubicBezTo>
                    <a:pt x="536" y="2287"/>
                    <a:pt x="763" y="2525"/>
                    <a:pt x="1036" y="2549"/>
                  </a:cubicBezTo>
                  <a:cubicBezTo>
                    <a:pt x="1108" y="2763"/>
                    <a:pt x="1275" y="2965"/>
                    <a:pt x="1465" y="3084"/>
                  </a:cubicBezTo>
                  <a:lnTo>
                    <a:pt x="1465" y="3180"/>
                  </a:lnTo>
                  <a:lnTo>
                    <a:pt x="691" y="3477"/>
                  </a:lnTo>
                  <a:cubicBezTo>
                    <a:pt x="620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96" y="5382"/>
                    <a:pt x="203" y="5382"/>
                  </a:cubicBezTo>
                  <a:lnTo>
                    <a:pt x="679" y="5382"/>
                  </a:lnTo>
                  <a:cubicBezTo>
                    <a:pt x="775" y="5382"/>
                    <a:pt x="870" y="5299"/>
                    <a:pt x="870" y="5192"/>
                  </a:cubicBezTo>
                  <a:cubicBezTo>
                    <a:pt x="870" y="5085"/>
                    <a:pt x="775" y="5001"/>
                    <a:pt x="679" y="5001"/>
                  </a:cubicBezTo>
                  <a:lnTo>
                    <a:pt x="382" y="5001"/>
                  </a:lnTo>
                  <a:lnTo>
                    <a:pt x="382" y="4537"/>
                  </a:lnTo>
                  <a:cubicBezTo>
                    <a:pt x="382" y="4013"/>
                    <a:pt x="798" y="3870"/>
                    <a:pt x="810" y="3858"/>
                  </a:cubicBezTo>
                  <a:lnTo>
                    <a:pt x="822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41" y="3977"/>
                    <a:pt x="2001" y="4001"/>
                    <a:pt x="2048" y="4001"/>
                  </a:cubicBezTo>
                  <a:cubicBezTo>
                    <a:pt x="2084" y="4001"/>
                    <a:pt x="2144" y="3989"/>
                    <a:pt x="2179" y="3942"/>
                  </a:cubicBezTo>
                  <a:lnTo>
                    <a:pt x="2537" y="3572"/>
                  </a:lnTo>
                  <a:lnTo>
                    <a:pt x="3251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0" y="5025"/>
                  </a:lnTo>
                  <a:cubicBezTo>
                    <a:pt x="1215" y="5025"/>
                    <a:pt x="1120" y="5120"/>
                    <a:pt x="1120" y="5215"/>
                  </a:cubicBezTo>
                  <a:cubicBezTo>
                    <a:pt x="1120" y="5323"/>
                    <a:pt x="1215" y="5418"/>
                    <a:pt x="1310" y="5418"/>
                  </a:cubicBezTo>
                  <a:lnTo>
                    <a:pt x="3894" y="5418"/>
                  </a:lnTo>
                  <a:cubicBezTo>
                    <a:pt x="3989" y="5418"/>
                    <a:pt x="4084" y="5323"/>
                    <a:pt x="4084" y="5215"/>
                  </a:cubicBezTo>
                  <a:lnTo>
                    <a:pt x="4084" y="4537"/>
                  </a:lnTo>
                  <a:cubicBezTo>
                    <a:pt x="4061" y="3763"/>
                    <a:pt x="3465" y="3525"/>
                    <a:pt x="3382" y="3501"/>
                  </a:cubicBezTo>
                  <a:lnTo>
                    <a:pt x="2632" y="3203"/>
                  </a:lnTo>
                  <a:lnTo>
                    <a:pt x="2632" y="3096"/>
                  </a:lnTo>
                  <a:cubicBezTo>
                    <a:pt x="2834" y="2977"/>
                    <a:pt x="2977" y="2787"/>
                    <a:pt x="3061" y="2560"/>
                  </a:cubicBezTo>
                  <a:cubicBezTo>
                    <a:pt x="3322" y="2549"/>
                    <a:pt x="3549" y="2310"/>
                    <a:pt x="3549" y="2025"/>
                  </a:cubicBezTo>
                  <a:cubicBezTo>
                    <a:pt x="3549" y="1858"/>
                    <a:pt x="3477" y="1703"/>
                    <a:pt x="3358" y="1608"/>
                  </a:cubicBezTo>
                  <a:lnTo>
                    <a:pt x="3358" y="1263"/>
                  </a:lnTo>
                  <a:cubicBezTo>
                    <a:pt x="3358" y="560"/>
                    <a:pt x="2787" y="1"/>
                    <a:pt x="2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3"/>
          <p:cNvSpPr txBox="1">
            <a:spLocks noGrp="1"/>
          </p:cNvSpPr>
          <p:nvPr>
            <p:ph type="title"/>
          </p:nvPr>
        </p:nvSpPr>
        <p:spPr>
          <a:xfrm>
            <a:off x="2420850" y="3024513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― </a:t>
            </a:r>
            <a:r>
              <a:rPr lang="en-US" b="1" dirty="0"/>
              <a:t>Michael Pollan, </a:t>
            </a:r>
            <a:r>
              <a:rPr lang="en-US" b="1" dirty="0">
                <a:hlinkClick r:id="rId4"/>
              </a:rPr>
              <a:t>Food Rules: An Eater's Manual</a:t>
            </a:r>
            <a:endParaRPr sz="1000" dirty="0"/>
          </a:p>
        </p:txBody>
      </p:sp>
      <p:sp>
        <p:nvSpPr>
          <p:cNvPr id="394" name="Google Shape;394;p33"/>
          <p:cNvSpPr txBox="1">
            <a:spLocks noGrp="1"/>
          </p:cNvSpPr>
          <p:nvPr>
            <p:ph type="subTitle" idx="1"/>
          </p:nvPr>
        </p:nvSpPr>
        <p:spPr>
          <a:xfrm>
            <a:off x="2196000" y="1816163"/>
            <a:ext cx="47520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As grandmothers used to say, 'Better to pay the grocer than the doctor’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 idx="3"/>
          </p:nvPr>
        </p:nvSpPr>
        <p:spPr>
          <a:xfrm rot="-5400000">
            <a:off x="-1703750" y="2535703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Progress</a:t>
            </a:r>
            <a:r>
              <a:rPr lang="en" sz="1400" dirty="0"/>
              <a:t> Flow</a:t>
            </a:r>
            <a:endParaRPr sz="1400" dirty="0"/>
          </a:p>
        </p:txBody>
      </p:sp>
      <p:grpSp>
        <p:nvGrpSpPr>
          <p:cNvPr id="1015" name="Google Shape;1663;p48">
            <a:extLst>
              <a:ext uri="{FF2B5EF4-FFF2-40B4-BE49-F238E27FC236}">
                <a16:creationId xmlns:a16="http://schemas.microsoft.com/office/drawing/2014/main" id="{9B9E5CD4-D681-4F5D-8D58-4F17B6ED190F}"/>
              </a:ext>
            </a:extLst>
          </p:cNvPr>
          <p:cNvGrpSpPr/>
          <p:nvPr/>
        </p:nvGrpSpPr>
        <p:grpSpPr>
          <a:xfrm rot="5400000">
            <a:off x="3705225" y="-174148"/>
            <a:ext cx="2686050" cy="5626102"/>
            <a:chOff x="3088670" y="1930338"/>
            <a:chExt cx="380983" cy="684491"/>
          </a:xfrm>
        </p:grpSpPr>
        <p:sp>
          <p:nvSpPr>
            <p:cNvPr id="1016" name="Google Shape;1664;p48">
              <a:extLst>
                <a:ext uri="{FF2B5EF4-FFF2-40B4-BE49-F238E27FC236}">
                  <a16:creationId xmlns:a16="http://schemas.microsoft.com/office/drawing/2014/main" id="{5B6481A8-0690-497E-A20B-0E3E94D5A77B}"/>
                </a:ext>
              </a:extLst>
            </p:cNvPr>
            <p:cNvSpPr/>
            <p:nvPr/>
          </p:nvSpPr>
          <p:spPr>
            <a:xfrm>
              <a:off x="3200035" y="1938750"/>
              <a:ext cx="159427" cy="667667"/>
            </a:xfrm>
            <a:custGeom>
              <a:avLst/>
              <a:gdLst/>
              <a:ahLst/>
              <a:cxnLst/>
              <a:rect l="l" t="t" r="r" b="b"/>
              <a:pathLst>
                <a:path w="21750" h="91118" extrusionOk="0">
                  <a:moveTo>
                    <a:pt x="13027" y="0"/>
                  </a:moveTo>
                  <a:lnTo>
                    <a:pt x="13027" y="884"/>
                  </a:lnTo>
                  <a:cubicBezTo>
                    <a:pt x="13027" y="2077"/>
                    <a:pt x="12063" y="3042"/>
                    <a:pt x="10869" y="3042"/>
                  </a:cubicBezTo>
                  <a:lnTo>
                    <a:pt x="8000" y="3042"/>
                  </a:lnTo>
                  <a:cubicBezTo>
                    <a:pt x="3570" y="3042"/>
                    <a:pt x="0" y="6680"/>
                    <a:pt x="81" y="11110"/>
                  </a:cubicBezTo>
                  <a:cubicBezTo>
                    <a:pt x="150" y="15414"/>
                    <a:pt x="3753" y="18915"/>
                    <a:pt x="8126" y="18915"/>
                  </a:cubicBezTo>
                  <a:lnTo>
                    <a:pt x="13750" y="18915"/>
                  </a:lnTo>
                  <a:cubicBezTo>
                    <a:pt x="17377" y="18915"/>
                    <a:pt x="20315" y="21887"/>
                    <a:pt x="20246" y="25525"/>
                  </a:cubicBezTo>
                  <a:cubicBezTo>
                    <a:pt x="20189" y="29049"/>
                    <a:pt x="17216" y="31918"/>
                    <a:pt x="13635" y="31918"/>
                  </a:cubicBezTo>
                  <a:lnTo>
                    <a:pt x="8000" y="31918"/>
                  </a:lnTo>
                  <a:cubicBezTo>
                    <a:pt x="3570" y="31918"/>
                    <a:pt x="0" y="35557"/>
                    <a:pt x="81" y="39987"/>
                  </a:cubicBezTo>
                  <a:cubicBezTo>
                    <a:pt x="150" y="44291"/>
                    <a:pt x="3753" y="47791"/>
                    <a:pt x="8126" y="47791"/>
                  </a:cubicBezTo>
                  <a:lnTo>
                    <a:pt x="13750" y="47791"/>
                  </a:lnTo>
                  <a:cubicBezTo>
                    <a:pt x="17377" y="47791"/>
                    <a:pt x="20315" y="50775"/>
                    <a:pt x="20246" y="54402"/>
                  </a:cubicBezTo>
                  <a:cubicBezTo>
                    <a:pt x="20189" y="57926"/>
                    <a:pt x="17216" y="60795"/>
                    <a:pt x="13635" y="60795"/>
                  </a:cubicBezTo>
                  <a:lnTo>
                    <a:pt x="8000" y="60795"/>
                  </a:lnTo>
                  <a:cubicBezTo>
                    <a:pt x="3570" y="60795"/>
                    <a:pt x="0" y="64433"/>
                    <a:pt x="81" y="68875"/>
                  </a:cubicBezTo>
                  <a:cubicBezTo>
                    <a:pt x="150" y="73179"/>
                    <a:pt x="3753" y="76668"/>
                    <a:pt x="8126" y="76668"/>
                  </a:cubicBezTo>
                  <a:lnTo>
                    <a:pt x="13750" y="76668"/>
                  </a:lnTo>
                  <a:cubicBezTo>
                    <a:pt x="17377" y="76668"/>
                    <a:pt x="20315" y="79652"/>
                    <a:pt x="20246" y="83290"/>
                  </a:cubicBezTo>
                  <a:cubicBezTo>
                    <a:pt x="20189" y="86814"/>
                    <a:pt x="17216" y="89683"/>
                    <a:pt x="13635" y="89683"/>
                  </a:cubicBezTo>
                  <a:lnTo>
                    <a:pt x="8574" y="89683"/>
                  </a:lnTo>
                  <a:lnTo>
                    <a:pt x="8574" y="91118"/>
                  </a:lnTo>
                  <a:lnTo>
                    <a:pt x="13624" y="91118"/>
                  </a:lnTo>
                  <a:cubicBezTo>
                    <a:pt x="17997" y="91118"/>
                    <a:pt x="21601" y="87606"/>
                    <a:pt x="21681" y="83313"/>
                  </a:cubicBezTo>
                  <a:cubicBezTo>
                    <a:pt x="21750" y="78872"/>
                    <a:pt x="18180" y="75233"/>
                    <a:pt x="13739" y="75233"/>
                  </a:cubicBezTo>
                  <a:lnTo>
                    <a:pt x="8126" y="75233"/>
                  </a:lnTo>
                  <a:cubicBezTo>
                    <a:pt x="4534" y="75233"/>
                    <a:pt x="1561" y="72364"/>
                    <a:pt x="1504" y="68852"/>
                  </a:cubicBezTo>
                  <a:cubicBezTo>
                    <a:pt x="1435" y="65214"/>
                    <a:pt x="4373" y="62230"/>
                    <a:pt x="8000" y="62230"/>
                  </a:cubicBezTo>
                  <a:lnTo>
                    <a:pt x="13624" y="62230"/>
                  </a:lnTo>
                  <a:cubicBezTo>
                    <a:pt x="17997" y="62230"/>
                    <a:pt x="21601" y="58729"/>
                    <a:pt x="21681" y="54425"/>
                  </a:cubicBezTo>
                  <a:cubicBezTo>
                    <a:pt x="21750" y="49995"/>
                    <a:pt x="18180" y="46357"/>
                    <a:pt x="13739" y="46357"/>
                  </a:cubicBezTo>
                  <a:lnTo>
                    <a:pt x="8126" y="46357"/>
                  </a:lnTo>
                  <a:cubicBezTo>
                    <a:pt x="4534" y="46357"/>
                    <a:pt x="1561" y="43487"/>
                    <a:pt x="1504" y="39964"/>
                  </a:cubicBezTo>
                  <a:cubicBezTo>
                    <a:pt x="1435" y="36337"/>
                    <a:pt x="4373" y="33353"/>
                    <a:pt x="8000" y="33353"/>
                  </a:cubicBezTo>
                  <a:lnTo>
                    <a:pt x="13624" y="33353"/>
                  </a:lnTo>
                  <a:cubicBezTo>
                    <a:pt x="17997" y="33353"/>
                    <a:pt x="21601" y="29852"/>
                    <a:pt x="21681" y="25548"/>
                  </a:cubicBezTo>
                  <a:cubicBezTo>
                    <a:pt x="21750" y="21118"/>
                    <a:pt x="18180" y="17480"/>
                    <a:pt x="13739" y="17480"/>
                  </a:cubicBezTo>
                  <a:lnTo>
                    <a:pt x="8126" y="17480"/>
                  </a:lnTo>
                  <a:cubicBezTo>
                    <a:pt x="4534" y="17480"/>
                    <a:pt x="1561" y="14611"/>
                    <a:pt x="1504" y="11087"/>
                  </a:cubicBezTo>
                  <a:cubicBezTo>
                    <a:pt x="1435" y="7449"/>
                    <a:pt x="4373" y="4476"/>
                    <a:pt x="8000" y="4476"/>
                  </a:cubicBezTo>
                  <a:lnTo>
                    <a:pt x="10869" y="4476"/>
                  </a:lnTo>
                  <a:cubicBezTo>
                    <a:pt x="12855" y="4476"/>
                    <a:pt x="14462" y="2869"/>
                    <a:pt x="14462" y="884"/>
                  </a:cubicBezTo>
                  <a:lnTo>
                    <a:pt x="1446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665;p48">
              <a:extLst>
                <a:ext uri="{FF2B5EF4-FFF2-40B4-BE49-F238E27FC236}">
                  <a16:creationId xmlns:a16="http://schemas.microsoft.com/office/drawing/2014/main" id="{E8ABF14A-6D93-4FCB-9A00-E1D400938E3E}"/>
                </a:ext>
              </a:extLst>
            </p:cNvPr>
            <p:cNvSpPr/>
            <p:nvPr/>
          </p:nvSpPr>
          <p:spPr>
            <a:xfrm>
              <a:off x="3191453" y="1930338"/>
              <a:ext cx="176506" cy="684491"/>
            </a:xfrm>
            <a:custGeom>
              <a:avLst/>
              <a:gdLst/>
              <a:ahLst/>
              <a:cxnLst/>
              <a:rect l="l" t="t" r="r" b="b"/>
              <a:pathLst>
                <a:path w="24080" h="93414" extrusionOk="0">
                  <a:moveTo>
                    <a:pt x="16207" y="574"/>
                  </a:moveTo>
                  <a:lnTo>
                    <a:pt x="16207" y="2032"/>
                  </a:lnTo>
                  <a:cubicBezTo>
                    <a:pt x="16207" y="4327"/>
                    <a:pt x="14336" y="6198"/>
                    <a:pt x="12040" y="6198"/>
                  </a:cubicBezTo>
                  <a:lnTo>
                    <a:pt x="9171" y="6198"/>
                  </a:lnTo>
                  <a:cubicBezTo>
                    <a:pt x="5866" y="6198"/>
                    <a:pt x="3191" y="8907"/>
                    <a:pt x="3249" y="12224"/>
                  </a:cubicBezTo>
                  <a:cubicBezTo>
                    <a:pt x="3295" y="15437"/>
                    <a:pt x="6015" y="18043"/>
                    <a:pt x="9297" y="18043"/>
                  </a:cubicBezTo>
                  <a:lnTo>
                    <a:pt x="14910" y="18043"/>
                  </a:lnTo>
                  <a:cubicBezTo>
                    <a:pt x="19673" y="18043"/>
                    <a:pt x="23506" y="21945"/>
                    <a:pt x="23426" y="26708"/>
                  </a:cubicBezTo>
                  <a:cubicBezTo>
                    <a:pt x="23345" y="31322"/>
                    <a:pt x="19478" y="35075"/>
                    <a:pt x="14795" y="35075"/>
                  </a:cubicBezTo>
                  <a:lnTo>
                    <a:pt x="9171" y="35075"/>
                  </a:lnTo>
                  <a:cubicBezTo>
                    <a:pt x="5866" y="35075"/>
                    <a:pt x="3191" y="37783"/>
                    <a:pt x="3249" y="41100"/>
                  </a:cubicBezTo>
                  <a:cubicBezTo>
                    <a:pt x="3295" y="44314"/>
                    <a:pt x="6015" y="46919"/>
                    <a:pt x="9297" y="46919"/>
                  </a:cubicBezTo>
                  <a:lnTo>
                    <a:pt x="14910" y="46919"/>
                  </a:lnTo>
                  <a:cubicBezTo>
                    <a:pt x="19673" y="46919"/>
                    <a:pt x="23506" y="50822"/>
                    <a:pt x="23426" y="55573"/>
                  </a:cubicBezTo>
                  <a:cubicBezTo>
                    <a:pt x="23345" y="60187"/>
                    <a:pt x="19478" y="63940"/>
                    <a:pt x="14795" y="63940"/>
                  </a:cubicBezTo>
                  <a:lnTo>
                    <a:pt x="9171" y="63940"/>
                  </a:lnTo>
                  <a:cubicBezTo>
                    <a:pt x="5866" y="63940"/>
                    <a:pt x="3191" y="66660"/>
                    <a:pt x="3249" y="69966"/>
                  </a:cubicBezTo>
                  <a:cubicBezTo>
                    <a:pt x="3295" y="73179"/>
                    <a:pt x="6015" y="75796"/>
                    <a:pt x="9297" y="75796"/>
                  </a:cubicBezTo>
                  <a:lnTo>
                    <a:pt x="14910" y="75796"/>
                  </a:lnTo>
                  <a:cubicBezTo>
                    <a:pt x="19673" y="75796"/>
                    <a:pt x="23506" y="79698"/>
                    <a:pt x="23426" y="84450"/>
                  </a:cubicBezTo>
                  <a:cubicBezTo>
                    <a:pt x="23345" y="89075"/>
                    <a:pt x="19478" y="92840"/>
                    <a:pt x="14795" y="92840"/>
                  </a:cubicBezTo>
                  <a:lnTo>
                    <a:pt x="9171" y="92840"/>
                  </a:lnTo>
                  <a:lnTo>
                    <a:pt x="9171" y="90257"/>
                  </a:lnTo>
                  <a:lnTo>
                    <a:pt x="14795" y="90257"/>
                  </a:lnTo>
                  <a:cubicBezTo>
                    <a:pt x="18077" y="90257"/>
                    <a:pt x="20786" y="87640"/>
                    <a:pt x="20843" y="84427"/>
                  </a:cubicBezTo>
                  <a:cubicBezTo>
                    <a:pt x="20889" y="81110"/>
                    <a:pt x="18227" y="78401"/>
                    <a:pt x="14910" y="78401"/>
                  </a:cubicBezTo>
                  <a:lnTo>
                    <a:pt x="9297" y="78401"/>
                  </a:lnTo>
                  <a:cubicBezTo>
                    <a:pt x="4614" y="78401"/>
                    <a:pt x="747" y="74648"/>
                    <a:pt x="666" y="70034"/>
                  </a:cubicBezTo>
                  <a:cubicBezTo>
                    <a:pt x="586" y="65271"/>
                    <a:pt x="4419" y="61381"/>
                    <a:pt x="9171" y="61381"/>
                  </a:cubicBezTo>
                  <a:lnTo>
                    <a:pt x="14795" y="61381"/>
                  </a:lnTo>
                  <a:cubicBezTo>
                    <a:pt x="18077" y="61381"/>
                    <a:pt x="20786" y="58764"/>
                    <a:pt x="20843" y="55550"/>
                  </a:cubicBezTo>
                  <a:cubicBezTo>
                    <a:pt x="20889" y="52233"/>
                    <a:pt x="18227" y="49525"/>
                    <a:pt x="14910" y="49525"/>
                  </a:cubicBezTo>
                  <a:lnTo>
                    <a:pt x="9297" y="49525"/>
                  </a:lnTo>
                  <a:cubicBezTo>
                    <a:pt x="4614" y="49525"/>
                    <a:pt x="747" y="45772"/>
                    <a:pt x="666" y="41158"/>
                  </a:cubicBezTo>
                  <a:cubicBezTo>
                    <a:pt x="586" y="36395"/>
                    <a:pt x="4419" y="32504"/>
                    <a:pt x="9171" y="32504"/>
                  </a:cubicBezTo>
                  <a:lnTo>
                    <a:pt x="14795" y="32504"/>
                  </a:lnTo>
                  <a:cubicBezTo>
                    <a:pt x="18077" y="32504"/>
                    <a:pt x="20786" y="29887"/>
                    <a:pt x="20843" y="26673"/>
                  </a:cubicBezTo>
                  <a:cubicBezTo>
                    <a:pt x="20889" y="23357"/>
                    <a:pt x="18227" y="20648"/>
                    <a:pt x="14910" y="20648"/>
                  </a:cubicBezTo>
                  <a:lnTo>
                    <a:pt x="9297" y="20648"/>
                  </a:lnTo>
                  <a:cubicBezTo>
                    <a:pt x="4614" y="20648"/>
                    <a:pt x="747" y="16895"/>
                    <a:pt x="666" y="12281"/>
                  </a:cubicBezTo>
                  <a:cubicBezTo>
                    <a:pt x="586" y="7529"/>
                    <a:pt x="4419" y="3627"/>
                    <a:pt x="9171" y="3627"/>
                  </a:cubicBezTo>
                  <a:lnTo>
                    <a:pt x="12040" y="3627"/>
                  </a:lnTo>
                  <a:cubicBezTo>
                    <a:pt x="12913" y="3627"/>
                    <a:pt x="13624" y="2916"/>
                    <a:pt x="13624" y="2043"/>
                  </a:cubicBezTo>
                  <a:lnTo>
                    <a:pt x="13624" y="574"/>
                  </a:lnTo>
                  <a:close/>
                  <a:moveTo>
                    <a:pt x="13050" y="0"/>
                  </a:moveTo>
                  <a:lnTo>
                    <a:pt x="13050" y="2032"/>
                  </a:lnTo>
                  <a:cubicBezTo>
                    <a:pt x="13050" y="2594"/>
                    <a:pt x="12603" y="3042"/>
                    <a:pt x="12040" y="3042"/>
                  </a:cubicBezTo>
                  <a:lnTo>
                    <a:pt x="9171" y="3042"/>
                  </a:lnTo>
                  <a:cubicBezTo>
                    <a:pt x="4098" y="3042"/>
                    <a:pt x="12" y="7208"/>
                    <a:pt x="104" y="12281"/>
                  </a:cubicBezTo>
                  <a:cubicBezTo>
                    <a:pt x="184" y="17205"/>
                    <a:pt x="4305" y="21210"/>
                    <a:pt x="9297" y="21210"/>
                  </a:cubicBezTo>
                  <a:lnTo>
                    <a:pt x="14921" y="21210"/>
                  </a:lnTo>
                  <a:cubicBezTo>
                    <a:pt x="17917" y="21210"/>
                    <a:pt x="20327" y="23666"/>
                    <a:pt x="20270" y="26662"/>
                  </a:cubicBezTo>
                  <a:cubicBezTo>
                    <a:pt x="20224" y="29566"/>
                    <a:pt x="17767" y="31919"/>
                    <a:pt x="14806" y="31919"/>
                  </a:cubicBezTo>
                  <a:lnTo>
                    <a:pt x="9171" y="31919"/>
                  </a:lnTo>
                  <a:cubicBezTo>
                    <a:pt x="4098" y="31930"/>
                    <a:pt x="12" y="36085"/>
                    <a:pt x="104" y="41158"/>
                  </a:cubicBezTo>
                  <a:cubicBezTo>
                    <a:pt x="184" y="46081"/>
                    <a:pt x="4305" y="50087"/>
                    <a:pt x="9297" y="50087"/>
                  </a:cubicBezTo>
                  <a:lnTo>
                    <a:pt x="14921" y="50087"/>
                  </a:lnTo>
                  <a:cubicBezTo>
                    <a:pt x="17917" y="50087"/>
                    <a:pt x="20327" y="52543"/>
                    <a:pt x="20270" y="55539"/>
                  </a:cubicBezTo>
                  <a:cubicBezTo>
                    <a:pt x="20224" y="58442"/>
                    <a:pt x="17767" y="60807"/>
                    <a:pt x="14806" y="60807"/>
                  </a:cubicBezTo>
                  <a:lnTo>
                    <a:pt x="9171" y="60807"/>
                  </a:lnTo>
                  <a:cubicBezTo>
                    <a:pt x="4098" y="60807"/>
                    <a:pt x="1" y="64961"/>
                    <a:pt x="92" y="70046"/>
                  </a:cubicBezTo>
                  <a:cubicBezTo>
                    <a:pt x="173" y="74970"/>
                    <a:pt x="4305" y="78975"/>
                    <a:pt x="9297" y="78975"/>
                  </a:cubicBezTo>
                  <a:lnTo>
                    <a:pt x="14910" y="78975"/>
                  </a:lnTo>
                  <a:cubicBezTo>
                    <a:pt x="17905" y="78975"/>
                    <a:pt x="20315" y="81431"/>
                    <a:pt x="20270" y="84427"/>
                  </a:cubicBezTo>
                  <a:cubicBezTo>
                    <a:pt x="20224" y="87331"/>
                    <a:pt x="17767" y="89683"/>
                    <a:pt x="14795" y="89683"/>
                  </a:cubicBezTo>
                  <a:lnTo>
                    <a:pt x="8597" y="89683"/>
                  </a:lnTo>
                  <a:lnTo>
                    <a:pt x="8597" y="93414"/>
                  </a:lnTo>
                  <a:lnTo>
                    <a:pt x="14795" y="93414"/>
                  </a:lnTo>
                  <a:cubicBezTo>
                    <a:pt x="19787" y="93414"/>
                    <a:pt x="23919" y="89408"/>
                    <a:pt x="24000" y="84484"/>
                  </a:cubicBezTo>
                  <a:cubicBezTo>
                    <a:pt x="24080" y="79411"/>
                    <a:pt x="19994" y="75245"/>
                    <a:pt x="14910" y="75245"/>
                  </a:cubicBezTo>
                  <a:lnTo>
                    <a:pt x="14910" y="75234"/>
                  </a:lnTo>
                  <a:lnTo>
                    <a:pt x="9297" y="75234"/>
                  </a:lnTo>
                  <a:cubicBezTo>
                    <a:pt x="6325" y="75234"/>
                    <a:pt x="3868" y="72881"/>
                    <a:pt x="3823" y="69977"/>
                  </a:cubicBezTo>
                  <a:cubicBezTo>
                    <a:pt x="3765" y="66981"/>
                    <a:pt x="6175" y="64525"/>
                    <a:pt x="9171" y="64525"/>
                  </a:cubicBezTo>
                  <a:lnTo>
                    <a:pt x="14795" y="64525"/>
                  </a:lnTo>
                  <a:cubicBezTo>
                    <a:pt x="19787" y="64525"/>
                    <a:pt x="23919" y="60520"/>
                    <a:pt x="24000" y="55596"/>
                  </a:cubicBezTo>
                  <a:cubicBezTo>
                    <a:pt x="24080" y="50512"/>
                    <a:pt x="19994" y="46357"/>
                    <a:pt x="14910" y="46357"/>
                  </a:cubicBezTo>
                  <a:lnTo>
                    <a:pt x="9297" y="46357"/>
                  </a:lnTo>
                  <a:cubicBezTo>
                    <a:pt x="6325" y="46357"/>
                    <a:pt x="3868" y="43993"/>
                    <a:pt x="3823" y="41089"/>
                  </a:cubicBezTo>
                  <a:cubicBezTo>
                    <a:pt x="3765" y="38093"/>
                    <a:pt x="6175" y="35637"/>
                    <a:pt x="9171" y="35637"/>
                  </a:cubicBezTo>
                  <a:lnTo>
                    <a:pt x="14795" y="35637"/>
                  </a:lnTo>
                  <a:cubicBezTo>
                    <a:pt x="19787" y="35637"/>
                    <a:pt x="23919" y="31632"/>
                    <a:pt x="24000" y="26708"/>
                  </a:cubicBezTo>
                  <a:cubicBezTo>
                    <a:pt x="24080" y="21635"/>
                    <a:pt x="19994" y="17469"/>
                    <a:pt x="14910" y="17469"/>
                  </a:cubicBezTo>
                  <a:lnTo>
                    <a:pt x="9297" y="17469"/>
                  </a:lnTo>
                  <a:cubicBezTo>
                    <a:pt x="6325" y="17469"/>
                    <a:pt x="3868" y="15104"/>
                    <a:pt x="3823" y="12212"/>
                  </a:cubicBezTo>
                  <a:cubicBezTo>
                    <a:pt x="3765" y="9217"/>
                    <a:pt x="6175" y="6760"/>
                    <a:pt x="9171" y="6760"/>
                  </a:cubicBezTo>
                  <a:lnTo>
                    <a:pt x="12040" y="6760"/>
                  </a:lnTo>
                  <a:cubicBezTo>
                    <a:pt x="14657" y="6760"/>
                    <a:pt x="16780" y="4637"/>
                    <a:pt x="16780" y="2020"/>
                  </a:cubicBezTo>
                  <a:lnTo>
                    <a:pt x="16780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666;p48">
              <a:extLst>
                <a:ext uri="{FF2B5EF4-FFF2-40B4-BE49-F238E27FC236}">
                  <a16:creationId xmlns:a16="http://schemas.microsoft.com/office/drawing/2014/main" id="{A5BE0610-EAA4-4887-93FF-DB9A565FC663}"/>
                </a:ext>
              </a:extLst>
            </p:cNvPr>
            <p:cNvSpPr/>
            <p:nvPr/>
          </p:nvSpPr>
          <p:spPr>
            <a:xfrm>
              <a:off x="3195740" y="1934544"/>
              <a:ext cx="168018" cy="675999"/>
            </a:xfrm>
            <a:custGeom>
              <a:avLst/>
              <a:gdLst/>
              <a:ahLst/>
              <a:cxnLst/>
              <a:rect l="l" t="t" r="r" b="b"/>
              <a:pathLst>
                <a:path w="22922" h="92255" extrusionOk="0">
                  <a:moveTo>
                    <a:pt x="15048" y="574"/>
                  </a:moveTo>
                  <a:lnTo>
                    <a:pt x="15048" y="1458"/>
                  </a:lnTo>
                  <a:cubicBezTo>
                    <a:pt x="15048" y="3443"/>
                    <a:pt x="13441" y="5050"/>
                    <a:pt x="11455" y="5050"/>
                  </a:cubicBezTo>
                  <a:lnTo>
                    <a:pt x="8586" y="5050"/>
                  </a:lnTo>
                  <a:cubicBezTo>
                    <a:pt x="4948" y="5050"/>
                    <a:pt x="2021" y="8034"/>
                    <a:pt x="2090" y="11673"/>
                  </a:cubicBezTo>
                  <a:cubicBezTo>
                    <a:pt x="2147" y="15196"/>
                    <a:pt x="5120" y="18054"/>
                    <a:pt x="8712" y="18054"/>
                  </a:cubicBezTo>
                  <a:lnTo>
                    <a:pt x="14325" y="18054"/>
                  </a:lnTo>
                  <a:cubicBezTo>
                    <a:pt x="18766" y="18054"/>
                    <a:pt x="22336" y="21692"/>
                    <a:pt x="22267" y="26134"/>
                  </a:cubicBezTo>
                  <a:cubicBezTo>
                    <a:pt x="22187" y="30438"/>
                    <a:pt x="18583" y="33927"/>
                    <a:pt x="14210" y="33927"/>
                  </a:cubicBezTo>
                  <a:lnTo>
                    <a:pt x="8586" y="33927"/>
                  </a:lnTo>
                  <a:cubicBezTo>
                    <a:pt x="4959" y="33938"/>
                    <a:pt x="2021" y="36911"/>
                    <a:pt x="2090" y="40549"/>
                  </a:cubicBezTo>
                  <a:cubicBezTo>
                    <a:pt x="2147" y="44073"/>
                    <a:pt x="5120" y="46942"/>
                    <a:pt x="8712" y="46942"/>
                  </a:cubicBezTo>
                  <a:lnTo>
                    <a:pt x="14325" y="46942"/>
                  </a:lnTo>
                  <a:cubicBezTo>
                    <a:pt x="18766" y="46942"/>
                    <a:pt x="22336" y="50569"/>
                    <a:pt x="22267" y="55011"/>
                  </a:cubicBezTo>
                  <a:cubicBezTo>
                    <a:pt x="22187" y="59315"/>
                    <a:pt x="18571" y="62815"/>
                    <a:pt x="14210" y="62815"/>
                  </a:cubicBezTo>
                  <a:lnTo>
                    <a:pt x="8586" y="62815"/>
                  </a:lnTo>
                  <a:cubicBezTo>
                    <a:pt x="4959" y="62815"/>
                    <a:pt x="2021" y="65788"/>
                    <a:pt x="2090" y="69426"/>
                  </a:cubicBezTo>
                  <a:cubicBezTo>
                    <a:pt x="2147" y="72950"/>
                    <a:pt x="5120" y="75819"/>
                    <a:pt x="8712" y="75819"/>
                  </a:cubicBezTo>
                  <a:lnTo>
                    <a:pt x="14325" y="75819"/>
                  </a:lnTo>
                  <a:cubicBezTo>
                    <a:pt x="18766" y="75819"/>
                    <a:pt x="22336" y="79457"/>
                    <a:pt x="22267" y="83887"/>
                  </a:cubicBezTo>
                  <a:cubicBezTo>
                    <a:pt x="22187" y="88180"/>
                    <a:pt x="18583" y="91692"/>
                    <a:pt x="14210" y="91692"/>
                  </a:cubicBezTo>
                  <a:lnTo>
                    <a:pt x="9160" y="91692"/>
                  </a:lnTo>
                  <a:lnTo>
                    <a:pt x="9160" y="90257"/>
                  </a:lnTo>
                  <a:lnTo>
                    <a:pt x="14210" y="90257"/>
                  </a:lnTo>
                  <a:cubicBezTo>
                    <a:pt x="17791" y="90257"/>
                    <a:pt x="20775" y="87388"/>
                    <a:pt x="20832" y="83864"/>
                  </a:cubicBezTo>
                  <a:cubicBezTo>
                    <a:pt x="20890" y="80226"/>
                    <a:pt x="17963" y="77242"/>
                    <a:pt x="14325" y="77242"/>
                  </a:cubicBezTo>
                  <a:lnTo>
                    <a:pt x="8712" y="77242"/>
                  </a:lnTo>
                  <a:cubicBezTo>
                    <a:pt x="4339" y="77242"/>
                    <a:pt x="724" y="73741"/>
                    <a:pt x="655" y="69449"/>
                  </a:cubicBezTo>
                  <a:cubicBezTo>
                    <a:pt x="575" y="65007"/>
                    <a:pt x="4156" y="61369"/>
                    <a:pt x="8586" y="61369"/>
                  </a:cubicBezTo>
                  <a:lnTo>
                    <a:pt x="14210" y="61369"/>
                  </a:lnTo>
                  <a:cubicBezTo>
                    <a:pt x="17791" y="61369"/>
                    <a:pt x="20775" y="58500"/>
                    <a:pt x="20832" y="54976"/>
                  </a:cubicBezTo>
                  <a:cubicBezTo>
                    <a:pt x="20890" y="51349"/>
                    <a:pt x="17963" y="48365"/>
                    <a:pt x="14325" y="48365"/>
                  </a:cubicBezTo>
                  <a:lnTo>
                    <a:pt x="8712" y="48365"/>
                  </a:lnTo>
                  <a:cubicBezTo>
                    <a:pt x="4339" y="48365"/>
                    <a:pt x="724" y="44865"/>
                    <a:pt x="655" y="40561"/>
                  </a:cubicBezTo>
                  <a:cubicBezTo>
                    <a:pt x="575" y="36131"/>
                    <a:pt x="4156" y="32492"/>
                    <a:pt x="8586" y="32492"/>
                  </a:cubicBezTo>
                  <a:lnTo>
                    <a:pt x="14210" y="32492"/>
                  </a:lnTo>
                  <a:cubicBezTo>
                    <a:pt x="17791" y="32492"/>
                    <a:pt x="20775" y="29623"/>
                    <a:pt x="20832" y="26099"/>
                  </a:cubicBezTo>
                  <a:cubicBezTo>
                    <a:pt x="20890" y="22461"/>
                    <a:pt x="17963" y="19489"/>
                    <a:pt x="14325" y="19489"/>
                  </a:cubicBezTo>
                  <a:lnTo>
                    <a:pt x="8712" y="19489"/>
                  </a:lnTo>
                  <a:cubicBezTo>
                    <a:pt x="4339" y="19489"/>
                    <a:pt x="724" y="15988"/>
                    <a:pt x="655" y="11684"/>
                  </a:cubicBezTo>
                  <a:cubicBezTo>
                    <a:pt x="575" y="7254"/>
                    <a:pt x="4156" y="3616"/>
                    <a:pt x="8586" y="3616"/>
                  </a:cubicBezTo>
                  <a:lnTo>
                    <a:pt x="11455" y="3616"/>
                  </a:lnTo>
                  <a:cubicBezTo>
                    <a:pt x="12649" y="3616"/>
                    <a:pt x="13613" y="2651"/>
                    <a:pt x="13613" y="1458"/>
                  </a:cubicBezTo>
                  <a:lnTo>
                    <a:pt x="13613" y="574"/>
                  </a:lnTo>
                  <a:close/>
                  <a:moveTo>
                    <a:pt x="13039" y="0"/>
                  </a:moveTo>
                  <a:lnTo>
                    <a:pt x="13039" y="1458"/>
                  </a:lnTo>
                  <a:cubicBezTo>
                    <a:pt x="13039" y="2330"/>
                    <a:pt x="12328" y="3042"/>
                    <a:pt x="11455" y="3042"/>
                  </a:cubicBezTo>
                  <a:lnTo>
                    <a:pt x="8586" y="3042"/>
                  </a:lnTo>
                  <a:cubicBezTo>
                    <a:pt x="3834" y="3042"/>
                    <a:pt x="1" y="6944"/>
                    <a:pt x="93" y="11696"/>
                  </a:cubicBezTo>
                  <a:cubicBezTo>
                    <a:pt x="162" y="16309"/>
                    <a:pt x="4029" y="20062"/>
                    <a:pt x="8712" y="20062"/>
                  </a:cubicBezTo>
                  <a:lnTo>
                    <a:pt x="14336" y="20062"/>
                  </a:lnTo>
                  <a:cubicBezTo>
                    <a:pt x="17642" y="20062"/>
                    <a:pt x="20316" y="22771"/>
                    <a:pt x="20258" y="26088"/>
                  </a:cubicBezTo>
                  <a:cubicBezTo>
                    <a:pt x="20212" y="29302"/>
                    <a:pt x="17492" y="31907"/>
                    <a:pt x="14221" y="31907"/>
                  </a:cubicBezTo>
                  <a:lnTo>
                    <a:pt x="8586" y="31907"/>
                  </a:lnTo>
                  <a:cubicBezTo>
                    <a:pt x="3834" y="31918"/>
                    <a:pt x="1" y="35821"/>
                    <a:pt x="93" y="40572"/>
                  </a:cubicBezTo>
                  <a:cubicBezTo>
                    <a:pt x="162" y="45186"/>
                    <a:pt x="4029" y="48939"/>
                    <a:pt x="8712" y="48939"/>
                  </a:cubicBezTo>
                  <a:lnTo>
                    <a:pt x="14336" y="48939"/>
                  </a:lnTo>
                  <a:cubicBezTo>
                    <a:pt x="17642" y="48939"/>
                    <a:pt x="20316" y="51659"/>
                    <a:pt x="20258" y="54965"/>
                  </a:cubicBezTo>
                  <a:cubicBezTo>
                    <a:pt x="20212" y="58178"/>
                    <a:pt x="17492" y="60795"/>
                    <a:pt x="14221" y="60795"/>
                  </a:cubicBezTo>
                  <a:lnTo>
                    <a:pt x="8586" y="60795"/>
                  </a:lnTo>
                  <a:cubicBezTo>
                    <a:pt x="3834" y="60795"/>
                    <a:pt x="1" y="64697"/>
                    <a:pt x="93" y="69449"/>
                  </a:cubicBezTo>
                  <a:cubicBezTo>
                    <a:pt x="162" y="74063"/>
                    <a:pt x="4029" y="77816"/>
                    <a:pt x="8712" y="77816"/>
                  </a:cubicBezTo>
                  <a:lnTo>
                    <a:pt x="14336" y="77816"/>
                  </a:lnTo>
                  <a:cubicBezTo>
                    <a:pt x="17642" y="77816"/>
                    <a:pt x="20316" y="80536"/>
                    <a:pt x="20258" y="83841"/>
                  </a:cubicBezTo>
                  <a:cubicBezTo>
                    <a:pt x="20212" y="87055"/>
                    <a:pt x="17492" y="89672"/>
                    <a:pt x="14221" y="89672"/>
                  </a:cubicBezTo>
                  <a:lnTo>
                    <a:pt x="8586" y="89672"/>
                  </a:lnTo>
                  <a:lnTo>
                    <a:pt x="8586" y="92254"/>
                  </a:lnTo>
                  <a:lnTo>
                    <a:pt x="14210" y="92254"/>
                  </a:lnTo>
                  <a:cubicBezTo>
                    <a:pt x="18893" y="92254"/>
                    <a:pt x="22760" y="88501"/>
                    <a:pt x="22841" y="83887"/>
                  </a:cubicBezTo>
                  <a:cubicBezTo>
                    <a:pt x="22921" y="79136"/>
                    <a:pt x="19088" y="75233"/>
                    <a:pt x="14325" y="75233"/>
                  </a:cubicBezTo>
                  <a:lnTo>
                    <a:pt x="8712" y="75233"/>
                  </a:lnTo>
                  <a:cubicBezTo>
                    <a:pt x="5430" y="75233"/>
                    <a:pt x="2721" y="72628"/>
                    <a:pt x="2664" y="69415"/>
                  </a:cubicBezTo>
                  <a:cubicBezTo>
                    <a:pt x="2606" y="66098"/>
                    <a:pt x="5281" y="63389"/>
                    <a:pt x="8586" y="63389"/>
                  </a:cubicBezTo>
                  <a:lnTo>
                    <a:pt x="14210" y="63389"/>
                  </a:lnTo>
                  <a:cubicBezTo>
                    <a:pt x="18893" y="63389"/>
                    <a:pt x="22760" y="59636"/>
                    <a:pt x="22841" y="55022"/>
                  </a:cubicBezTo>
                  <a:cubicBezTo>
                    <a:pt x="22921" y="50266"/>
                    <a:pt x="19099" y="46368"/>
                    <a:pt x="14346" y="46368"/>
                  </a:cubicBezTo>
                  <a:cubicBezTo>
                    <a:pt x="14339" y="46368"/>
                    <a:pt x="14332" y="46368"/>
                    <a:pt x="14325" y="46368"/>
                  </a:cubicBezTo>
                  <a:lnTo>
                    <a:pt x="8712" y="46368"/>
                  </a:lnTo>
                  <a:cubicBezTo>
                    <a:pt x="5430" y="46368"/>
                    <a:pt x="2721" y="43751"/>
                    <a:pt x="2664" y="40538"/>
                  </a:cubicBezTo>
                  <a:cubicBezTo>
                    <a:pt x="2606" y="37221"/>
                    <a:pt x="5281" y="34512"/>
                    <a:pt x="8586" y="34512"/>
                  </a:cubicBezTo>
                  <a:lnTo>
                    <a:pt x="14210" y="34512"/>
                  </a:lnTo>
                  <a:cubicBezTo>
                    <a:pt x="18893" y="34512"/>
                    <a:pt x="22760" y="30759"/>
                    <a:pt x="22841" y="26145"/>
                  </a:cubicBezTo>
                  <a:cubicBezTo>
                    <a:pt x="22921" y="21382"/>
                    <a:pt x="19088" y="17492"/>
                    <a:pt x="14325" y="17492"/>
                  </a:cubicBezTo>
                  <a:lnTo>
                    <a:pt x="8712" y="17492"/>
                  </a:lnTo>
                  <a:cubicBezTo>
                    <a:pt x="5430" y="17492"/>
                    <a:pt x="2721" y="14875"/>
                    <a:pt x="2664" y="11661"/>
                  </a:cubicBezTo>
                  <a:cubicBezTo>
                    <a:pt x="2606" y="8344"/>
                    <a:pt x="5281" y="5636"/>
                    <a:pt x="8586" y="5636"/>
                  </a:cubicBezTo>
                  <a:lnTo>
                    <a:pt x="11455" y="5636"/>
                  </a:lnTo>
                  <a:cubicBezTo>
                    <a:pt x="13751" y="5636"/>
                    <a:pt x="15622" y="3776"/>
                    <a:pt x="15622" y="1481"/>
                  </a:cubicBezTo>
                  <a:lnTo>
                    <a:pt x="15622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667;p48">
              <a:extLst>
                <a:ext uri="{FF2B5EF4-FFF2-40B4-BE49-F238E27FC236}">
                  <a16:creationId xmlns:a16="http://schemas.microsoft.com/office/drawing/2014/main" id="{F3141882-0A61-4993-B006-2F5B8384B9AC}"/>
                </a:ext>
              </a:extLst>
            </p:cNvPr>
            <p:cNvSpPr/>
            <p:nvPr/>
          </p:nvSpPr>
          <p:spPr>
            <a:xfrm>
              <a:off x="3216795" y="2193083"/>
              <a:ext cx="90423" cy="76001"/>
            </a:xfrm>
            <a:custGeom>
              <a:avLst/>
              <a:gdLst/>
              <a:ahLst/>
              <a:cxnLst/>
              <a:rect l="l" t="t" r="r" b="b"/>
              <a:pathLst>
                <a:path w="12336" h="10372" extrusionOk="0">
                  <a:moveTo>
                    <a:pt x="6164" y="0"/>
                  </a:moveTo>
                  <a:cubicBezTo>
                    <a:pt x="4125" y="0"/>
                    <a:pt x="2125" y="1195"/>
                    <a:pt x="1306" y="3338"/>
                  </a:cubicBezTo>
                  <a:cubicBezTo>
                    <a:pt x="1" y="6752"/>
                    <a:pt x="2545" y="10371"/>
                    <a:pt x="6134" y="10371"/>
                  </a:cubicBezTo>
                  <a:cubicBezTo>
                    <a:pt x="6238" y="10371"/>
                    <a:pt x="6342" y="10368"/>
                    <a:pt x="6448" y="10362"/>
                  </a:cubicBezTo>
                  <a:lnTo>
                    <a:pt x="3716" y="7631"/>
                  </a:lnTo>
                  <a:lnTo>
                    <a:pt x="3693" y="7608"/>
                  </a:lnTo>
                  <a:cubicBezTo>
                    <a:pt x="2396" y="6242"/>
                    <a:pt x="2419" y="4096"/>
                    <a:pt x="3762" y="2764"/>
                  </a:cubicBezTo>
                  <a:cubicBezTo>
                    <a:pt x="4430" y="2101"/>
                    <a:pt x="5307" y="1769"/>
                    <a:pt x="6185" y="1769"/>
                  </a:cubicBezTo>
                  <a:cubicBezTo>
                    <a:pt x="7055" y="1769"/>
                    <a:pt x="7925" y="2096"/>
                    <a:pt x="8594" y="2753"/>
                  </a:cubicBezTo>
                  <a:lnTo>
                    <a:pt x="11325" y="5484"/>
                  </a:lnTo>
                  <a:lnTo>
                    <a:pt x="11325" y="5542"/>
                  </a:lnTo>
                  <a:lnTo>
                    <a:pt x="12335" y="5542"/>
                  </a:lnTo>
                  <a:lnTo>
                    <a:pt x="12335" y="4830"/>
                  </a:lnTo>
                  <a:lnTo>
                    <a:pt x="11325" y="4830"/>
                  </a:lnTo>
                  <a:cubicBezTo>
                    <a:pt x="11245" y="3579"/>
                    <a:pt x="10706" y="2408"/>
                    <a:pt x="9822" y="1525"/>
                  </a:cubicBezTo>
                  <a:cubicBezTo>
                    <a:pt x="8784" y="487"/>
                    <a:pt x="7466" y="0"/>
                    <a:pt x="616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668;p48">
              <a:extLst>
                <a:ext uri="{FF2B5EF4-FFF2-40B4-BE49-F238E27FC236}">
                  <a16:creationId xmlns:a16="http://schemas.microsoft.com/office/drawing/2014/main" id="{57E066AC-8977-4385-92AD-54EFA065845F}"/>
                </a:ext>
              </a:extLst>
            </p:cNvPr>
            <p:cNvSpPr/>
            <p:nvPr/>
          </p:nvSpPr>
          <p:spPr>
            <a:xfrm>
              <a:off x="3316610" y="2217792"/>
              <a:ext cx="150177" cy="26672"/>
            </a:xfrm>
            <a:custGeom>
              <a:avLst/>
              <a:gdLst/>
              <a:ahLst/>
              <a:cxnLst/>
              <a:rect l="l" t="t" r="r" b="b"/>
              <a:pathLst>
                <a:path w="20488" h="3640" extrusionOk="0">
                  <a:moveTo>
                    <a:pt x="18650" y="0"/>
                  </a:moveTo>
                  <a:cubicBezTo>
                    <a:pt x="18643" y="0"/>
                    <a:pt x="18636" y="0"/>
                    <a:pt x="18628" y="1"/>
                  </a:cubicBezTo>
                  <a:cubicBezTo>
                    <a:pt x="18043" y="1"/>
                    <a:pt x="17481" y="287"/>
                    <a:pt x="17148" y="781"/>
                  </a:cubicBezTo>
                  <a:cubicBezTo>
                    <a:pt x="16861" y="1194"/>
                    <a:pt x="16390" y="1447"/>
                    <a:pt x="15885" y="1458"/>
                  </a:cubicBezTo>
                  <a:lnTo>
                    <a:pt x="1" y="1458"/>
                  </a:lnTo>
                  <a:lnTo>
                    <a:pt x="1" y="2170"/>
                  </a:lnTo>
                  <a:lnTo>
                    <a:pt x="15885" y="2170"/>
                  </a:lnTo>
                  <a:cubicBezTo>
                    <a:pt x="16379" y="2170"/>
                    <a:pt x="16849" y="2422"/>
                    <a:pt x="17125" y="2835"/>
                  </a:cubicBezTo>
                  <a:cubicBezTo>
                    <a:pt x="17463" y="3342"/>
                    <a:pt x="18044" y="3639"/>
                    <a:pt x="18651" y="3639"/>
                  </a:cubicBezTo>
                  <a:cubicBezTo>
                    <a:pt x="18663" y="3639"/>
                    <a:pt x="18674" y="3639"/>
                    <a:pt x="18686" y="3639"/>
                  </a:cubicBezTo>
                  <a:cubicBezTo>
                    <a:pt x="19684" y="3616"/>
                    <a:pt x="20488" y="2790"/>
                    <a:pt x="20476" y="1791"/>
                  </a:cubicBezTo>
                  <a:cubicBezTo>
                    <a:pt x="20465" y="788"/>
                    <a:pt x="19650" y="0"/>
                    <a:pt x="1865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669;p48">
              <a:extLst>
                <a:ext uri="{FF2B5EF4-FFF2-40B4-BE49-F238E27FC236}">
                  <a16:creationId xmlns:a16="http://schemas.microsoft.com/office/drawing/2014/main" id="{CF8E195F-3DEE-4ECE-90F9-9CDA304B37AA}"/>
                </a:ext>
              </a:extLst>
            </p:cNvPr>
            <p:cNvSpPr/>
            <p:nvPr/>
          </p:nvSpPr>
          <p:spPr>
            <a:xfrm>
              <a:off x="3244021" y="2213249"/>
              <a:ext cx="55869" cy="55770"/>
            </a:xfrm>
            <a:custGeom>
              <a:avLst/>
              <a:gdLst/>
              <a:ahLst/>
              <a:cxnLst/>
              <a:rect l="l" t="t" r="r" b="b"/>
              <a:pathLst>
                <a:path w="7622" h="7611" extrusionOk="0">
                  <a:moveTo>
                    <a:pt x="4879" y="1"/>
                  </a:moveTo>
                  <a:lnTo>
                    <a:pt x="5093" y="214"/>
                  </a:lnTo>
                  <a:lnTo>
                    <a:pt x="5093" y="214"/>
                  </a:lnTo>
                  <a:cubicBezTo>
                    <a:pt x="5025" y="140"/>
                    <a:pt x="4954" y="69"/>
                    <a:pt x="4879" y="1"/>
                  </a:cubicBezTo>
                  <a:close/>
                  <a:moveTo>
                    <a:pt x="1" y="4879"/>
                  </a:moveTo>
                  <a:lnTo>
                    <a:pt x="1" y="4879"/>
                  </a:lnTo>
                  <a:cubicBezTo>
                    <a:pt x="64" y="4947"/>
                    <a:pt x="130" y="5012"/>
                    <a:pt x="197" y="5074"/>
                  </a:cubicBezTo>
                  <a:lnTo>
                    <a:pt x="197" y="5074"/>
                  </a:lnTo>
                  <a:lnTo>
                    <a:pt x="1" y="4879"/>
                  </a:lnTo>
                  <a:close/>
                  <a:moveTo>
                    <a:pt x="5093" y="214"/>
                  </a:moveTo>
                  <a:lnTo>
                    <a:pt x="5093" y="214"/>
                  </a:lnTo>
                  <a:cubicBezTo>
                    <a:pt x="6325" y="1553"/>
                    <a:pt x="6288" y="3654"/>
                    <a:pt x="4982" y="4970"/>
                  </a:cubicBezTo>
                  <a:cubicBezTo>
                    <a:pt x="4305" y="5648"/>
                    <a:pt x="3420" y="5984"/>
                    <a:pt x="2536" y="5984"/>
                  </a:cubicBezTo>
                  <a:cubicBezTo>
                    <a:pt x="1695" y="5984"/>
                    <a:pt x="855" y="5679"/>
                    <a:pt x="197" y="5074"/>
                  </a:cubicBezTo>
                  <a:lnTo>
                    <a:pt x="197" y="5074"/>
                  </a:lnTo>
                  <a:lnTo>
                    <a:pt x="2744" y="7610"/>
                  </a:lnTo>
                  <a:cubicBezTo>
                    <a:pt x="5349" y="7461"/>
                    <a:pt x="7438" y="5395"/>
                    <a:pt x="7622" y="2790"/>
                  </a:cubicBezTo>
                  <a:lnTo>
                    <a:pt x="7622" y="2732"/>
                  </a:lnTo>
                  <a:lnTo>
                    <a:pt x="5093" y="214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670;p48">
              <a:extLst>
                <a:ext uri="{FF2B5EF4-FFF2-40B4-BE49-F238E27FC236}">
                  <a16:creationId xmlns:a16="http://schemas.microsoft.com/office/drawing/2014/main" id="{7EB41537-0C9A-43CD-8A42-7459C34F6D3B}"/>
                </a:ext>
              </a:extLst>
            </p:cNvPr>
            <p:cNvSpPr/>
            <p:nvPr/>
          </p:nvSpPr>
          <p:spPr>
            <a:xfrm>
              <a:off x="3234354" y="2206046"/>
              <a:ext cx="55276" cy="50369"/>
            </a:xfrm>
            <a:custGeom>
              <a:avLst/>
              <a:gdLst/>
              <a:ahLst/>
              <a:cxnLst/>
              <a:rect l="l" t="t" r="r" b="b"/>
              <a:pathLst>
                <a:path w="7541" h="6874" extrusionOk="0">
                  <a:moveTo>
                    <a:pt x="3795" y="1"/>
                  </a:moveTo>
                  <a:cubicBezTo>
                    <a:pt x="2915" y="1"/>
                    <a:pt x="2036" y="337"/>
                    <a:pt x="1366" y="1007"/>
                  </a:cubicBezTo>
                  <a:cubicBezTo>
                    <a:pt x="23" y="2327"/>
                    <a:pt x="0" y="4473"/>
                    <a:pt x="1297" y="5839"/>
                  </a:cubicBezTo>
                  <a:lnTo>
                    <a:pt x="1320" y="5862"/>
                  </a:lnTo>
                  <a:cubicBezTo>
                    <a:pt x="1990" y="6537"/>
                    <a:pt x="2871" y="6873"/>
                    <a:pt x="3753" y="6873"/>
                  </a:cubicBezTo>
                  <a:cubicBezTo>
                    <a:pt x="4639" y="6873"/>
                    <a:pt x="5525" y="6534"/>
                    <a:pt x="6198" y="5862"/>
                  </a:cubicBezTo>
                  <a:cubicBezTo>
                    <a:pt x="7541" y="4507"/>
                    <a:pt x="7541" y="2327"/>
                    <a:pt x="6198" y="984"/>
                  </a:cubicBezTo>
                  <a:cubicBezTo>
                    <a:pt x="5531" y="328"/>
                    <a:pt x="4663" y="1"/>
                    <a:pt x="37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671;p48">
              <a:extLst>
                <a:ext uri="{FF2B5EF4-FFF2-40B4-BE49-F238E27FC236}">
                  <a16:creationId xmlns:a16="http://schemas.microsoft.com/office/drawing/2014/main" id="{525C6F1B-169F-474F-8FAE-951C2FC8F1A3}"/>
                </a:ext>
              </a:extLst>
            </p:cNvPr>
            <p:cNvSpPr/>
            <p:nvPr/>
          </p:nvSpPr>
          <p:spPr>
            <a:xfrm>
              <a:off x="3216795" y="1980642"/>
              <a:ext cx="90423" cy="76001"/>
            </a:xfrm>
            <a:custGeom>
              <a:avLst/>
              <a:gdLst/>
              <a:ahLst/>
              <a:cxnLst/>
              <a:rect l="l" t="t" r="r" b="b"/>
              <a:pathLst>
                <a:path w="12336" h="10372" extrusionOk="0">
                  <a:moveTo>
                    <a:pt x="6164" y="1"/>
                  </a:moveTo>
                  <a:cubicBezTo>
                    <a:pt x="4125" y="1"/>
                    <a:pt x="2125" y="1195"/>
                    <a:pt x="1306" y="3339"/>
                  </a:cubicBezTo>
                  <a:cubicBezTo>
                    <a:pt x="1" y="6752"/>
                    <a:pt x="2545" y="10372"/>
                    <a:pt x="6134" y="10372"/>
                  </a:cubicBezTo>
                  <a:cubicBezTo>
                    <a:pt x="6238" y="10372"/>
                    <a:pt x="6342" y="10369"/>
                    <a:pt x="6448" y="10363"/>
                  </a:cubicBezTo>
                  <a:lnTo>
                    <a:pt x="3716" y="7631"/>
                  </a:lnTo>
                  <a:cubicBezTo>
                    <a:pt x="3716" y="7620"/>
                    <a:pt x="3693" y="7608"/>
                    <a:pt x="3693" y="7608"/>
                  </a:cubicBezTo>
                  <a:cubicBezTo>
                    <a:pt x="2362" y="6242"/>
                    <a:pt x="2385" y="4073"/>
                    <a:pt x="3727" y="2730"/>
                  </a:cubicBezTo>
                  <a:cubicBezTo>
                    <a:pt x="4403" y="2066"/>
                    <a:pt x="5282" y="1733"/>
                    <a:pt x="6159" y="1733"/>
                  </a:cubicBezTo>
                  <a:cubicBezTo>
                    <a:pt x="7041" y="1733"/>
                    <a:pt x="7921" y="2069"/>
                    <a:pt x="8594" y="2742"/>
                  </a:cubicBezTo>
                  <a:lnTo>
                    <a:pt x="11325" y="5485"/>
                  </a:lnTo>
                  <a:lnTo>
                    <a:pt x="11325" y="5542"/>
                  </a:lnTo>
                  <a:lnTo>
                    <a:pt x="12335" y="5542"/>
                  </a:lnTo>
                  <a:lnTo>
                    <a:pt x="12335" y="4831"/>
                  </a:lnTo>
                  <a:lnTo>
                    <a:pt x="11325" y="4831"/>
                  </a:lnTo>
                  <a:cubicBezTo>
                    <a:pt x="11245" y="3580"/>
                    <a:pt x="10706" y="2397"/>
                    <a:pt x="9822" y="1525"/>
                  </a:cubicBezTo>
                  <a:cubicBezTo>
                    <a:pt x="8784" y="488"/>
                    <a:pt x="7466" y="1"/>
                    <a:pt x="6164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672;p48">
              <a:extLst>
                <a:ext uri="{FF2B5EF4-FFF2-40B4-BE49-F238E27FC236}">
                  <a16:creationId xmlns:a16="http://schemas.microsoft.com/office/drawing/2014/main" id="{4F7D4C3D-7833-4766-9261-571DEA951949}"/>
                </a:ext>
              </a:extLst>
            </p:cNvPr>
            <p:cNvSpPr/>
            <p:nvPr/>
          </p:nvSpPr>
          <p:spPr>
            <a:xfrm>
              <a:off x="3316610" y="2005358"/>
              <a:ext cx="153043" cy="26584"/>
            </a:xfrm>
            <a:custGeom>
              <a:avLst/>
              <a:gdLst/>
              <a:ahLst/>
              <a:cxnLst/>
              <a:rect l="l" t="t" r="r" b="b"/>
              <a:pathLst>
                <a:path w="20879" h="3628" extrusionOk="0">
                  <a:moveTo>
                    <a:pt x="18628" y="0"/>
                  </a:moveTo>
                  <a:cubicBezTo>
                    <a:pt x="18043" y="0"/>
                    <a:pt x="17481" y="287"/>
                    <a:pt x="17148" y="769"/>
                  </a:cubicBezTo>
                  <a:cubicBezTo>
                    <a:pt x="16861" y="1194"/>
                    <a:pt x="16390" y="1446"/>
                    <a:pt x="15885" y="1458"/>
                  </a:cubicBezTo>
                  <a:lnTo>
                    <a:pt x="1" y="1458"/>
                  </a:lnTo>
                  <a:lnTo>
                    <a:pt x="1" y="2169"/>
                  </a:lnTo>
                  <a:lnTo>
                    <a:pt x="15885" y="2169"/>
                  </a:lnTo>
                  <a:cubicBezTo>
                    <a:pt x="16379" y="2169"/>
                    <a:pt x="16849" y="2422"/>
                    <a:pt x="17125" y="2823"/>
                  </a:cubicBezTo>
                  <a:cubicBezTo>
                    <a:pt x="17490" y="3363"/>
                    <a:pt x="18064" y="3628"/>
                    <a:pt x="18635" y="3628"/>
                  </a:cubicBezTo>
                  <a:cubicBezTo>
                    <a:pt x="19268" y="3628"/>
                    <a:pt x="19897" y="3302"/>
                    <a:pt x="20235" y="2663"/>
                  </a:cubicBezTo>
                  <a:cubicBezTo>
                    <a:pt x="20878" y="1458"/>
                    <a:pt x="20006" y="0"/>
                    <a:pt x="1862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673;p48">
              <a:extLst>
                <a:ext uri="{FF2B5EF4-FFF2-40B4-BE49-F238E27FC236}">
                  <a16:creationId xmlns:a16="http://schemas.microsoft.com/office/drawing/2014/main" id="{E39AAD62-718F-41F3-82CC-ED4D6DFD4BC1}"/>
                </a:ext>
              </a:extLst>
            </p:cNvPr>
            <p:cNvSpPr/>
            <p:nvPr/>
          </p:nvSpPr>
          <p:spPr>
            <a:xfrm>
              <a:off x="3244021" y="2000727"/>
              <a:ext cx="55869" cy="55850"/>
            </a:xfrm>
            <a:custGeom>
              <a:avLst/>
              <a:gdLst/>
              <a:ahLst/>
              <a:cxnLst/>
              <a:rect l="l" t="t" r="r" b="b"/>
              <a:pathLst>
                <a:path w="7622" h="7622" extrusionOk="0">
                  <a:moveTo>
                    <a:pt x="4879" y="1"/>
                  </a:moveTo>
                  <a:cubicBezTo>
                    <a:pt x="6141" y="1367"/>
                    <a:pt x="6095" y="3478"/>
                    <a:pt x="4787" y="4787"/>
                  </a:cubicBezTo>
                  <a:cubicBezTo>
                    <a:pt x="4115" y="5459"/>
                    <a:pt x="3232" y="5798"/>
                    <a:pt x="2346" y="5798"/>
                  </a:cubicBezTo>
                  <a:cubicBezTo>
                    <a:pt x="1507" y="5798"/>
                    <a:pt x="666" y="5493"/>
                    <a:pt x="1" y="4879"/>
                  </a:cubicBezTo>
                  <a:lnTo>
                    <a:pt x="1" y="4879"/>
                  </a:lnTo>
                  <a:lnTo>
                    <a:pt x="2744" y="7622"/>
                  </a:lnTo>
                  <a:cubicBezTo>
                    <a:pt x="5349" y="7472"/>
                    <a:pt x="7438" y="5407"/>
                    <a:pt x="7622" y="2801"/>
                  </a:cubicBezTo>
                  <a:lnTo>
                    <a:pt x="7622" y="2732"/>
                  </a:lnTo>
                  <a:lnTo>
                    <a:pt x="487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674;p48">
              <a:extLst>
                <a:ext uri="{FF2B5EF4-FFF2-40B4-BE49-F238E27FC236}">
                  <a16:creationId xmlns:a16="http://schemas.microsoft.com/office/drawing/2014/main" id="{73008D40-5EDA-4FD1-96A3-5CBFCACB58F2}"/>
                </a:ext>
              </a:extLst>
            </p:cNvPr>
            <p:cNvSpPr/>
            <p:nvPr/>
          </p:nvSpPr>
          <p:spPr>
            <a:xfrm>
              <a:off x="3234098" y="1993392"/>
              <a:ext cx="55532" cy="50552"/>
            </a:xfrm>
            <a:custGeom>
              <a:avLst/>
              <a:gdLst/>
              <a:ahLst/>
              <a:cxnLst/>
              <a:rect l="l" t="t" r="r" b="b"/>
              <a:pathLst>
                <a:path w="7576" h="6899" extrusionOk="0">
                  <a:moveTo>
                    <a:pt x="3793" y="0"/>
                  </a:moveTo>
                  <a:cubicBezTo>
                    <a:pt x="2917" y="0"/>
                    <a:pt x="2041" y="333"/>
                    <a:pt x="1366" y="1002"/>
                  </a:cubicBezTo>
                  <a:cubicBezTo>
                    <a:pt x="24" y="2333"/>
                    <a:pt x="1" y="4514"/>
                    <a:pt x="1332" y="5868"/>
                  </a:cubicBezTo>
                  <a:cubicBezTo>
                    <a:pt x="1343" y="5880"/>
                    <a:pt x="1343" y="5880"/>
                    <a:pt x="1355" y="5891"/>
                  </a:cubicBezTo>
                  <a:cubicBezTo>
                    <a:pt x="2026" y="6563"/>
                    <a:pt x="2910" y="6898"/>
                    <a:pt x="3794" y="6898"/>
                  </a:cubicBezTo>
                  <a:cubicBezTo>
                    <a:pt x="4678" y="6898"/>
                    <a:pt x="5561" y="6563"/>
                    <a:pt x="6233" y="5891"/>
                  </a:cubicBezTo>
                  <a:cubicBezTo>
                    <a:pt x="7576" y="4537"/>
                    <a:pt x="7576" y="2356"/>
                    <a:pt x="6233" y="1013"/>
                  </a:cubicBezTo>
                  <a:cubicBezTo>
                    <a:pt x="5558" y="339"/>
                    <a:pt x="4676" y="0"/>
                    <a:pt x="3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675;p48">
              <a:extLst>
                <a:ext uri="{FF2B5EF4-FFF2-40B4-BE49-F238E27FC236}">
                  <a16:creationId xmlns:a16="http://schemas.microsoft.com/office/drawing/2014/main" id="{62012A73-842F-4B00-AB7E-796C492814FB}"/>
                </a:ext>
              </a:extLst>
            </p:cNvPr>
            <p:cNvSpPr/>
            <p:nvPr/>
          </p:nvSpPr>
          <p:spPr>
            <a:xfrm>
              <a:off x="3088670" y="2111564"/>
              <a:ext cx="139746" cy="26679"/>
            </a:xfrm>
            <a:custGeom>
              <a:avLst/>
              <a:gdLst/>
              <a:ahLst/>
              <a:cxnLst/>
              <a:rect l="l" t="t" r="r" b="b"/>
              <a:pathLst>
                <a:path w="19065" h="3641" extrusionOk="0">
                  <a:moveTo>
                    <a:pt x="2249" y="1"/>
                  </a:moveTo>
                  <a:cubicBezTo>
                    <a:pt x="1614" y="1"/>
                    <a:pt x="981" y="326"/>
                    <a:pt x="643" y="966"/>
                  </a:cubicBezTo>
                  <a:cubicBezTo>
                    <a:pt x="0" y="2171"/>
                    <a:pt x="873" y="3640"/>
                    <a:pt x="2250" y="3640"/>
                  </a:cubicBezTo>
                  <a:cubicBezTo>
                    <a:pt x="2847" y="3640"/>
                    <a:pt x="3409" y="3353"/>
                    <a:pt x="3742" y="2860"/>
                  </a:cubicBezTo>
                  <a:cubicBezTo>
                    <a:pt x="4029" y="2435"/>
                    <a:pt x="4488" y="2182"/>
                    <a:pt x="5004" y="2182"/>
                  </a:cubicBezTo>
                  <a:lnTo>
                    <a:pt x="19064" y="2182"/>
                  </a:lnTo>
                  <a:lnTo>
                    <a:pt x="19064" y="1459"/>
                  </a:lnTo>
                  <a:lnTo>
                    <a:pt x="5004" y="1459"/>
                  </a:lnTo>
                  <a:cubicBezTo>
                    <a:pt x="4499" y="1459"/>
                    <a:pt x="4040" y="1218"/>
                    <a:pt x="3765" y="805"/>
                  </a:cubicBezTo>
                  <a:cubicBezTo>
                    <a:pt x="3400" y="266"/>
                    <a:pt x="2823" y="1"/>
                    <a:pt x="224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676;p48">
              <a:extLst>
                <a:ext uri="{FF2B5EF4-FFF2-40B4-BE49-F238E27FC236}">
                  <a16:creationId xmlns:a16="http://schemas.microsoft.com/office/drawing/2014/main" id="{A6DD383C-9F78-430B-83C3-92D316651117}"/>
                </a:ext>
              </a:extLst>
            </p:cNvPr>
            <p:cNvSpPr/>
            <p:nvPr/>
          </p:nvSpPr>
          <p:spPr>
            <a:xfrm>
              <a:off x="3234603" y="2086687"/>
              <a:ext cx="101301" cy="76257"/>
            </a:xfrm>
            <a:custGeom>
              <a:avLst/>
              <a:gdLst/>
              <a:ahLst/>
              <a:cxnLst/>
              <a:rect l="l" t="t" r="r" b="b"/>
              <a:pathLst>
                <a:path w="13820" h="10407" extrusionOk="0">
                  <a:moveTo>
                    <a:pt x="8445" y="0"/>
                  </a:moveTo>
                  <a:cubicBezTo>
                    <a:pt x="5733" y="0"/>
                    <a:pt x="3459" y="2121"/>
                    <a:pt x="3283" y="4866"/>
                  </a:cubicBezTo>
                  <a:lnTo>
                    <a:pt x="0" y="4866"/>
                  </a:lnTo>
                  <a:lnTo>
                    <a:pt x="0" y="5577"/>
                  </a:lnTo>
                  <a:lnTo>
                    <a:pt x="3283" y="5577"/>
                  </a:lnTo>
                  <a:cubicBezTo>
                    <a:pt x="3471" y="8312"/>
                    <a:pt x="5753" y="10406"/>
                    <a:pt x="8459" y="10406"/>
                  </a:cubicBezTo>
                  <a:cubicBezTo>
                    <a:pt x="8558" y="10406"/>
                    <a:pt x="8658" y="10404"/>
                    <a:pt x="8758" y="10398"/>
                  </a:cubicBezTo>
                  <a:lnTo>
                    <a:pt x="6015" y="7666"/>
                  </a:lnTo>
                  <a:lnTo>
                    <a:pt x="5992" y="7643"/>
                  </a:lnTo>
                  <a:cubicBezTo>
                    <a:pt x="4672" y="6278"/>
                    <a:pt x="4683" y="4108"/>
                    <a:pt x="6038" y="2766"/>
                  </a:cubicBezTo>
                  <a:cubicBezTo>
                    <a:pt x="6708" y="2101"/>
                    <a:pt x="7586" y="1768"/>
                    <a:pt x="8465" y="1768"/>
                  </a:cubicBezTo>
                  <a:cubicBezTo>
                    <a:pt x="9348" y="1768"/>
                    <a:pt x="10231" y="2104"/>
                    <a:pt x="10904" y="2777"/>
                  </a:cubicBezTo>
                  <a:lnTo>
                    <a:pt x="13635" y="5520"/>
                  </a:lnTo>
                  <a:cubicBezTo>
                    <a:pt x="13819" y="2651"/>
                    <a:pt x="11638" y="195"/>
                    <a:pt x="8781" y="11"/>
                  </a:cubicBezTo>
                  <a:cubicBezTo>
                    <a:pt x="8668" y="4"/>
                    <a:pt x="8556" y="0"/>
                    <a:pt x="844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677;p48">
              <a:extLst>
                <a:ext uri="{FF2B5EF4-FFF2-40B4-BE49-F238E27FC236}">
                  <a16:creationId xmlns:a16="http://schemas.microsoft.com/office/drawing/2014/main" id="{AE1A0B41-A5B6-43A8-A3E6-F30E36E49B57}"/>
                </a:ext>
              </a:extLst>
            </p:cNvPr>
            <p:cNvSpPr/>
            <p:nvPr/>
          </p:nvSpPr>
          <p:spPr>
            <a:xfrm>
              <a:off x="3278765" y="2107116"/>
              <a:ext cx="55781" cy="55762"/>
            </a:xfrm>
            <a:custGeom>
              <a:avLst/>
              <a:gdLst/>
              <a:ahLst/>
              <a:cxnLst/>
              <a:rect l="l" t="t" r="r" b="b"/>
              <a:pathLst>
                <a:path w="7610" h="7610" extrusionOk="0">
                  <a:moveTo>
                    <a:pt x="4878" y="1"/>
                  </a:moveTo>
                  <a:cubicBezTo>
                    <a:pt x="6221" y="1344"/>
                    <a:pt x="6221" y="3524"/>
                    <a:pt x="4878" y="4878"/>
                  </a:cubicBezTo>
                  <a:cubicBezTo>
                    <a:pt x="4201" y="5550"/>
                    <a:pt x="3317" y="5885"/>
                    <a:pt x="2435" y="5885"/>
                  </a:cubicBezTo>
                  <a:cubicBezTo>
                    <a:pt x="1552" y="5885"/>
                    <a:pt x="672" y="5550"/>
                    <a:pt x="0" y="4878"/>
                  </a:cubicBezTo>
                  <a:lnTo>
                    <a:pt x="0" y="4878"/>
                  </a:lnTo>
                  <a:lnTo>
                    <a:pt x="2732" y="7610"/>
                  </a:lnTo>
                  <a:cubicBezTo>
                    <a:pt x="5360" y="7461"/>
                    <a:pt x="7460" y="5360"/>
                    <a:pt x="7609" y="2732"/>
                  </a:cubicBezTo>
                  <a:lnTo>
                    <a:pt x="487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678;p48">
              <a:extLst>
                <a:ext uri="{FF2B5EF4-FFF2-40B4-BE49-F238E27FC236}">
                  <a16:creationId xmlns:a16="http://schemas.microsoft.com/office/drawing/2014/main" id="{9EF0CC16-6B90-4B5D-AFB4-ADB67A816C4B}"/>
                </a:ext>
              </a:extLst>
            </p:cNvPr>
            <p:cNvSpPr/>
            <p:nvPr/>
          </p:nvSpPr>
          <p:spPr>
            <a:xfrm>
              <a:off x="3268754" y="2099693"/>
              <a:ext cx="54938" cy="49864"/>
            </a:xfrm>
            <a:custGeom>
              <a:avLst/>
              <a:gdLst/>
              <a:ahLst/>
              <a:cxnLst/>
              <a:rect l="l" t="t" r="r" b="b"/>
              <a:pathLst>
                <a:path w="7495" h="6805" extrusionOk="0">
                  <a:moveTo>
                    <a:pt x="3792" y="1"/>
                  </a:moveTo>
                  <a:cubicBezTo>
                    <a:pt x="2917" y="1"/>
                    <a:pt x="2040" y="333"/>
                    <a:pt x="1366" y="1002"/>
                  </a:cubicBezTo>
                  <a:cubicBezTo>
                    <a:pt x="23" y="2333"/>
                    <a:pt x="0" y="4514"/>
                    <a:pt x="1332" y="5868"/>
                  </a:cubicBezTo>
                  <a:lnTo>
                    <a:pt x="1332" y="5857"/>
                  </a:lnTo>
                  <a:lnTo>
                    <a:pt x="1355" y="5891"/>
                  </a:lnTo>
                  <a:cubicBezTo>
                    <a:pt x="2019" y="6500"/>
                    <a:pt x="2860" y="6804"/>
                    <a:pt x="3700" y="6804"/>
                  </a:cubicBezTo>
                  <a:cubicBezTo>
                    <a:pt x="4585" y="6804"/>
                    <a:pt x="5469" y="6466"/>
                    <a:pt x="6141" y="5788"/>
                  </a:cubicBezTo>
                  <a:cubicBezTo>
                    <a:pt x="7449" y="4480"/>
                    <a:pt x="7495" y="2368"/>
                    <a:pt x="6232" y="1014"/>
                  </a:cubicBezTo>
                  <a:cubicBezTo>
                    <a:pt x="5558" y="339"/>
                    <a:pt x="4675" y="1"/>
                    <a:pt x="3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679;p48">
              <a:extLst>
                <a:ext uri="{FF2B5EF4-FFF2-40B4-BE49-F238E27FC236}">
                  <a16:creationId xmlns:a16="http://schemas.microsoft.com/office/drawing/2014/main" id="{0CDEADD9-509F-4E61-904D-0EE48B545C0C}"/>
                </a:ext>
              </a:extLst>
            </p:cNvPr>
            <p:cNvSpPr/>
            <p:nvPr/>
          </p:nvSpPr>
          <p:spPr>
            <a:xfrm>
              <a:off x="3088670" y="2323456"/>
              <a:ext cx="139746" cy="26716"/>
            </a:xfrm>
            <a:custGeom>
              <a:avLst/>
              <a:gdLst/>
              <a:ahLst/>
              <a:cxnLst/>
              <a:rect l="l" t="t" r="r" b="b"/>
              <a:pathLst>
                <a:path w="19065" h="3646" extrusionOk="0">
                  <a:moveTo>
                    <a:pt x="2249" y="1"/>
                  </a:moveTo>
                  <a:cubicBezTo>
                    <a:pt x="1614" y="1"/>
                    <a:pt x="981" y="327"/>
                    <a:pt x="643" y="960"/>
                  </a:cubicBezTo>
                  <a:cubicBezTo>
                    <a:pt x="0" y="2177"/>
                    <a:pt x="873" y="3646"/>
                    <a:pt x="2250" y="3646"/>
                  </a:cubicBezTo>
                  <a:cubicBezTo>
                    <a:pt x="2847" y="3646"/>
                    <a:pt x="3398" y="3347"/>
                    <a:pt x="3742" y="2865"/>
                  </a:cubicBezTo>
                  <a:cubicBezTo>
                    <a:pt x="4029" y="2441"/>
                    <a:pt x="4488" y="2188"/>
                    <a:pt x="5004" y="2177"/>
                  </a:cubicBezTo>
                  <a:lnTo>
                    <a:pt x="19064" y="2177"/>
                  </a:lnTo>
                  <a:lnTo>
                    <a:pt x="19064" y="1465"/>
                  </a:lnTo>
                  <a:lnTo>
                    <a:pt x="5004" y="1465"/>
                  </a:lnTo>
                  <a:cubicBezTo>
                    <a:pt x="4499" y="1465"/>
                    <a:pt x="4040" y="1224"/>
                    <a:pt x="3765" y="811"/>
                  </a:cubicBezTo>
                  <a:cubicBezTo>
                    <a:pt x="3400" y="266"/>
                    <a:pt x="2823" y="1"/>
                    <a:pt x="224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680;p48">
              <a:extLst>
                <a:ext uri="{FF2B5EF4-FFF2-40B4-BE49-F238E27FC236}">
                  <a16:creationId xmlns:a16="http://schemas.microsoft.com/office/drawing/2014/main" id="{8E7E66A5-E1C7-4B6E-99D1-B33C2084AE61}"/>
                </a:ext>
              </a:extLst>
            </p:cNvPr>
            <p:cNvSpPr/>
            <p:nvPr/>
          </p:nvSpPr>
          <p:spPr>
            <a:xfrm>
              <a:off x="3234603" y="2298535"/>
              <a:ext cx="101301" cy="76257"/>
            </a:xfrm>
            <a:custGeom>
              <a:avLst/>
              <a:gdLst/>
              <a:ahLst/>
              <a:cxnLst/>
              <a:rect l="l" t="t" r="r" b="b"/>
              <a:pathLst>
                <a:path w="13820" h="10407" extrusionOk="0">
                  <a:moveTo>
                    <a:pt x="8445" y="0"/>
                  </a:moveTo>
                  <a:cubicBezTo>
                    <a:pt x="5733" y="0"/>
                    <a:pt x="3459" y="2121"/>
                    <a:pt x="3283" y="4866"/>
                  </a:cubicBezTo>
                  <a:lnTo>
                    <a:pt x="0" y="4866"/>
                  </a:lnTo>
                  <a:lnTo>
                    <a:pt x="0" y="5578"/>
                  </a:lnTo>
                  <a:lnTo>
                    <a:pt x="3283" y="5578"/>
                  </a:lnTo>
                  <a:cubicBezTo>
                    <a:pt x="3471" y="8313"/>
                    <a:pt x="5753" y="10407"/>
                    <a:pt x="8459" y="10407"/>
                  </a:cubicBezTo>
                  <a:cubicBezTo>
                    <a:pt x="8558" y="10407"/>
                    <a:pt x="8658" y="10404"/>
                    <a:pt x="8758" y="10398"/>
                  </a:cubicBezTo>
                  <a:lnTo>
                    <a:pt x="6015" y="7666"/>
                  </a:lnTo>
                  <a:lnTo>
                    <a:pt x="5992" y="7632"/>
                  </a:lnTo>
                  <a:cubicBezTo>
                    <a:pt x="4695" y="6278"/>
                    <a:pt x="4729" y="4120"/>
                    <a:pt x="6060" y="2800"/>
                  </a:cubicBezTo>
                  <a:cubicBezTo>
                    <a:pt x="6736" y="2136"/>
                    <a:pt x="7616" y="1803"/>
                    <a:pt x="8495" y="1803"/>
                  </a:cubicBezTo>
                  <a:cubicBezTo>
                    <a:pt x="9363" y="1803"/>
                    <a:pt x="10231" y="2127"/>
                    <a:pt x="10904" y="2777"/>
                  </a:cubicBezTo>
                  <a:lnTo>
                    <a:pt x="13635" y="5509"/>
                  </a:lnTo>
                  <a:cubicBezTo>
                    <a:pt x="13819" y="2651"/>
                    <a:pt x="11638" y="195"/>
                    <a:pt x="8781" y="11"/>
                  </a:cubicBezTo>
                  <a:cubicBezTo>
                    <a:pt x="8668" y="4"/>
                    <a:pt x="8556" y="0"/>
                    <a:pt x="844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681;p48">
              <a:extLst>
                <a:ext uri="{FF2B5EF4-FFF2-40B4-BE49-F238E27FC236}">
                  <a16:creationId xmlns:a16="http://schemas.microsoft.com/office/drawing/2014/main" id="{8CB5CB9D-705E-49A5-AE5E-8AEB9E0AF250}"/>
                </a:ext>
              </a:extLst>
            </p:cNvPr>
            <p:cNvSpPr/>
            <p:nvPr/>
          </p:nvSpPr>
          <p:spPr>
            <a:xfrm>
              <a:off x="3278765" y="2318964"/>
              <a:ext cx="55781" cy="55770"/>
            </a:xfrm>
            <a:custGeom>
              <a:avLst/>
              <a:gdLst/>
              <a:ahLst/>
              <a:cxnLst/>
              <a:rect l="l" t="t" r="r" b="b"/>
              <a:pathLst>
                <a:path w="7610" h="7611" extrusionOk="0">
                  <a:moveTo>
                    <a:pt x="4878" y="1"/>
                  </a:moveTo>
                  <a:lnTo>
                    <a:pt x="4878" y="1"/>
                  </a:lnTo>
                  <a:cubicBezTo>
                    <a:pt x="6221" y="1344"/>
                    <a:pt x="6221" y="3524"/>
                    <a:pt x="4878" y="4878"/>
                  </a:cubicBezTo>
                  <a:cubicBezTo>
                    <a:pt x="4201" y="5550"/>
                    <a:pt x="3317" y="5886"/>
                    <a:pt x="2435" y="5886"/>
                  </a:cubicBezTo>
                  <a:cubicBezTo>
                    <a:pt x="1552" y="5886"/>
                    <a:pt x="672" y="5550"/>
                    <a:pt x="0" y="4879"/>
                  </a:cubicBezTo>
                  <a:lnTo>
                    <a:pt x="0" y="4879"/>
                  </a:lnTo>
                  <a:lnTo>
                    <a:pt x="2732" y="7610"/>
                  </a:lnTo>
                  <a:cubicBezTo>
                    <a:pt x="5360" y="7461"/>
                    <a:pt x="7460" y="5361"/>
                    <a:pt x="7609" y="2732"/>
                  </a:cubicBezTo>
                  <a:lnTo>
                    <a:pt x="487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682;p48">
              <a:extLst>
                <a:ext uri="{FF2B5EF4-FFF2-40B4-BE49-F238E27FC236}">
                  <a16:creationId xmlns:a16="http://schemas.microsoft.com/office/drawing/2014/main" id="{64F63228-517F-48AF-BAB4-A297B18FE892}"/>
                </a:ext>
              </a:extLst>
            </p:cNvPr>
            <p:cNvSpPr/>
            <p:nvPr/>
          </p:nvSpPr>
          <p:spPr>
            <a:xfrm>
              <a:off x="3269004" y="2311754"/>
              <a:ext cx="56287" cy="51058"/>
            </a:xfrm>
            <a:custGeom>
              <a:avLst/>
              <a:gdLst/>
              <a:ahLst/>
              <a:cxnLst/>
              <a:rect l="l" t="t" r="r" b="b"/>
              <a:pathLst>
                <a:path w="7679" h="6968" extrusionOk="0">
                  <a:moveTo>
                    <a:pt x="3790" y="0"/>
                  </a:moveTo>
                  <a:cubicBezTo>
                    <a:pt x="2912" y="0"/>
                    <a:pt x="2035" y="333"/>
                    <a:pt x="1366" y="996"/>
                  </a:cubicBezTo>
                  <a:cubicBezTo>
                    <a:pt x="24" y="2327"/>
                    <a:pt x="1" y="4474"/>
                    <a:pt x="1298" y="5840"/>
                  </a:cubicBezTo>
                  <a:lnTo>
                    <a:pt x="1298" y="5828"/>
                  </a:lnTo>
                  <a:lnTo>
                    <a:pt x="1321" y="5862"/>
                  </a:lnTo>
                  <a:cubicBezTo>
                    <a:pt x="2002" y="6597"/>
                    <a:pt x="2928" y="6968"/>
                    <a:pt x="3856" y="6968"/>
                  </a:cubicBezTo>
                  <a:cubicBezTo>
                    <a:pt x="4739" y="6968"/>
                    <a:pt x="5624" y="6632"/>
                    <a:pt x="6302" y="5954"/>
                  </a:cubicBezTo>
                  <a:cubicBezTo>
                    <a:pt x="7679" y="4566"/>
                    <a:pt x="7645" y="2316"/>
                    <a:pt x="6198" y="985"/>
                  </a:cubicBezTo>
                  <a:cubicBezTo>
                    <a:pt x="5530" y="328"/>
                    <a:pt x="4659" y="0"/>
                    <a:pt x="3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683;p48">
              <a:extLst>
                <a:ext uri="{FF2B5EF4-FFF2-40B4-BE49-F238E27FC236}">
                  <a16:creationId xmlns:a16="http://schemas.microsoft.com/office/drawing/2014/main" id="{85B920BC-B7C6-4D92-B734-6913BE1ED76B}"/>
                </a:ext>
              </a:extLst>
            </p:cNvPr>
            <p:cNvSpPr/>
            <p:nvPr/>
          </p:nvSpPr>
          <p:spPr>
            <a:xfrm>
              <a:off x="3216780" y="2404433"/>
              <a:ext cx="90438" cy="76074"/>
            </a:xfrm>
            <a:custGeom>
              <a:avLst/>
              <a:gdLst/>
              <a:ahLst/>
              <a:cxnLst/>
              <a:rect l="l" t="t" r="r" b="b"/>
              <a:pathLst>
                <a:path w="12338" h="10382" extrusionOk="0">
                  <a:moveTo>
                    <a:pt x="6169" y="0"/>
                  </a:moveTo>
                  <a:cubicBezTo>
                    <a:pt x="4129" y="0"/>
                    <a:pt x="2128" y="1197"/>
                    <a:pt x="1308" y="3349"/>
                  </a:cubicBezTo>
                  <a:cubicBezTo>
                    <a:pt x="1" y="6767"/>
                    <a:pt x="2554" y="10381"/>
                    <a:pt x="6151" y="10381"/>
                  </a:cubicBezTo>
                  <a:cubicBezTo>
                    <a:pt x="6250" y="10381"/>
                    <a:pt x="6349" y="10378"/>
                    <a:pt x="6450" y="10373"/>
                  </a:cubicBezTo>
                  <a:lnTo>
                    <a:pt x="3718" y="7630"/>
                  </a:lnTo>
                  <a:cubicBezTo>
                    <a:pt x="3638" y="7550"/>
                    <a:pt x="3557" y="7458"/>
                    <a:pt x="3477" y="7377"/>
                  </a:cubicBezTo>
                  <a:cubicBezTo>
                    <a:pt x="2318" y="5943"/>
                    <a:pt x="2478" y="3854"/>
                    <a:pt x="3844" y="2626"/>
                  </a:cubicBezTo>
                  <a:cubicBezTo>
                    <a:pt x="4504" y="2033"/>
                    <a:pt x="5332" y="1737"/>
                    <a:pt x="6159" y="1737"/>
                  </a:cubicBezTo>
                  <a:cubicBezTo>
                    <a:pt x="7043" y="1737"/>
                    <a:pt x="7925" y="2076"/>
                    <a:pt x="8596" y="2752"/>
                  </a:cubicBezTo>
                  <a:lnTo>
                    <a:pt x="11327" y="5484"/>
                  </a:lnTo>
                  <a:lnTo>
                    <a:pt x="11327" y="5552"/>
                  </a:lnTo>
                  <a:lnTo>
                    <a:pt x="12337" y="5552"/>
                  </a:lnTo>
                  <a:lnTo>
                    <a:pt x="12337" y="4841"/>
                  </a:lnTo>
                  <a:lnTo>
                    <a:pt x="11327" y="4841"/>
                  </a:lnTo>
                  <a:cubicBezTo>
                    <a:pt x="11247" y="3590"/>
                    <a:pt x="10708" y="2408"/>
                    <a:pt x="9824" y="1524"/>
                  </a:cubicBezTo>
                  <a:cubicBezTo>
                    <a:pt x="8787" y="487"/>
                    <a:pt x="7470" y="0"/>
                    <a:pt x="616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684;p48">
              <a:extLst>
                <a:ext uri="{FF2B5EF4-FFF2-40B4-BE49-F238E27FC236}">
                  <a16:creationId xmlns:a16="http://schemas.microsoft.com/office/drawing/2014/main" id="{8EECEC26-1135-4352-BC3C-0A63450750F0}"/>
                </a:ext>
              </a:extLst>
            </p:cNvPr>
            <p:cNvSpPr/>
            <p:nvPr/>
          </p:nvSpPr>
          <p:spPr>
            <a:xfrm>
              <a:off x="3316610" y="2429134"/>
              <a:ext cx="153043" cy="26672"/>
            </a:xfrm>
            <a:custGeom>
              <a:avLst/>
              <a:gdLst/>
              <a:ahLst/>
              <a:cxnLst/>
              <a:rect l="l" t="t" r="r" b="b"/>
              <a:pathLst>
                <a:path w="20879" h="3640" extrusionOk="0">
                  <a:moveTo>
                    <a:pt x="18628" y="1"/>
                  </a:moveTo>
                  <a:cubicBezTo>
                    <a:pt x="18043" y="1"/>
                    <a:pt x="17481" y="299"/>
                    <a:pt x="17148" y="781"/>
                  </a:cubicBezTo>
                  <a:cubicBezTo>
                    <a:pt x="16861" y="1206"/>
                    <a:pt x="16390" y="1458"/>
                    <a:pt x="15885" y="1470"/>
                  </a:cubicBezTo>
                  <a:lnTo>
                    <a:pt x="1" y="1470"/>
                  </a:lnTo>
                  <a:lnTo>
                    <a:pt x="1" y="2181"/>
                  </a:lnTo>
                  <a:lnTo>
                    <a:pt x="15885" y="2181"/>
                  </a:lnTo>
                  <a:cubicBezTo>
                    <a:pt x="16379" y="2181"/>
                    <a:pt x="16849" y="2423"/>
                    <a:pt x="17125" y="2836"/>
                  </a:cubicBezTo>
                  <a:cubicBezTo>
                    <a:pt x="17490" y="3375"/>
                    <a:pt x="18064" y="3640"/>
                    <a:pt x="18635" y="3640"/>
                  </a:cubicBezTo>
                  <a:cubicBezTo>
                    <a:pt x="19268" y="3640"/>
                    <a:pt x="19897" y="3314"/>
                    <a:pt x="20235" y="2675"/>
                  </a:cubicBezTo>
                  <a:cubicBezTo>
                    <a:pt x="20878" y="1470"/>
                    <a:pt x="20006" y="1"/>
                    <a:pt x="1862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685;p48">
              <a:extLst>
                <a:ext uri="{FF2B5EF4-FFF2-40B4-BE49-F238E27FC236}">
                  <a16:creationId xmlns:a16="http://schemas.microsoft.com/office/drawing/2014/main" id="{108F8C1E-DEB8-481D-BD7B-4371D582765B}"/>
                </a:ext>
              </a:extLst>
            </p:cNvPr>
            <p:cNvSpPr/>
            <p:nvPr/>
          </p:nvSpPr>
          <p:spPr>
            <a:xfrm>
              <a:off x="3244021" y="2424598"/>
              <a:ext cx="55869" cy="55762"/>
            </a:xfrm>
            <a:custGeom>
              <a:avLst/>
              <a:gdLst/>
              <a:ahLst/>
              <a:cxnLst/>
              <a:rect l="l" t="t" r="r" b="b"/>
              <a:pathLst>
                <a:path w="7622" h="7610" extrusionOk="0">
                  <a:moveTo>
                    <a:pt x="4879" y="0"/>
                  </a:moveTo>
                  <a:lnTo>
                    <a:pt x="5074" y="194"/>
                  </a:lnTo>
                  <a:lnTo>
                    <a:pt x="5074" y="194"/>
                  </a:lnTo>
                  <a:cubicBezTo>
                    <a:pt x="5012" y="128"/>
                    <a:pt x="4947" y="63"/>
                    <a:pt x="4879" y="0"/>
                  </a:cubicBezTo>
                  <a:close/>
                  <a:moveTo>
                    <a:pt x="1" y="4878"/>
                  </a:moveTo>
                  <a:lnTo>
                    <a:pt x="1" y="4878"/>
                  </a:lnTo>
                  <a:cubicBezTo>
                    <a:pt x="64" y="4946"/>
                    <a:pt x="130" y="5011"/>
                    <a:pt x="197" y="5073"/>
                  </a:cubicBezTo>
                  <a:lnTo>
                    <a:pt x="197" y="5073"/>
                  </a:lnTo>
                  <a:lnTo>
                    <a:pt x="1" y="4878"/>
                  </a:lnTo>
                  <a:close/>
                  <a:moveTo>
                    <a:pt x="5074" y="194"/>
                  </a:moveTo>
                  <a:lnTo>
                    <a:pt x="5074" y="194"/>
                  </a:lnTo>
                  <a:cubicBezTo>
                    <a:pt x="6325" y="1543"/>
                    <a:pt x="6294" y="3657"/>
                    <a:pt x="4982" y="4970"/>
                  </a:cubicBezTo>
                  <a:cubicBezTo>
                    <a:pt x="4305" y="5647"/>
                    <a:pt x="3420" y="5983"/>
                    <a:pt x="2536" y="5983"/>
                  </a:cubicBezTo>
                  <a:cubicBezTo>
                    <a:pt x="1695" y="5983"/>
                    <a:pt x="855" y="5678"/>
                    <a:pt x="197" y="5073"/>
                  </a:cubicBezTo>
                  <a:lnTo>
                    <a:pt x="197" y="5073"/>
                  </a:lnTo>
                  <a:lnTo>
                    <a:pt x="2744" y="7609"/>
                  </a:lnTo>
                  <a:cubicBezTo>
                    <a:pt x="5349" y="7472"/>
                    <a:pt x="7438" y="5406"/>
                    <a:pt x="7622" y="2800"/>
                  </a:cubicBezTo>
                  <a:lnTo>
                    <a:pt x="7622" y="2732"/>
                  </a:lnTo>
                  <a:lnTo>
                    <a:pt x="5074" y="194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686;p48">
              <a:extLst>
                <a:ext uri="{FF2B5EF4-FFF2-40B4-BE49-F238E27FC236}">
                  <a16:creationId xmlns:a16="http://schemas.microsoft.com/office/drawing/2014/main" id="{1C56BD83-84D4-48B9-89C8-69E48D740A02}"/>
                </a:ext>
              </a:extLst>
            </p:cNvPr>
            <p:cNvSpPr/>
            <p:nvPr/>
          </p:nvSpPr>
          <p:spPr>
            <a:xfrm>
              <a:off x="3233761" y="2417183"/>
              <a:ext cx="55869" cy="50618"/>
            </a:xfrm>
            <a:custGeom>
              <a:avLst/>
              <a:gdLst/>
              <a:ahLst/>
              <a:cxnLst/>
              <a:rect l="l" t="t" r="r" b="b"/>
              <a:pathLst>
                <a:path w="7622" h="6908" extrusionOk="0">
                  <a:moveTo>
                    <a:pt x="3836" y="1"/>
                  </a:moveTo>
                  <a:cubicBezTo>
                    <a:pt x="3011" y="1"/>
                    <a:pt x="2185" y="294"/>
                    <a:pt x="1527" y="886"/>
                  </a:cubicBezTo>
                  <a:cubicBezTo>
                    <a:pt x="161" y="2125"/>
                    <a:pt x="1" y="4214"/>
                    <a:pt x="1160" y="5637"/>
                  </a:cubicBezTo>
                  <a:cubicBezTo>
                    <a:pt x="1240" y="5729"/>
                    <a:pt x="1321" y="5810"/>
                    <a:pt x="1401" y="5901"/>
                  </a:cubicBezTo>
                  <a:cubicBezTo>
                    <a:pt x="2071" y="6571"/>
                    <a:pt x="2952" y="6907"/>
                    <a:pt x="3834" y="6907"/>
                  </a:cubicBezTo>
                  <a:cubicBezTo>
                    <a:pt x="4720" y="6907"/>
                    <a:pt x="5606" y="6568"/>
                    <a:pt x="6279" y="5890"/>
                  </a:cubicBezTo>
                  <a:cubicBezTo>
                    <a:pt x="7622" y="4547"/>
                    <a:pt x="7622" y="2366"/>
                    <a:pt x="6279" y="1012"/>
                  </a:cubicBezTo>
                  <a:cubicBezTo>
                    <a:pt x="5607" y="340"/>
                    <a:pt x="4722" y="1"/>
                    <a:pt x="3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687;p48">
              <a:extLst>
                <a:ext uri="{FF2B5EF4-FFF2-40B4-BE49-F238E27FC236}">
                  <a16:creationId xmlns:a16="http://schemas.microsoft.com/office/drawing/2014/main" id="{FCD085EE-2A6A-4CD6-A16D-3637B38F36CE}"/>
                </a:ext>
              </a:extLst>
            </p:cNvPr>
            <p:cNvSpPr/>
            <p:nvPr/>
          </p:nvSpPr>
          <p:spPr>
            <a:xfrm>
              <a:off x="3091763" y="2535751"/>
              <a:ext cx="136653" cy="26716"/>
            </a:xfrm>
            <a:custGeom>
              <a:avLst/>
              <a:gdLst/>
              <a:ahLst/>
              <a:cxnLst/>
              <a:rect l="l" t="t" r="r" b="b"/>
              <a:pathLst>
                <a:path w="18643" h="3646" extrusionOk="0">
                  <a:moveTo>
                    <a:pt x="1849" y="1"/>
                  </a:moveTo>
                  <a:cubicBezTo>
                    <a:pt x="927" y="1"/>
                    <a:pt x="22" y="689"/>
                    <a:pt x="15" y="1806"/>
                  </a:cubicBezTo>
                  <a:cubicBezTo>
                    <a:pt x="0" y="2936"/>
                    <a:pt x="914" y="3646"/>
                    <a:pt x="1847" y="3646"/>
                  </a:cubicBezTo>
                  <a:cubicBezTo>
                    <a:pt x="2392" y="3646"/>
                    <a:pt x="2943" y="3403"/>
                    <a:pt x="3320" y="2862"/>
                  </a:cubicBezTo>
                  <a:cubicBezTo>
                    <a:pt x="3607" y="2437"/>
                    <a:pt x="4066" y="2185"/>
                    <a:pt x="4582" y="2185"/>
                  </a:cubicBezTo>
                  <a:lnTo>
                    <a:pt x="18642" y="2185"/>
                  </a:lnTo>
                  <a:lnTo>
                    <a:pt x="18642" y="1462"/>
                  </a:lnTo>
                  <a:lnTo>
                    <a:pt x="4582" y="1462"/>
                  </a:lnTo>
                  <a:cubicBezTo>
                    <a:pt x="4077" y="1462"/>
                    <a:pt x="3618" y="1221"/>
                    <a:pt x="3343" y="807"/>
                  </a:cubicBezTo>
                  <a:cubicBezTo>
                    <a:pt x="2967" y="251"/>
                    <a:pt x="2405" y="1"/>
                    <a:pt x="184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88;p48">
              <a:extLst>
                <a:ext uri="{FF2B5EF4-FFF2-40B4-BE49-F238E27FC236}">
                  <a16:creationId xmlns:a16="http://schemas.microsoft.com/office/drawing/2014/main" id="{FDF56033-0FA9-4FB7-A3BB-47D31D5032F7}"/>
                </a:ext>
              </a:extLst>
            </p:cNvPr>
            <p:cNvSpPr/>
            <p:nvPr/>
          </p:nvSpPr>
          <p:spPr>
            <a:xfrm>
              <a:off x="3234603" y="2510888"/>
              <a:ext cx="101301" cy="76184"/>
            </a:xfrm>
            <a:custGeom>
              <a:avLst/>
              <a:gdLst/>
              <a:ahLst/>
              <a:cxnLst/>
              <a:rect l="l" t="t" r="r" b="b"/>
              <a:pathLst>
                <a:path w="13820" h="10397" extrusionOk="0">
                  <a:moveTo>
                    <a:pt x="8443" y="0"/>
                  </a:moveTo>
                  <a:cubicBezTo>
                    <a:pt x="5732" y="0"/>
                    <a:pt x="3459" y="2110"/>
                    <a:pt x="3283" y="4855"/>
                  </a:cubicBezTo>
                  <a:lnTo>
                    <a:pt x="0" y="4855"/>
                  </a:lnTo>
                  <a:lnTo>
                    <a:pt x="0" y="5578"/>
                  </a:lnTo>
                  <a:lnTo>
                    <a:pt x="3283" y="5578"/>
                  </a:lnTo>
                  <a:cubicBezTo>
                    <a:pt x="3471" y="8295"/>
                    <a:pt x="5743" y="10396"/>
                    <a:pt x="8441" y="10396"/>
                  </a:cubicBezTo>
                  <a:cubicBezTo>
                    <a:pt x="8546" y="10396"/>
                    <a:pt x="8651" y="10393"/>
                    <a:pt x="8758" y="10387"/>
                  </a:cubicBezTo>
                  <a:lnTo>
                    <a:pt x="6015" y="7655"/>
                  </a:lnTo>
                  <a:lnTo>
                    <a:pt x="5992" y="7632"/>
                  </a:lnTo>
                  <a:cubicBezTo>
                    <a:pt x="4672" y="6278"/>
                    <a:pt x="4683" y="4097"/>
                    <a:pt x="6038" y="2766"/>
                  </a:cubicBezTo>
                  <a:cubicBezTo>
                    <a:pt x="6708" y="2101"/>
                    <a:pt x="7586" y="1769"/>
                    <a:pt x="8465" y="1769"/>
                  </a:cubicBezTo>
                  <a:cubicBezTo>
                    <a:pt x="9348" y="1769"/>
                    <a:pt x="10231" y="2104"/>
                    <a:pt x="10904" y="2777"/>
                  </a:cubicBezTo>
                  <a:lnTo>
                    <a:pt x="13635" y="5509"/>
                  </a:lnTo>
                  <a:cubicBezTo>
                    <a:pt x="13819" y="2651"/>
                    <a:pt x="11638" y="183"/>
                    <a:pt x="8781" y="11"/>
                  </a:cubicBezTo>
                  <a:cubicBezTo>
                    <a:pt x="8667" y="4"/>
                    <a:pt x="8555" y="0"/>
                    <a:pt x="844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689;p48">
              <a:extLst>
                <a:ext uri="{FF2B5EF4-FFF2-40B4-BE49-F238E27FC236}">
                  <a16:creationId xmlns:a16="http://schemas.microsoft.com/office/drawing/2014/main" id="{B8CE3476-EEEA-45AA-B384-901DF77FACAC}"/>
                </a:ext>
              </a:extLst>
            </p:cNvPr>
            <p:cNvSpPr/>
            <p:nvPr/>
          </p:nvSpPr>
          <p:spPr>
            <a:xfrm>
              <a:off x="3278765" y="2531237"/>
              <a:ext cx="55781" cy="55762"/>
            </a:xfrm>
            <a:custGeom>
              <a:avLst/>
              <a:gdLst/>
              <a:ahLst/>
              <a:cxnLst/>
              <a:rect l="l" t="t" r="r" b="b"/>
              <a:pathLst>
                <a:path w="7610" h="7610" extrusionOk="0">
                  <a:moveTo>
                    <a:pt x="4878" y="0"/>
                  </a:moveTo>
                  <a:cubicBezTo>
                    <a:pt x="6221" y="1343"/>
                    <a:pt x="6221" y="3535"/>
                    <a:pt x="4878" y="4878"/>
                  </a:cubicBezTo>
                  <a:cubicBezTo>
                    <a:pt x="4201" y="5549"/>
                    <a:pt x="3317" y="5885"/>
                    <a:pt x="2435" y="5885"/>
                  </a:cubicBezTo>
                  <a:cubicBezTo>
                    <a:pt x="1552" y="5885"/>
                    <a:pt x="672" y="5549"/>
                    <a:pt x="0" y="4878"/>
                  </a:cubicBezTo>
                  <a:lnTo>
                    <a:pt x="0" y="4878"/>
                  </a:lnTo>
                  <a:lnTo>
                    <a:pt x="2732" y="7610"/>
                  </a:lnTo>
                  <a:cubicBezTo>
                    <a:pt x="5360" y="7460"/>
                    <a:pt x="7460" y="5360"/>
                    <a:pt x="7609" y="2732"/>
                  </a:cubicBezTo>
                  <a:lnTo>
                    <a:pt x="4878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690;p48">
              <a:extLst>
                <a:ext uri="{FF2B5EF4-FFF2-40B4-BE49-F238E27FC236}">
                  <a16:creationId xmlns:a16="http://schemas.microsoft.com/office/drawing/2014/main" id="{48EEC61E-4203-43AC-9110-81C1FDB1F682}"/>
                </a:ext>
              </a:extLst>
            </p:cNvPr>
            <p:cNvSpPr/>
            <p:nvPr/>
          </p:nvSpPr>
          <p:spPr>
            <a:xfrm>
              <a:off x="3268754" y="2523843"/>
              <a:ext cx="54938" cy="49871"/>
            </a:xfrm>
            <a:custGeom>
              <a:avLst/>
              <a:gdLst/>
              <a:ahLst/>
              <a:cxnLst/>
              <a:rect l="l" t="t" r="r" b="b"/>
              <a:pathLst>
                <a:path w="7495" h="6806" extrusionOk="0">
                  <a:moveTo>
                    <a:pt x="3798" y="1"/>
                  </a:moveTo>
                  <a:cubicBezTo>
                    <a:pt x="2920" y="1"/>
                    <a:pt x="2042" y="333"/>
                    <a:pt x="1366" y="998"/>
                  </a:cubicBezTo>
                  <a:cubicBezTo>
                    <a:pt x="23" y="2341"/>
                    <a:pt x="0" y="4510"/>
                    <a:pt x="1332" y="5864"/>
                  </a:cubicBezTo>
                  <a:lnTo>
                    <a:pt x="1355" y="5887"/>
                  </a:lnTo>
                  <a:cubicBezTo>
                    <a:pt x="2019" y="6501"/>
                    <a:pt x="2860" y="6806"/>
                    <a:pt x="3700" y="6806"/>
                  </a:cubicBezTo>
                  <a:cubicBezTo>
                    <a:pt x="4585" y="6806"/>
                    <a:pt x="5469" y="6467"/>
                    <a:pt x="6141" y="5795"/>
                  </a:cubicBezTo>
                  <a:cubicBezTo>
                    <a:pt x="7449" y="4487"/>
                    <a:pt x="7495" y="2375"/>
                    <a:pt x="6232" y="1009"/>
                  </a:cubicBezTo>
                  <a:cubicBezTo>
                    <a:pt x="5560" y="336"/>
                    <a:pt x="4679" y="1"/>
                    <a:pt x="3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3" name="Google Shape;200;p27">
            <a:extLst>
              <a:ext uri="{FF2B5EF4-FFF2-40B4-BE49-F238E27FC236}">
                <a16:creationId xmlns:a16="http://schemas.microsoft.com/office/drawing/2014/main" id="{883C1139-1FA5-4946-A1D8-427946E86B5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25384" y="780864"/>
            <a:ext cx="1515600" cy="9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Data Profiling</a:t>
            </a:r>
            <a:endParaRPr dirty="0"/>
          </a:p>
        </p:txBody>
      </p:sp>
      <p:sp>
        <p:nvSpPr>
          <p:cNvPr id="1044" name="Google Shape;211;p27">
            <a:extLst>
              <a:ext uri="{FF2B5EF4-FFF2-40B4-BE49-F238E27FC236}">
                <a16:creationId xmlns:a16="http://schemas.microsoft.com/office/drawing/2014/main" id="{F880287D-5B0F-4227-8EFF-5F27C9CAE8FA}"/>
              </a:ext>
            </a:extLst>
          </p:cNvPr>
          <p:cNvSpPr txBox="1">
            <a:spLocks/>
          </p:cNvSpPr>
          <p:nvPr/>
        </p:nvSpPr>
        <p:spPr>
          <a:xfrm>
            <a:off x="2016823" y="806983"/>
            <a:ext cx="15156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 Black"/>
              <a:buNone/>
              <a:defRPr sz="9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 sz="1200" dirty="0"/>
              <a:t>Talend</a:t>
            </a:r>
          </a:p>
        </p:txBody>
      </p:sp>
      <p:sp>
        <p:nvSpPr>
          <p:cNvPr id="1045" name="Google Shape;200;p27">
            <a:extLst>
              <a:ext uri="{FF2B5EF4-FFF2-40B4-BE49-F238E27FC236}">
                <a16:creationId xmlns:a16="http://schemas.microsoft.com/office/drawing/2014/main" id="{8060BA97-774A-433D-BE2D-F1F14333B01E}"/>
              </a:ext>
            </a:extLst>
          </p:cNvPr>
          <p:cNvSpPr txBox="1">
            <a:spLocks/>
          </p:cNvSpPr>
          <p:nvPr/>
        </p:nvSpPr>
        <p:spPr>
          <a:xfrm>
            <a:off x="2902594" y="4107374"/>
            <a:ext cx="15156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Data Wrangling and Cleaning</a:t>
            </a:r>
          </a:p>
        </p:txBody>
      </p:sp>
      <p:sp>
        <p:nvSpPr>
          <p:cNvPr id="1046" name="Google Shape;211;p27">
            <a:extLst>
              <a:ext uri="{FF2B5EF4-FFF2-40B4-BE49-F238E27FC236}">
                <a16:creationId xmlns:a16="http://schemas.microsoft.com/office/drawing/2014/main" id="{8558769A-7F68-4BF0-9E9A-9183828FBEB4}"/>
              </a:ext>
            </a:extLst>
          </p:cNvPr>
          <p:cNvSpPr txBox="1">
            <a:spLocks/>
          </p:cNvSpPr>
          <p:nvPr/>
        </p:nvSpPr>
        <p:spPr>
          <a:xfrm>
            <a:off x="2922275" y="4033852"/>
            <a:ext cx="15156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 Black"/>
              <a:buNone/>
              <a:defRPr sz="9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 sz="1200" dirty="0"/>
              <a:t>Tableau Prep Builder</a:t>
            </a:r>
          </a:p>
        </p:txBody>
      </p:sp>
      <p:sp>
        <p:nvSpPr>
          <p:cNvPr id="1047" name="Google Shape;200;p27">
            <a:extLst>
              <a:ext uri="{FF2B5EF4-FFF2-40B4-BE49-F238E27FC236}">
                <a16:creationId xmlns:a16="http://schemas.microsoft.com/office/drawing/2014/main" id="{D0BDEB8F-A9F7-4C5B-9C0C-BE3CA6B40EEF}"/>
              </a:ext>
            </a:extLst>
          </p:cNvPr>
          <p:cNvSpPr txBox="1">
            <a:spLocks/>
          </p:cNvSpPr>
          <p:nvPr/>
        </p:nvSpPr>
        <p:spPr>
          <a:xfrm>
            <a:off x="3773377" y="787622"/>
            <a:ext cx="15156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Extract, Load, and Transfer Processes</a:t>
            </a:r>
            <a:endParaRPr lang="en-US" dirty="0"/>
          </a:p>
        </p:txBody>
      </p:sp>
      <p:sp>
        <p:nvSpPr>
          <p:cNvPr id="1048" name="Google Shape;211;p27">
            <a:extLst>
              <a:ext uri="{FF2B5EF4-FFF2-40B4-BE49-F238E27FC236}">
                <a16:creationId xmlns:a16="http://schemas.microsoft.com/office/drawing/2014/main" id="{612A8FE8-EAAB-4521-A1F5-1451A19FA52A}"/>
              </a:ext>
            </a:extLst>
          </p:cNvPr>
          <p:cNvSpPr txBox="1">
            <a:spLocks/>
          </p:cNvSpPr>
          <p:nvPr/>
        </p:nvSpPr>
        <p:spPr>
          <a:xfrm>
            <a:off x="3814200" y="778049"/>
            <a:ext cx="15156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 Black"/>
              <a:buNone/>
              <a:defRPr sz="9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 sz="1200" dirty="0"/>
              <a:t>SSMS/SSDT</a:t>
            </a:r>
          </a:p>
        </p:txBody>
      </p:sp>
      <p:sp>
        <p:nvSpPr>
          <p:cNvPr id="1049" name="Google Shape;200;p27">
            <a:extLst>
              <a:ext uri="{FF2B5EF4-FFF2-40B4-BE49-F238E27FC236}">
                <a16:creationId xmlns:a16="http://schemas.microsoft.com/office/drawing/2014/main" id="{ACD5CC02-ED99-410A-97FF-70F0A93E1C1A}"/>
              </a:ext>
            </a:extLst>
          </p:cNvPr>
          <p:cNvSpPr txBox="1">
            <a:spLocks/>
          </p:cNvSpPr>
          <p:nvPr/>
        </p:nvSpPr>
        <p:spPr>
          <a:xfrm>
            <a:off x="4673771" y="3992402"/>
            <a:ext cx="15156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Building OLAP cubes and Datamart</a:t>
            </a:r>
            <a:endParaRPr lang="en-US" dirty="0"/>
          </a:p>
        </p:txBody>
      </p:sp>
      <p:sp>
        <p:nvSpPr>
          <p:cNvPr id="1050" name="Google Shape;211;p27">
            <a:extLst>
              <a:ext uri="{FF2B5EF4-FFF2-40B4-BE49-F238E27FC236}">
                <a16:creationId xmlns:a16="http://schemas.microsoft.com/office/drawing/2014/main" id="{BC13647D-41EF-479D-BC8D-41ADE5F93B7B}"/>
              </a:ext>
            </a:extLst>
          </p:cNvPr>
          <p:cNvSpPr txBox="1">
            <a:spLocks/>
          </p:cNvSpPr>
          <p:nvPr/>
        </p:nvSpPr>
        <p:spPr>
          <a:xfrm>
            <a:off x="4636848" y="3947474"/>
            <a:ext cx="15156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 Black"/>
              <a:buNone/>
              <a:defRPr sz="9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 sz="1200" dirty="0"/>
              <a:t>SSAS</a:t>
            </a:r>
          </a:p>
        </p:txBody>
      </p:sp>
      <p:sp>
        <p:nvSpPr>
          <p:cNvPr id="1051" name="Google Shape;200;p27">
            <a:extLst>
              <a:ext uri="{FF2B5EF4-FFF2-40B4-BE49-F238E27FC236}">
                <a16:creationId xmlns:a16="http://schemas.microsoft.com/office/drawing/2014/main" id="{28B9D1F8-001D-4276-9597-78AA5EC33B16}"/>
              </a:ext>
            </a:extLst>
          </p:cNvPr>
          <p:cNvSpPr txBox="1">
            <a:spLocks/>
          </p:cNvSpPr>
          <p:nvPr/>
        </p:nvSpPr>
        <p:spPr>
          <a:xfrm>
            <a:off x="5529931" y="948032"/>
            <a:ext cx="15156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Data Model Preparation</a:t>
            </a:r>
            <a:endParaRPr lang="en-US" dirty="0"/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  <p:sp>
        <p:nvSpPr>
          <p:cNvPr id="1052" name="Google Shape;211;p27">
            <a:extLst>
              <a:ext uri="{FF2B5EF4-FFF2-40B4-BE49-F238E27FC236}">
                <a16:creationId xmlns:a16="http://schemas.microsoft.com/office/drawing/2014/main" id="{D0A6DC12-E056-4F5F-8F7F-13C7D080CB8F}"/>
              </a:ext>
            </a:extLst>
          </p:cNvPr>
          <p:cNvSpPr txBox="1">
            <a:spLocks/>
          </p:cNvSpPr>
          <p:nvPr/>
        </p:nvSpPr>
        <p:spPr>
          <a:xfrm>
            <a:off x="5537619" y="795000"/>
            <a:ext cx="15156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 Black"/>
              <a:buNone/>
              <a:defRPr sz="9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 sz="1200" dirty="0"/>
              <a:t>ER Studio</a:t>
            </a:r>
          </a:p>
        </p:txBody>
      </p:sp>
      <p:sp>
        <p:nvSpPr>
          <p:cNvPr id="1053" name="Google Shape;200;p27">
            <a:extLst>
              <a:ext uri="{FF2B5EF4-FFF2-40B4-BE49-F238E27FC236}">
                <a16:creationId xmlns:a16="http://schemas.microsoft.com/office/drawing/2014/main" id="{7FE7B5E9-7D8D-4BAD-B7E0-7242FEDB60D8}"/>
              </a:ext>
            </a:extLst>
          </p:cNvPr>
          <p:cNvSpPr txBox="1">
            <a:spLocks/>
          </p:cNvSpPr>
          <p:nvPr/>
        </p:nvSpPr>
        <p:spPr>
          <a:xfrm>
            <a:off x="6332148" y="3947474"/>
            <a:ext cx="15156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Visualizations</a:t>
            </a:r>
          </a:p>
        </p:txBody>
      </p:sp>
      <p:sp>
        <p:nvSpPr>
          <p:cNvPr id="1054" name="Google Shape;211;p27">
            <a:extLst>
              <a:ext uri="{FF2B5EF4-FFF2-40B4-BE49-F238E27FC236}">
                <a16:creationId xmlns:a16="http://schemas.microsoft.com/office/drawing/2014/main" id="{10BDA6D9-469A-4F2F-89BD-DB5225831D71}"/>
              </a:ext>
            </a:extLst>
          </p:cNvPr>
          <p:cNvSpPr txBox="1">
            <a:spLocks/>
          </p:cNvSpPr>
          <p:nvPr/>
        </p:nvSpPr>
        <p:spPr>
          <a:xfrm>
            <a:off x="6345702" y="3961722"/>
            <a:ext cx="15156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 Black"/>
              <a:buNone/>
              <a:defRPr sz="9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Black"/>
              <a:buNone/>
              <a:defRPr sz="1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 sz="1200" dirty="0"/>
              <a:t>Tableau Desktop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Dataset Overview</a:t>
            </a:r>
            <a:endParaRPr sz="1400" dirty="0"/>
          </a:p>
        </p:txBody>
      </p:sp>
      <p:cxnSp>
        <p:nvCxnSpPr>
          <p:cNvPr id="173" name="Google Shape;173;p24"/>
          <p:cNvCxnSpPr/>
          <p:nvPr/>
        </p:nvCxnSpPr>
        <p:spPr>
          <a:xfrm>
            <a:off x="5413150" y="502608"/>
            <a:ext cx="25785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4"/>
          <p:cNvCxnSpPr/>
          <p:nvPr/>
        </p:nvCxnSpPr>
        <p:spPr>
          <a:xfrm>
            <a:off x="1602950" y="514941"/>
            <a:ext cx="25785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170;p24">
            <a:extLst>
              <a:ext uri="{FF2B5EF4-FFF2-40B4-BE49-F238E27FC236}">
                <a16:creationId xmlns:a16="http://schemas.microsoft.com/office/drawing/2014/main" id="{0F58A8CB-2D32-4D01-9CAD-EF3EE2C8C293}"/>
              </a:ext>
            </a:extLst>
          </p:cNvPr>
          <p:cNvSpPr txBox="1">
            <a:spLocks/>
          </p:cNvSpPr>
          <p:nvPr/>
        </p:nvSpPr>
        <p:spPr>
          <a:xfrm>
            <a:off x="5305750" y="560869"/>
            <a:ext cx="2793300" cy="195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1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b="1" dirty="0"/>
              <a:t>3. The Inpatient Utilization and Payment Public Use File</a:t>
            </a:r>
          </a:p>
          <a:p>
            <a:pPr marL="0" indent="0" algn="just">
              <a:buClr>
                <a:schemeClr val="dk1"/>
              </a:buClr>
              <a:buSzPts val="1100"/>
            </a:pPr>
            <a:br>
              <a:rPr lang="en-US" b="1" dirty="0"/>
            </a:br>
            <a:r>
              <a:rPr lang="en-US" sz="1000" dirty="0"/>
              <a:t>The Inpatient PUF </a:t>
            </a:r>
            <a:r>
              <a:rPr lang="en-US" sz="1000" b="1" dirty="0"/>
              <a:t>includes information on utilization, payment (total payment and Medicare payment), and hospital-specific charges for the more than 3,000 U.S. hospitals</a:t>
            </a:r>
            <a:r>
              <a:rPr lang="en-US" sz="1000" dirty="0"/>
              <a:t> that receive Medicare Inpatient Prospective Payment System (IPPS) payments.</a:t>
            </a:r>
            <a:endParaRPr lang="en-US" sz="1000" b="1" dirty="0"/>
          </a:p>
        </p:txBody>
      </p:sp>
      <p:cxnSp>
        <p:nvCxnSpPr>
          <p:cNvPr id="8" name="Google Shape;173;p24">
            <a:extLst>
              <a:ext uri="{FF2B5EF4-FFF2-40B4-BE49-F238E27FC236}">
                <a16:creationId xmlns:a16="http://schemas.microsoft.com/office/drawing/2014/main" id="{04E3398B-AFAA-4E65-BF40-37C928B5639E}"/>
              </a:ext>
            </a:extLst>
          </p:cNvPr>
          <p:cNvCxnSpPr/>
          <p:nvPr/>
        </p:nvCxnSpPr>
        <p:spPr>
          <a:xfrm>
            <a:off x="5413150" y="2631089"/>
            <a:ext cx="25785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70;p24">
            <a:extLst>
              <a:ext uri="{FF2B5EF4-FFF2-40B4-BE49-F238E27FC236}">
                <a16:creationId xmlns:a16="http://schemas.microsoft.com/office/drawing/2014/main" id="{842015D6-11ED-4B8C-BF4F-5FF0ADBFD861}"/>
              </a:ext>
            </a:extLst>
          </p:cNvPr>
          <p:cNvSpPr txBox="1">
            <a:spLocks/>
          </p:cNvSpPr>
          <p:nvPr/>
        </p:nvSpPr>
        <p:spPr>
          <a:xfrm>
            <a:off x="5305750" y="2610120"/>
            <a:ext cx="2793300" cy="223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1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</a:pPr>
            <a:r>
              <a:rPr lang="en-US" b="1" dirty="0"/>
              <a:t>4. Durable Medical Equipment, Prosthetics, Orthotics and Supplies (DMEPOS) National Aggregate table</a:t>
            </a:r>
            <a:br>
              <a:rPr lang="en-US" b="1" dirty="0"/>
            </a:br>
            <a:br>
              <a:rPr lang="en-US" b="1" dirty="0"/>
            </a:br>
            <a:r>
              <a:rPr lang="en-US" sz="1000" dirty="0"/>
              <a:t>This table presents information on DMEPOS products and services provided to </a:t>
            </a:r>
            <a:r>
              <a:rPr lang="en-US" sz="1000" b="1" dirty="0"/>
              <a:t>Medicare beneficiaries</a:t>
            </a:r>
            <a:r>
              <a:rPr lang="en-US" sz="1000" dirty="0"/>
              <a:t> ordered by physicians and other healthcare professionals.</a:t>
            </a:r>
          </a:p>
        </p:txBody>
      </p:sp>
      <p:cxnSp>
        <p:nvCxnSpPr>
          <p:cNvPr id="11" name="Google Shape;173;p24">
            <a:extLst>
              <a:ext uri="{FF2B5EF4-FFF2-40B4-BE49-F238E27FC236}">
                <a16:creationId xmlns:a16="http://schemas.microsoft.com/office/drawing/2014/main" id="{60289FDF-DF44-4C48-ABD3-68FE32833641}"/>
              </a:ext>
            </a:extLst>
          </p:cNvPr>
          <p:cNvCxnSpPr/>
          <p:nvPr/>
        </p:nvCxnSpPr>
        <p:spPr>
          <a:xfrm>
            <a:off x="1602950" y="4580001"/>
            <a:ext cx="25785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" name="Google Shape;174;p24">
            <a:extLst>
              <a:ext uri="{FF2B5EF4-FFF2-40B4-BE49-F238E27FC236}">
                <a16:creationId xmlns:a16="http://schemas.microsoft.com/office/drawing/2014/main" id="{C69507B2-518D-4E94-89E5-92B16098B590}"/>
              </a:ext>
            </a:extLst>
          </p:cNvPr>
          <p:cNvCxnSpPr/>
          <p:nvPr/>
        </p:nvCxnSpPr>
        <p:spPr>
          <a:xfrm>
            <a:off x="4123900" y="9092250"/>
            <a:ext cx="25785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" name="Google Shape;174;p24">
            <a:extLst>
              <a:ext uri="{FF2B5EF4-FFF2-40B4-BE49-F238E27FC236}">
                <a16:creationId xmlns:a16="http://schemas.microsoft.com/office/drawing/2014/main" id="{AAF3AE84-088A-4200-89D0-E8ABD2E17EF4}"/>
              </a:ext>
            </a:extLst>
          </p:cNvPr>
          <p:cNvCxnSpPr/>
          <p:nvPr/>
        </p:nvCxnSpPr>
        <p:spPr>
          <a:xfrm>
            <a:off x="5413150" y="4533834"/>
            <a:ext cx="25785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" name="Google Shape;170;p24">
            <a:extLst>
              <a:ext uri="{FF2B5EF4-FFF2-40B4-BE49-F238E27FC236}">
                <a16:creationId xmlns:a16="http://schemas.microsoft.com/office/drawing/2014/main" id="{F486885C-B4F3-40C5-8024-A1725FE0877E}"/>
              </a:ext>
            </a:extLst>
          </p:cNvPr>
          <p:cNvSpPr txBox="1">
            <a:spLocks/>
          </p:cNvSpPr>
          <p:nvPr/>
        </p:nvSpPr>
        <p:spPr>
          <a:xfrm>
            <a:off x="1495550" y="2644331"/>
            <a:ext cx="2793300" cy="1890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1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b="1" dirty="0"/>
              <a:t>2. The Outpatient Hospital Utilization and Payment Public Use File</a:t>
            </a:r>
          </a:p>
          <a:p>
            <a:pPr marL="0" indent="0" algn="just">
              <a:buClr>
                <a:schemeClr val="dk1"/>
              </a:buClr>
              <a:buSzPts val="1100"/>
            </a:pPr>
            <a:br>
              <a:rPr lang="en-US" b="1" dirty="0"/>
            </a:br>
            <a:r>
              <a:rPr lang="en-US" sz="1000" dirty="0"/>
              <a:t>The Outpatient Hospital PUF presents information on the</a:t>
            </a:r>
            <a:r>
              <a:rPr lang="en-US" sz="1000" b="1" dirty="0"/>
              <a:t> number of beneficiaries, the number of APC services, hospitals' average total estimated submitted charges, the average Medicare allowed charges.</a:t>
            </a:r>
            <a:endParaRPr lang="en-US" sz="1000" dirty="0"/>
          </a:p>
        </p:txBody>
      </p:sp>
      <p:sp>
        <p:nvSpPr>
          <p:cNvPr id="19" name="Google Shape;170;p24">
            <a:extLst>
              <a:ext uri="{FF2B5EF4-FFF2-40B4-BE49-F238E27FC236}">
                <a16:creationId xmlns:a16="http://schemas.microsoft.com/office/drawing/2014/main" id="{451CAA72-F815-44F2-A928-6975019EFD3C}"/>
              </a:ext>
            </a:extLst>
          </p:cNvPr>
          <p:cNvSpPr txBox="1">
            <a:spLocks/>
          </p:cNvSpPr>
          <p:nvPr/>
        </p:nvSpPr>
        <p:spPr>
          <a:xfrm>
            <a:off x="1495550" y="608174"/>
            <a:ext cx="2793300" cy="189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1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28600" indent="-228600">
              <a:buClr>
                <a:schemeClr val="dk1"/>
              </a:buClr>
              <a:buSzPts val="1100"/>
              <a:buAutoNum type="arabicPeriod"/>
            </a:pPr>
            <a:r>
              <a:rPr lang="en-US" b="1" dirty="0"/>
              <a:t>The Physician and Other Supplier Public Use File</a:t>
            </a:r>
          </a:p>
          <a:p>
            <a:pPr marL="0" indent="0">
              <a:buClr>
                <a:schemeClr val="dk1"/>
              </a:buClr>
              <a:buSzPts val="1100"/>
            </a:pPr>
            <a:endParaRPr lang="en-US" dirty="0"/>
          </a:p>
          <a:p>
            <a:pPr marL="0" indent="0" algn="just">
              <a:buClr>
                <a:schemeClr val="dk1"/>
              </a:buClr>
              <a:buSzPts val="1100"/>
            </a:pPr>
            <a:r>
              <a:rPr lang="en-US" sz="1000" b="1" dirty="0"/>
              <a:t>This dataset contains columns such as variety and number of services, Medicare payment amounts. </a:t>
            </a:r>
            <a:r>
              <a:rPr lang="en-US" sz="1000" dirty="0"/>
              <a:t>It p</a:t>
            </a:r>
            <a:r>
              <a:rPr lang="en-US" dirty="0"/>
              <a:t>rovides information on services and procedures provided to Medicare beneficiaries by physicians and other healthcare professionals</a:t>
            </a:r>
            <a:endParaRPr lang="en-US" sz="10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  <p:cxnSp>
        <p:nvCxnSpPr>
          <p:cNvPr id="20" name="Google Shape;173;p24">
            <a:extLst>
              <a:ext uri="{FF2B5EF4-FFF2-40B4-BE49-F238E27FC236}">
                <a16:creationId xmlns:a16="http://schemas.microsoft.com/office/drawing/2014/main" id="{E75ADFFD-DECE-4347-AFDE-C076E902E6B8}"/>
              </a:ext>
            </a:extLst>
          </p:cNvPr>
          <p:cNvCxnSpPr/>
          <p:nvPr/>
        </p:nvCxnSpPr>
        <p:spPr>
          <a:xfrm>
            <a:off x="1602950" y="2636190"/>
            <a:ext cx="25785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Profiling Using Talend</a:t>
            </a:r>
            <a:endParaRPr dirty="0"/>
          </a:p>
        </p:txBody>
      </p:sp>
      <p:sp>
        <p:nvSpPr>
          <p:cNvPr id="246" name="Google Shape;246;p29"/>
          <p:cNvSpPr txBox="1">
            <a:spLocks noGrp="1"/>
          </p:cNvSpPr>
          <p:nvPr>
            <p:ph type="subTitle" idx="4294967295"/>
          </p:nvPr>
        </p:nvSpPr>
        <p:spPr>
          <a:xfrm>
            <a:off x="7323725" y="1783854"/>
            <a:ext cx="12351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Calculated NULL values</a:t>
            </a:r>
            <a:endParaRPr sz="9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900"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subTitle" idx="4294967295"/>
          </p:nvPr>
        </p:nvSpPr>
        <p:spPr>
          <a:xfrm>
            <a:off x="1184076" y="2737150"/>
            <a:ext cx="12765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dirty="0"/>
              <a:t>Performed EDA on a large-scale healthcare dataset</a:t>
            </a:r>
            <a:endParaRPr sz="900" dirty="0"/>
          </a:p>
        </p:txBody>
      </p:sp>
      <p:sp>
        <p:nvSpPr>
          <p:cNvPr id="248" name="Google Shape;248;p29"/>
          <p:cNvSpPr txBox="1">
            <a:spLocks noGrp="1"/>
          </p:cNvSpPr>
          <p:nvPr>
            <p:ph type="subTitle" idx="4294967295"/>
          </p:nvPr>
        </p:nvSpPr>
        <p:spPr>
          <a:xfrm>
            <a:off x="7323725" y="2751720"/>
            <a:ext cx="12351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dirty="0"/>
              <a:t>Extracted counts of distinct, unique, duplicate</a:t>
            </a:r>
            <a:endParaRPr sz="900" dirty="0"/>
          </a:p>
        </p:txBody>
      </p:sp>
      <p:sp>
        <p:nvSpPr>
          <p:cNvPr id="249" name="Google Shape;249;p29"/>
          <p:cNvSpPr txBox="1">
            <a:spLocks noGrp="1"/>
          </p:cNvSpPr>
          <p:nvPr>
            <p:ph type="subTitle" idx="4294967295"/>
          </p:nvPr>
        </p:nvSpPr>
        <p:spPr>
          <a:xfrm>
            <a:off x="1223076" y="1783854"/>
            <a:ext cx="11985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dirty="0"/>
              <a:t>Performed basic profiling on datasets</a:t>
            </a:r>
            <a:endParaRPr sz="900" dirty="0"/>
          </a:p>
        </p:txBody>
      </p:sp>
      <p:cxnSp>
        <p:nvCxnSpPr>
          <p:cNvPr id="252" name="Google Shape;252;p29"/>
          <p:cNvCxnSpPr>
            <a:cxnSpLocks/>
            <a:stCxn id="247" idx="2"/>
          </p:cNvCxnSpPr>
          <p:nvPr/>
        </p:nvCxnSpPr>
        <p:spPr>
          <a:xfrm rot="-5400000" flipH="1">
            <a:off x="2559276" y="2665000"/>
            <a:ext cx="597000" cy="2070900"/>
          </a:xfrm>
          <a:prstGeom prst="bentConnector3">
            <a:avLst>
              <a:gd name="adj1" fmla="val 139886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3" name="Google Shape;253;p29"/>
          <p:cNvCxnSpPr>
            <a:cxnSpLocks/>
            <a:stCxn id="249" idx="0"/>
          </p:cNvCxnSpPr>
          <p:nvPr/>
        </p:nvCxnSpPr>
        <p:spPr>
          <a:xfrm rot="-5400000">
            <a:off x="2538126" y="428754"/>
            <a:ext cx="639300" cy="2070900"/>
          </a:xfrm>
          <a:prstGeom prst="bentConnector3">
            <a:avLst>
              <a:gd name="adj1" fmla="val 137248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4" name="Google Shape;254;p29"/>
          <p:cNvCxnSpPr>
            <a:cxnSpLocks/>
            <a:stCxn id="246" idx="0"/>
          </p:cNvCxnSpPr>
          <p:nvPr/>
        </p:nvCxnSpPr>
        <p:spPr>
          <a:xfrm rot="5400000" flipH="1">
            <a:off x="6558725" y="401304"/>
            <a:ext cx="639300" cy="2125800"/>
          </a:xfrm>
          <a:prstGeom prst="bentConnector3">
            <a:avLst>
              <a:gd name="adj1" fmla="val 137248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5" name="Google Shape;255;p29"/>
          <p:cNvCxnSpPr>
            <a:cxnSpLocks/>
            <a:stCxn id="248" idx="2"/>
          </p:cNvCxnSpPr>
          <p:nvPr/>
        </p:nvCxnSpPr>
        <p:spPr>
          <a:xfrm rot="5400000">
            <a:off x="6579875" y="2652120"/>
            <a:ext cx="597000" cy="2125800"/>
          </a:xfrm>
          <a:prstGeom prst="bentConnector3">
            <a:avLst>
              <a:gd name="adj1" fmla="val 142190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8F00B3-723D-4874-ACB3-AC34D961D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872" y="1205165"/>
            <a:ext cx="4004486" cy="27331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Wrangling &amp; Cleaning using Tableau Prep Builder</a:t>
            </a:r>
            <a:endParaRPr dirty="0"/>
          </a:p>
        </p:txBody>
      </p:sp>
      <p:sp>
        <p:nvSpPr>
          <p:cNvPr id="246" name="Google Shape;246;p29"/>
          <p:cNvSpPr txBox="1">
            <a:spLocks noGrp="1"/>
          </p:cNvSpPr>
          <p:nvPr>
            <p:ph type="subTitle" idx="4294967295"/>
          </p:nvPr>
        </p:nvSpPr>
        <p:spPr>
          <a:xfrm>
            <a:off x="7323725" y="1783854"/>
            <a:ext cx="12351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Removed NULL values and eliminated anomalies</a:t>
            </a:r>
            <a:endParaRPr sz="9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900"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subTitle" idx="4294967295"/>
          </p:nvPr>
        </p:nvSpPr>
        <p:spPr>
          <a:xfrm>
            <a:off x="1184076" y="2737150"/>
            <a:ext cx="12765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dirty="0"/>
              <a:t>Imported various tables as a flat file</a:t>
            </a:r>
            <a:endParaRPr sz="900" dirty="0"/>
          </a:p>
        </p:txBody>
      </p:sp>
      <p:sp>
        <p:nvSpPr>
          <p:cNvPr id="248" name="Google Shape;248;p29"/>
          <p:cNvSpPr txBox="1">
            <a:spLocks noGrp="1"/>
          </p:cNvSpPr>
          <p:nvPr>
            <p:ph type="subTitle" idx="4294967295"/>
          </p:nvPr>
        </p:nvSpPr>
        <p:spPr>
          <a:xfrm>
            <a:off x="7323725" y="2751720"/>
            <a:ext cx="12351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dirty="0"/>
              <a:t>Performed Join operations to get combined datasets</a:t>
            </a:r>
            <a:endParaRPr sz="900" dirty="0"/>
          </a:p>
        </p:txBody>
      </p:sp>
      <p:sp>
        <p:nvSpPr>
          <p:cNvPr id="249" name="Google Shape;249;p29"/>
          <p:cNvSpPr txBox="1">
            <a:spLocks noGrp="1"/>
          </p:cNvSpPr>
          <p:nvPr>
            <p:ph type="subTitle" idx="4294967295"/>
          </p:nvPr>
        </p:nvSpPr>
        <p:spPr>
          <a:xfrm>
            <a:off x="1223076" y="1783854"/>
            <a:ext cx="11985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dirty="0"/>
              <a:t>Performed basic cleaning on datasets</a:t>
            </a:r>
            <a:endParaRPr sz="900" dirty="0"/>
          </a:p>
        </p:txBody>
      </p:sp>
      <p:cxnSp>
        <p:nvCxnSpPr>
          <p:cNvPr id="252" name="Google Shape;252;p29"/>
          <p:cNvCxnSpPr>
            <a:cxnSpLocks/>
            <a:stCxn id="247" idx="2"/>
          </p:cNvCxnSpPr>
          <p:nvPr/>
        </p:nvCxnSpPr>
        <p:spPr>
          <a:xfrm rot="-5400000" flipH="1">
            <a:off x="2559276" y="2665000"/>
            <a:ext cx="597000" cy="2070900"/>
          </a:xfrm>
          <a:prstGeom prst="bentConnector3">
            <a:avLst>
              <a:gd name="adj1" fmla="val 139886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3" name="Google Shape;253;p29"/>
          <p:cNvCxnSpPr>
            <a:cxnSpLocks/>
            <a:stCxn id="249" idx="0"/>
          </p:cNvCxnSpPr>
          <p:nvPr/>
        </p:nvCxnSpPr>
        <p:spPr>
          <a:xfrm rot="-5400000">
            <a:off x="2538126" y="428754"/>
            <a:ext cx="639300" cy="2070900"/>
          </a:xfrm>
          <a:prstGeom prst="bentConnector3">
            <a:avLst>
              <a:gd name="adj1" fmla="val 137248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4" name="Google Shape;254;p29"/>
          <p:cNvCxnSpPr>
            <a:cxnSpLocks/>
            <a:stCxn id="246" idx="0"/>
          </p:cNvCxnSpPr>
          <p:nvPr/>
        </p:nvCxnSpPr>
        <p:spPr>
          <a:xfrm rot="5400000" flipH="1">
            <a:off x="6558725" y="401304"/>
            <a:ext cx="639300" cy="2125800"/>
          </a:xfrm>
          <a:prstGeom prst="bentConnector3">
            <a:avLst>
              <a:gd name="adj1" fmla="val 137248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5" name="Google Shape;255;p29"/>
          <p:cNvCxnSpPr>
            <a:cxnSpLocks/>
            <a:stCxn id="248" idx="2"/>
          </p:cNvCxnSpPr>
          <p:nvPr/>
        </p:nvCxnSpPr>
        <p:spPr>
          <a:xfrm rot="5400000">
            <a:off x="6579875" y="2652120"/>
            <a:ext cx="597000" cy="2125800"/>
          </a:xfrm>
          <a:prstGeom prst="bentConnector3">
            <a:avLst>
              <a:gd name="adj1" fmla="val 142190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7DA1925-6BCB-4D44-B73E-A15E76FE0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76" y="1358024"/>
            <a:ext cx="4851436" cy="25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6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1548000" y="1071225"/>
            <a:ext cx="7596000" cy="2887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4759500" y="2193075"/>
            <a:ext cx="41813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Integration Diagram, SSDT Mapping, and ERD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564CA-B095-44B2-9FD5-BBB39DD8A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737" y="1400629"/>
            <a:ext cx="2897837" cy="220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5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Integration Diagram</a:t>
            </a:r>
            <a:endParaRPr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A12257-0A1D-4435-8EE1-063A8D0D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617" y="0"/>
            <a:ext cx="605076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6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Dimensional Model</a:t>
            </a:r>
            <a:endParaRPr sz="1200" dirty="0"/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417281BF-0471-44A9-87C3-806A585D20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54" t="4263" r="15339"/>
          <a:stretch/>
        </p:blipFill>
        <p:spPr>
          <a:xfrm>
            <a:off x="1590085" y="337487"/>
            <a:ext cx="5963830" cy="446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2142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DISEASE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ADCDC"/>
      </a:accent1>
      <a:accent2>
        <a:srgbClr val="5F7D95"/>
      </a:accent2>
      <a:accent3>
        <a:srgbClr val="DADCDE"/>
      </a:accent3>
      <a:accent4>
        <a:srgbClr val="E8E9E9"/>
      </a:accent4>
      <a:accent5>
        <a:srgbClr val="CFD9E0"/>
      </a:accent5>
      <a:accent6>
        <a:srgbClr val="435D74"/>
      </a:accent6>
      <a:hlink>
        <a:srgbClr val="435D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510</Words>
  <Application>Microsoft Office PowerPoint</Application>
  <PresentationFormat>On-screen Show (16:9)</PresentationFormat>
  <Paragraphs>91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Raleway Black</vt:lpstr>
      <vt:lpstr>Arial</vt:lpstr>
      <vt:lpstr>Raleway</vt:lpstr>
      <vt:lpstr>MINIMALIST DISEASE </vt:lpstr>
      <vt:lpstr>HEALTHCARE SERVICES DATA WAREHOUSE </vt:lpstr>
      <vt:lpstr>Objective</vt:lpstr>
      <vt:lpstr>Progress Flow</vt:lpstr>
      <vt:lpstr>Dataset Overview</vt:lpstr>
      <vt:lpstr>Data Profiling Using Talend</vt:lpstr>
      <vt:lpstr>Data Wrangling &amp; Cleaning using Tableau Prep Builder</vt:lpstr>
      <vt:lpstr>Integration Diagram, SSDT Mapping, and ERD</vt:lpstr>
      <vt:lpstr>Integration Diagram</vt:lpstr>
      <vt:lpstr>Dimensional Model</vt:lpstr>
      <vt:lpstr>Entity Relationship Diagram</vt:lpstr>
      <vt:lpstr>Staging, Archive, and Lookup Tables</vt:lpstr>
      <vt:lpstr>Staging Tables</vt:lpstr>
      <vt:lpstr>Staging Tables</vt:lpstr>
      <vt:lpstr>Archive Table</vt:lpstr>
      <vt:lpstr>Slowly Changing Dimensions</vt:lpstr>
      <vt:lpstr>LOOKUP TABLES</vt:lpstr>
      <vt:lpstr>OLAP Cubes</vt:lpstr>
      <vt:lpstr>Cubes</vt:lpstr>
      <vt:lpstr>Cubes</vt:lpstr>
      <vt:lpstr>Visualizations</vt:lpstr>
      <vt:lpstr>Outpatient Choropleth Graph</vt:lpstr>
      <vt:lpstr>Year Trend in All Avg. Values</vt:lpstr>
      <vt:lpstr>Choropleth Map based on Medicare Payments</vt:lpstr>
      <vt:lpstr>Tree- Map sorted by Total payment</vt:lpstr>
      <vt:lpstr>Stacked bar chart </vt:lpstr>
      <vt:lpstr>Bar graph for Top 10 states in US Outpatient</vt:lpstr>
      <vt:lpstr>Shashank Sahu</vt:lpstr>
      <vt:lpstr>― Michael Pollan, Food Rules: An Eater's Manual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SERVICES DATA WAREHOUSE</dc:title>
  <dc:creator>Yash Shinde</dc:creator>
  <cp:lastModifiedBy>Yash Shinde</cp:lastModifiedBy>
  <cp:revision>42</cp:revision>
  <dcterms:modified xsi:type="dcterms:W3CDTF">2020-04-25T00:07:31Z</dcterms:modified>
</cp:coreProperties>
</file>