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進藤　友弥" initials="進藤　友弥" lastIdx="1" clrIdx="0">
    <p:extLst>
      <p:ext uri="{19B8F6BF-5375-455C-9EA6-DF929625EA0E}">
        <p15:presenceInfo xmlns:p15="http://schemas.microsoft.com/office/powerpoint/2012/main" userId="進藤　友弥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06" autoAdjust="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6T16:15:53.1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70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2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35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5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27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4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05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15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7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6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B734-2AEE-45B4-98C1-B4397E6FED6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C319-23BC-41C3-9F4C-2BFD472B8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85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2245659" y="904531"/>
            <a:ext cx="1164734" cy="598395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start</a:t>
            </a:r>
            <a:endParaRPr kumimoji="1" lang="ja-JP" altLang="en-US" sz="4000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2182906" y="5553634"/>
            <a:ext cx="1196788" cy="60511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end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55269" y="3109861"/>
            <a:ext cx="2345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文字「</a:t>
            </a:r>
            <a:r>
              <a:rPr lang="ja-JP" altLang="en-US" sz="2000" dirty="0" smtClean="0"/>
              <a:t>こんに</a:t>
            </a:r>
            <a:r>
              <a:rPr lang="ja-JP" altLang="en-US" sz="2000" dirty="0"/>
              <a:t>ちは</a:t>
            </a:r>
            <a:r>
              <a:rPr kumimoji="1" lang="ja-JP" altLang="en-US" sz="2000" dirty="0" smtClean="0"/>
              <a:t>」を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画面に表示</a:t>
            </a:r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550894" y="2810435"/>
            <a:ext cx="2460812" cy="1306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端子 15"/>
          <p:cNvSpPr/>
          <p:nvPr/>
        </p:nvSpPr>
        <p:spPr>
          <a:xfrm>
            <a:off x="1322294" y="5446056"/>
            <a:ext cx="2918012" cy="82027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624" y="242047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課題１</a:t>
            </a:r>
            <a:r>
              <a:rPr lang="ja-JP" altLang="en-US" dirty="0" smtClean="0"/>
              <a:t>：実行すると「こんにちは」と画面に表示する処理</a:t>
            </a:r>
            <a:endParaRPr kumimoji="1" lang="en-US" altLang="ja-JP" dirty="0" smtClean="0"/>
          </a:p>
        </p:txBody>
      </p:sp>
      <p:sp>
        <p:nvSpPr>
          <p:cNvPr id="19" name="フローチャート: 端子 18"/>
          <p:cNvSpPr/>
          <p:nvPr/>
        </p:nvSpPr>
        <p:spPr>
          <a:xfrm>
            <a:off x="1322294" y="793594"/>
            <a:ext cx="2918012" cy="82027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>
            <a:endCxn id="13" idx="0"/>
          </p:cNvCxnSpPr>
          <p:nvPr/>
        </p:nvCxnSpPr>
        <p:spPr>
          <a:xfrm>
            <a:off x="2781300" y="1613864"/>
            <a:ext cx="0" cy="11965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2"/>
            <a:endCxn id="16" idx="0"/>
          </p:cNvCxnSpPr>
          <p:nvPr/>
        </p:nvCxnSpPr>
        <p:spPr>
          <a:xfrm>
            <a:off x="2781300" y="4117174"/>
            <a:ext cx="0" cy="13288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362005" y="24115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課題２：入力された</a:t>
            </a:r>
            <a:r>
              <a:rPr lang="ja-JP" altLang="en-US" dirty="0"/>
              <a:t>文字</a:t>
            </a:r>
            <a:r>
              <a:rPr lang="ja-JP" altLang="en-US" dirty="0" smtClean="0"/>
              <a:t>に「入力された文字は：」</a:t>
            </a:r>
            <a:endParaRPr lang="en-US" altLang="ja-JP" dirty="0" smtClean="0"/>
          </a:p>
          <a:p>
            <a:r>
              <a:rPr lang="ja-JP" altLang="en-US" dirty="0" smtClean="0"/>
              <a:t>　　　　　という文字を追加する処理</a:t>
            </a:r>
            <a:endParaRPr kumimoji="1" lang="ja-JP" altLang="en-US" dirty="0"/>
          </a:p>
        </p:txBody>
      </p:sp>
      <p:sp>
        <p:nvSpPr>
          <p:cNvPr id="29" name="タイトル 5"/>
          <p:cNvSpPr txBox="1">
            <a:spLocks/>
          </p:cNvSpPr>
          <p:nvPr/>
        </p:nvSpPr>
        <p:spPr>
          <a:xfrm>
            <a:off x="8180295" y="998428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start</a:t>
            </a:r>
            <a:endParaRPr lang="ja-JP" altLang="en-US" sz="4000" dirty="0"/>
          </a:p>
        </p:txBody>
      </p:sp>
      <p:sp>
        <p:nvSpPr>
          <p:cNvPr id="30" name="フローチャート: 端子 29"/>
          <p:cNvSpPr/>
          <p:nvPr/>
        </p:nvSpPr>
        <p:spPr>
          <a:xfrm>
            <a:off x="7243542" y="840641"/>
            <a:ext cx="2918012" cy="82027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タイトル 5"/>
          <p:cNvSpPr txBox="1">
            <a:spLocks/>
          </p:cNvSpPr>
          <p:nvPr/>
        </p:nvSpPr>
        <p:spPr>
          <a:xfrm>
            <a:off x="8180295" y="5574019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end</a:t>
            </a:r>
            <a:endParaRPr lang="ja-JP" altLang="en-US" sz="4000" dirty="0"/>
          </a:p>
        </p:txBody>
      </p:sp>
      <p:sp>
        <p:nvSpPr>
          <p:cNvPr id="33" name="フローチャート: 端子 32"/>
          <p:cNvSpPr/>
          <p:nvPr/>
        </p:nvSpPr>
        <p:spPr>
          <a:xfrm>
            <a:off x="7256930" y="5463082"/>
            <a:ext cx="2918012" cy="82027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手操作入力 33"/>
          <p:cNvSpPr/>
          <p:nvPr/>
        </p:nvSpPr>
        <p:spPr>
          <a:xfrm>
            <a:off x="7440826" y="2261267"/>
            <a:ext cx="2523445" cy="915954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94236" y="260681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文字を入力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7440826" y="3842679"/>
            <a:ext cx="2523445" cy="955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94099" y="3997492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「入力された</a:t>
            </a:r>
            <a:r>
              <a:rPr lang="ja-JP" altLang="en-US" dirty="0" smtClean="0"/>
              <a:t>文字は：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を追加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30" idx="2"/>
            <a:endCxn id="34" idx="0"/>
          </p:cNvCxnSpPr>
          <p:nvPr/>
        </p:nvCxnSpPr>
        <p:spPr>
          <a:xfrm>
            <a:off x="8702548" y="1660912"/>
            <a:ext cx="1" cy="6919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4" idx="2"/>
            <a:endCxn id="36" idx="0"/>
          </p:cNvCxnSpPr>
          <p:nvPr/>
        </p:nvCxnSpPr>
        <p:spPr>
          <a:xfrm>
            <a:off x="8702549" y="3177221"/>
            <a:ext cx="0" cy="66545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6" idx="2"/>
            <a:endCxn id="33" idx="0"/>
          </p:cNvCxnSpPr>
          <p:nvPr/>
        </p:nvCxnSpPr>
        <p:spPr>
          <a:xfrm>
            <a:off x="8702549" y="4798638"/>
            <a:ext cx="13387" cy="6644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9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1023" y="107576"/>
            <a:ext cx="466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課題３：入力された数字が５以上なら「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」と、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そうでないなら「</a:t>
            </a:r>
            <a:r>
              <a:rPr lang="en-US" altLang="ja-JP" dirty="0" smtClean="0"/>
              <a:t>false</a:t>
            </a:r>
            <a:r>
              <a:rPr lang="ja-JP" altLang="en-US" dirty="0" smtClean="0"/>
              <a:t>」と表示する処理</a:t>
            </a:r>
            <a:endParaRPr kumimoji="1" lang="ja-JP" altLang="en-US" dirty="0"/>
          </a:p>
        </p:txBody>
      </p:sp>
      <p:sp>
        <p:nvSpPr>
          <p:cNvPr id="5" name="タイトル 5"/>
          <p:cNvSpPr txBox="1">
            <a:spLocks/>
          </p:cNvSpPr>
          <p:nvPr/>
        </p:nvSpPr>
        <p:spPr>
          <a:xfrm>
            <a:off x="7073045" y="815256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start</a:t>
            </a:r>
            <a:endParaRPr lang="ja-JP" altLang="en-US" sz="4000" dirty="0"/>
          </a:p>
        </p:txBody>
      </p:sp>
      <p:sp>
        <p:nvSpPr>
          <p:cNvPr id="6" name="フローチャート: 端子 5"/>
          <p:cNvSpPr/>
          <p:nvPr/>
        </p:nvSpPr>
        <p:spPr>
          <a:xfrm>
            <a:off x="6611783" y="809585"/>
            <a:ext cx="2087258" cy="57935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5"/>
          <p:cNvSpPr txBox="1">
            <a:spLocks/>
          </p:cNvSpPr>
          <p:nvPr/>
        </p:nvSpPr>
        <p:spPr>
          <a:xfrm>
            <a:off x="7073045" y="6099014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end</a:t>
            </a:r>
            <a:endParaRPr lang="ja-JP" altLang="en-US" sz="4000" dirty="0"/>
          </a:p>
        </p:txBody>
      </p:sp>
      <p:sp>
        <p:nvSpPr>
          <p:cNvPr id="9" name="タイトル 5"/>
          <p:cNvSpPr txBox="1">
            <a:spLocks/>
          </p:cNvSpPr>
          <p:nvPr/>
        </p:nvSpPr>
        <p:spPr>
          <a:xfrm>
            <a:off x="1431841" y="6101715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end</a:t>
            </a:r>
            <a:endParaRPr lang="ja-JP" altLang="en-US" sz="4000" dirty="0"/>
          </a:p>
        </p:txBody>
      </p:sp>
      <p:sp>
        <p:nvSpPr>
          <p:cNvPr id="10" name="フローチャート: 端子 9"/>
          <p:cNvSpPr/>
          <p:nvPr/>
        </p:nvSpPr>
        <p:spPr>
          <a:xfrm>
            <a:off x="1013155" y="6101715"/>
            <a:ext cx="2099680" cy="59821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5"/>
          <p:cNvSpPr txBox="1">
            <a:spLocks/>
          </p:cNvSpPr>
          <p:nvPr/>
        </p:nvSpPr>
        <p:spPr>
          <a:xfrm>
            <a:off x="1452293" y="844266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start</a:t>
            </a:r>
            <a:endParaRPr lang="ja-JP" altLang="en-US" sz="4000" dirty="0"/>
          </a:p>
        </p:txBody>
      </p:sp>
      <p:sp>
        <p:nvSpPr>
          <p:cNvPr id="12" name="フローチャート: 端子 11"/>
          <p:cNvSpPr/>
          <p:nvPr/>
        </p:nvSpPr>
        <p:spPr>
          <a:xfrm>
            <a:off x="963465" y="823961"/>
            <a:ext cx="2101487" cy="59819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操作入力 12"/>
          <p:cNvSpPr/>
          <p:nvPr/>
        </p:nvSpPr>
        <p:spPr>
          <a:xfrm>
            <a:off x="6561529" y="1839778"/>
            <a:ext cx="2187766" cy="802187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00079" y="2100425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パスワードを入力</a:t>
            </a:r>
            <a:endParaRPr kumimoji="1" lang="ja-JP" altLang="en-US" dirty="0"/>
          </a:p>
        </p:txBody>
      </p:sp>
      <p:sp>
        <p:nvSpPr>
          <p:cNvPr id="15" name="フローチャート: 手操作入力 14"/>
          <p:cNvSpPr/>
          <p:nvPr/>
        </p:nvSpPr>
        <p:spPr>
          <a:xfrm>
            <a:off x="1212959" y="1895561"/>
            <a:ext cx="1615166" cy="714880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23276" y="211876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数字を入力</a:t>
            </a:r>
            <a:endParaRPr kumimoji="1" lang="ja-JP" altLang="en-US" dirty="0"/>
          </a:p>
        </p:txBody>
      </p:sp>
      <p:sp>
        <p:nvSpPr>
          <p:cNvPr id="17" name="フローチャート: 判断 16"/>
          <p:cNvSpPr/>
          <p:nvPr/>
        </p:nvSpPr>
        <p:spPr>
          <a:xfrm>
            <a:off x="1013155" y="3100688"/>
            <a:ext cx="2037568" cy="6465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92259" y="32556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100045" y="4461870"/>
            <a:ext cx="1536516" cy="63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12959" y="4461871"/>
            <a:ext cx="1653716" cy="63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8674196" y="3899646"/>
            <a:ext cx="2460812" cy="975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53733" y="4441788"/>
            <a:ext cx="1659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文字「</a:t>
            </a:r>
            <a:r>
              <a:rPr lang="en-US" altLang="ja-JP" sz="2000" dirty="0" smtClean="0"/>
              <a:t>false</a:t>
            </a:r>
            <a:r>
              <a:rPr kumimoji="1" lang="ja-JP" altLang="en-US" sz="2000" dirty="0" smtClean="0"/>
              <a:t>」を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画面に表示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50723" y="4461870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文字</a:t>
            </a:r>
            <a:r>
              <a:rPr lang="ja-JP" altLang="en-US" sz="2000" dirty="0" smtClean="0"/>
              <a:t>「</a:t>
            </a:r>
            <a:r>
              <a:rPr lang="en-US" altLang="ja-JP" sz="2000" dirty="0" smtClean="0"/>
              <a:t>true</a:t>
            </a:r>
            <a:r>
              <a:rPr lang="ja-JP" altLang="en-US" sz="2000" dirty="0" smtClean="0"/>
              <a:t>」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r>
              <a:rPr lang="ja-JP" altLang="en-US" sz="2000" dirty="0"/>
              <a:t>画面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表示</a:t>
            </a:r>
          </a:p>
        </p:txBody>
      </p:sp>
      <p:cxnSp>
        <p:nvCxnSpPr>
          <p:cNvPr id="26" name="直線矢印コネクタ 25"/>
          <p:cNvCxnSpPr>
            <a:stCxn id="15" idx="2"/>
            <a:endCxn id="17" idx="0"/>
          </p:cNvCxnSpPr>
          <p:nvPr/>
        </p:nvCxnSpPr>
        <p:spPr>
          <a:xfrm>
            <a:off x="2020542" y="2610441"/>
            <a:ext cx="11397" cy="490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7" idx="2"/>
            <a:endCxn id="21" idx="0"/>
          </p:cNvCxnSpPr>
          <p:nvPr/>
        </p:nvCxnSpPr>
        <p:spPr>
          <a:xfrm>
            <a:off x="2031939" y="3747242"/>
            <a:ext cx="7878" cy="7146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1" idx="2"/>
            <a:endCxn id="10" idx="0"/>
          </p:cNvCxnSpPr>
          <p:nvPr/>
        </p:nvCxnSpPr>
        <p:spPr>
          <a:xfrm>
            <a:off x="2039817" y="5096570"/>
            <a:ext cx="23178" cy="10051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2" idx="2"/>
            <a:endCxn id="15" idx="0"/>
          </p:cNvCxnSpPr>
          <p:nvPr/>
        </p:nvCxnSpPr>
        <p:spPr>
          <a:xfrm>
            <a:off x="2014209" y="1422155"/>
            <a:ext cx="6333" cy="5448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17" idx="3"/>
            <a:endCxn id="25" idx="0"/>
          </p:cNvCxnSpPr>
          <p:nvPr/>
        </p:nvCxnSpPr>
        <p:spPr>
          <a:xfrm>
            <a:off x="3050723" y="3423965"/>
            <a:ext cx="806471" cy="10379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25" idx="2"/>
          </p:cNvCxnSpPr>
          <p:nvPr/>
        </p:nvCxnSpPr>
        <p:spPr>
          <a:xfrm rot="5400000">
            <a:off x="2638859" y="4593907"/>
            <a:ext cx="642487" cy="17941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7736482" y="37528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203203" y="305463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665695" y="107575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課題４：入力されたパスワードが正解なら「ログイン成功」と、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そうでないなら何も表示しない処理</a:t>
            </a:r>
            <a:endParaRPr kumimoji="1" lang="ja-JP" altLang="en-US" dirty="0"/>
          </a:p>
        </p:txBody>
      </p:sp>
      <p:sp>
        <p:nvSpPr>
          <p:cNvPr id="90" name="フローチャート: 判断 89"/>
          <p:cNvSpPr/>
          <p:nvPr/>
        </p:nvSpPr>
        <p:spPr>
          <a:xfrm>
            <a:off x="6636628" y="3088559"/>
            <a:ext cx="2037568" cy="6465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984619" y="3227169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campfire</a:t>
            </a:r>
            <a:endParaRPr kumimoji="1" lang="ja-JP" altLang="en-US" dirty="0"/>
          </a:p>
        </p:txBody>
      </p:sp>
      <p:sp>
        <p:nvSpPr>
          <p:cNvPr id="92" name="フローチャート: 端子 91"/>
          <p:cNvSpPr/>
          <p:nvPr/>
        </p:nvSpPr>
        <p:spPr>
          <a:xfrm>
            <a:off x="6611783" y="6099014"/>
            <a:ext cx="2087258" cy="57935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8674196" y="4033324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文字</a:t>
            </a:r>
            <a:r>
              <a:rPr lang="ja-JP" altLang="en-US" sz="2000" dirty="0" smtClean="0"/>
              <a:t>「ログイン成功」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r>
              <a:rPr lang="ja-JP" altLang="en-US" sz="2000" dirty="0"/>
              <a:t>画面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表示</a:t>
            </a:r>
          </a:p>
        </p:txBody>
      </p:sp>
      <p:cxnSp>
        <p:nvCxnSpPr>
          <p:cNvPr id="94" name="直線矢印コネクタ 93"/>
          <p:cNvCxnSpPr>
            <a:stCxn id="90" idx="2"/>
            <a:endCxn id="92" idx="0"/>
          </p:cNvCxnSpPr>
          <p:nvPr/>
        </p:nvCxnSpPr>
        <p:spPr>
          <a:xfrm>
            <a:off x="7655412" y="3735113"/>
            <a:ext cx="0" cy="23639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6" idx="2"/>
            <a:endCxn id="13" idx="0"/>
          </p:cNvCxnSpPr>
          <p:nvPr/>
        </p:nvCxnSpPr>
        <p:spPr>
          <a:xfrm>
            <a:off x="7655412" y="1388939"/>
            <a:ext cx="0" cy="53105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13" idx="2"/>
            <a:endCxn id="90" idx="0"/>
          </p:cNvCxnSpPr>
          <p:nvPr/>
        </p:nvCxnSpPr>
        <p:spPr>
          <a:xfrm>
            <a:off x="7655412" y="2641965"/>
            <a:ext cx="0" cy="4465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213613" y="3989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90" idx="3"/>
            <a:endCxn id="22" idx="0"/>
          </p:cNvCxnSpPr>
          <p:nvPr/>
        </p:nvCxnSpPr>
        <p:spPr>
          <a:xfrm>
            <a:off x="8674196" y="3411836"/>
            <a:ext cx="1230406" cy="4878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8651531" y="296725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109" name="カギ線コネクタ 108"/>
          <p:cNvCxnSpPr>
            <a:stCxn id="22" idx="2"/>
          </p:cNvCxnSpPr>
          <p:nvPr/>
        </p:nvCxnSpPr>
        <p:spPr>
          <a:xfrm rot="5400000">
            <a:off x="8380758" y="4176646"/>
            <a:ext cx="825603" cy="22220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7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38523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lang="ja-JP" altLang="en-US" dirty="0"/>
              <a:t>５</a:t>
            </a:r>
            <a:r>
              <a:rPr kumimoji="1" lang="ja-JP" altLang="en-US" dirty="0" smtClean="0"/>
              <a:t>：初期値を１とし、１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５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７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９までが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表示される処理</a:t>
            </a:r>
            <a:endParaRPr kumimoji="1" lang="ja-JP" altLang="en-US" dirty="0"/>
          </a:p>
        </p:txBody>
      </p:sp>
      <p:sp>
        <p:nvSpPr>
          <p:cNvPr id="3" name="片側の 2 つの角を切り取った四角形 2"/>
          <p:cNvSpPr/>
          <p:nvPr/>
        </p:nvSpPr>
        <p:spPr>
          <a:xfrm>
            <a:off x="1321492" y="2567470"/>
            <a:ext cx="1761565" cy="57662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 rot="10800000">
            <a:off x="1307888" y="5005361"/>
            <a:ext cx="1788769" cy="520552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1516472" y="3445072"/>
            <a:ext cx="13716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1478371" y="4196143"/>
            <a:ext cx="1447801" cy="4885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1691722" y="1691859"/>
            <a:ext cx="1001894" cy="4773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5"/>
          <p:cNvSpPr txBox="1">
            <a:spLocks/>
          </p:cNvSpPr>
          <p:nvPr/>
        </p:nvSpPr>
        <p:spPr>
          <a:xfrm>
            <a:off x="1610302" y="762125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start</a:t>
            </a:r>
            <a:endParaRPr lang="ja-JP" altLang="en-US" sz="4000" dirty="0"/>
          </a:p>
        </p:txBody>
      </p:sp>
      <p:sp>
        <p:nvSpPr>
          <p:cNvPr id="9" name="フローチャート: 端子 8"/>
          <p:cNvSpPr/>
          <p:nvPr/>
        </p:nvSpPr>
        <p:spPr>
          <a:xfrm>
            <a:off x="1406598" y="793959"/>
            <a:ext cx="1572142" cy="53717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5"/>
          <p:cNvSpPr txBox="1">
            <a:spLocks/>
          </p:cNvSpPr>
          <p:nvPr/>
        </p:nvSpPr>
        <p:spPr>
          <a:xfrm>
            <a:off x="7083982" y="663072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start</a:t>
            </a:r>
            <a:endParaRPr lang="ja-JP" altLang="en-US" sz="4000" dirty="0"/>
          </a:p>
        </p:txBody>
      </p:sp>
      <p:sp>
        <p:nvSpPr>
          <p:cNvPr id="11" name="フローチャート: 端子 10"/>
          <p:cNvSpPr/>
          <p:nvPr/>
        </p:nvSpPr>
        <p:spPr>
          <a:xfrm>
            <a:off x="1386396" y="6142192"/>
            <a:ext cx="1662860" cy="4956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5"/>
          <p:cNvSpPr txBox="1">
            <a:spLocks/>
          </p:cNvSpPr>
          <p:nvPr/>
        </p:nvSpPr>
        <p:spPr>
          <a:xfrm>
            <a:off x="1610302" y="6228842"/>
            <a:ext cx="1164734" cy="480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end</a:t>
            </a:r>
            <a:endParaRPr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33610" y="174366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 smtClean="0"/>
              <a:t>=1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27470" y="267111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 dirty="0" smtClean="0"/>
              <a:t>の値が</a:t>
            </a:r>
            <a:r>
              <a:rPr lang="ja-JP" altLang="en-US" dirty="0"/>
              <a:t>９</a:t>
            </a:r>
            <a:r>
              <a:rPr kumimoji="1" lang="ja-JP" altLang="en-US" dirty="0" smtClean="0"/>
              <a:t>以下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09316" y="3492877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の値を表示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68768" y="42491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に</a:t>
            </a:r>
            <a:r>
              <a:rPr lang="ja-JP" altLang="en-US" dirty="0"/>
              <a:t>２</a:t>
            </a:r>
            <a:r>
              <a:rPr kumimoji="1" lang="ja-JP" altLang="en-US" dirty="0" smtClean="0"/>
              <a:t>をプラス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9" idx="2"/>
            <a:endCxn id="7" idx="0"/>
          </p:cNvCxnSpPr>
          <p:nvPr/>
        </p:nvCxnSpPr>
        <p:spPr>
          <a:xfrm>
            <a:off x="2192669" y="1331132"/>
            <a:ext cx="0" cy="36072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2"/>
            <a:endCxn id="3" idx="3"/>
          </p:cNvCxnSpPr>
          <p:nvPr/>
        </p:nvCxnSpPr>
        <p:spPr>
          <a:xfrm>
            <a:off x="2192669" y="2169229"/>
            <a:ext cx="9606" cy="3982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" idx="1"/>
            <a:endCxn id="5" idx="0"/>
          </p:cNvCxnSpPr>
          <p:nvPr/>
        </p:nvCxnSpPr>
        <p:spPr>
          <a:xfrm flipH="1">
            <a:off x="2202272" y="3144098"/>
            <a:ext cx="3" cy="3009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202272" y="3902272"/>
            <a:ext cx="0" cy="2938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4" idx="1"/>
          </p:cNvCxnSpPr>
          <p:nvPr/>
        </p:nvCxnSpPr>
        <p:spPr>
          <a:xfrm>
            <a:off x="2202272" y="4684719"/>
            <a:ext cx="0" cy="3206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4" idx="3"/>
            <a:endCxn id="11" idx="0"/>
          </p:cNvCxnSpPr>
          <p:nvPr/>
        </p:nvCxnSpPr>
        <p:spPr>
          <a:xfrm>
            <a:off x="2202272" y="5525913"/>
            <a:ext cx="15554" cy="616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944604" y="57250"/>
            <a:ext cx="444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課題６：「</a:t>
            </a:r>
            <a:r>
              <a:rPr kumimoji="1" lang="en-US" altLang="ja-JP" dirty="0" smtClean="0"/>
              <a:t>Hello World!</a:t>
            </a:r>
            <a:r>
              <a:rPr kumimoji="1" lang="ja-JP" altLang="en-US" dirty="0" smtClean="0"/>
              <a:t>」と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回表示させる処理</a:t>
            </a:r>
            <a:endParaRPr kumimoji="1" lang="ja-JP" altLang="en-US" dirty="0"/>
          </a:p>
        </p:txBody>
      </p:sp>
      <p:sp>
        <p:nvSpPr>
          <p:cNvPr id="50" name="片側の 2 つの角を切り取った四角形 49"/>
          <p:cNvSpPr/>
          <p:nvPr/>
        </p:nvSpPr>
        <p:spPr>
          <a:xfrm>
            <a:off x="6795172" y="2458365"/>
            <a:ext cx="1761565" cy="57662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ローチャート: 処理 50"/>
          <p:cNvSpPr/>
          <p:nvPr/>
        </p:nvSpPr>
        <p:spPr>
          <a:xfrm>
            <a:off x="6556259" y="3290303"/>
            <a:ext cx="2254938" cy="5641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処理 51"/>
          <p:cNvSpPr/>
          <p:nvPr/>
        </p:nvSpPr>
        <p:spPr>
          <a:xfrm>
            <a:off x="6952051" y="4087038"/>
            <a:ext cx="1447801" cy="4885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ローチャート: 処理 52"/>
          <p:cNvSpPr/>
          <p:nvPr/>
        </p:nvSpPr>
        <p:spPr>
          <a:xfrm>
            <a:off x="7165402" y="1582754"/>
            <a:ext cx="1001894" cy="4773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ローチャート: 端子 53"/>
          <p:cNvSpPr/>
          <p:nvPr/>
        </p:nvSpPr>
        <p:spPr>
          <a:xfrm>
            <a:off x="6880278" y="684854"/>
            <a:ext cx="1572142" cy="53717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端子 54"/>
          <p:cNvSpPr/>
          <p:nvPr/>
        </p:nvSpPr>
        <p:spPr>
          <a:xfrm>
            <a:off x="6860076" y="6033087"/>
            <a:ext cx="1662860" cy="4956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タイトル 5"/>
          <p:cNvSpPr txBox="1">
            <a:spLocks/>
          </p:cNvSpPr>
          <p:nvPr/>
        </p:nvSpPr>
        <p:spPr>
          <a:xfrm>
            <a:off x="7083982" y="6119737"/>
            <a:ext cx="1164734" cy="480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end</a:t>
            </a:r>
            <a:endParaRPr lang="ja-JP" altLang="en-US" sz="4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407290" y="163455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 smtClean="0"/>
              <a:t>=1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901150" y="256201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 dirty="0" smtClean="0"/>
              <a:t>の値が</a:t>
            </a:r>
            <a:r>
              <a:rPr lang="ja-JP" altLang="en-US" dirty="0"/>
              <a:t>３</a:t>
            </a:r>
            <a:r>
              <a:rPr kumimoji="1" lang="ja-JP" altLang="en-US" dirty="0" smtClean="0"/>
              <a:t>以下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35302" y="3267624"/>
            <a:ext cx="226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文字「</a:t>
            </a:r>
            <a:r>
              <a:rPr lang="en-US" altLang="ja-JP" dirty="0" smtClean="0"/>
              <a:t>Hello World!</a:t>
            </a:r>
            <a:r>
              <a:rPr lang="ja-JP" altLang="en-US" dirty="0" smtClean="0"/>
              <a:t>」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lang="ja-JP" altLang="en-US" dirty="0" smtClean="0"/>
              <a:t>画面に</a:t>
            </a:r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942448" y="414001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に</a:t>
            </a:r>
            <a:r>
              <a:rPr lang="ja-JP" altLang="en-US" dirty="0"/>
              <a:t>１</a:t>
            </a:r>
            <a:r>
              <a:rPr kumimoji="1" lang="ja-JP" altLang="en-US" dirty="0" smtClean="0"/>
              <a:t>をプラス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54" idx="2"/>
            <a:endCxn id="53" idx="0"/>
          </p:cNvCxnSpPr>
          <p:nvPr/>
        </p:nvCxnSpPr>
        <p:spPr>
          <a:xfrm>
            <a:off x="7666349" y="1222027"/>
            <a:ext cx="0" cy="36072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3" idx="2"/>
            <a:endCxn id="50" idx="3"/>
          </p:cNvCxnSpPr>
          <p:nvPr/>
        </p:nvCxnSpPr>
        <p:spPr>
          <a:xfrm>
            <a:off x="7666349" y="2060124"/>
            <a:ext cx="9606" cy="3982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0" idx="1"/>
            <a:endCxn id="51" idx="0"/>
          </p:cNvCxnSpPr>
          <p:nvPr/>
        </p:nvCxnSpPr>
        <p:spPr>
          <a:xfrm>
            <a:off x="7675955" y="3034993"/>
            <a:ext cx="7773" cy="2553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1" idx="2"/>
            <a:endCxn id="52" idx="0"/>
          </p:cNvCxnSpPr>
          <p:nvPr/>
        </p:nvCxnSpPr>
        <p:spPr>
          <a:xfrm flipH="1">
            <a:off x="7675952" y="3854407"/>
            <a:ext cx="7776" cy="2326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2" idx="2"/>
            <a:endCxn id="67" idx="1"/>
          </p:cNvCxnSpPr>
          <p:nvPr/>
        </p:nvCxnSpPr>
        <p:spPr>
          <a:xfrm flipH="1">
            <a:off x="7675950" y="4575614"/>
            <a:ext cx="2" cy="2959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7" idx="3"/>
            <a:endCxn id="55" idx="0"/>
          </p:cNvCxnSpPr>
          <p:nvPr/>
        </p:nvCxnSpPr>
        <p:spPr>
          <a:xfrm>
            <a:off x="7675950" y="5392076"/>
            <a:ext cx="15556" cy="6410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片側の 2 つの角を切り取った四角形 66"/>
          <p:cNvSpPr/>
          <p:nvPr/>
        </p:nvSpPr>
        <p:spPr>
          <a:xfrm rot="10800000">
            <a:off x="6781566" y="4871524"/>
            <a:ext cx="1788769" cy="520552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3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21024"/>
            <a:ext cx="572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課題７：パスワードの入力が正解になるまで入力を求め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  続ける</a:t>
            </a:r>
            <a:r>
              <a:rPr lang="ja-JP" altLang="en-US" dirty="0"/>
              <a:t>処理</a:t>
            </a:r>
            <a:r>
              <a:rPr lang="ja-JP" altLang="en-US" dirty="0" smtClean="0"/>
              <a:t>。成功すると「ログインしました」と表示</a:t>
            </a:r>
            <a:endParaRPr kumimoji="1" lang="ja-JP" altLang="en-US" dirty="0"/>
          </a:p>
        </p:txBody>
      </p:sp>
      <p:sp>
        <p:nvSpPr>
          <p:cNvPr id="3" name="タイトル 5"/>
          <p:cNvSpPr txBox="1">
            <a:spLocks/>
          </p:cNvSpPr>
          <p:nvPr/>
        </p:nvSpPr>
        <p:spPr>
          <a:xfrm>
            <a:off x="2014406" y="773026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start</a:t>
            </a:r>
            <a:endParaRPr lang="ja-JP" altLang="en-US" sz="4000" dirty="0"/>
          </a:p>
        </p:txBody>
      </p:sp>
      <p:sp>
        <p:nvSpPr>
          <p:cNvPr id="4" name="フローチャート: 端子 3"/>
          <p:cNvSpPr/>
          <p:nvPr/>
        </p:nvSpPr>
        <p:spPr>
          <a:xfrm>
            <a:off x="1553144" y="767355"/>
            <a:ext cx="2087258" cy="57935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5"/>
          <p:cNvSpPr txBox="1">
            <a:spLocks/>
          </p:cNvSpPr>
          <p:nvPr/>
        </p:nvSpPr>
        <p:spPr>
          <a:xfrm>
            <a:off x="2014406" y="6056784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end</a:t>
            </a:r>
            <a:endParaRPr lang="ja-JP" altLang="en-US" sz="4000" dirty="0"/>
          </a:p>
        </p:txBody>
      </p:sp>
      <p:sp>
        <p:nvSpPr>
          <p:cNvPr id="6" name="フローチャート: 手操作入力 5"/>
          <p:cNvSpPr/>
          <p:nvPr/>
        </p:nvSpPr>
        <p:spPr>
          <a:xfrm>
            <a:off x="1502890" y="2333263"/>
            <a:ext cx="2187766" cy="802187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41440" y="259391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パスワードを入力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010439" y="4803758"/>
            <a:ext cx="2615644" cy="975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77843" y="42998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1577989" y="3635523"/>
            <a:ext cx="2037568" cy="6465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25980" y="3774133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campfire</a:t>
            </a:r>
            <a:endParaRPr kumimoji="1" lang="ja-JP" altLang="en-US" dirty="0"/>
          </a:p>
        </p:txBody>
      </p:sp>
      <p:sp>
        <p:nvSpPr>
          <p:cNvPr id="12" name="フローチャート: 端子 11"/>
          <p:cNvSpPr/>
          <p:nvPr/>
        </p:nvSpPr>
        <p:spPr>
          <a:xfrm>
            <a:off x="1553144" y="6056784"/>
            <a:ext cx="2087258" cy="57935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0439" y="4937436"/>
            <a:ext cx="2710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文字</a:t>
            </a:r>
            <a:r>
              <a:rPr lang="ja-JP" altLang="en-US" sz="2000" dirty="0" smtClean="0"/>
              <a:t>「</a:t>
            </a:r>
            <a:r>
              <a:rPr lang="ja-JP" altLang="en-US" sz="2000" dirty="0" smtClean="0"/>
              <a:t>ログイン</a:t>
            </a:r>
            <a:r>
              <a:rPr lang="ja-JP" altLang="en-US" sz="2000" dirty="0" smtClean="0"/>
              <a:t>しまし</a:t>
            </a:r>
            <a:r>
              <a:rPr lang="ja-JP" altLang="en-US" sz="2000" dirty="0"/>
              <a:t>た</a:t>
            </a:r>
            <a:r>
              <a:rPr lang="ja-JP" altLang="en-US" sz="2000" dirty="0" smtClean="0"/>
              <a:t>」</a:t>
            </a:r>
            <a:endParaRPr lang="en-US" altLang="ja-JP" sz="2000" dirty="0" smtClean="0"/>
          </a:p>
          <a:p>
            <a:r>
              <a:rPr lang="ja-JP" altLang="en-US" sz="2000" dirty="0" smtClean="0"/>
              <a:t>を画面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表示</a:t>
            </a:r>
          </a:p>
        </p:txBody>
      </p:sp>
      <p:cxnSp>
        <p:nvCxnSpPr>
          <p:cNvPr id="15" name="直線矢印コネクタ 14"/>
          <p:cNvCxnSpPr>
            <a:stCxn id="4" idx="2"/>
            <a:endCxn id="6" idx="0"/>
          </p:cNvCxnSpPr>
          <p:nvPr/>
        </p:nvCxnSpPr>
        <p:spPr>
          <a:xfrm>
            <a:off x="2596773" y="1346709"/>
            <a:ext cx="0" cy="1066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2"/>
            <a:endCxn id="10" idx="0"/>
          </p:cNvCxnSpPr>
          <p:nvPr/>
        </p:nvCxnSpPr>
        <p:spPr>
          <a:xfrm>
            <a:off x="2596773" y="3135450"/>
            <a:ext cx="0" cy="5000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0" idx="3"/>
            <a:endCxn id="8" idx="0"/>
          </p:cNvCxnSpPr>
          <p:nvPr/>
        </p:nvCxnSpPr>
        <p:spPr>
          <a:xfrm>
            <a:off x="3615557" y="3958800"/>
            <a:ext cx="702704" cy="8449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585236" y="349174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8" idx="2"/>
            <a:endCxn id="12" idx="3"/>
          </p:cNvCxnSpPr>
          <p:nvPr/>
        </p:nvCxnSpPr>
        <p:spPr>
          <a:xfrm rot="5400000">
            <a:off x="3695602" y="5723801"/>
            <a:ext cx="567461" cy="6778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0" idx="2"/>
          </p:cNvCxnSpPr>
          <p:nvPr/>
        </p:nvCxnSpPr>
        <p:spPr>
          <a:xfrm rot="5400000" flipH="1">
            <a:off x="1361525" y="3046830"/>
            <a:ext cx="2470495" cy="12700"/>
          </a:xfrm>
          <a:prstGeom prst="bentConnector5">
            <a:avLst>
              <a:gd name="adj1" fmla="val -43544"/>
              <a:gd name="adj2" fmla="val 15801614"/>
              <a:gd name="adj3" fmla="val 1000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タイトル 5"/>
          <p:cNvSpPr txBox="1">
            <a:spLocks/>
          </p:cNvSpPr>
          <p:nvPr/>
        </p:nvSpPr>
        <p:spPr>
          <a:xfrm>
            <a:off x="9181667" y="6275215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end</a:t>
            </a:r>
            <a:endParaRPr lang="ja-JP" altLang="en-US" sz="4000" dirty="0"/>
          </a:p>
        </p:txBody>
      </p:sp>
      <p:sp>
        <p:nvSpPr>
          <p:cNvPr id="47" name="フローチャート: 端子 46"/>
          <p:cNvSpPr/>
          <p:nvPr/>
        </p:nvSpPr>
        <p:spPr>
          <a:xfrm>
            <a:off x="9117871" y="6327633"/>
            <a:ext cx="1292327" cy="4324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タイトル 5"/>
          <p:cNvSpPr txBox="1">
            <a:spLocks/>
          </p:cNvSpPr>
          <p:nvPr/>
        </p:nvSpPr>
        <p:spPr>
          <a:xfrm>
            <a:off x="7216838" y="1274350"/>
            <a:ext cx="1164734" cy="3252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dirty="0" smtClean="0"/>
              <a:t>start</a:t>
            </a:r>
            <a:endParaRPr lang="ja-JP" altLang="en-US" sz="4000" dirty="0"/>
          </a:p>
        </p:txBody>
      </p:sp>
      <p:sp>
        <p:nvSpPr>
          <p:cNvPr id="49" name="フローチャート: 端子 48"/>
          <p:cNvSpPr/>
          <p:nvPr/>
        </p:nvSpPr>
        <p:spPr>
          <a:xfrm>
            <a:off x="7131425" y="1072324"/>
            <a:ext cx="1342016" cy="43690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ローチャート: 手操作入力 49"/>
          <p:cNvSpPr/>
          <p:nvPr/>
        </p:nvSpPr>
        <p:spPr>
          <a:xfrm>
            <a:off x="7003190" y="1788917"/>
            <a:ext cx="1592025" cy="491673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977504" y="187858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に数字を入力</a:t>
            </a:r>
            <a:endParaRPr kumimoji="1" lang="ja-JP" altLang="en-US" dirty="0"/>
          </a:p>
        </p:txBody>
      </p:sp>
      <p:sp>
        <p:nvSpPr>
          <p:cNvPr id="52" name="フローチャート: 判断 51"/>
          <p:cNvSpPr/>
          <p:nvPr/>
        </p:nvSpPr>
        <p:spPr>
          <a:xfrm>
            <a:off x="6780419" y="2568672"/>
            <a:ext cx="2037568" cy="6465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259523" y="27235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が</a:t>
            </a:r>
            <a:r>
              <a:rPr lang="ja-JP" altLang="en-US" dirty="0"/>
              <a:t>１</a:t>
            </a:r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9848681" y="3092242"/>
            <a:ext cx="2285943" cy="585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8620903" y="4257709"/>
            <a:ext cx="2286264" cy="609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595215" y="4281828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文字</a:t>
            </a:r>
            <a:r>
              <a:rPr kumimoji="1" lang="ja-JP" altLang="en-US" sz="1600" dirty="0" smtClean="0"/>
              <a:t>「</a:t>
            </a:r>
            <a:r>
              <a:rPr lang="ja-JP" altLang="en-US" sz="1600" dirty="0" smtClean="0"/>
              <a:t>入</a:t>
            </a:r>
            <a:r>
              <a:rPr lang="ja-JP" altLang="en-US" sz="1600" dirty="0"/>
              <a:t>力</a:t>
            </a:r>
            <a:r>
              <a:rPr lang="ja-JP" altLang="en-US" sz="1600" dirty="0" smtClean="0"/>
              <a:t>された数字は</a:t>
            </a:r>
            <a:endParaRPr lang="en-US" altLang="ja-JP" sz="1600" dirty="0" smtClean="0"/>
          </a:p>
          <a:p>
            <a:r>
              <a:rPr lang="en-US" altLang="ja-JP" sz="1600" dirty="0" smtClean="0"/>
              <a:t>0</a:t>
            </a:r>
            <a:r>
              <a:rPr lang="ja-JP" altLang="en-US" sz="1600" dirty="0" smtClean="0"/>
              <a:t>です</a:t>
            </a:r>
            <a:r>
              <a:rPr kumimoji="1" lang="ja-JP" altLang="en-US" sz="1600" dirty="0" smtClean="0"/>
              <a:t>」を画面</a:t>
            </a:r>
            <a:r>
              <a:rPr kumimoji="1" lang="ja-JP" altLang="en-US" sz="1600" dirty="0" smtClean="0"/>
              <a:t>に表示</a:t>
            </a:r>
            <a:endParaRPr kumimoji="1" lang="ja-JP" altLang="en-US" sz="16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796102" y="3092916"/>
            <a:ext cx="241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文字</a:t>
            </a:r>
            <a:r>
              <a:rPr lang="ja-JP" altLang="en-US" sz="1600" dirty="0" smtClean="0"/>
              <a:t>「</a:t>
            </a:r>
            <a:r>
              <a:rPr lang="ja-JP" altLang="en-US" sz="1600" dirty="0" smtClean="0"/>
              <a:t>入</a:t>
            </a:r>
            <a:r>
              <a:rPr lang="ja-JP" altLang="en-US" sz="1600" dirty="0"/>
              <a:t>力</a:t>
            </a:r>
            <a:r>
              <a:rPr lang="ja-JP" altLang="en-US" sz="1600" dirty="0" smtClean="0"/>
              <a:t>された数字は</a:t>
            </a:r>
            <a:endParaRPr lang="en-US" altLang="ja-JP" sz="1600" dirty="0" smtClean="0"/>
          </a:p>
          <a:p>
            <a:r>
              <a:rPr lang="ja-JP" altLang="en-US" sz="1600" dirty="0" smtClean="0"/>
              <a:t>１以上です</a:t>
            </a:r>
            <a:r>
              <a:rPr lang="ja-JP" altLang="en-US" sz="1600" dirty="0" smtClean="0"/>
              <a:t>」を画面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表示</a:t>
            </a:r>
          </a:p>
        </p:txBody>
      </p:sp>
      <p:cxnSp>
        <p:nvCxnSpPr>
          <p:cNvPr id="58" name="直線矢印コネクタ 57"/>
          <p:cNvCxnSpPr>
            <a:stCxn id="50" idx="2"/>
            <a:endCxn id="52" idx="0"/>
          </p:cNvCxnSpPr>
          <p:nvPr/>
        </p:nvCxnSpPr>
        <p:spPr>
          <a:xfrm>
            <a:off x="7799203" y="2280590"/>
            <a:ext cx="0" cy="2880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2" idx="2"/>
            <a:endCxn id="82" idx="0"/>
          </p:cNvCxnSpPr>
          <p:nvPr/>
        </p:nvCxnSpPr>
        <p:spPr>
          <a:xfrm>
            <a:off x="7799203" y="3215226"/>
            <a:ext cx="0" cy="4380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5" idx="2"/>
            <a:endCxn id="47" idx="0"/>
          </p:cNvCxnSpPr>
          <p:nvPr/>
        </p:nvCxnSpPr>
        <p:spPr>
          <a:xfrm>
            <a:off x="9764035" y="4866789"/>
            <a:ext cx="0" cy="14608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9" idx="2"/>
            <a:endCxn id="50" idx="0"/>
          </p:cNvCxnSpPr>
          <p:nvPr/>
        </p:nvCxnSpPr>
        <p:spPr>
          <a:xfrm flipH="1">
            <a:off x="7799203" y="1509225"/>
            <a:ext cx="3230" cy="3288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52" idx="3"/>
            <a:endCxn id="57" idx="0"/>
          </p:cNvCxnSpPr>
          <p:nvPr/>
        </p:nvCxnSpPr>
        <p:spPr>
          <a:xfrm>
            <a:off x="8817987" y="2891949"/>
            <a:ext cx="2184535" cy="2009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57" idx="2"/>
          </p:cNvCxnSpPr>
          <p:nvPr/>
        </p:nvCxnSpPr>
        <p:spPr>
          <a:xfrm rot="5400000">
            <a:off x="9146438" y="4305617"/>
            <a:ext cx="2484011" cy="1228159"/>
          </a:xfrm>
          <a:prstGeom prst="bentConnector3">
            <a:avLst>
              <a:gd name="adj1" fmla="val 1000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8791740" y="249954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786915" y="31349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21438" y="134999"/>
            <a:ext cx="6215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課題８：入力された数字が１以上なら「入力された数字は１以上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  </a:t>
            </a:r>
            <a:r>
              <a:rPr kumimoji="1" lang="ja-JP" altLang="en-US" dirty="0" smtClean="0"/>
              <a:t>です」と表示。</a:t>
            </a:r>
            <a:r>
              <a:rPr lang="ja-JP" altLang="en-US" dirty="0" smtClean="0"/>
              <a:t>０なら「入力された数字は０です」と表示。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  ０未満なら「入力された数字は０未満です」と表示。</a:t>
            </a:r>
            <a:endParaRPr lang="en-US" altLang="ja-JP" dirty="0" smtClean="0"/>
          </a:p>
        </p:txBody>
      </p:sp>
      <p:sp>
        <p:nvSpPr>
          <p:cNvPr id="82" name="フローチャート: 判断 81"/>
          <p:cNvSpPr/>
          <p:nvPr/>
        </p:nvSpPr>
        <p:spPr>
          <a:xfrm>
            <a:off x="6780419" y="3653250"/>
            <a:ext cx="2037568" cy="64655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463214" y="37909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 smtClean="0"/>
              <a:t>が</a:t>
            </a:r>
            <a:r>
              <a:rPr lang="ja-JP" altLang="en-US" dirty="0"/>
              <a:t>０</a:t>
            </a:r>
            <a:endParaRPr kumimoji="1" lang="ja-JP" altLang="en-US" dirty="0"/>
          </a:p>
        </p:txBody>
      </p:sp>
      <p:cxnSp>
        <p:nvCxnSpPr>
          <p:cNvPr id="89" name="カギ線コネクタ 88"/>
          <p:cNvCxnSpPr>
            <a:stCxn id="82" idx="3"/>
            <a:endCxn id="55" idx="0"/>
          </p:cNvCxnSpPr>
          <p:nvPr/>
        </p:nvCxnSpPr>
        <p:spPr>
          <a:xfrm>
            <a:off x="8817987" y="3976527"/>
            <a:ext cx="946048" cy="2811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8777213" y="360701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6667484" y="4988131"/>
            <a:ext cx="2286264" cy="609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6638359" y="5012436"/>
            <a:ext cx="237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文字</a:t>
            </a:r>
            <a:r>
              <a:rPr kumimoji="1" lang="ja-JP" altLang="en-US" sz="1600" dirty="0" smtClean="0"/>
              <a:t>「</a:t>
            </a:r>
            <a:r>
              <a:rPr lang="ja-JP" altLang="en-US" sz="1600" dirty="0" smtClean="0"/>
              <a:t>入</a:t>
            </a:r>
            <a:r>
              <a:rPr lang="ja-JP" altLang="en-US" sz="1600" dirty="0"/>
              <a:t>力</a:t>
            </a:r>
            <a:r>
              <a:rPr lang="ja-JP" altLang="en-US" sz="1600" dirty="0" smtClean="0"/>
              <a:t>された数字は</a:t>
            </a:r>
            <a:endParaRPr lang="en-US" altLang="ja-JP" sz="1600" dirty="0" smtClean="0"/>
          </a:p>
          <a:p>
            <a:r>
              <a:rPr lang="en-US" altLang="ja-JP" sz="1600" dirty="0" smtClean="0"/>
              <a:t>0</a:t>
            </a:r>
            <a:r>
              <a:rPr lang="ja-JP" altLang="en-US" sz="1600" dirty="0" smtClean="0"/>
              <a:t>未満です</a:t>
            </a:r>
            <a:r>
              <a:rPr kumimoji="1" lang="ja-JP" altLang="en-US" sz="1600" dirty="0" smtClean="0"/>
              <a:t>」を画面</a:t>
            </a:r>
            <a:r>
              <a:rPr kumimoji="1" lang="ja-JP" altLang="en-US" sz="1600" dirty="0" smtClean="0"/>
              <a:t>に表示</a:t>
            </a:r>
            <a:endParaRPr kumimoji="1" lang="ja-JP" altLang="en-US" sz="1600" dirty="0"/>
          </a:p>
        </p:txBody>
      </p:sp>
      <p:cxnSp>
        <p:nvCxnSpPr>
          <p:cNvPr id="112" name="直線矢印コネクタ 111"/>
          <p:cNvCxnSpPr>
            <a:stCxn id="82" idx="2"/>
            <a:endCxn id="106" idx="0"/>
          </p:cNvCxnSpPr>
          <p:nvPr/>
        </p:nvCxnSpPr>
        <p:spPr>
          <a:xfrm>
            <a:off x="7799203" y="4299804"/>
            <a:ext cx="11413" cy="68832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106" idx="2"/>
          </p:cNvCxnSpPr>
          <p:nvPr/>
        </p:nvCxnSpPr>
        <p:spPr>
          <a:xfrm rot="16200000" flipH="1">
            <a:off x="8557539" y="4850288"/>
            <a:ext cx="459573" cy="195341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7807915" y="42364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67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06924"/>
            <a:ext cx="6028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課題９：「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」と入力されたら２０回「記事</a:t>
            </a:r>
            <a:r>
              <a:rPr kumimoji="1" lang="en-US" altLang="ja-JP" dirty="0" err="1" smtClean="0"/>
              <a:t>No.x</a:t>
            </a:r>
            <a:r>
              <a:rPr kumimoji="1" lang="ja-JP" altLang="en-US" dirty="0" smtClean="0"/>
              <a:t>を表示」と表示。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ja-JP" altLang="en-US" dirty="0" smtClean="0"/>
              <a:t>ｘは１から１ずつ増えていく。</a:t>
            </a:r>
            <a:r>
              <a:rPr lang="ja-JP" altLang="en-US" dirty="0" smtClean="0"/>
              <a:t>そうでないなら「</a:t>
            </a:r>
            <a:r>
              <a:rPr lang="en-US" altLang="ja-JP" dirty="0" smtClean="0"/>
              <a:t>Log</a:t>
            </a:r>
            <a:r>
              <a:rPr lang="ja-JP" altLang="en-US" dirty="0" smtClean="0"/>
              <a:t>：この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ページは</a:t>
            </a:r>
            <a:r>
              <a:rPr lang="en-US" altLang="ja-JP" dirty="0" smtClean="0"/>
              <a:t>TOP</a:t>
            </a:r>
            <a:r>
              <a:rPr lang="ja-JP" altLang="en-US" dirty="0" smtClean="0"/>
              <a:t>ページではありません」を表示。</a:t>
            </a:r>
            <a:endParaRPr kumimoji="1" lang="ja-JP" altLang="en-US" dirty="0"/>
          </a:p>
        </p:txBody>
      </p:sp>
      <p:sp>
        <p:nvSpPr>
          <p:cNvPr id="3" name="タイトル 5"/>
          <p:cNvSpPr txBox="1">
            <a:spLocks/>
          </p:cNvSpPr>
          <p:nvPr/>
        </p:nvSpPr>
        <p:spPr>
          <a:xfrm>
            <a:off x="1295437" y="944369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/>
              <a:t>start</a:t>
            </a:r>
            <a:endParaRPr lang="ja-JP" altLang="en-US" sz="3200" dirty="0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3478148" y="3431205"/>
            <a:ext cx="1181367" cy="41765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3265672" y="4078999"/>
            <a:ext cx="1606317" cy="37352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3564840" y="4693795"/>
            <a:ext cx="1007980" cy="323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端子 7"/>
          <p:cNvSpPr/>
          <p:nvPr/>
        </p:nvSpPr>
        <p:spPr>
          <a:xfrm>
            <a:off x="1259408" y="1069781"/>
            <a:ext cx="1200763" cy="41160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端子 8"/>
          <p:cNvSpPr/>
          <p:nvPr/>
        </p:nvSpPr>
        <p:spPr>
          <a:xfrm>
            <a:off x="1246191" y="6358681"/>
            <a:ext cx="1236521" cy="4129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5"/>
          <p:cNvSpPr txBox="1">
            <a:spLocks/>
          </p:cNvSpPr>
          <p:nvPr/>
        </p:nvSpPr>
        <p:spPr>
          <a:xfrm>
            <a:off x="1259408" y="6582484"/>
            <a:ext cx="1164734" cy="232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/>
              <a:t>end</a:t>
            </a:r>
            <a:endParaRPr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7834" y="17955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y</a:t>
            </a:r>
            <a:r>
              <a:rPr lang="ja-JP" altLang="en-US" sz="1100" dirty="0" smtClean="0"/>
              <a:t>に文字を入力</a:t>
            </a:r>
            <a:endParaRPr kumimoji="1" lang="ja-JP" altLang="en-US" sz="11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5904" y="350130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x</a:t>
            </a:r>
            <a:r>
              <a:rPr lang="ja-JP" altLang="en-US" sz="1200" dirty="0" smtClean="0"/>
              <a:t>の値が２０</a:t>
            </a:r>
            <a:r>
              <a:rPr kumimoji="1" lang="ja-JP" altLang="en-US" sz="1200" dirty="0" smtClean="0"/>
              <a:t>以下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49922" y="4053662"/>
            <a:ext cx="1673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文字「記事</a:t>
            </a:r>
            <a:r>
              <a:rPr lang="en-US" altLang="ja-JP" sz="1100" dirty="0" err="1" smtClean="0"/>
              <a:t>No.x</a:t>
            </a:r>
            <a:r>
              <a:rPr lang="ja-JP" altLang="en-US" sz="1100" dirty="0" smtClean="0"/>
              <a:t>を表示」</a:t>
            </a:r>
            <a:r>
              <a:rPr kumimoji="1" lang="ja-JP" altLang="en-US" sz="1100" dirty="0" smtClean="0"/>
              <a:t>を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画面に</a:t>
            </a:r>
            <a:r>
              <a:rPr kumimoji="1" lang="ja-JP" altLang="en-US" sz="1100" dirty="0" smtClean="0"/>
              <a:t>表示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51701" y="470592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x</a:t>
            </a:r>
            <a:r>
              <a:rPr kumimoji="1" lang="ja-JP" altLang="en-US" sz="1200" dirty="0" smtClean="0"/>
              <a:t>に</a:t>
            </a:r>
            <a:r>
              <a:rPr lang="ja-JP" altLang="en-US" sz="1200" dirty="0"/>
              <a:t>１</a:t>
            </a:r>
            <a:r>
              <a:rPr kumimoji="1" lang="ja-JP" altLang="en-US" sz="1200" dirty="0" smtClean="0"/>
              <a:t>をプラス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>
            <a:stCxn id="8" idx="2"/>
            <a:endCxn id="23" idx="0"/>
          </p:cNvCxnSpPr>
          <p:nvPr/>
        </p:nvCxnSpPr>
        <p:spPr>
          <a:xfrm flipH="1">
            <a:off x="1859789" y="1481384"/>
            <a:ext cx="1" cy="2188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23" idx="2"/>
            <a:endCxn id="38" idx="0"/>
          </p:cNvCxnSpPr>
          <p:nvPr/>
        </p:nvCxnSpPr>
        <p:spPr>
          <a:xfrm flipH="1">
            <a:off x="1859787" y="2112452"/>
            <a:ext cx="2" cy="2188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1"/>
            <a:endCxn id="5" idx="0"/>
          </p:cNvCxnSpPr>
          <p:nvPr/>
        </p:nvCxnSpPr>
        <p:spPr>
          <a:xfrm flipH="1">
            <a:off x="4068831" y="3848863"/>
            <a:ext cx="1" cy="2301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2"/>
            <a:endCxn id="6" idx="0"/>
          </p:cNvCxnSpPr>
          <p:nvPr/>
        </p:nvCxnSpPr>
        <p:spPr>
          <a:xfrm flipH="1">
            <a:off x="4068830" y="4452519"/>
            <a:ext cx="1" cy="2412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2"/>
            <a:endCxn id="79" idx="1"/>
          </p:cNvCxnSpPr>
          <p:nvPr/>
        </p:nvCxnSpPr>
        <p:spPr>
          <a:xfrm>
            <a:off x="4068830" y="5017595"/>
            <a:ext cx="1" cy="2138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フローチャート: 手操作入力 22"/>
          <p:cNvSpPr/>
          <p:nvPr/>
        </p:nvSpPr>
        <p:spPr>
          <a:xfrm>
            <a:off x="1379285" y="1654467"/>
            <a:ext cx="961007" cy="457985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47654" y="26296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1318827" y="2331273"/>
            <a:ext cx="1081919" cy="3859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83322" y="2366101"/>
            <a:ext cx="7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y</a:t>
            </a:r>
            <a:r>
              <a:rPr kumimoji="1" lang="ja-JP" altLang="en-US" sz="1400" dirty="0" smtClean="0"/>
              <a:t>が</a:t>
            </a:r>
            <a:r>
              <a:rPr lang="en-US" altLang="ja-JP" sz="1400" dirty="0" smtClean="0"/>
              <a:t>top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61020" y="216521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8" name="フローチャート: 処理 47"/>
          <p:cNvSpPr/>
          <p:nvPr/>
        </p:nvSpPr>
        <p:spPr>
          <a:xfrm>
            <a:off x="3785632" y="2874175"/>
            <a:ext cx="566394" cy="3211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865091" y="2918201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x</a:t>
            </a:r>
            <a:r>
              <a:rPr kumimoji="1" lang="en-US" altLang="ja-JP" sz="1200" dirty="0" smtClean="0"/>
              <a:t>=1</a:t>
            </a:r>
            <a:endParaRPr kumimoji="1" lang="ja-JP" altLang="en-US" sz="1200" dirty="0"/>
          </a:p>
        </p:txBody>
      </p:sp>
      <p:sp>
        <p:nvSpPr>
          <p:cNvPr id="79" name="片側の 2 つの角を切り取った四角形 78"/>
          <p:cNvSpPr/>
          <p:nvPr/>
        </p:nvSpPr>
        <p:spPr>
          <a:xfrm rot="10800000">
            <a:off x="3478148" y="5231489"/>
            <a:ext cx="1181367" cy="41765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/>
          <p:cNvCxnSpPr>
            <a:stCxn id="48" idx="2"/>
            <a:endCxn id="4" idx="3"/>
          </p:cNvCxnSpPr>
          <p:nvPr/>
        </p:nvCxnSpPr>
        <p:spPr>
          <a:xfrm>
            <a:off x="4068829" y="3195324"/>
            <a:ext cx="3" cy="23588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フローチャート: 処理 93"/>
          <p:cNvSpPr/>
          <p:nvPr/>
        </p:nvSpPr>
        <p:spPr>
          <a:xfrm>
            <a:off x="605749" y="3807512"/>
            <a:ext cx="2508067" cy="4903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56943" y="3829002"/>
            <a:ext cx="26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文字「</a:t>
            </a:r>
            <a:r>
              <a:rPr kumimoji="1" lang="en-US" altLang="ja-JP" sz="1200" dirty="0" smtClean="0"/>
              <a:t>Log:</a:t>
            </a:r>
            <a:r>
              <a:rPr kumimoji="1" lang="ja-JP" altLang="en-US" sz="1200" dirty="0" smtClean="0"/>
              <a:t>このページは</a:t>
            </a:r>
            <a:r>
              <a:rPr kumimoji="1" lang="en-US" altLang="ja-JP" sz="1200" dirty="0" smtClean="0"/>
              <a:t>TOP</a:t>
            </a:r>
            <a:r>
              <a:rPr kumimoji="1" lang="ja-JP" altLang="en-US" sz="1200" dirty="0" smtClean="0"/>
              <a:t>ページでは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ありません」を画面に表示</a:t>
            </a:r>
            <a:endParaRPr kumimoji="1" lang="ja-JP" altLang="en-US" sz="1200" dirty="0"/>
          </a:p>
        </p:txBody>
      </p:sp>
      <p:cxnSp>
        <p:nvCxnSpPr>
          <p:cNvPr id="106" name="直線矢印コネクタ 105"/>
          <p:cNvCxnSpPr>
            <a:stCxn id="94" idx="2"/>
            <a:endCxn id="9" idx="0"/>
          </p:cNvCxnSpPr>
          <p:nvPr/>
        </p:nvCxnSpPr>
        <p:spPr>
          <a:xfrm>
            <a:off x="1859783" y="4297837"/>
            <a:ext cx="4669" cy="20608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38" idx="2"/>
            <a:endCxn id="94" idx="0"/>
          </p:cNvCxnSpPr>
          <p:nvPr/>
        </p:nvCxnSpPr>
        <p:spPr>
          <a:xfrm flipH="1">
            <a:off x="1859783" y="2717203"/>
            <a:ext cx="4" cy="10903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38" idx="3"/>
            <a:endCxn id="48" idx="0"/>
          </p:cNvCxnSpPr>
          <p:nvPr/>
        </p:nvCxnSpPr>
        <p:spPr>
          <a:xfrm>
            <a:off x="2400746" y="2524238"/>
            <a:ext cx="1668083" cy="34993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カギ線コネクタ 114"/>
          <p:cNvCxnSpPr>
            <a:stCxn id="79" idx="3"/>
          </p:cNvCxnSpPr>
          <p:nvPr/>
        </p:nvCxnSpPr>
        <p:spPr>
          <a:xfrm rot="5400000">
            <a:off x="2775854" y="4751098"/>
            <a:ext cx="394929" cy="21910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6028573" y="106924"/>
            <a:ext cx="5618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課題１０：１から始まる数字が１足されてから表示される。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これを「７」が表示されるまで繰り返す。また、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その数字が偶数なら「この数字は偶数です」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奇数なら「この数字は奇数です」と表示される。</a:t>
            </a:r>
            <a:endParaRPr lang="en-US" altLang="ja-JP" dirty="0" smtClean="0"/>
          </a:p>
        </p:txBody>
      </p:sp>
      <p:sp>
        <p:nvSpPr>
          <p:cNvPr id="121" name="タイトル 5"/>
          <p:cNvSpPr txBox="1">
            <a:spLocks/>
          </p:cNvSpPr>
          <p:nvPr/>
        </p:nvSpPr>
        <p:spPr>
          <a:xfrm>
            <a:off x="7181508" y="1225007"/>
            <a:ext cx="1164734" cy="598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/>
              <a:t>start</a:t>
            </a:r>
            <a:endParaRPr lang="ja-JP" altLang="en-US" sz="3200" dirty="0"/>
          </a:p>
        </p:txBody>
      </p:sp>
      <p:sp>
        <p:nvSpPr>
          <p:cNvPr id="122" name="片側の 2 つの角を切り取った四角形 121"/>
          <p:cNvSpPr/>
          <p:nvPr/>
        </p:nvSpPr>
        <p:spPr>
          <a:xfrm>
            <a:off x="7153782" y="2550978"/>
            <a:ext cx="1181367" cy="41765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フローチャート: 処理 122"/>
          <p:cNvSpPr/>
          <p:nvPr/>
        </p:nvSpPr>
        <p:spPr>
          <a:xfrm>
            <a:off x="7008795" y="3189187"/>
            <a:ext cx="1470554" cy="20183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ローチャート: 処理 123"/>
          <p:cNvSpPr/>
          <p:nvPr/>
        </p:nvSpPr>
        <p:spPr>
          <a:xfrm>
            <a:off x="7239792" y="3585108"/>
            <a:ext cx="1007980" cy="27748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端子 124"/>
          <p:cNvSpPr/>
          <p:nvPr/>
        </p:nvSpPr>
        <p:spPr>
          <a:xfrm>
            <a:off x="7145479" y="1350419"/>
            <a:ext cx="1200763" cy="41160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フローチャート: 端子 125"/>
          <p:cNvSpPr/>
          <p:nvPr/>
        </p:nvSpPr>
        <p:spPr>
          <a:xfrm>
            <a:off x="7121538" y="6342939"/>
            <a:ext cx="1236521" cy="41296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7121538" y="2621074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x</a:t>
            </a:r>
            <a:r>
              <a:rPr lang="ja-JP" altLang="en-US" sz="1200" dirty="0" smtClean="0"/>
              <a:t>の値が２０</a:t>
            </a:r>
            <a:r>
              <a:rPr kumimoji="1" lang="ja-JP" altLang="en-US" sz="1200" dirty="0" smtClean="0"/>
              <a:t>以下</a:t>
            </a:r>
            <a:endParaRPr kumimoji="1" lang="ja-JP" altLang="en-US" sz="1200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6983032" y="3175895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数字</a:t>
            </a:r>
            <a:r>
              <a:rPr lang="ja-JP" altLang="en-US" sz="1100" dirty="0" smtClean="0"/>
              <a:t>「</a:t>
            </a:r>
            <a:r>
              <a:rPr lang="en-US" altLang="ja-JP" sz="1100" dirty="0" smtClean="0"/>
              <a:t>x</a:t>
            </a:r>
            <a:r>
              <a:rPr lang="ja-JP" altLang="en-US" sz="1100" dirty="0" smtClean="0"/>
              <a:t>」</a:t>
            </a:r>
            <a:r>
              <a:rPr kumimoji="1" lang="ja-JP" altLang="en-US" sz="1100" dirty="0" smtClean="0"/>
              <a:t>を</a:t>
            </a:r>
            <a:r>
              <a:rPr lang="ja-JP" altLang="en-US" sz="1100" dirty="0" smtClean="0"/>
              <a:t>画面に</a:t>
            </a:r>
            <a:r>
              <a:rPr kumimoji="1" lang="ja-JP" altLang="en-US" sz="1100" dirty="0" smtClean="0"/>
              <a:t>表示</a:t>
            </a:r>
            <a:endParaRPr kumimoji="1" lang="ja-JP" altLang="en-US" sz="11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226653" y="3597242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x</a:t>
            </a:r>
            <a:r>
              <a:rPr kumimoji="1" lang="ja-JP" altLang="en-US" sz="1200" dirty="0" smtClean="0"/>
              <a:t>に</a:t>
            </a:r>
            <a:r>
              <a:rPr lang="ja-JP" altLang="en-US" sz="1200" dirty="0"/>
              <a:t>１</a:t>
            </a:r>
            <a:r>
              <a:rPr kumimoji="1" lang="ja-JP" altLang="en-US" sz="1200" dirty="0" smtClean="0"/>
              <a:t>をプラス</a:t>
            </a:r>
            <a:endParaRPr kumimoji="1" lang="ja-JP" altLang="en-US" sz="1200" dirty="0"/>
          </a:p>
        </p:txBody>
      </p:sp>
      <p:cxnSp>
        <p:nvCxnSpPr>
          <p:cNvPr id="131" name="直線矢印コネクタ 130"/>
          <p:cNvCxnSpPr>
            <a:stCxn id="125" idx="2"/>
            <a:endCxn id="141" idx="0"/>
          </p:cNvCxnSpPr>
          <p:nvPr/>
        </p:nvCxnSpPr>
        <p:spPr>
          <a:xfrm flipH="1">
            <a:off x="7744463" y="1762022"/>
            <a:ext cx="1398" cy="2319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stCxn id="122" idx="1"/>
          </p:cNvCxnSpPr>
          <p:nvPr/>
        </p:nvCxnSpPr>
        <p:spPr>
          <a:xfrm flipH="1">
            <a:off x="7744465" y="2968636"/>
            <a:ext cx="1" cy="2301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123" idx="2"/>
            <a:endCxn id="124" idx="0"/>
          </p:cNvCxnSpPr>
          <p:nvPr/>
        </p:nvCxnSpPr>
        <p:spPr>
          <a:xfrm flipH="1">
            <a:off x="7743782" y="3391018"/>
            <a:ext cx="290" cy="19409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>
            <a:stCxn id="124" idx="2"/>
            <a:endCxn id="138" idx="0"/>
          </p:cNvCxnSpPr>
          <p:nvPr/>
        </p:nvCxnSpPr>
        <p:spPr>
          <a:xfrm>
            <a:off x="7743782" y="3862590"/>
            <a:ext cx="0" cy="2164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7731649" y="43774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38" name="フローチャート: 判断 137"/>
          <p:cNvSpPr/>
          <p:nvPr/>
        </p:nvSpPr>
        <p:spPr>
          <a:xfrm>
            <a:off x="7202822" y="4078999"/>
            <a:ext cx="1081919" cy="38593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377083" y="4131098"/>
            <a:ext cx="7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x</a:t>
            </a:r>
            <a:r>
              <a:rPr kumimoji="1" lang="ja-JP" altLang="en-US" sz="1200" dirty="0" smtClean="0"/>
              <a:t>が</a:t>
            </a:r>
            <a:r>
              <a:rPr lang="ja-JP" altLang="en-US" sz="1200" dirty="0" smtClean="0"/>
              <a:t>偶</a:t>
            </a:r>
            <a:r>
              <a:rPr lang="ja-JP" altLang="en-US" sz="1200" dirty="0" smtClean="0"/>
              <a:t>数</a:t>
            </a:r>
            <a:endParaRPr kumimoji="1" lang="ja-JP" altLang="en-US" sz="12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8245015" y="391293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41" name="フローチャート: 処理 140"/>
          <p:cNvSpPr/>
          <p:nvPr/>
        </p:nvSpPr>
        <p:spPr>
          <a:xfrm>
            <a:off x="7461266" y="1993948"/>
            <a:ext cx="566394" cy="3211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540725" y="203797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x</a:t>
            </a:r>
            <a:r>
              <a:rPr kumimoji="1" lang="en-US" altLang="ja-JP" sz="1200" dirty="0" smtClean="0"/>
              <a:t>=1</a:t>
            </a:r>
            <a:endParaRPr kumimoji="1" lang="ja-JP" altLang="en-US" sz="1200" dirty="0"/>
          </a:p>
        </p:txBody>
      </p:sp>
      <p:sp>
        <p:nvSpPr>
          <p:cNvPr id="143" name="片側の 2 つの角を切り取った四角形 142"/>
          <p:cNvSpPr/>
          <p:nvPr/>
        </p:nvSpPr>
        <p:spPr>
          <a:xfrm rot="10800000">
            <a:off x="7144854" y="5683631"/>
            <a:ext cx="1181367" cy="41765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4" name="直線矢印コネクタ 143"/>
          <p:cNvCxnSpPr>
            <a:stCxn id="141" idx="2"/>
            <a:endCxn id="122" idx="3"/>
          </p:cNvCxnSpPr>
          <p:nvPr/>
        </p:nvCxnSpPr>
        <p:spPr>
          <a:xfrm>
            <a:off x="7744463" y="2315097"/>
            <a:ext cx="3" cy="23588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フローチャート: 処理 144"/>
          <p:cNvSpPr/>
          <p:nvPr/>
        </p:nvSpPr>
        <p:spPr>
          <a:xfrm>
            <a:off x="6806887" y="4705676"/>
            <a:ext cx="1859678" cy="4404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773034" y="4689485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文字「</a:t>
            </a:r>
            <a:r>
              <a:rPr lang="ja-JP" altLang="en-US" sz="1200" dirty="0" smtClean="0"/>
              <a:t>この数字は奇数です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を画面に表示</a:t>
            </a:r>
            <a:endParaRPr kumimoji="1" lang="ja-JP" altLang="en-US" sz="1200" dirty="0"/>
          </a:p>
        </p:txBody>
      </p:sp>
      <p:cxnSp>
        <p:nvCxnSpPr>
          <p:cNvPr id="147" name="直線矢印コネクタ 146"/>
          <p:cNvCxnSpPr>
            <a:stCxn id="143" idx="3"/>
            <a:endCxn id="126" idx="0"/>
          </p:cNvCxnSpPr>
          <p:nvPr/>
        </p:nvCxnSpPr>
        <p:spPr>
          <a:xfrm>
            <a:off x="7735537" y="6101289"/>
            <a:ext cx="4262" cy="2416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>
            <a:stCxn id="138" idx="2"/>
            <a:endCxn id="145" idx="0"/>
          </p:cNvCxnSpPr>
          <p:nvPr/>
        </p:nvCxnSpPr>
        <p:spPr>
          <a:xfrm flipH="1">
            <a:off x="7736726" y="4464929"/>
            <a:ext cx="7056" cy="2407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38" idx="3"/>
            <a:endCxn id="181" idx="0"/>
          </p:cNvCxnSpPr>
          <p:nvPr/>
        </p:nvCxnSpPr>
        <p:spPr>
          <a:xfrm>
            <a:off x="8284741" y="4271964"/>
            <a:ext cx="1465867" cy="4287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カギ線コネクタ 149"/>
          <p:cNvCxnSpPr>
            <a:stCxn id="181" idx="2"/>
          </p:cNvCxnSpPr>
          <p:nvPr/>
        </p:nvCxnSpPr>
        <p:spPr>
          <a:xfrm rot="5400000">
            <a:off x="8591293" y="4303395"/>
            <a:ext cx="321571" cy="1997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フローチャート: 処理 180"/>
          <p:cNvSpPr/>
          <p:nvPr/>
        </p:nvSpPr>
        <p:spPr>
          <a:xfrm>
            <a:off x="8820769" y="4700671"/>
            <a:ext cx="1859678" cy="4404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8786916" y="468448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文字「</a:t>
            </a:r>
            <a:r>
              <a:rPr lang="ja-JP" altLang="en-US" sz="1200" dirty="0" smtClean="0"/>
              <a:t>この数字は偶数です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を画面に表示</a:t>
            </a:r>
            <a:endParaRPr kumimoji="1" lang="ja-JP" altLang="en-US" sz="1200" dirty="0"/>
          </a:p>
        </p:txBody>
      </p:sp>
      <p:cxnSp>
        <p:nvCxnSpPr>
          <p:cNvPr id="185" name="直線矢印コネクタ 184"/>
          <p:cNvCxnSpPr>
            <a:stCxn id="145" idx="2"/>
            <a:endCxn id="143" idx="1"/>
          </p:cNvCxnSpPr>
          <p:nvPr/>
        </p:nvCxnSpPr>
        <p:spPr>
          <a:xfrm flipH="1">
            <a:off x="7735537" y="5146145"/>
            <a:ext cx="1189" cy="53748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タイトル 5"/>
          <p:cNvSpPr txBox="1">
            <a:spLocks/>
          </p:cNvSpPr>
          <p:nvPr/>
        </p:nvSpPr>
        <p:spPr>
          <a:xfrm>
            <a:off x="7143817" y="6555221"/>
            <a:ext cx="1164734" cy="232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/>
              <a:t>end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938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5847" y="104317"/>
            <a:ext cx="671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課題１１：フローチャートで自動販売機のシステムを完成させなさい。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  </a:t>
            </a:r>
            <a:r>
              <a:rPr kumimoji="1" lang="ja-JP" altLang="en-US" dirty="0" smtClean="0"/>
              <a:t>どのような処理を盛り込んで完成させるかは自由です。</a:t>
            </a:r>
            <a:endParaRPr kumimoji="1" lang="ja-JP" altLang="en-US" dirty="0"/>
          </a:p>
        </p:txBody>
      </p:sp>
      <p:sp>
        <p:nvSpPr>
          <p:cNvPr id="4" name="フローチャート: 判断 3"/>
          <p:cNvSpPr/>
          <p:nvPr/>
        </p:nvSpPr>
        <p:spPr>
          <a:xfrm>
            <a:off x="3105786" y="4809623"/>
            <a:ext cx="1380466" cy="5853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1918" y="49484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z</a:t>
            </a:r>
            <a:r>
              <a:rPr kumimoji="1" lang="ja-JP" altLang="en-US" sz="1400" dirty="0" smtClean="0"/>
              <a:t>≦</a:t>
            </a:r>
            <a:r>
              <a:rPr lang="en-US" altLang="ja-JP" sz="1400" dirty="0"/>
              <a:t>x</a:t>
            </a:r>
            <a:endParaRPr lang="ja-JP" altLang="en-US" sz="1400" dirty="0"/>
          </a:p>
        </p:txBody>
      </p:sp>
      <p:cxnSp>
        <p:nvCxnSpPr>
          <p:cNvPr id="8" name="直線矢印コネクタ 7"/>
          <p:cNvCxnSpPr>
            <a:stCxn id="89" idx="2"/>
            <a:endCxn id="87" idx="0"/>
          </p:cNvCxnSpPr>
          <p:nvPr/>
        </p:nvCxnSpPr>
        <p:spPr>
          <a:xfrm>
            <a:off x="5860099" y="2866120"/>
            <a:ext cx="4478" cy="6792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5" idx="2"/>
            <a:endCxn id="4" idx="0"/>
          </p:cNvCxnSpPr>
          <p:nvPr/>
        </p:nvCxnSpPr>
        <p:spPr>
          <a:xfrm>
            <a:off x="3788429" y="4535804"/>
            <a:ext cx="7590" cy="27381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タイトル 5"/>
          <p:cNvSpPr txBox="1">
            <a:spLocks/>
          </p:cNvSpPr>
          <p:nvPr/>
        </p:nvSpPr>
        <p:spPr>
          <a:xfrm>
            <a:off x="1589611" y="1063703"/>
            <a:ext cx="1164734" cy="275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start</a:t>
            </a:r>
            <a:endParaRPr lang="ja-JP" altLang="en-US" sz="1800" dirty="0"/>
          </a:p>
        </p:txBody>
      </p:sp>
      <p:sp>
        <p:nvSpPr>
          <p:cNvPr id="17" name="フローチャート: 端子 16"/>
          <p:cNvSpPr/>
          <p:nvPr/>
        </p:nvSpPr>
        <p:spPr>
          <a:xfrm>
            <a:off x="1332743" y="1049587"/>
            <a:ext cx="1678470" cy="25542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手操作入力 17"/>
          <p:cNvSpPr/>
          <p:nvPr/>
        </p:nvSpPr>
        <p:spPr>
          <a:xfrm>
            <a:off x="1528315" y="2288550"/>
            <a:ext cx="1287325" cy="3088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89335" y="2321285"/>
            <a:ext cx="136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y</a:t>
            </a:r>
            <a:r>
              <a:rPr kumimoji="1" lang="ja-JP" altLang="en-US" sz="1400" dirty="0" smtClean="0"/>
              <a:t>に</a:t>
            </a:r>
            <a:r>
              <a:rPr kumimoji="1" lang="ja-JP" altLang="en-US" sz="1400" dirty="0" smtClean="0"/>
              <a:t>数字を入力</a:t>
            </a:r>
            <a:endParaRPr kumimoji="1" lang="ja-JP" altLang="en-US" sz="1400" dirty="0"/>
          </a:p>
        </p:txBody>
      </p:sp>
      <p:sp>
        <p:nvSpPr>
          <p:cNvPr id="20" name="フローチャート: 判断 19"/>
          <p:cNvSpPr/>
          <p:nvPr/>
        </p:nvSpPr>
        <p:spPr>
          <a:xfrm>
            <a:off x="1534602" y="3478258"/>
            <a:ext cx="1281038" cy="3815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09536" y="3515152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x</a:t>
            </a:r>
            <a:r>
              <a:rPr lang="ja-JP" altLang="en-US" sz="1400" dirty="0" smtClean="0"/>
              <a:t>≧</a:t>
            </a:r>
            <a:r>
              <a:rPr lang="en-US" altLang="ja-JP" sz="1400" dirty="0" smtClean="0"/>
              <a:t>110</a:t>
            </a:r>
            <a:endParaRPr kumimoji="1" lang="ja-JP" altLang="en-US" sz="1400" dirty="0"/>
          </a:p>
        </p:txBody>
      </p:sp>
      <p:cxnSp>
        <p:nvCxnSpPr>
          <p:cNvPr id="26" name="直線矢印コネクタ 25"/>
          <p:cNvCxnSpPr>
            <a:stCxn id="35" idx="2"/>
            <a:endCxn id="18" idx="0"/>
          </p:cNvCxnSpPr>
          <p:nvPr/>
        </p:nvCxnSpPr>
        <p:spPr>
          <a:xfrm>
            <a:off x="2171978" y="1832296"/>
            <a:ext cx="0" cy="4871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4" idx="2"/>
            <a:endCxn id="20" idx="0"/>
          </p:cNvCxnSpPr>
          <p:nvPr/>
        </p:nvCxnSpPr>
        <p:spPr>
          <a:xfrm flipH="1">
            <a:off x="2175121" y="3212335"/>
            <a:ext cx="1023" cy="26592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87" idx="2"/>
            <a:endCxn id="101" idx="0"/>
          </p:cNvCxnSpPr>
          <p:nvPr/>
        </p:nvCxnSpPr>
        <p:spPr>
          <a:xfrm flipH="1">
            <a:off x="5861639" y="3862685"/>
            <a:ext cx="2938" cy="7245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2"/>
            <a:endCxn id="35" idx="0"/>
          </p:cNvCxnSpPr>
          <p:nvPr/>
        </p:nvCxnSpPr>
        <p:spPr>
          <a:xfrm>
            <a:off x="2171978" y="1305015"/>
            <a:ext cx="0" cy="2253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20" idx="3"/>
            <a:endCxn id="65" idx="0"/>
          </p:cNvCxnSpPr>
          <p:nvPr/>
        </p:nvCxnSpPr>
        <p:spPr>
          <a:xfrm>
            <a:off x="2815640" y="3669041"/>
            <a:ext cx="972789" cy="588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0" idx="2"/>
          </p:cNvCxnSpPr>
          <p:nvPr/>
        </p:nvCxnSpPr>
        <p:spPr>
          <a:xfrm rot="5400000" flipH="1">
            <a:off x="1252945" y="2937649"/>
            <a:ext cx="1837197" cy="7154"/>
          </a:xfrm>
          <a:prstGeom prst="bentConnector5">
            <a:avLst>
              <a:gd name="adj1" fmla="val -12443"/>
              <a:gd name="adj2" fmla="val 12148714"/>
              <a:gd name="adj3" fmla="val 1001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87342" y="330582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66954" y="37771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532481" y="2894985"/>
            <a:ext cx="1287325" cy="31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58549" y="1530322"/>
            <a:ext cx="826858" cy="301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913734" y="149182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 smtClean="0"/>
              <a:t>=0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>
            <a:stCxn id="18" idx="2"/>
            <a:endCxn id="34" idx="0"/>
          </p:cNvCxnSpPr>
          <p:nvPr/>
        </p:nvCxnSpPr>
        <p:spPr>
          <a:xfrm>
            <a:off x="2171978" y="2597406"/>
            <a:ext cx="4166" cy="2975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601146" y="2896450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x</a:t>
            </a:r>
            <a:r>
              <a:rPr kumimoji="1" lang="ja-JP" altLang="en-US" sz="1400" dirty="0" smtClean="0"/>
              <a:t>に</a:t>
            </a:r>
            <a:r>
              <a:rPr lang="en-US" altLang="ja-JP" sz="1400" dirty="0" err="1"/>
              <a:t>y</a:t>
            </a:r>
            <a:r>
              <a:rPr kumimoji="1" lang="ja-JP" altLang="en-US" sz="1400" dirty="0" smtClean="0"/>
              <a:t>をプラス</a:t>
            </a:r>
            <a:endParaRPr kumimoji="1" lang="ja-JP" altLang="en-US" sz="1400" dirty="0"/>
          </a:p>
        </p:txBody>
      </p:sp>
      <p:sp>
        <p:nvSpPr>
          <p:cNvPr id="65" name="フローチャート: 手操作入力 64"/>
          <p:cNvSpPr/>
          <p:nvPr/>
        </p:nvSpPr>
        <p:spPr>
          <a:xfrm>
            <a:off x="3144766" y="4226948"/>
            <a:ext cx="1287325" cy="3088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105786" y="4259683"/>
            <a:ext cx="136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z</a:t>
            </a:r>
            <a:r>
              <a:rPr kumimoji="1" lang="ja-JP" altLang="en-US" sz="1400" dirty="0" smtClean="0"/>
              <a:t>に</a:t>
            </a:r>
            <a:r>
              <a:rPr kumimoji="1" lang="ja-JP" altLang="en-US" sz="1400" dirty="0" smtClean="0"/>
              <a:t>数字を入力</a:t>
            </a:r>
            <a:endParaRPr kumimoji="1" lang="ja-JP" altLang="en-US" sz="1400" dirty="0"/>
          </a:p>
        </p:txBody>
      </p:sp>
      <p:cxnSp>
        <p:nvCxnSpPr>
          <p:cNvPr id="78" name="カギ線コネクタ 77"/>
          <p:cNvCxnSpPr>
            <a:stCxn id="4" idx="2"/>
          </p:cNvCxnSpPr>
          <p:nvPr/>
        </p:nvCxnSpPr>
        <p:spPr>
          <a:xfrm rot="5400000" flipH="1">
            <a:off x="3087138" y="4686074"/>
            <a:ext cx="1410170" cy="7592"/>
          </a:xfrm>
          <a:prstGeom prst="bentConnector5">
            <a:avLst>
              <a:gd name="adj1" fmla="val -24940"/>
              <a:gd name="adj2" fmla="val 13723999"/>
              <a:gd name="adj3" fmla="val 1000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788427" y="5311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85" name="カギ線コネクタ 84"/>
          <p:cNvCxnSpPr>
            <a:stCxn id="4" idx="3"/>
            <a:endCxn id="89" idx="0"/>
          </p:cNvCxnSpPr>
          <p:nvPr/>
        </p:nvCxnSpPr>
        <p:spPr>
          <a:xfrm flipV="1">
            <a:off x="4486252" y="2564146"/>
            <a:ext cx="1373847" cy="2538143"/>
          </a:xfrm>
          <a:prstGeom prst="bentConnector4">
            <a:avLst>
              <a:gd name="adj1" fmla="val 36874"/>
              <a:gd name="adj2" fmla="val 1121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5099804" y="3545335"/>
            <a:ext cx="1529546" cy="31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144470" y="3563625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x</a:t>
            </a:r>
            <a:r>
              <a:rPr lang="ja-JP" altLang="en-US" sz="1400" dirty="0" smtClean="0"/>
              <a:t>から</a:t>
            </a:r>
            <a:r>
              <a:rPr lang="en-US" altLang="ja-JP" sz="1400" dirty="0" smtClean="0"/>
              <a:t>z</a:t>
            </a:r>
            <a:r>
              <a:rPr lang="ja-JP" altLang="en-US" sz="1400" dirty="0" smtClean="0"/>
              <a:t>をマイナス</a:t>
            </a:r>
            <a:endParaRPr kumimoji="1" lang="ja-JP" altLang="en-US" sz="1400" dirty="0"/>
          </a:p>
        </p:txBody>
      </p:sp>
      <p:sp>
        <p:nvSpPr>
          <p:cNvPr id="89" name="正方形/長方形 88"/>
          <p:cNvSpPr/>
          <p:nvPr/>
        </p:nvSpPr>
        <p:spPr>
          <a:xfrm>
            <a:off x="5446670" y="2564146"/>
            <a:ext cx="826858" cy="301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577764" y="254585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購入</a:t>
            </a:r>
            <a:endParaRPr kumimoji="1" lang="ja-JP" altLang="en-US" sz="16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463538" y="472805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5217976" y="4587197"/>
            <a:ext cx="1287325" cy="31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465602" y="461506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x</a:t>
            </a:r>
            <a:r>
              <a:rPr lang="ja-JP" altLang="en-US" sz="1400" dirty="0" smtClean="0"/>
              <a:t>を返却</a:t>
            </a:r>
            <a:endParaRPr kumimoji="1" lang="ja-JP" altLang="en-US" sz="1400" dirty="0"/>
          </a:p>
        </p:txBody>
      </p:sp>
      <p:sp>
        <p:nvSpPr>
          <p:cNvPr id="105" name="タイトル 5"/>
          <p:cNvSpPr txBox="1">
            <a:spLocks/>
          </p:cNvSpPr>
          <p:nvPr/>
        </p:nvSpPr>
        <p:spPr>
          <a:xfrm>
            <a:off x="5287863" y="5928780"/>
            <a:ext cx="1164734" cy="275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end</a:t>
            </a:r>
            <a:endParaRPr lang="ja-JP" altLang="en-US" sz="1800" dirty="0"/>
          </a:p>
        </p:txBody>
      </p:sp>
      <p:sp>
        <p:nvSpPr>
          <p:cNvPr id="106" name="フローチャート: 端子 105"/>
          <p:cNvSpPr/>
          <p:nvPr/>
        </p:nvSpPr>
        <p:spPr>
          <a:xfrm>
            <a:off x="5030995" y="5914664"/>
            <a:ext cx="1678470" cy="25542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1" idx="2"/>
            <a:endCxn id="106" idx="0"/>
          </p:cNvCxnSpPr>
          <p:nvPr/>
        </p:nvCxnSpPr>
        <p:spPr>
          <a:xfrm>
            <a:off x="5861639" y="4904547"/>
            <a:ext cx="8591" cy="10101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1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511</Words>
  <Application>Microsoft Office PowerPoint</Application>
  <PresentationFormat>ワイド画面</PresentationFormat>
  <Paragraphs>128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start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進藤　友弥</dc:creator>
  <cp:lastModifiedBy>進藤　友弥</cp:lastModifiedBy>
  <cp:revision>38</cp:revision>
  <dcterms:created xsi:type="dcterms:W3CDTF">2016-09-06T06:59:24Z</dcterms:created>
  <dcterms:modified xsi:type="dcterms:W3CDTF">2016-09-07T04:50:04Z</dcterms:modified>
</cp:coreProperties>
</file>