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12192000"/>
  <p:notesSz cx="6858000" cy="9144000"/>
  <p:embeddedFontLst>
    <p:embeddedFont>
      <p:font typeface="Garamon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4053955-8397-428F-9B56-60BB4A162506}">
  <a:tblStyle styleId="{94053955-8397-428F-9B56-60BB4A162506}" styleName="Table_0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8EBE7"/>
          </a:solidFill>
        </a:fill>
      </a:tcStyle>
    </a:wholeTbl>
    <a:band1H>
      <a:tcStyle>
        <a:fill>
          <a:solidFill>
            <a:srgbClr val="F1D5CB"/>
          </a:solidFill>
        </a:fill>
      </a:tcStyle>
    </a:band1H>
    <a:band1V>
      <a:tcStyle>
        <a:fill>
          <a:solidFill>
            <a:srgbClr val="F1D5CB"/>
          </a:solidFill>
        </a:fill>
      </a:tcStyle>
    </a:band1V>
    <a:lastCol>
      <a:tcTxStyle b="on" i="off">
        <a:font>
          <a:latin typeface="Garamond"/>
          <a:ea typeface="Garamond"/>
          <a:cs typeface="Garamond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Garamond"/>
          <a:ea typeface="Garamond"/>
          <a:cs typeface="Garamond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5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Garamond-bold.fntdata"/><Relationship Id="rId23" Type="http://schemas.openxmlformats.org/officeDocument/2006/relationships/font" Target="fonts/Garamond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Garamond-boldItalic.fntdata"/><Relationship Id="rId25" Type="http://schemas.openxmlformats.org/officeDocument/2006/relationships/font" Target="fonts/Garamond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519" name="Shape 5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529" name="Shape 5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538" name="Shape 5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545" name="Shape 5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551" name="Shape 5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559" name="Shape 5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505" name="Shape 5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512" name="Shape 5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Relationship Id="rId3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4.png"/><Relationship Id="rId3" Type="http://schemas.openxmlformats.org/officeDocument/2006/relationships/image" Target="../media/image0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4.png"/><Relationship Id="rId3" Type="http://schemas.openxmlformats.org/officeDocument/2006/relationships/image" Target="../media/image0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-16933" y="0"/>
            <a:ext cx="12231159" cy="6856214"/>
            <a:chOff x="-16933" y="0"/>
            <a:chExt cx="12231159" cy="6856214"/>
          </a:xfrm>
        </p:grpSpPr>
        <p:pic>
          <p:nvPicPr>
            <p:cNvPr descr="HD-PanelTitleR1.png" id="18" name="Shape 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4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2328332" y="1540929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DRibbonTitle-UniformTrim.png" id="20" name="Shape 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3" y="3147608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Shape 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8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692398" y="3657596"/>
            <a:ext cx="681566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983232" y="5037662"/>
            <a:ext cx="897464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692397" y="5037662"/>
            <a:ext cx="5214633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956900" y="5037662"/>
            <a:ext cx="55116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27" name="Shape 27"/>
          <p:cNvCxnSpPr/>
          <p:nvPr/>
        </p:nvCxnSpPr>
        <p:spPr>
          <a:xfrm>
            <a:off x="2692399" y="3522130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캡션 있는 파노라마 그림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295400" y="4815414"/>
            <a:ext cx="9609666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1041425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295400" y="5382153"/>
            <a:ext cx="9609666" cy="493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제목 및 캡션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303866" y="982132"/>
            <a:ext cx="9592730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303866" y="4343398"/>
            <a:ext cx="9592730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98" name="Shape 98"/>
          <p:cNvCxnSpPr/>
          <p:nvPr/>
        </p:nvCxnSpPr>
        <p:spPr>
          <a:xfrm>
            <a:off x="1396169" y="4140198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캡션 있는 인용문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446212" y="982132"/>
            <a:ext cx="9296396" cy="2370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1674809" y="3352800"/>
            <a:ext cx="8839201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76835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76835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76834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76834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1295400" y="4343398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06" name="Shape 106"/>
          <p:cNvSpPr txBox="1"/>
          <p:nvPr/>
        </p:nvSpPr>
        <p:spPr>
          <a:xfrm>
            <a:off x="862012" y="879961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0600267" y="282786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1396169" y="4140198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명함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295400" y="3308580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295400" y="4777380"/>
            <a:ext cx="9609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인용문 있는 명함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446212" y="982132"/>
            <a:ext cx="929639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295400" y="3639312"/>
            <a:ext cx="9609668" cy="8869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1295400" y="4529667"/>
            <a:ext cx="9609668" cy="13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22" name="Shape 122"/>
          <p:cNvSpPr txBox="1"/>
          <p:nvPr/>
        </p:nvSpPr>
        <p:spPr>
          <a:xfrm>
            <a:off x="862012" y="879961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0600267" y="2599258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참 또는 거짓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295400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295400" y="3630167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1295400" y="4470398"/>
            <a:ext cx="9609668" cy="1405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32" name="Shape 132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4436530" y="-584195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197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1397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99694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1739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1339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76835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76835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76834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76834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39" name="Shape 13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 rot="5400000">
            <a:off x="7497933" y="2483549"/>
            <a:ext cx="4893735" cy="1890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 rot="5400000">
            <a:off x="2565043" y="-287513"/>
            <a:ext cx="4893731" cy="7433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197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1397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99694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1739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1339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76835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76835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76834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76834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46" name="Shape 146"/>
          <p:cNvCxnSpPr/>
          <p:nvPr/>
        </p:nvCxnSpPr>
        <p:spPr>
          <a:xfrm>
            <a:off x="8863889" y="990600"/>
            <a:ext cx="0" cy="4876798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hape 159"/>
          <p:cNvCxnSpPr/>
          <p:nvPr/>
        </p:nvCxnSpPr>
        <p:spPr>
          <a:xfrm>
            <a:off x="1396169" y="2421466"/>
            <a:ext cx="94073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Shape 160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5400" y="2556932"/>
            <a:ext cx="9601200" cy="3318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481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2794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226694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2882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2355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178435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178435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178434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178434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8677500" y="5969000"/>
            <a:ext cx="16001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0353900" y="5969000"/>
            <a:ext cx="5426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-16932" y="0"/>
            <a:ext cx="12231133" cy="6856199"/>
            <a:chOff x="-16932" y="0"/>
            <a:chExt cx="12231133" cy="6856199"/>
          </a:xfrm>
        </p:grpSpPr>
        <p:pic>
          <p:nvPicPr>
            <p:cNvPr descr="HD-PanelTitleR1.png" id="167" name="Shape 16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700" cy="6856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Shape 168"/>
            <p:cNvSpPr/>
            <p:nvPr/>
          </p:nvSpPr>
          <p:spPr>
            <a:xfrm>
              <a:off x="2328332" y="1540929"/>
              <a:ext cx="7543800" cy="3835499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DRibbonTitle-UniformTrim.png" id="169" name="Shape 1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2" y="3147608"/>
              <a:ext cx="2477999" cy="612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170" name="Shape 1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8"/>
              <a:ext cx="2477999" cy="612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Shape 171"/>
          <p:cNvSpPr txBox="1"/>
          <p:nvPr>
            <p:ph type="ctrTitle"/>
          </p:nvPr>
        </p:nvSpPr>
        <p:spPr>
          <a:xfrm>
            <a:off x="2692398" y="1871131"/>
            <a:ext cx="6815699" cy="1515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" type="subTitle"/>
          </p:nvPr>
        </p:nvSpPr>
        <p:spPr>
          <a:xfrm>
            <a:off x="2692398" y="3657596"/>
            <a:ext cx="6815699" cy="1320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0" type="dt"/>
          </p:nvPr>
        </p:nvSpPr>
        <p:spPr>
          <a:xfrm>
            <a:off x="7983232" y="5037662"/>
            <a:ext cx="8975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2692397" y="5037662"/>
            <a:ext cx="52145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956900" y="5037662"/>
            <a:ext cx="5510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76" name="Shape 176"/>
          <p:cNvCxnSpPr/>
          <p:nvPr/>
        </p:nvCxnSpPr>
        <p:spPr>
          <a:xfrm>
            <a:off x="2692399" y="3522130"/>
            <a:ext cx="6815699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197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1397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99694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1739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1339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76835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76835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76834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76834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2015066" y="1752606"/>
            <a:ext cx="8158799" cy="18224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2015066" y="3846051"/>
            <a:ext cx="8158799" cy="954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0" type="dt"/>
          </p:nvPr>
        </p:nvSpPr>
        <p:spPr>
          <a:xfrm>
            <a:off x="8677500" y="5969000"/>
            <a:ext cx="16001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10353900" y="5969000"/>
            <a:ext cx="5426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83" name="Shape 183"/>
          <p:cNvCxnSpPr/>
          <p:nvPr/>
        </p:nvCxnSpPr>
        <p:spPr>
          <a:xfrm>
            <a:off x="2012723" y="3710585"/>
            <a:ext cx="81633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1396169" y="2421466"/>
            <a:ext cx="94073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Shape 186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298448" y="2560316"/>
            <a:ext cx="4718400" cy="331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481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2794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226694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2882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2355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178435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178435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178434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178434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6181344" y="2560316"/>
            <a:ext cx="4718400" cy="331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481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2794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226694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2882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2355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178435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178435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178434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178434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0" type="dt"/>
          </p:nvPr>
        </p:nvSpPr>
        <p:spPr>
          <a:xfrm>
            <a:off x="8677500" y="5969000"/>
            <a:ext cx="16001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10353900" y="5969000"/>
            <a:ext cx="5426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295400" y="2658533"/>
            <a:ext cx="4718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1295400" y="3243258"/>
            <a:ext cx="4718400" cy="2632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481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2794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226694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2882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2355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178435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178435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178434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178434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3" type="body"/>
          </p:nvPr>
        </p:nvSpPr>
        <p:spPr>
          <a:xfrm>
            <a:off x="6180669" y="2658533"/>
            <a:ext cx="4718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4" type="body"/>
          </p:nvPr>
        </p:nvSpPr>
        <p:spPr>
          <a:xfrm>
            <a:off x="6180669" y="3243258"/>
            <a:ext cx="4718400" cy="2632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481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2794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226694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2882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2355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178435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178435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178434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178434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0" type="dt"/>
          </p:nvPr>
        </p:nvSpPr>
        <p:spPr>
          <a:xfrm>
            <a:off x="8677500" y="5969000"/>
            <a:ext cx="16001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10353900" y="5969000"/>
            <a:ext cx="5426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201" name="Shape 201"/>
          <p:cNvCxnSpPr/>
          <p:nvPr/>
        </p:nvCxnSpPr>
        <p:spPr>
          <a:xfrm>
            <a:off x="1396169" y="2421466"/>
            <a:ext cx="94073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0" type="dt"/>
          </p:nvPr>
        </p:nvSpPr>
        <p:spPr>
          <a:xfrm>
            <a:off x="8677500" y="5969000"/>
            <a:ext cx="16001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10353900" y="5969000"/>
            <a:ext cx="5426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207" name="Shape 207"/>
          <p:cNvCxnSpPr/>
          <p:nvPr/>
        </p:nvCxnSpPr>
        <p:spPr>
          <a:xfrm>
            <a:off x="1396169" y="2421466"/>
            <a:ext cx="94073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0" type="dt"/>
          </p:nvPr>
        </p:nvSpPr>
        <p:spPr>
          <a:xfrm>
            <a:off x="8677500" y="5969000"/>
            <a:ext cx="16001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10353900" y="5969000"/>
            <a:ext cx="5426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93811" y="1388533"/>
            <a:ext cx="371850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5418667" y="982129"/>
            <a:ext cx="5469598" cy="489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38481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2794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226694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2882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2355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178435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178435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178434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178434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1293811" y="3031065"/>
            <a:ext cx="37185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0" type="dt"/>
          </p:nvPr>
        </p:nvSpPr>
        <p:spPr>
          <a:xfrm>
            <a:off x="8677500" y="5969000"/>
            <a:ext cx="16001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10353900" y="5969000"/>
            <a:ext cx="5426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219" name="Shape 21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295399" y="1883832"/>
            <a:ext cx="624180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2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2" name="Shape 222"/>
          <p:cNvSpPr/>
          <p:nvPr>
            <p:ph idx="2" type="pic"/>
          </p:nvPr>
        </p:nvSpPr>
        <p:spPr>
          <a:xfrm>
            <a:off x="8094831" y="1041400"/>
            <a:ext cx="3063300" cy="477509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295399" y="3255432"/>
            <a:ext cx="6241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0" type="dt"/>
          </p:nvPr>
        </p:nvSpPr>
        <p:spPr>
          <a:xfrm>
            <a:off x="8677500" y="5969000"/>
            <a:ext cx="16001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10353900" y="5969000"/>
            <a:ext cx="5426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캡션 있는 파노라마 그림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295400" y="4815414"/>
            <a:ext cx="9609600" cy="566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9" name="Shape 229"/>
          <p:cNvSpPr/>
          <p:nvPr>
            <p:ph idx="2" type="pic"/>
          </p:nvPr>
        </p:nvSpPr>
        <p:spPr>
          <a:xfrm>
            <a:off x="1041425" y="1041399"/>
            <a:ext cx="10106100" cy="3335998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1295400" y="5382153"/>
            <a:ext cx="9609600" cy="49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0" type="dt"/>
          </p:nvPr>
        </p:nvSpPr>
        <p:spPr>
          <a:xfrm>
            <a:off x="8677500" y="5969000"/>
            <a:ext cx="16001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10353900" y="5969000"/>
            <a:ext cx="5426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제목 및 캡션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303866" y="982132"/>
            <a:ext cx="9592798" cy="29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1303866" y="4343398"/>
            <a:ext cx="9592798" cy="15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0" type="dt"/>
          </p:nvPr>
        </p:nvSpPr>
        <p:spPr>
          <a:xfrm>
            <a:off x="8677500" y="5969000"/>
            <a:ext cx="16001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10353900" y="5969000"/>
            <a:ext cx="5426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240" name="Shape 240"/>
          <p:cNvCxnSpPr/>
          <p:nvPr/>
        </p:nvCxnSpPr>
        <p:spPr>
          <a:xfrm>
            <a:off x="1396169" y="4140198"/>
            <a:ext cx="94073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캡션 있는 인용문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446212" y="982132"/>
            <a:ext cx="9296399" cy="2370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674808" y="3352800"/>
            <a:ext cx="8839199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178435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178435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178434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178434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2" type="body"/>
          </p:nvPr>
        </p:nvSpPr>
        <p:spPr>
          <a:xfrm>
            <a:off x="1295400" y="4343398"/>
            <a:ext cx="96096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45" name="Shape 245"/>
          <p:cNvSpPr txBox="1"/>
          <p:nvPr>
            <p:ph idx="10" type="dt"/>
          </p:nvPr>
        </p:nvSpPr>
        <p:spPr>
          <a:xfrm>
            <a:off x="8677500" y="5969000"/>
            <a:ext cx="16001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10353900" y="5969000"/>
            <a:ext cx="5426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248" name="Shape 248"/>
          <p:cNvSpPr txBox="1"/>
          <p:nvPr/>
        </p:nvSpPr>
        <p:spPr>
          <a:xfrm>
            <a:off x="862012" y="879961"/>
            <a:ext cx="609599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0600267" y="2827866"/>
            <a:ext cx="609599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250" name="Shape 250"/>
          <p:cNvCxnSpPr/>
          <p:nvPr/>
        </p:nvCxnSpPr>
        <p:spPr>
          <a:xfrm>
            <a:off x="1396169" y="4140198"/>
            <a:ext cx="94073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2015066" y="1752606"/>
            <a:ext cx="8158688" cy="18225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2015066" y="3846051"/>
            <a:ext cx="8158689" cy="9545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41" name="Shape 41"/>
          <p:cNvCxnSpPr/>
          <p:nvPr/>
        </p:nvCxnSpPr>
        <p:spPr>
          <a:xfrm>
            <a:off x="2012723" y="3710585"/>
            <a:ext cx="816337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명함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295400" y="3308580"/>
            <a:ext cx="96096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1295400" y="4777380"/>
            <a:ext cx="9609600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4" name="Shape 254"/>
          <p:cNvSpPr txBox="1"/>
          <p:nvPr>
            <p:ph idx="10" type="dt"/>
          </p:nvPr>
        </p:nvSpPr>
        <p:spPr>
          <a:xfrm>
            <a:off x="8677500" y="5969000"/>
            <a:ext cx="16001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5" name="Shape 255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10353900" y="5969000"/>
            <a:ext cx="5426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인용문 있는 명함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446212" y="982132"/>
            <a:ext cx="9296399" cy="22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1295400" y="3639312"/>
            <a:ext cx="96096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2" type="body"/>
          </p:nvPr>
        </p:nvSpPr>
        <p:spPr>
          <a:xfrm>
            <a:off x="1295400" y="4529667"/>
            <a:ext cx="96096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61" name="Shape 261"/>
          <p:cNvSpPr txBox="1"/>
          <p:nvPr>
            <p:ph idx="10" type="dt"/>
          </p:nvPr>
        </p:nvSpPr>
        <p:spPr>
          <a:xfrm>
            <a:off x="8677500" y="5969000"/>
            <a:ext cx="16001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10353900" y="5969000"/>
            <a:ext cx="5426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264" name="Shape 264"/>
          <p:cNvSpPr txBox="1"/>
          <p:nvPr/>
        </p:nvSpPr>
        <p:spPr>
          <a:xfrm>
            <a:off x="862012" y="879961"/>
            <a:ext cx="609599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0600267" y="2599258"/>
            <a:ext cx="609599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266" name="Shape 266"/>
          <p:cNvCxnSpPr/>
          <p:nvPr/>
        </p:nvCxnSpPr>
        <p:spPr>
          <a:xfrm>
            <a:off x="1396169" y="3429000"/>
            <a:ext cx="94073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참 또는 거짓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295400" y="982132"/>
            <a:ext cx="9609600" cy="22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295400" y="3630167"/>
            <a:ext cx="96096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2" type="body"/>
          </p:nvPr>
        </p:nvSpPr>
        <p:spPr>
          <a:xfrm>
            <a:off x="1295400" y="4470398"/>
            <a:ext cx="9609600" cy="140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10" type="dt"/>
          </p:nvPr>
        </p:nvSpPr>
        <p:spPr>
          <a:xfrm>
            <a:off x="8677500" y="5969000"/>
            <a:ext cx="16001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72" name="Shape 272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10353900" y="5969000"/>
            <a:ext cx="5426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274" name="Shape 274"/>
          <p:cNvCxnSpPr/>
          <p:nvPr/>
        </p:nvCxnSpPr>
        <p:spPr>
          <a:xfrm>
            <a:off x="1396169" y="3429000"/>
            <a:ext cx="94073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 rot="5400000">
            <a:off x="4436544" y="-584216"/>
            <a:ext cx="331889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481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2794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226694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2882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2355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178435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178435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178434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178434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10" type="dt"/>
          </p:nvPr>
        </p:nvSpPr>
        <p:spPr>
          <a:xfrm>
            <a:off x="8677500" y="5969000"/>
            <a:ext cx="16001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79" name="Shape 279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10353900" y="5969000"/>
            <a:ext cx="5426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281" name="Shape 281"/>
          <p:cNvCxnSpPr/>
          <p:nvPr/>
        </p:nvCxnSpPr>
        <p:spPr>
          <a:xfrm>
            <a:off x="1396169" y="2421466"/>
            <a:ext cx="94073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 rot="5400000">
            <a:off x="7497998" y="2483479"/>
            <a:ext cx="4893599" cy="189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 rot="5400000">
            <a:off x="2565071" y="-287617"/>
            <a:ext cx="4893599" cy="743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481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2794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226694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2882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2355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178435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178435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178434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178434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0" type="dt"/>
          </p:nvPr>
        </p:nvSpPr>
        <p:spPr>
          <a:xfrm>
            <a:off x="8677500" y="5969000"/>
            <a:ext cx="16001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10353900" y="5969000"/>
            <a:ext cx="5426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288" name="Shape 288"/>
          <p:cNvCxnSpPr/>
          <p:nvPr/>
        </p:nvCxnSpPr>
        <p:spPr>
          <a:xfrm>
            <a:off x="8863889" y="990600"/>
            <a:ext cx="0" cy="4876798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Shape 301"/>
          <p:cNvCxnSpPr/>
          <p:nvPr/>
        </p:nvCxnSpPr>
        <p:spPr>
          <a:xfrm>
            <a:off x="1396169" y="2421466"/>
            <a:ext cx="9407399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Shape 302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295400" y="2556932"/>
            <a:ext cx="9601200" cy="331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46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7305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596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323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4764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4764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4765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4765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04" name="Shape 304"/>
          <p:cNvSpPr txBox="1"/>
          <p:nvPr>
            <p:ph idx="10" type="dt"/>
          </p:nvPr>
        </p:nvSpPr>
        <p:spPr>
          <a:xfrm>
            <a:off x="8677500" y="5969000"/>
            <a:ext cx="16001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05" name="Shape 305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10353900" y="5969000"/>
            <a:ext cx="5426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Shape 308"/>
          <p:cNvGrpSpPr/>
          <p:nvPr/>
        </p:nvGrpSpPr>
        <p:grpSpPr>
          <a:xfrm>
            <a:off x="-16932" y="0"/>
            <a:ext cx="12231136" cy="6856199"/>
            <a:chOff x="-16933" y="0"/>
            <a:chExt cx="12231136" cy="6856199"/>
          </a:xfrm>
        </p:grpSpPr>
        <p:pic>
          <p:nvPicPr>
            <p:cNvPr descr="HD-PanelTitleR1.png" id="309" name="Shape 30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700" cy="6856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Shape 310"/>
            <p:cNvSpPr/>
            <p:nvPr/>
          </p:nvSpPr>
          <p:spPr>
            <a:xfrm>
              <a:off x="2328332" y="1540929"/>
              <a:ext cx="7543800" cy="3835499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DRibbonTitle-UniformTrim.png" id="311" name="Shape 3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3" y="3147608"/>
              <a:ext cx="2477999" cy="612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312" name="Shape 3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8"/>
              <a:ext cx="2477999" cy="612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3" name="Shape 313"/>
          <p:cNvSpPr txBox="1"/>
          <p:nvPr>
            <p:ph type="ctrTitle"/>
          </p:nvPr>
        </p:nvSpPr>
        <p:spPr>
          <a:xfrm>
            <a:off x="2692398" y="1871131"/>
            <a:ext cx="6815699" cy="1515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4" name="Shape 314"/>
          <p:cNvSpPr txBox="1"/>
          <p:nvPr>
            <p:ph idx="1" type="subTitle"/>
          </p:nvPr>
        </p:nvSpPr>
        <p:spPr>
          <a:xfrm>
            <a:off x="2692398" y="3657596"/>
            <a:ext cx="6815699" cy="132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15" name="Shape 315"/>
          <p:cNvSpPr txBox="1"/>
          <p:nvPr>
            <p:ph idx="10" type="dt"/>
          </p:nvPr>
        </p:nvSpPr>
        <p:spPr>
          <a:xfrm>
            <a:off x="7983232" y="5037662"/>
            <a:ext cx="8975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16" name="Shape 316"/>
          <p:cNvSpPr txBox="1"/>
          <p:nvPr>
            <p:ph idx="11" type="ftr"/>
          </p:nvPr>
        </p:nvSpPr>
        <p:spPr>
          <a:xfrm>
            <a:off x="2692397" y="5037662"/>
            <a:ext cx="52145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8956900" y="5037662"/>
            <a:ext cx="5510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318" name="Shape 318"/>
          <p:cNvCxnSpPr/>
          <p:nvPr/>
        </p:nvCxnSpPr>
        <p:spPr>
          <a:xfrm>
            <a:off x="2692399" y="3522130"/>
            <a:ext cx="6815699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2015067" y="1752606"/>
            <a:ext cx="8158799" cy="18224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2015066" y="3846051"/>
            <a:ext cx="8158799" cy="95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22" name="Shape 322"/>
          <p:cNvSpPr txBox="1"/>
          <p:nvPr>
            <p:ph idx="10" type="dt"/>
          </p:nvPr>
        </p:nvSpPr>
        <p:spPr>
          <a:xfrm>
            <a:off x="8677500" y="5969000"/>
            <a:ext cx="16001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23" name="Shape 323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10353900" y="5969000"/>
            <a:ext cx="5426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325" name="Shape 325"/>
          <p:cNvCxnSpPr/>
          <p:nvPr/>
        </p:nvCxnSpPr>
        <p:spPr>
          <a:xfrm>
            <a:off x="2012723" y="3710585"/>
            <a:ext cx="81633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Shape 327"/>
          <p:cNvCxnSpPr/>
          <p:nvPr/>
        </p:nvCxnSpPr>
        <p:spPr>
          <a:xfrm>
            <a:off x="1396169" y="2421466"/>
            <a:ext cx="9407399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Shape 328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1298448" y="2560318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46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7305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596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323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4764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4764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4765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4765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0" name="Shape 330"/>
          <p:cNvSpPr txBox="1"/>
          <p:nvPr>
            <p:ph idx="2" type="body"/>
          </p:nvPr>
        </p:nvSpPr>
        <p:spPr>
          <a:xfrm>
            <a:off x="6181344" y="2560318"/>
            <a:ext cx="4718400" cy="3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46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7305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596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323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4764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4764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4765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4765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1" name="Shape 331"/>
          <p:cNvSpPr txBox="1"/>
          <p:nvPr>
            <p:ph idx="10" type="dt"/>
          </p:nvPr>
        </p:nvSpPr>
        <p:spPr>
          <a:xfrm>
            <a:off x="8677500" y="5969000"/>
            <a:ext cx="16001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2" name="Shape 332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10353900" y="5969000"/>
            <a:ext cx="5426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1295400" y="2658533"/>
            <a:ext cx="4718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7" name="Shape 337"/>
          <p:cNvSpPr txBox="1"/>
          <p:nvPr>
            <p:ph idx="2" type="body"/>
          </p:nvPr>
        </p:nvSpPr>
        <p:spPr>
          <a:xfrm>
            <a:off x="1295400" y="3243260"/>
            <a:ext cx="4718400" cy="263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46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7305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596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323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4764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4764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4765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4765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8" name="Shape 338"/>
          <p:cNvSpPr txBox="1"/>
          <p:nvPr>
            <p:ph idx="3" type="body"/>
          </p:nvPr>
        </p:nvSpPr>
        <p:spPr>
          <a:xfrm>
            <a:off x="6180669" y="2658533"/>
            <a:ext cx="4718399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9" name="Shape 339"/>
          <p:cNvSpPr txBox="1"/>
          <p:nvPr>
            <p:ph idx="4" type="body"/>
          </p:nvPr>
        </p:nvSpPr>
        <p:spPr>
          <a:xfrm>
            <a:off x="6180669" y="3243260"/>
            <a:ext cx="4718399" cy="263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46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7305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596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323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4764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4764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4765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4765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40" name="Shape 340"/>
          <p:cNvSpPr txBox="1"/>
          <p:nvPr>
            <p:ph idx="10" type="dt"/>
          </p:nvPr>
        </p:nvSpPr>
        <p:spPr>
          <a:xfrm>
            <a:off x="8677500" y="5969000"/>
            <a:ext cx="16001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41" name="Shape 341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10353900" y="5969000"/>
            <a:ext cx="5426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343" name="Shape 343"/>
          <p:cNvCxnSpPr/>
          <p:nvPr/>
        </p:nvCxnSpPr>
        <p:spPr>
          <a:xfrm>
            <a:off x="1396169" y="2421466"/>
            <a:ext cx="9407399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hape 4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298448" y="2560317"/>
            <a:ext cx="4718302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197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1397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99694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1739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1339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76835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76835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76834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76834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6181344" y="2560317"/>
            <a:ext cx="4718302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197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1397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99694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1739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1339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76835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76835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76834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76834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6" name="Shape 346"/>
          <p:cNvSpPr txBox="1"/>
          <p:nvPr>
            <p:ph idx="10" type="dt"/>
          </p:nvPr>
        </p:nvSpPr>
        <p:spPr>
          <a:xfrm>
            <a:off x="8677500" y="5969000"/>
            <a:ext cx="16001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47" name="Shape 347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10353900" y="5969000"/>
            <a:ext cx="5426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349" name="Shape 349"/>
          <p:cNvCxnSpPr/>
          <p:nvPr/>
        </p:nvCxnSpPr>
        <p:spPr>
          <a:xfrm>
            <a:off x="1396169" y="2421466"/>
            <a:ext cx="9407399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0" type="dt"/>
          </p:nvPr>
        </p:nvSpPr>
        <p:spPr>
          <a:xfrm>
            <a:off x="8677500" y="5969000"/>
            <a:ext cx="16001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52" name="Shape 352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10353900" y="5969000"/>
            <a:ext cx="5426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1293811" y="1388533"/>
            <a:ext cx="37185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5418667" y="982129"/>
            <a:ext cx="5469599" cy="489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546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7305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596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323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4764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4764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4765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4765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57" name="Shape 357"/>
          <p:cNvSpPr txBox="1"/>
          <p:nvPr>
            <p:ph idx="2" type="body"/>
          </p:nvPr>
        </p:nvSpPr>
        <p:spPr>
          <a:xfrm>
            <a:off x="1293811" y="3031065"/>
            <a:ext cx="37185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58" name="Shape 358"/>
          <p:cNvSpPr txBox="1"/>
          <p:nvPr>
            <p:ph idx="10" type="dt"/>
          </p:nvPr>
        </p:nvSpPr>
        <p:spPr>
          <a:xfrm>
            <a:off x="8677500" y="5969000"/>
            <a:ext cx="16001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59" name="Shape 359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10353900" y="5969000"/>
            <a:ext cx="5426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361" name="Shape 361"/>
          <p:cNvCxnSpPr/>
          <p:nvPr/>
        </p:nvCxnSpPr>
        <p:spPr>
          <a:xfrm>
            <a:off x="1396169" y="2912533"/>
            <a:ext cx="3514499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1295399" y="1883832"/>
            <a:ext cx="62418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2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4" name="Shape 364"/>
          <p:cNvSpPr/>
          <p:nvPr>
            <p:ph idx="2" type="pic"/>
          </p:nvPr>
        </p:nvSpPr>
        <p:spPr>
          <a:xfrm>
            <a:off x="8094831" y="1041400"/>
            <a:ext cx="3063300" cy="477509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1295399" y="3255432"/>
            <a:ext cx="6241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66" name="Shape 366"/>
          <p:cNvSpPr txBox="1"/>
          <p:nvPr>
            <p:ph idx="10" type="dt"/>
          </p:nvPr>
        </p:nvSpPr>
        <p:spPr>
          <a:xfrm>
            <a:off x="8677500" y="5969000"/>
            <a:ext cx="16001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67" name="Shape 367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10353900" y="5969000"/>
            <a:ext cx="5426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캡션 있는 파노라마 그림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1295400" y="4815414"/>
            <a:ext cx="9609600" cy="566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1" name="Shape 371"/>
          <p:cNvSpPr/>
          <p:nvPr>
            <p:ph idx="2" type="pic"/>
          </p:nvPr>
        </p:nvSpPr>
        <p:spPr>
          <a:xfrm>
            <a:off x="1041425" y="1041399"/>
            <a:ext cx="10106100" cy="333599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1295400" y="5382153"/>
            <a:ext cx="9609600" cy="49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73" name="Shape 373"/>
          <p:cNvSpPr txBox="1"/>
          <p:nvPr>
            <p:ph idx="10" type="dt"/>
          </p:nvPr>
        </p:nvSpPr>
        <p:spPr>
          <a:xfrm>
            <a:off x="8677500" y="5969000"/>
            <a:ext cx="16001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74" name="Shape 374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10353900" y="5969000"/>
            <a:ext cx="5426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제목 및 캡션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1303866" y="982132"/>
            <a:ext cx="9592799" cy="29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1303866" y="4343398"/>
            <a:ext cx="9592799" cy="15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79" name="Shape 379"/>
          <p:cNvSpPr txBox="1"/>
          <p:nvPr>
            <p:ph idx="10" type="dt"/>
          </p:nvPr>
        </p:nvSpPr>
        <p:spPr>
          <a:xfrm>
            <a:off x="8677500" y="5969000"/>
            <a:ext cx="16001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80" name="Shape 380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10353900" y="5969000"/>
            <a:ext cx="5426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382" name="Shape 382"/>
          <p:cNvCxnSpPr/>
          <p:nvPr/>
        </p:nvCxnSpPr>
        <p:spPr>
          <a:xfrm>
            <a:off x="1396169" y="4140198"/>
            <a:ext cx="9407399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캡션 있는 인용문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1446212" y="982132"/>
            <a:ext cx="9296399" cy="237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1674810" y="3352800"/>
            <a:ext cx="8839199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4764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4764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4765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4765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86" name="Shape 386"/>
          <p:cNvSpPr txBox="1"/>
          <p:nvPr>
            <p:ph idx="2" type="body"/>
          </p:nvPr>
        </p:nvSpPr>
        <p:spPr>
          <a:xfrm>
            <a:off x="1295400" y="4343398"/>
            <a:ext cx="96096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87" name="Shape 387"/>
          <p:cNvSpPr txBox="1"/>
          <p:nvPr>
            <p:ph idx="10" type="dt"/>
          </p:nvPr>
        </p:nvSpPr>
        <p:spPr>
          <a:xfrm>
            <a:off x="8677500" y="5969000"/>
            <a:ext cx="16001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88" name="Shape 388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10353900" y="5969000"/>
            <a:ext cx="5426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390" name="Shape 390"/>
          <p:cNvSpPr txBox="1"/>
          <p:nvPr/>
        </p:nvSpPr>
        <p:spPr>
          <a:xfrm>
            <a:off x="862012" y="879961"/>
            <a:ext cx="609599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0600267" y="2827868"/>
            <a:ext cx="609599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392" name="Shape 392"/>
          <p:cNvCxnSpPr/>
          <p:nvPr/>
        </p:nvCxnSpPr>
        <p:spPr>
          <a:xfrm>
            <a:off x="1396169" y="4140198"/>
            <a:ext cx="9407399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명함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1295400" y="3308580"/>
            <a:ext cx="96096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1295400" y="4777380"/>
            <a:ext cx="9609600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96" name="Shape 396"/>
          <p:cNvSpPr txBox="1"/>
          <p:nvPr>
            <p:ph idx="10" type="dt"/>
          </p:nvPr>
        </p:nvSpPr>
        <p:spPr>
          <a:xfrm>
            <a:off x="8677500" y="5969000"/>
            <a:ext cx="16001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97" name="Shape 397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10353900" y="5969000"/>
            <a:ext cx="5426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인용문 있는 명함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1446212" y="982132"/>
            <a:ext cx="9296399" cy="22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1295400" y="3639312"/>
            <a:ext cx="96096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02" name="Shape 402"/>
          <p:cNvSpPr txBox="1"/>
          <p:nvPr>
            <p:ph idx="2" type="body"/>
          </p:nvPr>
        </p:nvSpPr>
        <p:spPr>
          <a:xfrm>
            <a:off x="1295400" y="4529667"/>
            <a:ext cx="96096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03" name="Shape 403"/>
          <p:cNvSpPr txBox="1"/>
          <p:nvPr>
            <p:ph idx="10" type="dt"/>
          </p:nvPr>
        </p:nvSpPr>
        <p:spPr>
          <a:xfrm>
            <a:off x="8677500" y="5969000"/>
            <a:ext cx="16001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04" name="Shape 404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10353900" y="5969000"/>
            <a:ext cx="5426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406" name="Shape 406"/>
          <p:cNvSpPr txBox="1"/>
          <p:nvPr/>
        </p:nvSpPr>
        <p:spPr>
          <a:xfrm>
            <a:off x="862012" y="879961"/>
            <a:ext cx="609599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600267" y="2599259"/>
            <a:ext cx="609599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408" name="Shape 408"/>
          <p:cNvCxnSpPr/>
          <p:nvPr/>
        </p:nvCxnSpPr>
        <p:spPr>
          <a:xfrm>
            <a:off x="1396169" y="3429000"/>
            <a:ext cx="9407399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참 또는 거짓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1295400" y="982132"/>
            <a:ext cx="9609600" cy="22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1295400" y="3630167"/>
            <a:ext cx="96096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12" name="Shape 412"/>
          <p:cNvSpPr txBox="1"/>
          <p:nvPr>
            <p:ph idx="2" type="body"/>
          </p:nvPr>
        </p:nvSpPr>
        <p:spPr>
          <a:xfrm>
            <a:off x="1295400" y="4470398"/>
            <a:ext cx="9609600" cy="140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13" name="Shape 413"/>
          <p:cNvSpPr txBox="1"/>
          <p:nvPr>
            <p:ph idx="10" type="dt"/>
          </p:nvPr>
        </p:nvSpPr>
        <p:spPr>
          <a:xfrm>
            <a:off x="8677500" y="5969000"/>
            <a:ext cx="16001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14" name="Shape 414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10353900" y="5969000"/>
            <a:ext cx="5426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416" name="Shape 416"/>
          <p:cNvCxnSpPr/>
          <p:nvPr/>
        </p:nvCxnSpPr>
        <p:spPr>
          <a:xfrm>
            <a:off x="1396169" y="3429000"/>
            <a:ext cx="9407399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295400" y="2658533"/>
            <a:ext cx="471830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295400" y="3243259"/>
            <a:ext cx="4718302" cy="26326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197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1397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99694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1739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1339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76835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76835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76834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76834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6180669" y="2658533"/>
            <a:ext cx="471830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6180669" y="3243259"/>
            <a:ext cx="4718302" cy="26326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197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1397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99694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1739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1339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76835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76835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76834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76834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59" name="Shape 5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 rot="5400000">
            <a:off x="4436545" y="-584217"/>
            <a:ext cx="33188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46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7305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596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323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4764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4764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4765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4765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20" name="Shape 420"/>
          <p:cNvSpPr txBox="1"/>
          <p:nvPr>
            <p:ph idx="10" type="dt"/>
          </p:nvPr>
        </p:nvSpPr>
        <p:spPr>
          <a:xfrm>
            <a:off x="8677500" y="5969000"/>
            <a:ext cx="16001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21" name="Shape 421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10353900" y="5969000"/>
            <a:ext cx="5426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423" name="Shape 423"/>
          <p:cNvCxnSpPr/>
          <p:nvPr/>
        </p:nvCxnSpPr>
        <p:spPr>
          <a:xfrm>
            <a:off x="1396169" y="2421466"/>
            <a:ext cx="9407399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 rot="5400000">
            <a:off x="7498000" y="2483479"/>
            <a:ext cx="4893599" cy="189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 rot="5400000">
            <a:off x="2565071" y="-287617"/>
            <a:ext cx="4893599" cy="743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46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7305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596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323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4764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4764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4765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4765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27" name="Shape 427"/>
          <p:cNvSpPr txBox="1"/>
          <p:nvPr>
            <p:ph idx="10" type="dt"/>
          </p:nvPr>
        </p:nvSpPr>
        <p:spPr>
          <a:xfrm>
            <a:off x="8677500" y="5969000"/>
            <a:ext cx="16001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28" name="Shape 428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10353900" y="5969000"/>
            <a:ext cx="5426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430" name="Shape 430"/>
          <p:cNvCxnSpPr/>
          <p:nvPr/>
        </p:nvCxnSpPr>
        <p:spPr>
          <a:xfrm>
            <a:off x="8863889" y="990600"/>
            <a:ext cx="0" cy="4876799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65" name="Shape 6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293811" y="1388533"/>
            <a:ext cx="3718455" cy="13715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5418667" y="982129"/>
            <a:ext cx="5469465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197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1397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99694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1739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1339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76835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76835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76834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76834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77" name="Shape 77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295399" y="1883832"/>
            <a:ext cx="6241815" cy="13715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2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8094831" y="1041400"/>
            <a:ext cx="3063344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295399" y="3255432"/>
            <a:ext cx="624181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4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03.jpg"/><Relationship Id="rId2" Type="http://schemas.openxmlformats.org/officeDocument/2006/relationships/image" Target="../media/image02.png"/><Relationship Id="rId3" Type="http://schemas.openxmlformats.org/officeDocument/2006/relationships/image" Target="../media/image00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03.jpg"/><Relationship Id="rId2" Type="http://schemas.openxmlformats.org/officeDocument/2006/relationships/image" Target="../media/image02.png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34.xml"/><Relationship Id="rId6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" Type="http://schemas.openxmlformats.org/officeDocument/2006/relationships/image" Target="../media/image03.jpg"/><Relationship Id="rId2" Type="http://schemas.openxmlformats.org/officeDocument/2006/relationships/image" Target="../media/image02.png"/><Relationship Id="rId3" Type="http://schemas.openxmlformats.org/officeDocument/2006/relationships/image" Target="../media/image00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50.xml"/><Relationship Id="rId6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5736" y="0"/>
            <a:ext cx="12229959" cy="6856214"/>
            <a:chOff x="-15736" y="0"/>
            <a:chExt cx="12229959" cy="6856214"/>
          </a:xfrm>
        </p:grpSpPr>
        <p:pic>
          <p:nvPicPr>
            <p:cNvPr descr="HD-PanelContent.png" id="7" name="Shape 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4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8"/>
            <p:cNvSpPr/>
            <p:nvPr/>
          </p:nvSpPr>
          <p:spPr>
            <a:xfrm>
              <a:off x="608012" y="609600"/>
              <a:ext cx="10972799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DRibbonContent-UniformTrim.png" id="9" name="Shape 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38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Shape 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5" y="3153832"/>
              <a:ext cx="777238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Shape 11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197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1397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99694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1739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1339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76835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76835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76834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76834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677500" y="5969000"/>
            <a:ext cx="1600198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0353900" y="5969000"/>
            <a:ext cx="542695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Shape 148"/>
          <p:cNvGrpSpPr/>
          <p:nvPr/>
        </p:nvGrpSpPr>
        <p:grpSpPr>
          <a:xfrm>
            <a:off x="-15736" y="0"/>
            <a:ext cx="12230020" cy="6856199"/>
            <a:chOff x="-15736" y="0"/>
            <a:chExt cx="12230020" cy="6856199"/>
          </a:xfrm>
        </p:grpSpPr>
        <p:pic>
          <p:nvPicPr>
            <p:cNvPr descr="HD-PanelContent.png" id="149" name="Shape 14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700" cy="6856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Shape 150"/>
            <p:cNvSpPr/>
            <p:nvPr/>
          </p:nvSpPr>
          <p:spPr>
            <a:xfrm>
              <a:off x="608012" y="609600"/>
              <a:ext cx="10972799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HDRibbonContent-UniformTrim.png" id="151" name="Shape 151"/>
            <p:cNvSpPr/>
            <p:nvPr/>
          </p:nvSpPr>
          <p:spPr>
            <a:xfrm>
              <a:off x="-15736" y="3153832"/>
              <a:ext cx="777298" cy="60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HDRibbonContent-UniformTrim.png" id="152" name="Shape 152"/>
            <p:cNvSpPr/>
            <p:nvPr/>
          </p:nvSpPr>
          <p:spPr>
            <a:xfrm>
              <a:off x="11436985" y="3153832"/>
              <a:ext cx="777298" cy="60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Shape 153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95400" y="2556932"/>
            <a:ext cx="9601200" cy="3318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481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2794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226694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2882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2355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178435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178435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178434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178434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8677500" y="5969000"/>
            <a:ext cx="16001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10353900" y="5969000"/>
            <a:ext cx="542698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Shape 290"/>
          <p:cNvGrpSpPr/>
          <p:nvPr/>
        </p:nvGrpSpPr>
        <p:grpSpPr>
          <a:xfrm>
            <a:off x="-15736" y="0"/>
            <a:ext cx="12230021" cy="6856199"/>
            <a:chOff x="-15736" y="0"/>
            <a:chExt cx="12230021" cy="6856199"/>
          </a:xfrm>
        </p:grpSpPr>
        <p:pic>
          <p:nvPicPr>
            <p:cNvPr descr="HD-PanelContent.png" id="291" name="Shape 29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700" cy="6856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Shape 292"/>
            <p:cNvSpPr/>
            <p:nvPr/>
          </p:nvSpPr>
          <p:spPr>
            <a:xfrm>
              <a:off x="608012" y="609600"/>
              <a:ext cx="10972799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DRibbonContent-UniformTrim.png" id="293" name="Shape 2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99" cy="60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294" name="Shape 29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5" y="3153832"/>
              <a:ext cx="777299" cy="6062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Shape 295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295400" y="2556932"/>
            <a:ext cx="9601200" cy="331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4609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7305" lvl="2" marL="120015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59689" lvl="3" marL="154305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32385" lvl="4" marL="200025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4764" lvl="5" marL="2514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4764" lvl="6" marL="2971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4765" lvl="7" marL="3429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4765" lvl="8" marL="3886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97" name="Shape 297"/>
          <p:cNvSpPr txBox="1"/>
          <p:nvPr>
            <p:ph idx="10" type="dt"/>
          </p:nvPr>
        </p:nvSpPr>
        <p:spPr>
          <a:xfrm>
            <a:off x="8677500" y="5969000"/>
            <a:ext cx="16001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98" name="Shape 298"/>
          <p:cNvSpPr txBox="1"/>
          <p:nvPr>
            <p:ph idx="11" type="ftr"/>
          </p:nvPr>
        </p:nvSpPr>
        <p:spPr>
          <a:xfrm>
            <a:off x="1295400" y="5969000"/>
            <a:ext cx="73059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10353900" y="5969000"/>
            <a:ext cx="542699" cy="27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image" Target="../media/image0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2조 프로젝트1</a:t>
            </a:r>
          </a:p>
        </p:txBody>
      </p:sp>
      <p:sp>
        <p:nvSpPr>
          <p:cNvPr id="436" name="Shape 436"/>
          <p:cNvSpPr txBox="1"/>
          <p:nvPr>
            <p:ph idx="1" type="subTitle"/>
          </p:nvPr>
        </p:nvSpPr>
        <p:spPr>
          <a:xfrm>
            <a:off x="2692398" y="3657596"/>
            <a:ext cx="681566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(모두의 윷놀이)</a:t>
            </a:r>
          </a:p>
          <a:p>
            <a:pPr indent="0" lvl="0" marL="0" marR="0" rtl="0" algn="r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최현욱 현영광 박민지 황주영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idx="1" type="body"/>
          </p:nvPr>
        </p:nvSpPr>
        <p:spPr>
          <a:xfrm>
            <a:off x="1295400" y="2557141"/>
            <a:ext cx="9601799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992A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575875" y="592900"/>
            <a:ext cx="11047800" cy="5653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5F6F1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23.png" id="523" name="Shape 5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463" y="1981174"/>
            <a:ext cx="7209300" cy="41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Shape 5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774" y="1800200"/>
            <a:ext cx="10601999" cy="180975"/>
          </a:xfrm>
          <a:prstGeom prst="rect">
            <a:avLst/>
          </a:prstGeom>
          <a:noFill/>
          <a:ln cap="flat" cmpd="sng" w="15875">
            <a:solidFill>
              <a:srgbClr val="5F6F1E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25" name="Shape 525"/>
          <p:cNvSpPr txBox="1"/>
          <p:nvPr>
            <p:ph type="title"/>
          </p:nvPr>
        </p:nvSpPr>
        <p:spPr>
          <a:xfrm>
            <a:off x="1299175" y="413457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en-US"/>
              <a:t>윷판의 배열화</a:t>
            </a:r>
          </a:p>
        </p:txBody>
      </p:sp>
      <p:pic>
        <p:nvPicPr>
          <p:cNvPr id="526" name="Shape 5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6124" y="2631809"/>
            <a:ext cx="3079749" cy="299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idx="1" type="body"/>
          </p:nvPr>
        </p:nvSpPr>
        <p:spPr>
          <a:xfrm>
            <a:off x="1295400" y="2557141"/>
            <a:ext cx="9601799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992A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575875" y="592900"/>
            <a:ext cx="11047800" cy="5653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5F6F1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Shape 5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1785" y="763362"/>
            <a:ext cx="3476700" cy="14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Shape 5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7699" y="2557156"/>
            <a:ext cx="3476700" cy="3445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Shape 5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7750" y="881575"/>
            <a:ext cx="5718300" cy="5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메인화면 제작</a:t>
            </a:r>
          </a:p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1295400" y="2556932"/>
            <a:ext cx="9601200" cy="3318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게임 시작하기 버튼과 도움말 버튼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게임 시작 : 게임화면으로 전환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도움말 : 경고창으로 윷놀이 규칙 설명</a:t>
            </a:r>
          </a:p>
        </p:txBody>
      </p:sp>
      <p:pic>
        <p:nvPicPr>
          <p:cNvPr id="542" name="Shape 5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2171" y="2599201"/>
            <a:ext cx="3867599" cy="290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업기 잡기 이벤트 구현</a:t>
            </a:r>
          </a:p>
        </p:txBody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1295400" y="2556932"/>
            <a:ext cx="9601200" cy="3318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플레이어가 같은 말판 위에 존재 시 이벤트가 필요함!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같은 팀이 동일한 말판  위에 존재 시 다음 턴에 이동할 때 윷의 이동수치를 동일하게 적용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다른 팀이 동일한 말판 위에 존재 시 상대팀 말의 위치를 0으로 초기화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힘든 작업 : 모서리 말판에서 지름길로 변경될 때 업기 상태에서 함께 이동시키는 작업이 조금 어려웠지만 해결함.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메인캡처.JPG" id="553" name="Shape 5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221" y="2684175"/>
            <a:ext cx="3952448" cy="315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Shape 5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0450" y="2684286"/>
            <a:ext cx="3952499" cy="3150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5" name="Shape 555"/>
          <p:cNvCxnSpPr/>
          <p:nvPr/>
        </p:nvCxnSpPr>
        <p:spPr>
          <a:xfrm flipH="1" rot="10800000">
            <a:off x="5446800" y="4378525"/>
            <a:ext cx="1279499" cy="233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56" name="Shape 556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이미지 작업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1" name="Shape 561"/>
          <p:cNvCxnSpPr/>
          <p:nvPr/>
        </p:nvCxnSpPr>
        <p:spPr>
          <a:xfrm flipH="1" rot="10800000">
            <a:off x="5459600" y="4366750"/>
            <a:ext cx="1279499" cy="233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62" name="Shape 562"/>
          <p:cNvSpPr txBox="1"/>
          <p:nvPr>
            <p:ph type="title"/>
          </p:nvPr>
        </p:nvSpPr>
        <p:spPr>
          <a:xfrm>
            <a:off x="1295400" y="982132"/>
            <a:ext cx="9601200" cy="130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이미지 작업</a:t>
            </a:r>
          </a:p>
        </p:txBody>
      </p:sp>
      <p:pic>
        <p:nvPicPr>
          <p:cNvPr descr="인게임캡처.JPG" id="563" name="Shape 5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5787" y="2698800"/>
            <a:ext cx="3952484" cy="3150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수정_인게임캡처.JPG" id="564" name="Shape 5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0447" y="2698801"/>
            <a:ext cx="3952445" cy="31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주제</a:t>
            </a:r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윷놀이 .. HTML과 JavaScript 를 이용하여 윷놀이 만들어 보기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업무분담</a:t>
            </a: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최현욱 : 캐릭터 구현 및 소스 취합 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현영광 : 이벤트, 시스템 , 메인메뉴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박민지 : 윷 던지기,  시스템 메시지 구현, 이미지 작업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황주영 : 윷판구성 및 각종 함수 구현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3" name="Shape 453"/>
          <p:cNvGraphicFramePr/>
          <p:nvPr/>
        </p:nvGraphicFramePr>
        <p:xfrm>
          <a:off x="2343158" y="22654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{94053955-8397-428F-9B56-60BB4A162506}</a:tableStyleId>
              </a:tblPr>
              <a:tblGrid>
                <a:gridCol w="672825"/>
                <a:gridCol w="672825"/>
                <a:gridCol w="672825"/>
                <a:gridCol w="672825"/>
                <a:gridCol w="672825"/>
                <a:gridCol w="672825"/>
                <a:gridCol w="672825"/>
                <a:gridCol w="672825"/>
                <a:gridCol w="672825"/>
                <a:gridCol w="672825"/>
                <a:gridCol w="672825"/>
                <a:gridCol w="672825"/>
              </a:tblGrid>
              <a:tr h="41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1일차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2일차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3일차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4일차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5일차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6일차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7일차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8일차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9일차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10일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11일</a:t>
                      </a:r>
                    </a:p>
                  </a:txBody>
                  <a:tcPr marT="45725" marB="45725" marR="91450" marL="91450"/>
                </a:tc>
              </a:tr>
              <a:tr h="517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윷말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표현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이동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턴/이동불가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aramond"/>
                        <a:buNone/>
                      </a:pPr>
                      <a:r>
                        <a:rPr lang="en-US" sz="1100" u="none" cap="none" strike="noStrike"/>
                        <a:t>완주/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aramond"/>
                        <a:buNone/>
                      </a:pPr>
                      <a:r>
                        <a:rPr lang="en-US" sz="1100" u="none" cap="none" strike="noStrike"/>
                        <a:t>표현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업기/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잡기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업기/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잡기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 1차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완성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이동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안정화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버그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완성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발표</a:t>
                      </a:r>
                    </a:p>
                  </a:txBody>
                  <a:tcPr marT="45725" marB="45725" marR="91450" marL="91450"/>
                </a:tc>
              </a:tr>
              <a:tr h="4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윷판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배경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발판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배열화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지름길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구현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aramond"/>
                        <a:buNone/>
                      </a:pPr>
                      <a:r>
                        <a:rPr lang="en-US" sz="1100" u="none" cap="none" strike="noStrike"/>
                        <a:t>데이터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aramond"/>
                        <a:buNone/>
                      </a:pPr>
                      <a:r>
                        <a:rPr lang="en-US" sz="1100" u="none" cap="none" strike="noStrike"/>
                        <a:t>표현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aramond"/>
                        <a:buNone/>
                      </a:pPr>
                      <a:r>
                        <a:rPr lang="en-US" sz="1100" u="none" cap="none" strike="noStrike"/>
                        <a:t>데이터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aramond"/>
                        <a:buNone/>
                      </a:pPr>
                      <a:r>
                        <a:rPr lang="en-US" sz="1100" u="none" cap="none" strike="noStrike"/>
                        <a:t>표현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이미지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정비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 1차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완성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윷 판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이미지수정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버그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완성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발표</a:t>
                      </a:r>
                    </a:p>
                  </a:txBody>
                  <a:tcPr marT="45725" marB="45725" marR="91450" marL="91450"/>
                </a:tc>
              </a:tr>
              <a:tr h="64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윷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확률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구성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결과값전송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윷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던지기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aramond"/>
                        <a:buNone/>
                      </a:pPr>
                      <a:r>
                        <a:rPr lang="en-US" sz="1100" u="none" cap="none" strike="noStrike"/>
                        <a:t>한번 더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aramond"/>
                        <a:buNone/>
                      </a:pPr>
                      <a:r>
                        <a:rPr lang="en-US" sz="1100" u="none" cap="none" strike="noStrike"/>
                        <a:t>던지기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윷 값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누적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시키기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윷 값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제거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 1차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완성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이미지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이미지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완성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발표</a:t>
                      </a:r>
                    </a:p>
                  </a:txBody>
                  <a:tcPr marT="45725" marB="45725" marR="91450" marL="91450"/>
                </a:tc>
              </a:tr>
              <a:tr h="79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시스템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메뉴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모드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선택/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스테이지 이동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aramond"/>
                        <a:buNone/>
                      </a:pPr>
                      <a:r>
                        <a:rPr lang="en-US" sz="1100" u="none" cap="none" strike="noStrike"/>
                        <a:t>턴/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aramond"/>
                        <a:buNone/>
                      </a:pPr>
                      <a:r>
                        <a:rPr lang="en-US" sz="1100" u="none" cap="none" strike="noStrike"/>
                        <a:t>이동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aramond"/>
                        <a:buNone/>
                      </a:pPr>
                      <a:r>
                        <a:rPr lang="en-US" sz="1100" u="none" cap="none" strike="noStrike"/>
                        <a:t>불가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aramond"/>
                        <a:buNone/>
                      </a:pPr>
                      <a:r>
                        <a:rPr lang="en-US" sz="1100" u="none" cap="none" strike="noStrike"/>
                        <a:t>메시지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aramond"/>
                        <a:buNone/>
                      </a:pPr>
                      <a:r>
                        <a:rPr lang="en-US" sz="1100" u="none" cap="none" strike="noStrike"/>
                        <a:t>던지기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aramond"/>
                        <a:buNone/>
                      </a:pPr>
                      <a:r>
                        <a:rPr lang="en-US" sz="1100" u="none" cap="none" strike="noStrike"/>
                        <a:t>불가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aramond"/>
                        <a:buNone/>
                      </a:pPr>
                      <a:r>
                        <a:rPr lang="en-US" sz="1100" u="none" cap="none" strike="noStrike"/>
                        <a:t>메시지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aramond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aramond"/>
                        <a:buNone/>
                      </a:pPr>
                      <a:r>
                        <a:rPr lang="en-US" sz="1100" u="none" cap="none" strike="noStrike"/>
                        <a:t> 승/패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메시지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윷던지기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메시지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  1차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 완성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 잡기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이미지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 메시지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   점검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완성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발표</a:t>
                      </a:r>
                    </a:p>
                  </a:txBody>
                  <a:tcPr marT="45725" marB="45725" marR="91450" marL="91450"/>
                </a:tc>
              </a:tr>
              <a:tr h="906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전체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완성도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15%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30%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50%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60%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70%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80%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 1차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완성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90%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100%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완성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발표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54" name="Shape 454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일정 계획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View() 시스템</a:t>
            </a: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View() 함수는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윷판에 등장하는 모든 유동적 내용을 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div 라는 변수에 넣고 해당 값들을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조건에 따라 값을 대입하거나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초기화 시킴으로 해서 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모든 캐릭터의 이동이나 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메시지를 출력하게 만드는 함수</a:t>
            </a: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1803" y="2556932"/>
            <a:ext cx="4184358" cy="3426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Turn과 stack 시스템</a:t>
            </a:r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기본적으로 게임 플레이를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크게 4개의 턴으로 나누어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턴에 맞는 행동만 할 수 있도록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제한 하였으며, 각각의 조건을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맞췄을 때 턴이 넘어가도록 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하였습니다.</a:t>
            </a:r>
          </a:p>
        </p:txBody>
      </p:sp>
      <p:sp>
        <p:nvSpPr>
          <p:cNvPr id="468" name="Shape 468"/>
          <p:cNvSpPr/>
          <p:nvPr/>
        </p:nvSpPr>
        <p:spPr>
          <a:xfrm>
            <a:off x="7734650" y="2798658"/>
            <a:ext cx="1107347" cy="897621"/>
          </a:xfrm>
          <a:prstGeom prst="ellipse">
            <a:avLst/>
          </a:prstGeom>
          <a:solidFill>
            <a:srgbClr val="E8AD7D"/>
          </a:solidFill>
          <a:ln cap="flat" cmpd="sng" w="15875">
            <a:solidFill>
              <a:srgbClr val="5F6F1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1 팀 윷</a:t>
            </a:r>
          </a:p>
        </p:txBody>
      </p:sp>
      <p:sp>
        <p:nvSpPr>
          <p:cNvPr id="469" name="Shape 469"/>
          <p:cNvSpPr/>
          <p:nvPr/>
        </p:nvSpPr>
        <p:spPr>
          <a:xfrm>
            <a:off x="9145399" y="3696282"/>
            <a:ext cx="1107347" cy="897621"/>
          </a:xfrm>
          <a:prstGeom prst="ellipse">
            <a:avLst/>
          </a:prstGeom>
          <a:solidFill>
            <a:srgbClr val="7CCCAB"/>
          </a:solidFill>
          <a:ln cap="flat" cmpd="sng" w="15875">
            <a:solidFill>
              <a:srgbClr val="5F6F1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1 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이동</a:t>
            </a:r>
          </a:p>
        </p:txBody>
      </p:sp>
      <p:sp>
        <p:nvSpPr>
          <p:cNvPr id="470" name="Shape 470"/>
          <p:cNvSpPr/>
          <p:nvPr/>
        </p:nvSpPr>
        <p:spPr>
          <a:xfrm>
            <a:off x="7734650" y="4736517"/>
            <a:ext cx="1107347" cy="897621"/>
          </a:xfrm>
          <a:prstGeom prst="ellipse">
            <a:avLst/>
          </a:prstGeom>
          <a:solidFill>
            <a:srgbClr val="E8AD7D"/>
          </a:solidFill>
          <a:ln cap="flat" cmpd="sng" w="15875">
            <a:solidFill>
              <a:srgbClr val="5F6F1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SzPct val="25000"/>
              <a:buFont typeface="Garamond"/>
              <a:buNone/>
            </a:pPr>
            <a:r>
              <a:rPr b="0" i="0" lang="en-US" sz="18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2 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SzPct val="25000"/>
              <a:buFont typeface="Garamond"/>
              <a:buNone/>
            </a:pPr>
            <a:r>
              <a:rPr b="0" i="0" lang="en-US" sz="18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윷</a:t>
            </a:r>
          </a:p>
        </p:txBody>
      </p:sp>
      <p:sp>
        <p:nvSpPr>
          <p:cNvPr id="471" name="Shape 471"/>
          <p:cNvSpPr/>
          <p:nvPr/>
        </p:nvSpPr>
        <p:spPr>
          <a:xfrm>
            <a:off x="6323901" y="3696282"/>
            <a:ext cx="1107347" cy="897621"/>
          </a:xfrm>
          <a:prstGeom prst="ellipse">
            <a:avLst/>
          </a:prstGeom>
          <a:solidFill>
            <a:srgbClr val="7CCCAB"/>
          </a:solidFill>
          <a:ln cap="flat" cmpd="sng" w="15875">
            <a:solidFill>
              <a:srgbClr val="5F6F1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SzPct val="25000"/>
              <a:buFont typeface="Garamond"/>
              <a:buNone/>
            </a:pPr>
            <a:r>
              <a:rPr b="0" i="0" lang="en-US" sz="18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2 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SzPct val="25000"/>
              <a:buFont typeface="Garamond"/>
              <a:buNone/>
            </a:pPr>
            <a:r>
              <a:rPr b="0" i="0" lang="en-US" sz="18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이동</a:t>
            </a:r>
          </a:p>
        </p:txBody>
      </p:sp>
      <p:cxnSp>
        <p:nvCxnSpPr>
          <p:cNvPr id="472" name="Shape 472"/>
          <p:cNvCxnSpPr/>
          <p:nvPr/>
        </p:nvCxnSpPr>
        <p:spPr>
          <a:xfrm>
            <a:off x="8841996" y="3514987"/>
            <a:ext cx="454405" cy="24902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3" name="Shape 473"/>
          <p:cNvCxnSpPr/>
          <p:nvPr/>
        </p:nvCxnSpPr>
        <p:spPr>
          <a:xfrm flipH="1">
            <a:off x="8841997" y="4533317"/>
            <a:ext cx="454405" cy="33152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7340366" y="4533315"/>
            <a:ext cx="417351" cy="33152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5" name="Shape 475"/>
          <p:cNvCxnSpPr/>
          <p:nvPr/>
        </p:nvCxnSpPr>
        <p:spPr>
          <a:xfrm flipH="1" rot="10800000">
            <a:off x="7246513" y="3476691"/>
            <a:ext cx="466114" cy="21958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76" name="Shape 476"/>
          <p:cNvSpPr txBox="1"/>
          <p:nvPr/>
        </p:nvSpPr>
        <p:spPr>
          <a:xfrm>
            <a:off x="7821475" y="2437966"/>
            <a:ext cx="1230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turn 1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325064" y="3345485"/>
            <a:ext cx="1230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turn 2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7795845" y="4452132"/>
            <a:ext cx="1230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turn 3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6290396" y="3370698"/>
            <a:ext cx="1230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turn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Turn과 stack 시스템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“윷”이나 “모” “잡기성공”시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다시 던지게 되고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스택이 쌓이게 됨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쌓인 스택은 이동시마다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감소되고 0이되면 턴이 넘어감</a:t>
            </a:r>
          </a:p>
        </p:txBody>
      </p:sp>
      <p:sp>
        <p:nvSpPr>
          <p:cNvPr id="486" name="Shape 486"/>
          <p:cNvSpPr/>
          <p:nvPr/>
        </p:nvSpPr>
        <p:spPr>
          <a:xfrm>
            <a:off x="5890666" y="2285999"/>
            <a:ext cx="1433678" cy="1229143"/>
          </a:xfrm>
          <a:prstGeom prst="ellipse">
            <a:avLst/>
          </a:prstGeom>
          <a:solidFill>
            <a:srgbClr val="E8AD7D"/>
          </a:solidFill>
          <a:ln cap="flat" cmpd="sng" w="15875">
            <a:solidFill>
              <a:srgbClr val="5F6F1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윷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던지기</a:t>
            </a:r>
          </a:p>
        </p:txBody>
      </p:sp>
      <p:sp>
        <p:nvSpPr>
          <p:cNvPr id="487" name="Shape 487"/>
          <p:cNvSpPr/>
          <p:nvPr/>
        </p:nvSpPr>
        <p:spPr>
          <a:xfrm>
            <a:off x="8580135" y="2329066"/>
            <a:ext cx="1410746" cy="1229143"/>
          </a:xfrm>
          <a:prstGeom prst="ellipse">
            <a:avLst/>
          </a:prstGeom>
          <a:solidFill>
            <a:srgbClr val="7CCCAB"/>
          </a:solidFill>
          <a:ln cap="flat" cmpd="sng" w="15875">
            <a:solidFill>
              <a:srgbClr val="5F6F1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캐릭터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이동</a:t>
            </a:r>
          </a:p>
        </p:txBody>
      </p:sp>
      <p:cxnSp>
        <p:nvCxnSpPr>
          <p:cNvPr id="488" name="Shape 488"/>
          <p:cNvCxnSpPr>
            <a:stCxn id="486" idx="4"/>
          </p:cNvCxnSpPr>
          <p:nvPr/>
        </p:nvCxnSpPr>
        <p:spPr>
          <a:xfrm>
            <a:off x="6607505" y="3515142"/>
            <a:ext cx="13200" cy="11448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89" name="Shape 489"/>
          <p:cNvSpPr/>
          <p:nvPr/>
        </p:nvSpPr>
        <p:spPr>
          <a:xfrm>
            <a:off x="5730675" y="4660053"/>
            <a:ext cx="1780032" cy="1194816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윷 or모 ?</a:t>
            </a:r>
          </a:p>
        </p:txBody>
      </p:sp>
      <p:sp>
        <p:nvSpPr>
          <p:cNvPr id="490" name="Shape 490"/>
          <p:cNvSpPr/>
          <p:nvPr/>
        </p:nvSpPr>
        <p:spPr>
          <a:xfrm rot="-5400000">
            <a:off x="4620711" y="3040606"/>
            <a:ext cx="2259873" cy="1970314"/>
          </a:xfrm>
          <a:custGeom>
            <a:pathLst>
              <a:path extrusionOk="0" h="120000" w="120000">
                <a:moveTo>
                  <a:pt x="8166" y="47145"/>
                </a:moveTo>
                <a:lnTo>
                  <a:pt x="8166" y="47145"/>
                </a:lnTo>
                <a:cubicBezTo>
                  <a:pt x="13952" y="24643"/>
                  <a:pt x="34097" y="8543"/>
                  <a:pt x="57708" y="7548"/>
                </a:cubicBezTo>
                <a:cubicBezTo>
                  <a:pt x="81319" y="6553"/>
                  <a:pt x="102794" y="20900"/>
                  <a:pt x="110522" y="42832"/>
                </a:cubicBezTo>
                <a:lnTo>
                  <a:pt x="116451" y="42832"/>
                </a:lnTo>
                <a:lnTo>
                  <a:pt x="106921" y="59999"/>
                </a:lnTo>
                <a:lnTo>
                  <a:pt x="90295" y="42832"/>
                </a:lnTo>
                <a:lnTo>
                  <a:pt x="95902" y="42832"/>
                </a:lnTo>
                <a:cubicBezTo>
                  <a:pt x="88260" y="29050"/>
                  <a:pt x="72274" y="21055"/>
                  <a:pt x="55676" y="22715"/>
                </a:cubicBezTo>
                <a:cubicBezTo>
                  <a:pt x="39078" y="24375"/>
                  <a:pt x="25291" y="35347"/>
                  <a:pt x="20984" y="50324"/>
                </a:cubicBezTo>
                <a:close/>
              </a:path>
            </a:pathLst>
          </a:custGeom>
          <a:solidFill>
            <a:schemeClr val="accent6"/>
          </a:solidFill>
          <a:ln cap="flat" cmpd="sng" w="158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9610853" y="5509430"/>
            <a:ext cx="10654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yes</a:t>
            </a:r>
          </a:p>
        </p:txBody>
      </p:sp>
      <p:cxnSp>
        <p:nvCxnSpPr>
          <p:cNvPr id="492" name="Shape 492"/>
          <p:cNvCxnSpPr/>
          <p:nvPr/>
        </p:nvCxnSpPr>
        <p:spPr>
          <a:xfrm flipH="1" rot="10800000">
            <a:off x="7272621" y="3515143"/>
            <a:ext cx="1424138" cy="1214069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93" name="Shape 493"/>
          <p:cNvSpPr txBox="1"/>
          <p:nvPr/>
        </p:nvSpPr>
        <p:spPr>
          <a:xfrm>
            <a:off x="7540285" y="3779998"/>
            <a:ext cx="10654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5935625" y="3731592"/>
            <a:ext cx="133530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Stack+</a:t>
            </a:r>
          </a:p>
        </p:txBody>
      </p:sp>
      <p:sp>
        <p:nvSpPr>
          <p:cNvPr id="495" name="Shape 495"/>
          <p:cNvSpPr/>
          <p:nvPr/>
        </p:nvSpPr>
        <p:spPr>
          <a:xfrm>
            <a:off x="8394125" y="4646473"/>
            <a:ext cx="1780032" cy="1194816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Stack==0?</a:t>
            </a:r>
          </a:p>
        </p:txBody>
      </p:sp>
      <p:cxnSp>
        <p:nvCxnSpPr>
          <p:cNvPr id="496" name="Shape 496"/>
          <p:cNvCxnSpPr>
            <a:stCxn id="487" idx="4"/>
            <a:endCxn id="495" idx="0"/>
          </p:cNvCxnSpPr>
          <p:nvPr/>
        </p:nvCxnSpPr>
        <p:spPr>
          <a:xfrm flipH="1">
            <a:off x="9284008" y="3558209"/>
            <a:ext cx="1500" cy="1088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97" name="Shape 497"/>
          <p:cNvSpPr txBox="1"/>
          <p:nvPr/>
        </p:nvSpPr>
        <p:spPr>
          <a:xfrm>
            <a:off x="8713100" y="3809687"/>
            <a:ext cx="115016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Stack-</a:t>
            </a:r>
          </a:p>
        </p:txBody>
      </p:sp>
      <p:sp>
        <p:nvSpPr>
          <p:cNvPr id="498" name="Shape 498"/>
          <p:cNvSpPr/>
          <p:nvPr/>
        </p:nvSpPr>
        <p:spPr>
          <a:xfrm flipH="1" rot="5400000">
            <a:off x="9092548" y="2944328"/>
            <a:ext cx="2259873" cy="2253934"/>
          </a:xfrm>
          <a:custGeom>
            <a:pathLst>
              <a:path extrusionOk="0" h="120000" w="120000">
                <a:moveTo>
                  <a:pt x="8673" y="48872"/>
                </a:moveTo>
                <a:lnTo>
                  <a:pt x="8673" y="48872"/>
                </a:lnTo>
                <a:cubicBezTo>
                  <a:pt x="13764" y="25405"/>
                  <a:pt x="34135" y="8381"/>
                  <a:pt x="58142" y="7532"/>
                </a:cubicBezTo>
                <a:cubicBezTo>
                  <a:pt x="82150" y="6683"/>
                  <a:pt x="103673" y="22225"/>
                  <a:pt x="110411" y="45274"/>
                </a:cubicBezTo>
                <a:lnTo>
                  <a:pt x="117520" y="45274"/>
                </a:lnTo>
                <a:lnTo>
                  <a:pt x="105039" y="59999"/>
                </a:lnTo>
                <a:lnTo>
                  <a:pt x="87599" y="45274"/>
                </a:lnTo>
                <a:lnTo>
                  <a:pt x="94542" y="45274"/>
                </a:lnTo>
                <a:cubicBezTo>
                  <a:pt x="88123" y="30263"/>
                  <a:pt x="72716" y="21122"/>
                  <a:pt x="56442" y="22668"/>
                </a:cubicBezTo>
                <a:cubicBezTo>
                  <a:pt x="40168" y="24214"/>
                  <a:pt x="26764" y="36092"/>
                  <a:pt x="23296" y="52042"/>
                </a:cubicBezTo>
                <a:close/>
              </a:path>
            </a:pathLst>
          </a:custGeom>
          <a:solidFill>
            <a:schemeClr val="accent6"/>
          </a:solidFill>
          <a:ln cap="flat" cmpd="sng" w="158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99" name="Shape 499"/>
          <p:cNvSpPr txBox="1"/>
          <p:nvPr/>
        </p:nvSpPr>
        <p:spPr>
          <a:xfrm>
            <a:off x="10631521" y="3641607"/>
            <a:ext cx="10654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</a:t>
            </a:r>
          </a:p>
        </p:txBody>
      </p:sp>
      <p:sp>
        <p:nvSpPr>
          <p:cNvPr id="500" name="Shape 500"/>
          <p:cNvSpPr/>
          <p:nvPr/>
        </p:nvSpPr>
        <p:spPr>
          <a:xfrm>
            <a:off x="10582852" y="5527385"/>
            <a:ext cx="899060" cy="685799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5F6F1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턴 종료</a:t>
            </a:r>
          </a:p>
        </p:txBody>
      </p:sp>
      <p:cxnSp>
        <p:nvCxnSpPr>
          <p:cNvPr id="501" name="Shape 501"/>
          <p:cNvCxnSpPr>
            <a:endCxn id="500" idx="1"/>
          </p:cNvCxnSpPr>
          <p:nvPr/>
        </p:nvCxnSpPr>
        <p:spPr>
          <a:xfrm>
            <a:off x="9729352" y="5544484"/>
            <a:ext cx="853500" cy="3258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02" name="Shape 502"/>
          <p:cNvSpPr txBox="1"/>
          <p:nvPr/>
        </p:nvSpPr>
        <p:spPr>
          <a:xfrm>
            <a:off x="4672562" y="3794007"/>
            <a:ext cx="106547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yes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575875" y="592900"/>
            <a:ext cx="11047800" cy="5653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5F6F1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735475" y="1696225"/>
            <a:ext cx="10427700" cy="5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2680" lvl="0" marL="2857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1. 윷판을 인덱스화 하여 2차 배열로 정리</a:t>
            </a:r>
          </a:p>
          <a:p>
            <a:pPr indent="-312680" lvl="0" marL="285750" marR="0" rtl="0" algn="l">
              <a:lnSpc>
                <a:spcPct val="80000"/>
              </a:lnSpc>
              <a:spcBef>
                <a:spcPts val="872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2. 인덱스와 윷값을 이용해 캐릭터 이동 구현</a:t>
            </a:r>
          </a:p>
          <a:p>
            <a:pPr indent="-312680" lvl="0" marL="285750" marR="0" rtl="0" algn="l">
              <a:lnSpc>
                <a:spcPct val="80000"/>
              </a:lnSpc>
              <a:spcBef>
                <a:spcPts val="872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3. HTML로 플레이 가능한 모드를 선택하는 메인메뉴 구현 및 링크를 통해 스테이지 입장</a:t>
            </a:r>
          </a:p>
          <a:p>
            <a:pPr indent="-312680" lvl="0" marL="285750" marR="0" rtl="0" algn="l">
              <a:lnSpc>
                <a:spcPct val="80000"/>
              </a:lnSpc>
              <a:spcBef>
                <a:spcPts val="872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4. 조건문을 활용해 윷판의 지름길구간 집입 시 지름길로 이동하도록 구현</a:t>
            </a:r>
          </a:p>
          <a:p>
            <a:pPr indent="-312680" lvl="0" marL="285750" marR="0" rtl="0" algn="l">
              <a:lnSpc>
                <a:spcPct val="80000"/>
              </a:lnSpc>
              <a:spcBef>
                <a:spcPts val="872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5. 랜덤함수를 이용해 도,개,걸,윷,모 구현 및 해당 결과값 캐릭터에 전송</a:t>
            </a:r>
          </a:p>
          <a:p>
            <a:pPr indent="-312680" lvl="0" marL="285750" marR="0" rtl="0" algn="l">
              <a:lnSpc>
                <a:spcPct val="80000"/>
              </a:lnSpc>
              <a:spcBef>
                <a:spcPts val="872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6. 턴 시스템을 이용해 각각의 상태 메시지 표시</a:t>
            </a:r>
          </a:p>
          <a:p>
            <a:pPr indent="-312680" lvl="0" marL="285750" marR="0" rtl="0" algn="l">
              <a:lnSpc>
                <a:spcPct val="80000"/>
              </a:lnSpc>
              <a:spcBef>
                <a:spcPts val="872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7. 캐릭터 완주시 완주 표시 및 승리 스코어값 상승 </a:t>
            </a:r>
          </a:p>
          <a:p>
            <a:pPr indent="-312680" lvl="0" marL="285750" marR="0" rtl="0" algn="l">
              <a:lnSpc>
                <a:spcPct val="80000"/>
              </a:lnSpc>
              <a:spcBef>
                <a:spcPts val="872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8. setTimeout 함수 사용하여 윷 던지기 모션과 캐릭터 순서 표시</a:t>
            </a:r>
          </a:p>
          <a:p>
            <a:pPr indent="-312680" lvl="0" marL="285750" marR="0" rtl="0" algn="l">
              <a:lnSpc>
                <a:spcPct val="80000"/>
              </a:lnSpc>
              <a:spcBef>
                <a:spcPts val="872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9. 캐릭터의 상태를 넘겨받아 업기와 잡기 구현</a:t>
            </a:r>
          </a:p>
          <a:p>
            <a:pPr indent="-312680" lvl="0" marL="285750" marR="0" rtl="0" algn="l">
              <a:lnSpc>
                <a:spcPct val="80000"/>
              </a:lnSpc>
              <a:spcBef>
                <a:spcPts val="872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10. 윷값을 스택화 하여 저장하고 각각의 값들을 캐릭터 인덱스에 더해 발판으로 표현</a:t>
            </a:r>
          </a:p>
          <a:p>
            <a:pPr indent="-312680" lvl="0" marL="285750" marR="0" rtl="0" algn="l">
              <a:lnSpc>
                <a:spcPct val="80000"/>
              </a:lnSpc>
              <a:spcBef>
                <a:spcPts val="872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11.발판 클릭을 통해 캐릭터를 이동시키고 해당 값과 일치하는 스택 제거</a:t>
            </a:r>
          </a:p>
        </p:txBody>
      </p:sp>
      <p:sp>
        <p:nvSpPr>
          <p:cNvPr id="509" name="Shape 509"/>
          <p:cNvSpPr txBox="1"/>
          <p:nvPr>
            <p:ph type="title"/>
          </p:nvPr>
        </p:nvSpPr>
        <p:spPr>
          <a:xfrm>
            <a:off x="7117799" y="804375"/>
            <a:ext cx="34938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기능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12954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3959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setTimeout 함수 사용하여 </a:t>
            </a:r>
            <a:br>
              <a:rPr b="0" i="0" lang="en-US" sz="3959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3959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캐릭터 순서 표시</a:t>
            </a:r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setTimeout 함수를 4번 이용하여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각각 화살표를 그렸다 지웠다를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반복하여 화살표를 깜빡이게 표현</a:t>
            </a:r>
          </a:p>
        </p:txBody>
      </p:sp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3375" y="2570558"/>
            <a:ext cx="4471477" cy="3305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자연주의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자연주의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자연주의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