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3"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6"/>
    <p:restoredTop sz="94666"/>
  </p:normalViewPr>
  <p:slideViewPr>
    <p:cSldViewPr snapToGrid="0" snapToObjects="1">
      <p:cViewPr>
        <p:scale>
          <a:sx n="95" d="100"/>
          <a:sy n="95" d="100"/>
        </p:scale>
        <p:origin x="544"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1T20:33:43.6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59,'56'0,"4"0,-22 0,-4 0,-1 0,-16 0,0 0,0 0,0 0,3 0,-3 0,3 0,-1 0,-1 0,-1 2,0-2,-3 2,6-2,-5 2,2-2,-1 2,-2-2,5 0,-3 0,-2 0,3 0,1 0,-5 0,6 0,-4 0,-3 0,10 0,-11 0,5 0,4 0,-4 0,6 0,-8 0,3 0,3 0,-5 0,5 0,-6 0,-1 0,5 0,-4 0,2 0,1 0,-2 0,2 0,0 0,-3 0,5 0,-5 0,1 0,1 0,0 0,3 0,-6 0,7 0,-6 0,3 0,3 0,-7 0,4 0,0 0,-1 0,2 0,-2-2,1 2,0-3,1 2,-3-2,2 3,-5-2,11 2,-11-2,8 2,-7-2,5 2,0 0,-4 0,7 0,-8 0,5 0,-2 0,-3 0,11-2,-8 2,9-2,-8 2,-1 0,-1 0,1-2,-1 1,2-1,-2 2,6-2,-7 2,5-2,-5 2,6 0,-4 0,5 0,-6 0,0 0,1 0,-1-2,1 2,1-2,0 2,0 0,0-2,3 1,-3 0,6-2,-6 3,6-4,-6 3,3-1,-3 0,3 2,-3-2,3 0,-6 2,2-2,-1 0,2 1,-2-1,1 2,4-1,-4 0,3 0,-5 1,3 0,-1 0,0 0,1 0,-1 0,2 0,0-2,-4 2,4-2,-1 2,-4 0,5 0,-6 0,9 0,-4 0,1 0,-2 0,-3 0,8 0,-7 0,5 0,-2 0,-4 0,7 0,-7 0,2 0,4 0,-5 0,3 1,-2 3,-2-1,4 2,-3-1,3-1,-3-1,2-1,-1-1,1 2,0-2,0 2,-2 0,2-2,1 3,0-2,-2 2,4-2,-8 2,8-1,-7 3,5-1,1 1,-2-1,-2-2,3 1,-1-1,1 1,-1-1,-3-2,8 1,-5 0,4 0,-6-1,3 0,-4 0,7 0,-5 0,-1 0,6 0,-10 0,10 0,-4 0,-2 0,8 0,-13 0,14 0,-11 0,5 0,-1 0,-3-1,5-1,-3-2,3 2,-1 1,-3 1,3 0,-3 0,3 0,1 0,-3 0,0 0,2 0,-3 0,3 0,2-2,-6 1,9-2,-11 2,6-2,0 3,-2-4,3 3,1-1,-8 1,10 0,-6-2,2 3,1-2,-2 2,3 0,-6-1,5 0,-4-2,3 3,3-4,-9 4,10-2,-9 2,7-1,-2 0,-4 0,5 1,-3 0,0 0,1 0,0 0,-1 0,1 0,-2 0,1 1,1 1,0-1,0 1,-1-2,3 0,-2 0,3-2,-3 2,2-2,-6 0,6 2,-2-4,-1 4,3-4,-5 4,5-2,-1 2,0 0,-1 0,4 0,-7 0,9 0,-8 0,3 0,-2 0,1 0,-1 0,7 0,-6 0,6 0,-10 0,4 0,2 0,-3 0,2 0,-2 0,-2 0,7 0,-5 0,2 0,-3 0,3 0,-2 0,1 0,0 0,-2 0,3 0,-1 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1T20:33:49.0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1217 21,'-42'0,"7"0,23 0,1 0,-9 0,4 0,-1 0,1 0,3 0,-7 0,5 0,-2 0,2 3,-1 0,-1 1,1-3,2-1,-4 0,3 0,-2 0,2 0,-3 0,4 0,-3 0,0 0,4 0,-9 0,9 0,-4 0,2 0,-2 0,2 0,-6 0,7 0,-2 0,-4-1,6-2,-4 1,-2-1,7 2,-4-2,-3 2,5-3,-8 4,9-4,-3 4,0-2,1 0,-1 2,2-4,2 4,-6-2,6 2,-5 0,4 0,-2 0,0 0,1 0,-2 0,3 2,-2-1,2 3,-1 0,0 0,-1-1,1-2,0 2,-1-1,1 3,0-3,-1-1,0-1,1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5-01T20:34:04.502"/>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10,'53'0,"-10"0,-20 0,1 0,-5 0,10 0,-4 0,5 0,0 0,0 0,0 0,1 0,-6 0,-2 0,1 0,-5 0,5-4,-6 3,6-3,-5 4,5 0,-6 0,1 0,-1 0,0 0,-4 0,4 0,-1 0,-2 0,5 0,-6 0,2 0,2 0,-5 0,8 0,-6 0,7 0,-4 0,1 0,-1 0,6 0,-5 0,10 0,-9 0,9 0,-10 0,5 0,-1 0,-3 0,4 0,-6 0,0 0,1 0,-1 0,0 0,1 0,-1 0,-4 0,3 0,-3 0,8 0,-7 0,1 0,0 0,-2 0,8 0,-1 0,-7 0,6 0,-8 0,5 0,0 0,-1 0,1 0,-1 0,0 0,1 0,-1 0,1 0,-1 0,1 0,-1 0,1 0,-1 0,2 0,3 0,-6 0,6 0,-7 0,-1 0,13 0,-10 0,10 0,-7 0,-1 0,-4 0,3 0,-3 0,4 0,4 0,-7 0,6 0,-3 0,-4 0,7 0,-8 0,5 0,0 0,-4 0,3 0,0 0,3 0,-3 0,0 0,1 0,-3 0,6 0,-8 0,8 0,-7 0,3 0,-1 0,3 0,4 0,-1 0,-4 4,0-3,6 3,1-4,0 4,4-3,-10 3,5-4,-1 5,-3-4,3 3,-4 0,-1-3,6 4,-5-5,5 4,-6-3,1 3,-6-4,5 0,-1 0,-2 3,6-2,-8 3,9-4,-8 0,2 0,0 0,-2 0,7 0,-8 0,8 0,-11 0,11 0,-3 0,-4 0,7 0,-7 0,0 0,11 0,-9 0,11 0,-13 0,3 0,-3 0,4 0,4 0,-3 0,-1 0,-1 0,-3 0,3 0,2 0,-6 0,4 0,-4 0,4 0,4 0,-7 0,6 0,-2 0,-4 0,10 0,-13 0,13 0,-13 0,9 0,-6 0,0 0,12 0,-11 0,12 0,-9 0,1 0,-1 0,0 0,-4 0,9 0,-8 0,8 0,-4-4,-1 3,0-3,6-1,-5 4,5-3,-6 4,1-5,-5 4,3-3,-3 4,4 0,4-3,-3 2,-1-3,3 4,-11 0,11 0,-7 0,0 0,46-4,-40 3,35-3,-42 4,-3 0,14 0,-13 0,10 0,-1 0,-8 0,13 0,-11 0,0 0,11 0,-9 0,11 0,-13 0,3 0,-3 0,4 0,4 0,-7 0,6 0,-7 0,4 0,4 0,-3 0,3 0,-3 0,-1 0,0 0,1 0,-1 0,0 0,1 0,-1 0,-4 0,3 0,-4 0,4 0,0 0,-1 0,1 0,0 0,-1 0,1 0,-1 0,0 0,1 0,-1 0,0 0,1 0,-1 0,1 0,-1 0,0 0,0 0,0-3,0 2,0-3,0 4,0 0,0 0,1 0,-1 0,1 0,0 0,-1 0,0 0,1 0,-1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g"/><Relationship Id="rId1" Type="http://schemas.openxmlformats.org/officeDocument/2006/relationships/slideLayout" Target="../slideLayouts/slideLayout6.xml"/><Relationship Id="rId6" Type="http://schemas.openxmlformats.org/officeDocument/2006/relationships/image" Target="../media/image24.tiff"/><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Autoregressive_model" TargetMode="External"/><Relationship Id="rId2" Type="http://schemas.openxmlformats.org/officeDocument/2006/relationships/hyperlink" Target="https://papers.nips.cc/paper/8023-the-challenge-of-realistic-music-generation-modelling-raw-audio-at-scale.pd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7.png"/><Relationship Id="rId3" Type="http://schemas.microsoft.com/office/2007/relationships/media" Target="../media/media2.wav"/><Relationship Id="rId7" Type="http://schemas.openxmlformats.org/officeDocument/2006/relationships/image" Target="../media/image2.png"/><Relationship Id="rId12" Type="http://schemas.openxmlformats.org/officeDocument/2006/relationships/customXml" Target="../ink/ink2.xml"/><Relationship Id="rId2" Type="http://schemas.openxmlformats.org/officeDocument/2006/relationships/audio" Target="../media/media1.wav"/><Relationship Id="rId16" Type="http://schemas.openxmlformats.org/officeDocument/2006/relationships/image" Target="../media/image19.png"/><Relationship Id="rId1" Type="http://schemas.microsoft.com/office/2007/relationships/media" Target="../media/media1.wav"/><Relationship Id="rId6" Type="http://schemas.openxmlformats.org/officeDocument/2006/relationships/image" Target="../media/image1.png"/><Relationship Id="rId11" Type="http://schemas.openxmlformats.org/officeDocument/2006/relationships/image" Target="../media/image16.png"/><Relationship Id="rId5" Type="http://schemas.openxmlformats.org/officeDocument/2006/relationships/slideLayout" Target="../slideLayouts/slideLayout4.xml"/><Relationship Id="rId15" Type="http://schemas.openxmlformats.org/officeDocument/2006/relationships/image" Target="../media/image18.png"/><Relationship Id="rId10" Type="http://schemas.openxmlformats.org/officeDocument/2006/relationships/customXml" Target="../ink/ink1.xml"/><Relationship Id="rId4" Type="http://schemas.openxmlformats.org/officeDocument/2006/relationships/audio" Target="../media/media2.wav"/><Relationship Id="rId9" Type="http://schemas.openxmlformats.org/officeDocument/2006/relationships/image" Target="../media/image15.png"/><Relationship Id="rId14" Type="http://schemas.openxmlformats.org/officeDocument/2006/relationships/customXml" Target="../ink/ink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C36E-ADD9-D444-8F44-1E3A4A61BF40}"/>
              </a:ext>
            </a:extLst>
          </p:cNvPr>
          <p:cNvSpPr>
            <a:spLocks noGrp="1"/>
          </p:cNvSpPr>
          <p:nvPr>
            <p:ph type="ctrTitle"/>
          </p:nvPr>
        </p:nvSpPr>
        <p:spPr>
          <a:xfrm>
            <a:off x="0" y="2581309"/>
            <a:ext cx="8824456" cy="1373070"/>
          </a:xfrm>
        </p:spPr>
        <p:txBody>
          <a:bodyPr/>
          <a:lstStyle/>
          <a:p>
            <a:r>
              <a:rPr lang="en-US" sz="4800" dirty="0"/>
              <a:t>Modeling raw audio with ADAs </a:t>
            </a:r>
          </a:p>
        </p:txBody>
      </p:sp>
      <p:sp>
        <p:nvSpPr>
          <p:cNvPr id="3" name="Subtitle 2">
            <a:extLst>
              <a:ext uri="{FF2B5EF4-FFF2-40B4-BE49-F238E27FC236}">
                <a16:creationId xmlns:a16="http://schemas.microsoft.com/office/drawing/2014/main" id="{6506258E-A3EA-7C4B-A79F-791C2B1FEF49}"/>
              </a:ext>
            </a:extLst>
          </p:cNvPr>
          <p:cNvSpPr>
            <a:spLocks noGrp="1"/>
          </p:cNvSpPr>
          <p:nvPr>
            <p:ph type="subTitle" idx="1"/>
          </p:nvPr>
        </p:nvSpPr>
        <p:spPr/>
        <p:txBody>
          <a:bodyPr/>
          <a:lstStyle/>
          <a:p>
            <a:r>
              <a:rPr lang="en-US" dirty="0"/>
              <a:t>Sam Hinds</a:t>
            </a:r>
          </a:p>
          <a:p>
            <a:r>
              <a:rPr lang="en-US" dirty="0"/>
              <a:t>CS4347 </a:t>
            </a:r>
          </a:p>
          <a:p>
            <a:endParaRPr lang="en-US" dirty="0"/>
          </a:p>
        </p:txBody>
      </p:sp>
    </p:spTree>
    <p:extLst>
      <p:ext uri="{BB962C8B-B14F-4D97-AF65-F5344CB8AC3E}">
        <p14:creationId xmlns:p14="http://schemas.microsoft.com/office/powerpoint/2010/main" val="2136548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3EC1-9A95-3246-88DA-B373369E8A37}"/>
              </a:ext>
            </a:extLst>
          </p:cNvPr>
          <p:cNvSpPr>
            <a:spLocks noGrp="1"/>
          </p:cNvSpPr>
          <p:nvPr>
            <p:ph type="title"/>
          </p:nvPr>
        </p:nvSpPr>
        <p:spPr>
          <a:xfrm>
            <a:off x="680321" y="753228"/>
            <a:ext cx="9613861" cy="1080938"/>
          </a:xfrm>
        </p:spPr>
        <p:txBody>
          <a:bodyPr/>
          <a:lstStyle/>
          <a:p>
            <a:r>
              <a:rPr lang="en-US" dirty="0"/>
              <a:t>Conclusion / future work </a:t>
            </a:r>
          </a:p>
        </p:txBody>
      </p:sp>
      <p:sp>
        <p:nvSpPr>
          <p:cNvPr id="3" name="TextBox 2">
            <a:extLst>
              <a:ext uri="{FF2B5EF4-FFF2-40B4-BE49-F238E27FC236}">
                <a16:creationId xmlns:a16="http://schemas.microsoft.com/office/drawing/2014/main" id="{9FA25B6E-A58F-3F43-AC7E-5F7348548279}"/>
              </a:ext>
            </a:extLst>
          </p:cNvPr>
          <p:cNvSpPr txBox="1"/>
          <p:nvPr/>
        </p:nvSpPr>
        <p:spPr>
          <a:xfrm>
            <a:off x="377368" y="2178424"/>
            <a:ext cx="4935071" cy="4893647"/>
          </a:xfrm>
          <a:prstGeom prst="rect">
            <a:avLst/>
          </a:prstGeom>
          <a:noFill/>
        </p:spPr>
        <p:txBody>
          <a:bodyPr wrap="square" rtlCol="0">
            <a:spAutoFit/>
          </a:bodyPr>
          <a:lstStyle/>
          <a:p>
            <a:r>
              <a:rPr lang="en-US" sz="1400" dirty="0"/>
              <a:t>- In conclusion it can be shown that autoregressive models are essentially a solid standard for audio waveform generation. The strength of modeling local signal variations is key as humans we perceive frequency changes in sound much easier than ”noise” in images </a:t>
            </a:r>
          </a:p>
          <a:p>
            <a:pPr marL="285750" indent="-285750">
              <a:buFontTx/>
              <a:buChar char="-"/>
            </a:pPr>
            <a:r>
              <a:rPr lang="en-US" sz="1400" dirty="0"/>
              <a:t>Using ADA to extend our possible receptive fields</a:t>
            </a:r>
          </a:p>
          <a:p>
            <a:pPr marL="285750" indent="-285750">
              <a:buFontTx/>
              <a:buChar char="-"/>
            </a:pPr>
            <a:r>
              <a:rPr lang="en-US" sz="1400" dirty="0"/>
              <a:t>AMAE to improve quantization stability</a:t>
            </a:r>
          </a:p>
          <a:p>
            <a:pPr marL="285750" indent="-285750">
              <a:buFontTx/>
              <a:buChar char="-"/>
            </a:pPr>
            <a:endParaRPr lang="en-US" sz="1400" dirty="0"/>
          </a:p>
          <a:p>
            <a:r>
              <a:rPr lang="en-US" sz="1400" dirty="0"/>
              <a:t>- A potential future improvement of the current model discussed could be to improve generated sample fidelity (via sample rate and bit depth) although this will require a lot more model capacity and training data. </a:t>
            </a:r>
            <a:r>
              <a:rPr lang="en-US" sz="1400" b="1" dirty="0"/>
              <a:t>An interesting idea is to include </a:t>
            </a:r>
            <a:r>
              <a:rPr lang="en-US" sz="1400" b="1" u="sng" dirty="0"/>
              <a:t>high level conditioning</a:t>
            </a:r>
            <a:r>
              <a:rPr lang="en-US" sz="1400" b="1" i="1" u="sng" dirty="0"/>
              <a:t> </a:t>
            </a:r>
            <a:r>
              <a:rPr lang="en-US" sz="1400" b="1" u="sng" dirty="0"/>
              <a:t>info</a:t>
            </a:r>
            <a:r>
              <a:rPr lang="en-US" sz="1400" b="1" dirty="0"/>
              <a:t> (Genre, composer, style, BPM, Key, etc.) to enhance musicality without having to deal with larger datasets</a:t>
            </a:r>
          </a:p>
          <a:p>
            <a:endParaRPr lang="en-US" sz="1400" dirty="0"/>
          </a:p>
          <a:p>
            <a:r>
              <a:rPr lang="en-US" sz="1400" dirty="0"/>
              <a:t>- Exciting future work with this model also could involve creation of a VST/AU audio plugin for use in a user’s DAW where they could select basic parameters and essentially generate and render real time instruments into their song without using MIDI or any prior musical input. </a:t>
            </a:r>
          </a:p>
          <a:p>
            <a:pPr marL="285750" indent="-285750">
              <a:buFontTx/>
              <a:buChar char="-"/>
            </a:pPr>
            <a:endParaRPr lang="en-US" dirty="0"/>
          </a:p>
        </p:txBody>
      </p:sp>
      <p:pic>
        <p:nvPicPr>
          <p:cNvPr id="5" name="Picture 4">
            <a:extLst>
              <a:ext uri="{FF2B5EF4-FFF2-40B4-BE49-F238E27FC236}">
                <a16:creationId xmlns:a16="http://schemas.microsoft.com/office/drawing/2014/main" id="{58A61CDC-682B-B34D-BF4C-36B099B5D5E4}"/>
              </a:ext>
            </a:extLst>
          </p:cNvPr>
          <p:cNvPicPr>
            <a:picLocks noChangeAspect="1"/>
          </p:cNvPicPr>
          <p:nvPr/>
        </p:nvPicPr>
        <p:blipFill>
          <a:blip r:embed="rId2"/>
          <a:stretch>
            <a:fillRect/>
          </a:stretch>
        </p:blipFill>
        <p:spPr>
          <a:xfrm>
            <a:off x="5487251" y="2211511"/>
            <a:ext cx="2407469" cy="1872476"/>
          </a:xfrm>
          <a:prstGeom prst="rect">
            <a:avLst/>
          </a:prstGeom>
        </p:spPr>
      </p:pic>
      <p:pic>
        <p:nvPicPr>
          <p:cNvPr id="6" name="Picture 5">
            <a:extLst>
              <a:ext uri="{FF2B5EF4-FFF2-40B4-BE49-F238E27FC236}">
                <a16:creationId xmlns:a16="http://schemas.microsoft.com/office/drawing/2014/main" id="{2F4C6449-81F2-AE47-B027-61D6F3E8D54D}"/>
              </a:ext>
            </a:extLst>
          </p:cNvPr>
          <p:cNvPicPr>
            <a:picLocks noChangeAspect="1"/>
          </p:cNvPicPr>
          <p:nvPr/>
        </p:nvPicPr>
        <p:blipFill>
          <a:blip r:embed="rId3"/>
          <a:stretch>
            <a:fillRect/>
          </a:stretch>
        </p:blipFill>
        <p:spPr>
          <a:xfrm>
            <a:off x="8875059" y="2189231"/>
            <a:ext cx="3264071" cy="1869562"/>
          </a:xfrm>
          <a:prstGeom prst="rect">
            <a:avLst/>
          </a:prstGeom>
        </p:spPr>
      </p:pic>
      <p:sp>
        <p:nvSpPr>
          <p:cNvPr id="9" name="Right Arrow 8">
            <a:extLst>
              <a:ext uri="{FF2B5EF4-FFF2-40B4-BE49-F238E27FC236}">
                <a16:creationId xmlns:a16="http://schemas.microsoft.com/office/drawing/2014/main" id="{51710EDF-2AEA-C741-AA21-91ED073383D6}"/>
              </a:ext>
            </a:extLst>
          </p:cNvPr>
          <p:cNvSpPr/>
          <p:nvPr/>
        </p:nvSpPr>
        <p:spPr>
          <a:xfrm rot="3088355">
            <a:off x="7363476" y="4685028"/>
            <a:ext cx="1006753" cy="480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8449F60-2C29-0F47-AE4A-D3AA9FFAA425}"/>
              </a:ext>
            </a:extLst>
          </p:cNvPr>
          <p:cNvSpPr/>
          <p:nvPr/>
        </p:nvSpPr>
        <p:spPr>
          <a:xfrm rot="7337945">
            <a:off x="8714237" y="4674591"/>
            <a:ext cx="1006753" cy="480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C293CEB-E938-CA49-8CD3-F6B72674DD3B}"/>
              </a:ext>
            </a:extLst>
          </p:cNvPr>
          <p:cNvPicPr>
            <a:picLocks noChangeAspect="1"/>
          </p:cNvPicPr>
          <p:nvPr/>
        </p:nvPicPr>
        <p:blipFill>
          <a:blip r:embed="rId4"/>
          <a:stretch>
            <a:fillRect/>
          </a:stretch>
        </p:blipFill>
        <p:spPr>
          <a:xfrm>
            <a:off x="6118733" y="4083987"/>
            <a:ext cx="1124328" cy="815534"/>
          </a:xfrm>
          <a:prstGeom prst="rect">
            <a:avLst/>
          </a:prstGeom>
        </p:spPr>
      </p:pic>
      <p:pic>
        <p:nvPicPr>
          <p:cNvPr id="12" name="Picture 11">
            <a:extLst>
              <a:ext uri="{FF2B5EF4-FFF2-40B4-BE49-F238E27FC236}">
                <a16:creationId xmlns:a16="http://schemas.microsoft.com/office/drawing/2014/main" id="{7245286D-B7A4-3748-8519-AC5D4976D1F0}"/>
              </a:ext>
            </a:extLst>
          </p:cNvPr>
          <p:cNvPicPr>
            <a:picLocks noChangeAspect="1"/>
          </p:cNvPicPr>
          <p:nvPr/>
        </p:nvPicPr>
        <p:blipFill>
          <a:blip r:embed="rId5"/>
          <a:stretch>
            <a:fillRect/>
          </a:stretch>
        </p:blipFill>
        <p:spPr>
          <a:xfrm>
            <a:off x="9939490" y="4117036"/>
            <a:ext cx="1124330" cy="815535"/>
          </a:xfrm>
          <a:prstGeom prst="rect">
            <a:avLst/>
          </a:prstGeom>
        </p:spPr>
      </p:pic>
      <p:pic>
        <p:nvPicPr>
          <p:cNvPr id="14" name="Picture 13">
            <a:extLst>
              <a:ext uri="{FF2B5EF4-FFF2-40B4-BE49-F238E27FC236}">
                <a16:creationId xmlns:a16="http://schemas.microsoft.com/office/drawing/2014/main" id="{DC445475-B146-3F4B-BB80-7BA0126C6432}"/>
              </a:ext>
            </a:extLst>
          </p:cNvPr>
          <p:cNvPicPr>
            <a:picLocks noChangeAspect="1"/>
          </p:cNvPicPr>
          <p:nvPr/>
        </p:nvPicPr>
        <p:blipFill>
          <a:blip r:embed="rId6"/>
          <a:stretch>
            <a:fillRect/>
          </a:stretch>
        </p:blipFill>
        <p:spPr>
          <a:xfrm>
            <a:off x="8539890" y="5668715"/>
            <a:ext cx="1529841" cy="1008808"/>
          </a:xfrm>
          <a:prstGeom prst="rect">
            <a:avLst/>
          </a:prstGeom>
        </p:spPr>
      </p:pic>
      <p:pic>
        <p:nvPicPr>
          <p:cNvPr id="16" name="Picture 15">
            <a:extLst>
              <a:ext uri="{FF2B5EF4-FFF2-40B4-BE49-F238E27FC236}">
                <a16:creationId xmlns:a16="http://schemas.microsoft.com/office/drawing/2014/main" id="{E5522EC2-47D2-4947-9F45-D12EA49C2F9D}"/>
              </a:ext>
            </a:extLst>
          </p:cNvPr>
          <p:cNvPicPr>
            <a:picLocks noChangeAspect="1"/>
          </p:cNvPicPr>
          <p:nvPr/>
        </p:nvPicPr>
        <p:blipFill>
          <a:blip r:embed="rId7"/>
          <a:stretch>
            <a:fillRect/>
          </a:stretch>
        </p:blipFill>
        <p:spPr>
          <a:xfrm>
            <a:off x="7194314" y="5683079"/>
            <a:ext cx="1345079" cy="1008809"/>
          </a:xfrm>
          <a:prstGeom prst="rect">
            <a:avLst/>
          </a:prstGeom>
        </p:spPr>
      </p:pic>
      <p:sp>
        <p:nvSpPr>
          <p:cNvPr id="20" name="Plus 19">
            <a:extLst>
              <a:ext uri="{FF2B5EF4-FFF2-40B4-BE49-F238E27FC236}">
                <a16:creationId xmlns:a16="http://schemas.microsoft.com/office/drawing/2014/main" id="{6AD8A638-28C1-F344-9110-9247BD298912}"/>
              </a:ext>
            </a:extLst>
          </p:cNvPr>
          <p:cNvSpPr/>
          <p:nvPr/>
        </p:nvSpPr>
        <p:spPr>
          <a:xfrm>
            <a:off x="8162757" y="3008276"/>
            <a:ext cx="444264" cy="51098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36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DC44-5FD5-BA47-95D5-3054EA558604}"/>
              </a:ext>
            </a:extLst>
          </p:cNvPr>
          <p:cNvSpPr>
            <a:spLocks noGrp="1"/>
          </p:cNvSpPr>
          <p:nvPr>
            <p:ph type="title"/>
          </p:nvPr>
        </p:nvSpPr>
        <p:spPr/>
        <p:txBody>
          <a:bodyPr/>
          <a:lstStyle/>
          <a:p>
            <a:r>
              <a:rPr lang="en-US" dirty="0"/>
              <a:t>References </a:t>
            </a:r>
          </a:p>
        </p:txBody>
      </p:sp>
      <p:sp>
        <p:nvSpPr>
          <p:cNvPr id="3" name="Text Placeholder 2">
            <a:extLst>
              <a:ext uri="{FF2B5EF4-FFF2-40B4-BE49-F238E27FC236}">
                <a16:creationId xmlns:a16="http://schemas.microsoft.com/office/drawing/2014/main" id="{B5B505F4-A1EC-6D41-802D-69CA217485D4}"/>
              </a:ext>
            </a:extLst>
          </p:cNvPr>
          <p:cNvSpPr>
            <a:spLocks noGrp="1"/>
          </p:cNvSpPr>
          <p:nvPr>
            <p:ph type="body" idx="1"/>
          </p:nvPr>
        </p:nvSpPr>
        <p:spPr/>
        <p:txBody>
          <a:bodyPr>
            <a:normAutofit/>
          </a:bodyPr>
          <a:lstStyle/>
          <a:p>
            <a:endParaRPr lang="en-US" sz="1400" dirty="0"/>
          </a:p>
          <a:p>
            <a:r>
              <a:rPr lang="en-US" sz="1400" dirty="0">
                <a:hlinkClick r:id="rId2"/>
              </a:rPr>
              <a:t>https://papers.nips.cc/paper/8023-the-challenge-of-realistic-music-generation-modelling-raw-audio-at-scale.pdf</a:t>
            </a:r>
            <a:endParaRPr lang="en-US" sz="1400" dirty="0"/>
          </a:p>
          <a:p>
            <a:r>
              <a:rPr lang="en-US" sz="1400" dirty="0">
                <a:hlinkClick r:id="rId3"/>
              </a:rPr>
              <a:t>https://en.wikipedia.org/wiki/Autoregressive_model</a:t>
            </a:r>
            <a:endParaRPr lang="en-US" sz="1400" dirty="0"/>
          </a:p>
          <a:p>
            <a:r>
              <a:rPr lang="en-US" sz="1400" dirty="0"/>
              <a:t>https://</a:t>
            </a:r>
            <a:r>
              <a:rPr lang="en-US" sz="1400" dirty="0" err="1"/>
              <a:t>www.mathworks.com</a:t>
            </a:r>
            <a:r>
              <a:rPr lang="en-US" sz="1400" dirty="0"/>
              <a:t>/help/signal/examples/linear-prediction-and-autoregressive-</a:t>
            </a:r>
            <a:r>
              <a:rPr lang="en-US" sz="1400" dirty="0" err="1"/>
              <a:t>modeling.html</a:t>
            </a:r>
            <a:endParaRPr lang="en-US" sz="1400" dirty="0"/>
          </a:p>
        </p:txBody>
      </p:sp>
    </p:spTree>
    <p:extLst>
      <p:ext uri="{BB962C8B-B14F-4D97-AF65-F5344CB8AC3E}">
        <p14:creationId xmlns:p14="http://schemas.microsoft.com/office/powerpoint/2010/main" val="279520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AB13-CE6A-5F46-B552-8924A4CB4F1D}"/>
              </a:ext>
            </a:extLst>
          </p:cNvPr>
          <p:cNvSpPr>
            <a:spLocks noGrp="1"/>
          </p:cNvSpPr>
          <p:nvPr>
            <p:ph type="title"/>
          </p:nvPr>
        </p:nvSpPr>
        <p:spPr/>
        <p:txBody>
          <a:bodyPr/>
          <a:lstStyle/>
          <a:p>
            <a:r>
              <a:rPr lang="en-US" dirty="0"/>
              <a:t>Background introduction </a:t>
            </a:r>
          </a:p>
        </p:txBody>
      </p:sp>
      <p:sp>
        <p:nvSpPr>
          <p:cNvPr id="3" name="Content Placeholder 2">
            <a:extLst>
              <a:ext uri="{FF2B5EF4-FFF2-40B4-BE49-F238E27FC236}">
                <a16:creationId xmlns:a16="http://schemas.microsoft.com/office/drawing/2014/main" id="{6DE74533-ADDB-204D-84CC-71F29802F443}"/>
              </a:ext>
            </a:extLst>
          </p:cNvPr>
          <p:cNvSpPr>
            <a:spLocks noGrp="1"/>
          </p:cNvSpPr>
          <p:nvPr>
            <p:ph sz="half" idx="1"/>
          </p:nvPr>
        </p:nvSpPr>
        <p:spPr>
          <a:xfrm>
            <a:off x="443253" y="2218339"/>
            <a:ext cx="5940614" cy="4267128"/>
          </a:xfrm>
        </p:spPr>
        <p:txBody>
          <a:bodyPr>
            <a:normAutofit fontScale="92500" lnSpcReduction="20000"/>
          </a:bodyPr>
          <a:lstStyle/>
          <a:p>
            <a:pPr>
              <a:lnSpc>
                <a:spcPct val="160000"/>
              </a:lnSpc>
            </a:pPr>
            <a:r>
              <a:rPr lang="en-US" sz="1800" b="1" dirty="0"/>
              <a:t>Problem: </a:t>
            </a:r>
            <a:r>
              <a:rPr lang="en-US" sz="1800" dirty="0"/>
              <a:t>Typically in current methods of building generative models for music creation higher level representations such as MIDI data or music scores are used as data. Although this has held up fine, if our end goal is </a:t>
            </a:r>
            <a:r>
              <a:rPr lang="en-US" sz="1800" u="sng" dirty="0"/>
              <a:t>realistic</a:t>
            </a:r>
            <a:r>
              <a:rPr lang="en-US" sz="1800" dirty="0"/>
              <a:t> music generation there are some keys issue..</a:t>
            </a:r>
          </a:p>
          <a:p>
            <a:pPr lvl="1">
              <a:lnSpc>
                <a:spcPct val="160000"/>
              </a:lnSpc>
            </a:pPr>
            <a:r>
              <a:rPr lang="en-US" sz="1400" dirty="0"/>
              <a:t>MIDI data abstracts away many of the small nuances that are critical to realism in our brain’s perception of live music performance </a:t>
            </a:r>
          </a:p>
          <a:p>
            <a:pPr lvl="1">
              <a:lnSpc>
                <a:spcPct val="160000"/>
              </a:lnSpc>
            </a:pPr>
            <a:r>
              <a:rPr lang="en-US" sz="1400" dirty="0"/>
              <a:t>Although vanilla autoregressive modeling can produce speech fair enough, bias towards capturing local areas of signal are </a:t>
            </a:r>
            <a:r>
              <a:rPr lang="en-US" sz="1400" u="sng" dirty="0"/>
              <a:t>not helpful</a:t>
            </a:r>
            <a:r>
              <a:rPr lang="en-US" sz="1400" dirty="0"/>
              <a:t> as music requires modeling long range correlations. </a:t>
            </a:r>
          </a:p>
        </p:txBody>
      </p:sp>
      <p:sp>
        <p:nvSpPr>
          <p:cNvPr id="8" name="Right Arrow 7">
            <a:extLst>
              <a:ext uri="{FF2B5EF4-FFF2-40B4-BE49-F238E27FC236}">
                <a16:creationId xmlns:a16="http://schemas.microsoft.com/office/drawing/2014/main" id="{A1FA8890-71C1-E84C-A84F-CF7BF5EBE07A}"/>
              </a:ext>
            </a:extLst>
          </p:cNvPr>
          <p:cNvSpPr/>
          <p:nvPr/>
        </p:nvSpPr>
        <p:spPr>
          <a:xfrm rot="19796270">
            <a:off x="5910456" y="4403215"/>
            <a:ext cx="1523794" cy="27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6A31D29B-B57E-A449-9E05-EA49EFB09DEB}"/>
              </a:ext>
            </a:extLst>
          </p:cNvPr>
          <p:cNvSpPr/>
          <p:nvPr/>
        </p:nvSpPr>
        <p:spPr>
          <a:xfrm>
            <a:off x="6502398" y="5681949"/>
            <a:ext cx="1456265" cy="274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25BDE1A-B2D4-8C47-938C-8D228D55B1F6}"/>
              </a:ext>
            </a:extLst>
          </p:cNvPr>
          <p:cNvPicPr>
            <a:picLocks noChangeAspect="1"/>
          </p:cNvPicPr>
          <p:nvPr/>
        </p:nvPicPr>
        <p:blipFill>
          <a:blip r:embed="rId2"/>
          <a:stretch>
            <a:fillRect/>
          </a:stretch>
        </p:blipFill>
        <p:spPr>
          <a:xfrm>
            <a:off x="7400485" y="2445795"/>
            <a:ext cx="2510716" cy="1414488"/>
          </a:xfrm>
          <a:prstGeom prst="rect">
            <a:avLst/>
          </a:prstGeom>
        </p:spPr>
      </p:pic>
      <p:pic>
        <p:nvPicPr>
          <p:cNvPr id="13" name="Picture 12">
            <a:extLst>
              <a:ext uri="{FF2B5EF4-FFF2-40B4-BE49-F238E27FC236}">
                <a16:creationId xmlns:a16="http://schemas.microsoft.com/office/drawing/2014/main" id="{D11BC1A7-3EBE-DD48-B996-78277B7FFB6A}"/>
              </a:ext>
            </a:extLst>
          </p:cNvPr>
          <p:cNvPicPr>
            <a:picLocks noChangeAspect="1"/>
          </p:cNvPicPr>
          <p:nvPr/>
        </p:nvPicPr>
        <p:blipFill>
          <a:blip r:embed="rId3"/>
          <a:stretch>
            <a:fillRect/>
          </a:stretch>
        </p:blipFill>
        <p:spPr>
          <a:xfrm>
            <a:off x="9970857" y="2445795"/>
            <a:ext cx="1913923" cy="1414487"/>
          </a:xfrm>
          <a:prstGeom prst="rect">
            <a:avLst/>
          </a:prstGeom>
        </p:spPr>
      </p:pic>
      <p:pic>
        <p:nvPicPr>
          <p:cNvPr id="16" name="Picture 15">
            <a:extLst>
              <a:ext uri="{FF2B5EF4-FFF2-40B4-BE49-F238E27FC236}">
                <a16:creationId xmlns:a16="http://schemas.microsoft.com/office/drawing/2014/main" id="{FB92BB44-419E-CA4B-B42B-AA63C8BCEEBA}"/>
              </a:ext>
            </a:extLst>
          </p:cNvPr>
          <p:cNvPicPr>
            <a:picLocks noChangeAspect="1"/>
          </p:cNvPicPr>
          <p:nvPr/>
        </p:nvPicPr>
        <p:blipFill>
          <a:blip r:embed="rId4"/>
          <a:stretch>
            <a:fillRect/>
          </a:stretch>
        </p:blipFill>
        <p:spPr>
          <a:xfrm>
            <a:off x="8275710" y="4596753"/>
            <a:ext cx="3270982" cy="1751916"/>
          </a:xfrm>
          <a:prstGeom prst="rect">
            <a:avLst/>
          </a:prstGeom>
        </p:spPr>
      </p:pic>
    </p:spTree>
    <p:extLst>
      <p:ext uri="{BB962C8B-B14F-4D97-AF65-F5344CB8AC3E}">
        <p14:creationId xmlns:p14="http://schemas.microsoft.com/office/powerpoint/2010/main" val="22032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57C1-EEF8-904F-A730-FAC0A6EFB605}"/>
              </a:ext>
            </a:extLst>
          </p:cNvPr>
          <p:cNvSpPr>
            <a:spLocks noGrp="1"/>
          </p:cNvSpPr>
          <p:nvPr>
            <p:ph type="title"/>
          </p:nvPr>
        </p:nvSpPr>
        <p:spPr/>
        <p:txBody>
          <a:bodyPr/>
          <a:lstStyle/>
          <a:p>
            <a:r>
              <a:rPr lang="en-US" dirty="0"/>
              <a:t>Literature Survey </a:t>
            </a:r>
          </a:p>
        </p:txBody>
      </p:sp>
      <p:pic>
        <p:nvPicPr>
          <p:cNvPr id="7" name="Picture 6">
            <a:extLst>
              <a:ext uri="{FF2B5EF4-FFF2-40B4-BE49-F238E27FC236}">
                <a16:creationId xmlns:a16="http://schemas.microsoft.com/office/drawing/2014/main" id="{047EE1B4-3FE0-3140-AE9A-6B6C0E4089AD}"/>
              </a:ext>
            </a:extLst>
          </p:cNvPr>
          <p:cNvPicPr>
            <a:picLocks noChangeAspect="1"/>
          </p:cNvPicPr>
          <p:nvPr/>
        </p:nvPicPr>
        <p:blipFill>
          <a:blip r:embed="rId2"/>
          <a:stretch>
            <a:fillRect/>
          </a:stretch>
        </p:blipFill>
        <p:spPr>
          <a:xfrm>
            <a:off x="2254250" y="2318735"/>
            <a:ext cx="7683500" cy="2705100"/>
          </a:xfrm>
          <a:prstGeom prst="rect">
            <a:avLst/>
          </a:prstGeom>
        </p:spPr>
      </p:pic>
      <p:sp>
        <p:nvSpPr>
          <p:cNvPr id="8" name="TextBox 7">
            <a:extLst>
              <a:ext uri="{FF2B5EF4-FFF2-40B4-BE49-F238E27FC236}">
                <a16:creationId xmlns:a16="http://schemas.microsoft.com/office/drawing/2014/main" id="{5CC7D4CB-5887-4949-B08A-6997DD09FD1E}"/>
              </a:ext>
            </a:extLst>
          </p:cNvPr>
          <p:cNvSpPr txBox="1"/>
          <p:nvPr/>
        </p:nvSpPr>
        <p:spPr>
          <a:xfrm>
            <a:off x="2254250" y="5458441"/>
            <a:ext cx="7683500" cy="646331"/>
          </a:xfrm>
          <a:prstGeom prst="rect">
            <a:avLst/>
          </a:prstGeom>
          <a:noFill/>
        </p:spPr>
        <p:txBody>
          <a:bodyPr wrap="square" rtlCol="0">
            <a:spAutoFit/>
          </a:bodyPr>
          <a:lstStyle/>
          <a:p>
            <a:r>
              <a:rPr lang="en-US" i="1" dirty="0"/>
              <a:t>”The nuances abstracted away by such representations are often musically quite important and greatly impact our enjoyment of music” </a:t>
            </a:r>
          </a:p>
        </p:txBody>
      </p:sp>
      <p:sp>
        <p:nvSpPr>
          <p:cNvPr id="9" name="TextBox 8">
            <a:extLst>
              <a:ext uri="{FF2B5EF4-FFF2-40B4-BE49-F238E27FC236}">
                <a16:creationId xmlns:a16="http://schemas.microsoft.com/office/drawing/2014/main" id="{5A0E5F3B-8660-AC47-AD58-0DFD4207E21A}"/>
              </a:ext>
            </a:extLst>
          </p:cNvPr>
          <p:cNvSpPr txBox="1"/>
          <p:nvPr/>
        </p:nvSpPr>
        <p:spPr>
          <a:xfrm>
            <a:off x="680321" y="1547434"/>
            <a:ext cx="1909482" cy="369332"/>
          </a:xfrm>
          <a:prstGeom prst="rect">
            <a:avLst/>
          </a:prstGeom>
          <a:noFill/>
        </p:spPr>
        <p:txBody>
          <a:bodyPr wrap="square" rtlCol="0">
            <a:spAutoFit/>
          </a:bodyPr>
          <a:lstStyle/>
          <a:p>
            <a:r>
              <a:rPr lang="en-US" dirty="0"/>
              <a:t>NIPS 2018 </a:t>
            </a:r>
          </a:p>
        </p:txBody>
      </p:sp>
    </p:spTree>
    <p:extLst>
      <p:ext uri="{BB962C8B-B14F-4D97-AF65-F5344CB8AC3E}">
        <p14:creationId xmlns:p14="http://schemas.microsoft.com/office/powerpoint/2010/main" val="226115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2CAE-3231-694D-9604-36398F3F4B69}"/>
              </a:ext>
            </a:extLst>
          </p:cNvPr>
          <p:cNvSpPr>
            <a:spLocks noGrp="1"/>
          </p:cNvSpPr>
          <p:nvPr>
            <p:ph type="title"/>
          </p:nvPr>
        </p:nvSpPr>
        <p:spPr/>
        <p:txBody>
          <a:bodyPr/>
          <a:lstStyle/>
          <a:p>
            <a:r>
              <a:rPr lang="en-US" dirty="0"/>
              <a:t>Addressing the problem </a:t>
            </a:r>
          </a:p>
        </p:txBody>
      </p:sp>
      <p:sp>
        <p:nvSpPr>
          <p:cNvPr id="5" name="TextBox 4">
            <a:extLst>
              <a:ext uri="{FF2B5EF4-FFF2-40B4-BE49-F238E27FC236}">
                <a16:creationId xmlns:a16="http://schemas.microsoft.com/office/drawing/2014/main" id="{656B3810-B0CB-D040-BA8E-8FD7CE9B70D9}"/>
              </a:ext>
            </a:extLst>
          </p:cNvPr>
          <p:cNvSpPr txBox="1"/>
          <p:nvPr/>
        </p:nvSpPr>
        <p:spPr>
          <a:xfrm>
            <a:off x="832721" y="2505670"/>
            <a:ext cx="2980268" cy="1015663"/>
          </a:xfrm>
          <a:prstGeom prst="rect">
            <a:avLst/>
          </a:prstGeom>
          <a:noFill/>
        </p:spPr>
        <p:txBody>
          <a:bodyPr wrap="square" rtlCol="0">
            <a:spAutoFit/>
          </a:bodyPr>
          <a:lstStyle/>
          <a:p>
            <a:r>
              <a:rPr lang="en-US" sz="2000" dirty="0"/>
              <a:t>1. Exploration of music generation in </a:t>
            </a:r>
            <a:r>
              <a:rPr lang="en-US" sz="2000" u="sng" dirty="0"/>
              <a:t>raw audio</a:t>
            </a:r>
            <a:r>
              <a:rPr lang="en-US" sz="2000" dirty="0"/>
              <a:t> domain: </a:t>
            </a:r>
            <a:r>
              <a:rPr lang="en-US" sz="2000" dirty="0">
                <a:solidFill>
                  <a:schemeClr val="bg1"/>
                </a:solidFill>
              </a:rPr>
              <a:t>very hard </a:t>
            </a:r>
          </a:p>
        </p:txBody>
      </p:sp>
      <p:pic>
        <p:nvPicPr>
          <p:cNvPr id="7" name="Picture 6">
            <a:extLst>
              <a:ext uri="{FF2B5EF4-FFF2-40B4-BE49-F238E27FC236}">
                <a16:creationId xmlns:a16="http://schemas.microsoft.com/office/drawing/2014/main" id="{84934194-6153-FB46-A4DF-B69549DB23AD}"/>
              </a:ext>
            </a:extLst>
          </p:cNvPr>
          <p:cNvPicPr>
            <a:picLocks noChangeAspect="1"/>
          </p:cNvPicPr>
          <p:nvPr/>
        </p:nvPicPr>
        <p:blipFill>
          <a:blip r:embed="rId2"/>
          <a:stretch>
            <a:fillRect/>
          </a:stretch>
        </p:blipFill>
        <p:spPr>
          <a:xfrm>
            <a:off x="680321" y="4089818"/>
            <a:ext cx="3234002" cy="2014955"/>
          </a:xfrm>
          <a:prstGeom prst="rect">
            <a:avLst/>
          </a:prstGeom>
        </p:spPr>
      </p:pic>
      <p:sp>
        <p:nvSpPr>
          <p:cNvPr id="8" name="TextBox 7">
            <a:extLst>
              <a:ext uri="{FF2B5EF4-FFF2-40B4-BE49-F238E27FC236}">
                <a16:creationId xmlns:a16="http://schemas.microsoft.com/office/drawing/2014/main" id="{C6DF4C6E-E23D-DF43-9534-25A3F68B7506}"/>
              </a:ext>
            </a:extLst>
          </p:cNvPr>
          <p:cNvSpPr txBox="1"/>
          <p:nvPr/>
        </p:nvSpPr>
        <p:spPr>
          <a:xfrm>
            <a:off x="4549453" y="2505670"/>
            <a:ext cx="3366745" cy="1323439"/>
          </a:xfrm>
          <a:prstGeom prst="rect">
            <a:avLst/>
          </a:prstGeom>
          <a:noFill/>
        </p:spPr>
        <p:txBody>
          <a:bodyPr wrap="square" rtlCol="0">
            <a:spAutoFit/>
          </a:bodyPr>
          <a:lstStyle/>
          <a:p>
            <a:r>
              <a:rPr lang="en-US" sz="1600" dirty="0"/>
              <a:t>2. Investigating the current capabilities of base AR models and enlarge their receptive fields using (ADAs) </a:t>
            </a:r>
            <a:r>
              <a:rPr lang="en-US" sz="1600" i="1" dirty="0"/>
              <a:t>Autoregressive discrete encoders </a:t>
            </a:r>
            <a:endParaRPr lang="en-US" sz="1600" dirty="0"/>
          </a:p>
        </p:txBody>
      </p:sp>
      <p:pic>
        <p:nvPicPr>
          <p:cNvPr id="10" name="Picture 9">
            <a:extLst>
              <a:ext uri="{FF2B5EF4-FFF2-40B4-BE49-F238E27FC236}">
                <a16:creationId xmlns:a16="http://schemas.microsoft.com/office/drawing/2014/main" id="{D831ACBF-04DD-D141-9530-254B46ECC4D1}"/>
              </a:ext>
            </a:extLst>
          </p:cNvPr>
          <p:cNvPicPr>
            <a:picLocks noChangeAspect="1"/>
          </p:cNvPicPr>
          <p:nvPr/>
        </p:nvPicPr>
        <p:blipFill>
          <a:blip r:embed="rId3"/>
          <a:stretch>
            <a:fillRect/>
          </a:stretch>
        </p:blipFill>
        <p:spPr>
          <a:xfrm>
            <a:off x="4541308" y="4140910"/>
            <a:ext cx="3109384" cy="1912770"/>
          </a:xfrm>
          <a:prstGeom prst="rect">
            <a:avLst/>
          </a:prstGeom>
        </p:spPr>
      </p:pic>
      <p:sp>
        <p:nvSpPr>
          <p:cNvPr id="11" name="TextBox 10">
            <a:extLst>
              <a:ext uri="{FF2B5EF4-FFF2-40B4-BE49-F238E27FC236}">
                <a16:creationId xmlns:a16="http://schemas.microsoft.com/office/drawing/2014/main" id="{F0E8BB12-A58C-F942-9014-E5B83471C035}"/>
              </a:ext>
            </a:extLst>
          </p:cNvPr>
          <p:cNvSpPr txBox="1"/>
          <p:nvPr/>
        </p:nvSpPr>
        <p:spPr>
          <a:xfrm>
            <a:off x="8410253" y="2530360"/>
            <a:ext cx="3366745" cy="1200329"/>
          </a:xfrm>
          <a:prstGeom prst="rect">
            <a:avLst/>
          </a:prstGeom>
          <a:noFill/>
        </p:spPr>
        <p:txBody>
          <a:bodyPr wrap="square" rtlCol="0">
            <a:spAutoFit/>
          </a:bodyPr>
          <a:lstStyle/>
          <a:p>
            <a:r>
              <a:rPr lang="en-US" dirty="0"/>
              <a:t>3. Introduction of (AMAE) </a:t>
            </a:r>
            <a:r>
              <a:rPr lang="en-US" i="1" dirty="0"/>
              <a:t>argmax autoencoder </a:t>
            </a:r>
            <a:r>
              <a:rPr lang="en-US" dirty="0"/>
              <a:t>for enhanced reliability on challenging datasets </a:t>
            </a:r>
          </a:p>
        </p:txBody>
      </p:sp>
      <p:pic>
        <p:nvPicPr>
          <p:cNvPr id="13" name="Picture 12">
            <a:extLst>
              <a:ext uri="{FF2B5EF4-FFF2-40B4-BE49-F238E27FC236}">
                <a16:creationId xmlns:a16="http://schemas.microsoft.com/office/drawing/2014/main" id="{79CE4A38-FF31-8E4A-A8B7-EF5DF8822985}"/>
              </a:ext>
            </a:extLst>
          </p:cNvPr>
          <p:cNvPicPr>
            <a:picLocks noChangeAspect="1"/>
          </p:cNvPicPr>
          <p:nvPr/>
        </p:nvPicPr>
        <p:blipFill>
          <a:blip r:embed="rId4"/>
          <a:stretch>
            <a:fillRect/>
          </a:stretch>
        </p:blipFill>
        <p:spPr>
          <a:xfrm>
            <a:off x="8277677" y="4166310"/>
            <a:ext cx="3294361" cy="1848560"/>
          </a:xfrm>
          <a:prstGeom prst="rect">
            <a:avLst/>
          </a:prstGeom>
        </p:spPr>
      </p:pic>
      <p:sp>
        <p:nvSpPr>
          <p:cNvPr id="14" name="TextBox 13">
            <a:extLst>
              <a:ext uri="{FF2B5EF4-FFF2-40B4-BE49-F238E27FC236}">
                <a16:creationId xmlns:a16="http://schemas.microsoft.com/office/drawing/2014/main" id="{6751E8B3-3677-BB49-95DE-93496B2CC06E}"/>
              </a:ext>
            </a:extLst>
          </p:cNvPr>
          <p:cNvSpPr txBox="1"/>
          <p:nvPr/>
        </p:nvSpPr>
        <p:spPr>
          <a:xfrm>
            <a:off x="1761564" y="6263395"/>
            <a:ext cx="9420509" cy="553998"/>
          </a:xfrm>
          <a:prstGeom prst="rect">
            <a:avLst/>
          </a:prstGeom>
          <a:noFill/>
        </p:spPr>
        <p:txBody>
          <a:bodyPr wrap="square" rtlCol="0">
            <a:spAutoFit/>
          </a:bodyPr>
          <a:lstStyle/>
          <a:p>
            <a:r>
              <a:rPr lang="en-US" sz="1200" i="1" dirty="0"/>
              <a:t>“Turn an AR model into an autoencoder by attaching an encoder to learn a high-level conditioning signal directly from the data” </a:t>
            </a:r>
          </a:p>
          <a:p>
            <a:endParaRPr lang="en-US" i="1" dirty="0"/>
          </a:p>
        </p:txBody>
      </p:sp>
    </p:spTree>
    <p:extLst>
      <p:ext uri="{BB962C8B-B14F-4D97-AF65-F5344CB8AC3E}">
        <p14:creationId xmlns:p14="http://schemas.microsoft.com/office/powerpoint/2010/main" val="278409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75FC107-FB54-1C4E-AA36-5D43932ECF0E}"/>
              </a:ext>
            </a:extLst>
          </p:cNvPr>
          <p:cNvSpPr>
            <a:spLocks noGrp="1"/>
          </p:cNvSpPr>
          <p:nvPr>
            <p:ph type="title"/>
          </p:nvPr>
        </p:nvSpPr>
        <p:spPr>
          <a:xfrm>
            <a:off x="680321" y="753228"/>
            <a:ext cx="9613861" cy="1080938"/>
          </a:xfrm>
        </p:spPr>
        <p:txBody>
          <a:bodyPr vert="horz" lIns="91440" tIns="45720" rIns="91440" bIns="45720" rtlCol="0" anchor="ctr">
            <a:normAutofit/>
          </a:bodyPr>
          <a:lstStyle/>
          <a:p>
            <a:r>
              <a:rPr lang="en-US" dirty="0"/>
              <a:t>Autoregressive modeling </a:t>
            </a:r>
          </a:p>
        </p:txBody>
      </p:sp>
      <p:sp>
        <p:nvSpPr>
          <p:cNvPr id="3" name="Content Placeholder 2">
            <a:extLst>
              <a:ext uri="{FF2B5EF4-FFF2-40B4-BE49-F238E27FC236}">
                <a16:creationId xmlns:a16="http://schemas.microsoft.com/office/drawing/2014/main" id="{2554962D-471F-DC47-89B1-BC035C355FEE}"/>
              </a:ext>
            </a:extLst>
          </p:cNvPr>
          <p:cNvSpPr>
            <a:spLocks noGrp="1"/>
          </p:cNvSpPr>
          <p:nvPr>
            <p:ph sz="half" idx="1"/>
          </p:nvPr>
        </p:nvSpPr>
        <p:spPr>
          <a:xfrm>
            <a:off x="680322" y="2336873"/>
            <a:ext cx="3743760" cy="3599316"/>
          </a:xfrm>
        </p:spPr>
        <p:txBody>
          <a:bodyPr vert="horz" lIns="91440" tIns="45720" rIns="91440" bIns="45720" rtlCol="0">
            <a:normAutofit/>
          </a:bodyPr>
          <a:lstStyle/>
          <a:p>
            <a:r>
              <a:rPr lang="en-US" dirty="0"/>
              <a:t>Learning from a series of timed steps and taking measurements from previous actions as inputs to a regression model in order to predict the value of the next time step </a:t>
            </a:r>
          </a:p>
        </p:txBody>
      </p:sp>
      <p:pic>
        <p:nvPicPr>
          <p:cNvPr id="5" name="Picture 4">
            <a:extLst>
              <a:ext uri="{FF2B5EF4-FFF2-40B4-BE49-F238E27FC236}">
                <a16:creationId xmlns:a16="http://schemas.microsoft.com/office/drawing/2014/main" id="{28F020ED-0A31-3E49-B452-2C3F9EEBCA17}"/>
              </a:ext>
            </a:extLst>
          </p:cNvPr>
          <p:cNvPicPr>
            <a:picLocks noChangeAspect="1"/>
          </p:cNvPicPr>
          <p:nvPr/>
        </p:nvPicPr>
        <p:blipFill>
          <a:blip r:embed="rId5"/>
          <a:stretch>
            <a:fillRect/>
          </a:stretch>
        </p:blipFill>
        <p:spPr>
          <a:xfrm>
            <a:off x="5681344" y="2735668"/>
            <a:ext cx="4449065" cy="242473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86282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5" name="Picture 14">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7" name="Rectangle 16">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5" name="Rectangle 24">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9" name="Rectangle 28">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6D3755-D89B-C64F-86F0-86F99E16D3F3}"/>
              </a:ext>
            </a:extLst>
          </p:cNvPr>
          <p:cNvSpPr>
            <a:spLocks noGrp="1"/>
          </p:cNvSpPr>
          <p:nvPr>
            <p:ph type="title"/>
          </p:nvPr>
        </p:nvSpPr>
        <p:spPr>
          <a:xfrm>
            <a:off x="140677" y="2063262"/>
            <a:ext cx="4278923" cy="2661138"/>
          </a:xfrm>
        </p:spPr>
        <p:txBody>
          <a:bodyPr vert="horz" lIns="91440" tIns="45720" rIns="91440" bIns="45720" rtlCol="0" anchor="ctr">
            <a:normAutofit/>
          </a:bodyPr>
          <a:lstStyle/>
          <a:p>
            <a:pPr algn="r"/>
            <a:r>
              <a:rPr lang="en-US" sz="4600" dirty="0"/>
              <a:t>Experiment with AR signals in MATLAB</a:t>
            </a:r>
          </a:p>
        </p:txBody>
      </p:sp>
      <p:pic>
        <p:nvPicPr>
          <p:cNvPr id="6" name="Picture 5">
            <a:extLst>
              <a:ext uri="{FF2B5EF4-FFF2-40B4-BE49-F238E27FC236}">
                <a16:creationId xmlns:a16="http://schemas.microsoft.com/office/drawing/2014/main" id="{3E16A10C-FCC0-FC42-9F9C-CB4BE74686F7}"/>
              </a:ext>
            </a:extLst>
          </p:cNvPr>
          <p:cNvPicPr>
            <a:picLocks noChangeAspect="1"/>
          </p:cNvPicPr>
          <p:nvPr/>
        </p:nvPicPr>
        <p:blipFill>
          <a:blip r:embed="rId5"/>
          <a:stretch>
            <a:fillRect/>
          </a:stretch>
        </p:blipFill>
        <p:spPr>
          <a:xfrm>
            <a:off x="5618814" y="232765"/>
            <a:ext cx="4964568" cy="2829802"/>
          </a:xfrm>
          <a:prstGeom prst="rect">
            <a:avLst/>
          </a:prstGeom>
          <a:ln>
            <a:noFill/>
          </a:ln>
          <a:effectLst>
            <a:outerShdw blurRad="76200" dist="63500" dir="5040000" algn="tl" rotWithShape="0">
              <a:srgbClr val="000000">
                <a:alpha val="41000"/>
              </a:srgbClr>
            </a:outerShdw>
          </a:effectLst>
        </p:spPr>
      </p:pic>
      <p:pic>
        <p:nvPicPr>
          <p:cNvPr id="7" name="Picture 6">
            <a:extLst>
              <a:ext uri="{FF2B5EF4-FFF2-40B4-BE49-F238E27FC236}">
                <a16:creationId xmlns:a16="http://schemas.microsoft.com/office/drawing/2014/main" id="{C969CA66-85E6-784F-A159-0B5AD9E5E169}"/>
              </a:ext>
            </a:extLst>
          </p:cNvPr>
          <p:cNvPicPr>
            <a:picLocks noChangeAspect="1"/>
          </p:cNvPicPr>
          <p:nvPr/>
        </p:nvPicPr>
        <p:blipFill>
          <a:blip r:embed="rId6"/>
          <a:stretch>
            <a:fillRect/>
          </a:stretch>
        </p:blipFill>
        <p:spPr>
          <a:xfrm>
            <a:off x="5953760" y="3279648"/>
            <a:ext cx="4402925" cy="3413315"/>
          </a:xfrm>
          <a:prstGeom prst="rect">
            <a:avLst/>
          </a:prstGeom>
        </p:spPr>
      </p:pic>
    </p:spTree>
    <p:extLst>
      <p:ext uri="{BB962C8B-B14F-4D97-AF65-F5344CB8AC3E}">
        <p14:creationId xmlns:p14="http://schemas.microsoft.com/office/powerpoint/2010/main" val="824540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73C2-7EE3-2B44-B6EB-A6322A206224}"/>
              </a:ext>
            </a:extLst>
          </p:cNvPr>
          <p:cNvSpPr>
            <a:spLocks noGrp="1"/>
          </p:cNvSpPr>
          <p:nvPr>
            <p:ph type="title"/>
          </p:nvPr>
        </p:nvSpPr>
        <p:spPr/>
        <p:txBody>
          <a:bodyPr/>
          <a:lstStyle/>
          <a:p>
            <a:r>
              <a:rPr lang="en-US" dirty="0"/>
              <a:t>Enhancement via ADA </a:t>
            </a:r>
          </a:p>
        </p:txBody>
      </p:sp>
      <p:sp>
        <p:nvSpPr>
          <p:cNvPr id="3" name="Content Placeholder 2">
            <a:extLst>
              <a:ext uri="{FF2B5EF4-FFF2-40B4-BE49-F238E27FC236}">
                <a16:creationId xmlns:a16="http://schemas.microsoft.com/office/drawing/2014/main" id="{5E8D1A99-BBEC-CA47-A68C-77C7ECC44369}"/>
              </a:ext>
            </a:extLst>
          </p:cNvPr>
          <p:cNvSpPr>
            <a:spLocks noGrp="1"/>
          </p:cNvSpPr>
          <p:nvPr>
            <p:ph sz="half" idx="1"/>
          </p:nvPr>
        </p:nvSpPr>
        <p:spPr>
          <a:xfrm>
            <a:off x="164445" y="2346184"/>
            <a:ext cx="5415680" cy="4092502"/>
          </a:xfrm>
        </p:spPr>
        <p:txBody>
          <a:bodyPr>
            <a:normAutofit/>
          </a:bodyPr>
          <a:lstStyle/>
          <a:p>
            <a:r>
              <a:rPr lang="en-US" sz="1800" dirty="0"/>
              <a:t>Primary approach to </a:t>
            </a:r>
            <a:r>
              <a:rPr lang="en-US" sz="1800" dirty="0">
                <a:solidFill>
                  <a:schemeClr val="bg1"/>
                </a:solidFill>
              </a:rPr>
              <a:t>enlarging receptive fields </a:t>
            </a:r>
            <a:r>
              <a:rPr lang="en-US" sz="1800" dirty="0"/>
              <a:t>by adding more convolutional layers can quickly run into issues as context and structure must be obtained from audio samples at least as long as their RFs. AKA: Hardware limits arise </a:t>
            </a:r>
          </a:p>
          <a:p>
            <a:r>
              <a:rPr lang="en-US" sz="1800" u="sng" dirty="0"/>
              <a:t>A more computationally efficient method:</a:t>
            </a:r>
            <a:r>
              <a:rPr lang="en-US" sz="1800" dirty="0"/>
              <a:t> Would be to implement </a:t>
            </a:r>
            <a:r>
              <a:rPr lang="en-US" sz="1800" b="1" dirty="0"/>
              <a:t>Autoregressive discrete autoencoders</a:t>
            </a:r>
            <a:endParaRPr lang="en-US" sz="1800" dirty="0"/>
          </a:p>
          <a:p>
            <a:r>
              <a:rPr lang="en-US" sz="1200" i="1" dirty="0"/>
              <a:t>Encoder, modulator, and local model are neural nets </a:t>
            </a:r>
          </a:p>
          <a:p>
            <a:r>
              <a:rPr lang="en-US" sz="1200" i="1" dirty="0"/>
              <a:t>Encoder: computers high level representation of x </a:t>
            </a:r>
          </a:p>
          <a:p>
            <a:r>
              <a:rPr lang="en-US" sz="1200" i="1" dirty="0"/>
              <a:t>Decoder: Tries to reconstruct original waveform give high level representation </a:t>
            </a:r>
          </a:p>
          <a:p>
            <a:r>
              <a:rPr lang="en-US" sz="1100" i="1" dirty="0"/>
              <a:t>Quantization module: takes continuous encoder output and ”converts” to discrete values </a:t>
            </a:r>
          </a:p>
        </p:txBody>
      </p:sp>
      <p:pic>
        <p:nvPicPr>
          <p:cNvPr id="5" name="Picture 4">
            <a:extLst>
              <a:ext uri="{FF2B5EF4-FFF2-40B4-BE49-F238E27FC236}">
                <a16:creationId xmlns:a16="http://schemas.microsoft.com/office/drawing/2014/main" id="{648B36AA-D43D-5C4D-B59C-0FA45D2CE8F3}"/>
              </a:ext>
            </a:extLst>
          </p:cNvPr>
          <p:cNvPicPr>
            <a:picLocks noChangeAspect="1"/>
          </p:cNvPicPr>
          <p:nvPr/>
        </p:nvPicPr>
        <p:blipFill>
          <a:blip r:embed="rId2"/>
          <a:stretch>
            <a:fillRect/>
          </a:stretch>
        </p:blipFill>
        <p:spPr>
          <a:xfrm>
            <a:off x="5782021" y="2469877"/>
            <a:ext cx="6112531" cy="3328918"/>
          </a:xfrm>
          <a:prstGeom prst="rect">
            <a:avLst/>
          </a:prstGeom>
        </p:spPr>
      </p:pic>
    </p:spTree>
    <p:extLst>
      <p:ext uri="{BB962C8B-B14F-4D97-AF65-F5344CB8AC3E}">
        <p14:creationId xmlns:p14="http://schemas.microsoft.com/office/powerpoint/2010/main" val="271128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BBF9-29FB-7849-B872-24770A1417F1}"/>
              </a:ext>
            </a:extLst>
          </p:cNvPr>
          <p:cNvSpPr>
            <a:spLocks noGrp="1"/>
          </p:cNvSpPr>
          <p:nvPr>
            <p:ph type="title"/>
          </p:nvPr>
        </p:nvSpPr>
        <p:spPr/>
        <p:txBody>
          <a:bodyPr/>
          <a:lstStyle/>
          <a:p>
            <a:r>
              <a:rPr lang="en-US" dirty="0"/>
              <a:t>Enhancement via AMAE </a:t>
            </a:r>
          </a:p>
        </p:txBody>
      </p:sp>
      <p:sp>
        <p:nvSpPr>
          <p:cNvPr id="3" name="Content Placeholder 2">
            <a:extLst>
              <a:ext uri="{FF2B5EF4-FFF2-40B4-BE49-F238E27FC236}">
                <a16:creationId xmlns:a16="http://schemas.microsoft.com/office/drawing/2014/main" id="{7C3909B6-7E50-5F45-B390-B78B8B8B0E6F}"/>
              </a:ext>
            </a:extLst>
          </p:cNvPr>
          <p:cNvSpPr>
            <a:spLocks noGrp="1"/>
          </p:cNvSpPr>
          <p:nvPr>
            <p:ph sz="half" idx="1"/>
          </p:nvPr>
        </p:nvSpPr>
        <p:spPr/>
        <p:txBody>
          <a:bodyPr>
            <a:normAutofit/>
          </a:bodyPr>
          <a:lstStyle/>
          <a:p>
            <a:r>
              <a:rPr lang="en-US" sz="2000" dirty="0"/>
              <a:t>Our </a:t>
            </a:r>
            <a:r>
              <a:rPr lang="en-US" sz="2000" dirty="0">
                <a:solidFill>
                  <a:schemeClr val="bg1"/>
                </a:solidFill>
              </a:rPr>
              <a:t>Quantization approach </a:t>
            </a:r>
            <a:r>
              <a:rPr lang="en-US" sz="2000" dirty="0"/>
              <a:t>can be enhanced through what researchers called </a:t>
            </a:r>
            <a:r>
              <a:rPr lang="en-US" sz="2000" i="1" dirty="0"/>
              <a:t>argmax autoencoder </a:t>
            </a:r>
            <a:r>
              <a:rPr lang="en-US" sz="2000" dirty="0"/>
              <a:t>(AMAE). This is a more reliable alternative to vector quantization variational autoencoders. </a:t>
            </a:r>
          </a:p>
          <a:p>
            <a:r>
              <a:rPr lang="en-US" sz="2000" dirty="0"/>
              <a:t>Bottom line: gradients that pass through it are more accurate</a:t>
            </a:r>
            <a:endParaRPr lang="en-US" sz="1800" dirty="0"/>
          </a:p>
        </p:txBody>
      </p:sp>
      <p:pic>
        <p:nvPicPr>
          <p:cNvPr id="6" name="Picture 5">
            <a:extLst>
              <a:ext uri="{FF2B5EF4-FFF2-40B4-BE49-F238E27FC236}">
                <a16:creationId xmlns:a16="http://schemas.microsoft.com/office/drawing/2014/main" id="{4FA0B36E-A1EF-EA4C-9335-7A84B616AFF9}"/>
              </a:ext>
            </a:extLst>
          </p:cNvPr>
          <p:cNvPicPr>
            <a:picLocks noChangeAspect="1"/>
          </p:cNvPicPr>
          <p:nvPr/>
        </p:nvPicPr>
        <p:blipFill>
          <a:blip r:embed="rId2"/>
          <a:stretch>
            <a:fillRect/>
          </a:stretch>
        </p:blipFill>
        <p:spPr>
          <a:xfrm>
            <a:off x="6095999" y="2591607"/>
            <a:ext cx="4959928" cy="2783157"/>
          </a:xfrm>
          <a:prstGeom prst="rect">
            <a:avLst/>
          </a:prstGeom>
        </p:spPr>
      </p:pic>
    </p:spTree>
    <p:extLst>
      <p:ext uri="{BB962C8B-B14F-4D97-AF65-F5344CB8AC3E}">
        <p14:creationId xmlns:p14="http://schemas.microsoft.com/office/powerpoint/2010/main" val="374903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5" name="Picture 1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8"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1" name="Rectangle 20">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5" name="Rectangle 24">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008D2E1-0650-B640-91D2-B4B9A3AF3108}"/>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2400"/>
              <a:t>Experiment and results </a:t>
            </a:r>
          </a:p>
        </p:txBody>
      </p:sp>
      <p:pic>
        <p:nvPicPr>
          <p:cNvPr id="29" name="Picture 28">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5" name="TextBox 4">
            <a:extLst>
              <a:ext uri="{FF2B5EF4-FFF2-40B4-BE49-F238E27FC236}">
                <a16:creationId xmlns:a16="http://schemas.microsoft.com/office/drawing/2014/main" id="{89FAF8B7-1B8A-2546-89B8-B3F4E0EC6474}"/>
              </a:ext>
            </a:extLst>
          </p:cNvPr>
          <p:cNvSpPr txBox="1"/>
          <p:nvPr/>
        </p:nvSpPr>
        <p:spPr>
          <a:xfrm>
            <a:off x="680321" y="2336873"/>
            <a:ext cx="3656289" cy="3599316"/>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400"/>
              <a:t>Roughly 413 hours of recorded piano only WAV files. </a:t>
            </a:r>
          </a:p>
          <a:p>
            <a:pPr marL="285750" indent="-228600" defTabSz="914400">
              <a:lnSpc>
                <a:spcPct val="90000"/>
              </a:lnSpc>
              <a:spcAft>
                <a:spcPts val="600"/>
              </a:spcAft>
              <a:buFont typeface="Arial" panose="020B0604020202020204" pitchFamily="34" charset="0"/>
              <a:buChar char="•"/>
            </a:pPr>
            <a:r>
              <a:rPr lang="en-US" sz="1400"/>
              <a:t>Good polyphonic instrument </a:t>
            </a:r>
          </a:p>
          <a:p>
            <a:pPr marL="285750" indent="-228600" defTabSz="914400">
              <a:lnSpc>
                <a:spcPct val="90000"/>
              </a:lnSpc>
              <a:spcAft>
                <a:spcPts val="600"/>
              </a:spcAft>
              <a:buFont typeface="Arial" panose="020B0604020202020204" pitchFamily="34" charset="0"/>
              <a:buChar char="•"/>
            </a:pPr>
            <a:r>
              <a:rPr lang="en-US" sz="1400"/>
              <a:t>Single instrument reduces variation in timbres</a:t>
            </a:r>
          </a:p>
          <a:p>
            <a:pPr indent="-228600" defTabSz="914400">
              <a:lnSpc>
                <a:spcPct val="90000"/>
              </a:lnSpc>
              <a:spcAft>
                <a:spcPts val="600"/>
              </a:spcAft>
              <a:buFont typeface="Arial" panose="020B0604020202020204" pitchFamily="34" charset="0"/>
              <a:buChar char="•"/>
            </a:pPr>
            <a:endParaRPr lang="en-US" sz="1400"/>
          </a:p>
          <a:p>
            <a:pPr indent="-228600" defTabSz="914400">
              <a:lnSpc>
                <a:spcPct val="90000"/>
              </a:lnSpc>
              <a:spcAft>
                <a:spcPts val="600"/>
              </a:spcAft>
              <a:buFont typeface="Arial" panose="020B0604020202020204" pitchFamily="34" charset="0"/>
              <a:buChar char="•"/>
            </a:pPr>
            <a:r>
              <a:rPr lang="en-US" sz="1400"/>
              <a:t>To represent the waveforms as </a:t>
            </a:r>
            <a:r>
              <a:rPr lang="en-US" sz="1400" u="sng"/>
              <a:t>discrete sequences</a:t>
            </a:r>
            <a:r>
              <a:rPr lang="en-US" sz="1400"/>
              <a:t> </a:t>
            </a:r>
          </a:p>
          <a:p>
            <a:pPr marL="285750" indent="-228600" defTabSz="914400">
              <a:lnSpc>
                <a:spcPct val="90000"/>
              </a:lnSpc>
              <a:spcAft>
                <a:spcPts val="600"/>
              </a:spcAft>
              <a:buFont typeface="Arial" panose="020B0604020202020204" pitchFamily="34" charset="0"/>
              <a:buChar char="•"/>
            </a:pPr>
            <a:r>
              <a:rPr lang="en-US" sz="1400"/>
              <a:t>Sampled at 16kHz and quantized to 8 bits</a:t>
            </a:r>
          </a:p>
          <a:p>
            <a:pPr marL="285750" indent="-228600" defTabSz="914400">
              <a:lnSpc>
                <a:spcPct val="90000"/>
              </a:lnSpc>
              <a:spcAft>
                <a:spcPts val="600"/>
              </a:spcAft>
              <a:buFont typeface="Arial" panose="020B0604020202020204" pitchFamily="34" charset="0"/>
              <a:buChar char="•"/>
            </a:pPr>
            <a:r>
              <a:rPr lang="en-US" sz="1400"/>
              <a:t>Larger bit depth = </a:t>
            </a:r>
            <a:r>
              <a:rPr lang="en-US" sz="1400" strike="sngStrike"/>
              <a:t>local bias </a:t>
            </a:r>
            <a:endParaRPr lang="en-US" sz="1400"/>
          </a:p>
          <a:p>
            <a:pPr marL="285750" indent="-228600" defTabSz="914400">
              <a:lnSpc>
                <a:spcPct val="90000"/>
              </a:lnSpc>
              <a:spcAft>
                <a:spcPts val="600"/>
              </a:spcAft>
              <a:buFont typeface="Arial" panose="020B0604020202020204" pitchFamily="34" charset="0"/>
              <a:buChar char="•"/>
            </a:pPr>
            <a:endParaRPr lang="en-US" sz="1400"/>
          </a:p>
          <a:p>
            <a:pPr indent="-228600" defTabSz="914400">
              <a:lnSpc>
                <a:spcPct val="90000"/>
              </a:lnSpc>
              <a:spcAft>
                <a:spcPts val="600"/>
              </a:spcAft>
              <a:buFont typeface="Arial" panose="020B0604020202020204" pitchFamily="34" charset="0"/>
              <a:buChar char="•"/>
            </a:pPr>
            <a:r>
              <a:rPr lang="en-US" sz="1400"/>
              <a:t>Receptive field of 64 timesteps yields best results </a:t>
            </a:r>
          </a:p>
          <a:p>
            <a:pPr marL="285750" indent="-228600" defTabSz="914400">
              <a:lnSpc>
                <a:spcPct val="90000"/>
              </a:lnSpc>
              <a:spcAft>
                <a:spcPts val="600"/>
              </a:spcAft>
              <a:buFont typeface="Arial" panose="020B0604020202020204" pitchFamily="34" charset="0"/>
              <a:buChar char="•"/>
            </a:pPr>
            <a:endParaRPr lang="en-US" sz="1400"/>
          </a:p>
          <a:p>
            <a:pPr indent="-228600" defTabSz="914400">
              <a:lnSpc>
                <a:spcPct val="90000"/>
              </a:lnSpc>
              <a:spcAft>
                <a:spcPts val="600"/>
              </a:spcAft>
              <a:buFont typeface="Arial" panose="020B0604020202020204" pitchFamily="34" charset="0"/>
              <a:buChar char="•"/>
            </a:pPr>
            <a:endParaRPr lang="en-US" sz="1400"/>
          </a:p>
          <a:p>
            <a:pPr marL="285750" indent="-228600" defTabSz="914400">
              <a:lnSpc>
                <a:spcPct val="90000"/>
              </a:lnSpc>
              <a:spcAft>
                <a:spcPts val="600"/>
              </a:spcAft>
              <a:buFont typeface="Arial" panose="020B0604020202020204" pitchFamily="34" charset="0"/>
              <a:buChar char="•"/>
            </a:pPr>
            <a:endParaRPr lang="en-US" sz="1400"/>
          </a:p>
        </p:txBody>
      </p:sp>
      <p:pic>
        <p:nvPicPr>
          <p:cNvPr id="6" name="Picture 5">
            <a:extLst>
              <a:ext uri="{FF2B5EF4-FFF2-40B4-BE49-F238E27FC236}">
                <a16:creationId xmlns:a16="http://schemas.microsoft.com/office/drawing/2014/main" id="{F41A9469-98C2-0845-A0C9-E2EEE32C4D52}"/>
              </a:ext>
            </a:extLst>
          </p:cNvPr>
          <p:cNvPicPr>
            <a:picLocks noChangeAspect="1"/>
          </p:cNvPicPr>
          <p:nvPr/>
        </p:nvPicPr>
        <p:blipFill>
          <a:blip r:embed="rId9"/>
          <a:stretch>
            <a:fillRect/>
          </a:stretch>
        </p:blipFill>
        <p:spPr>
          <a:xfrm>
            <a:off x="5282783" y="1222781"/>
            <a:ext cx="6647352" cy="1894494"/>
          </a:xfrm>
          <a:prstGeom prst="rect">
            <a:avLst/>
          </a:prstGeom>
          <a:ln>
            <a:noFill/>
          </a:ln>
          <a:effectLst>
            <a:outerShdw blurRad="76200" dist="63500" dir="5040000" algn="tl" rotWithShape="0">
              <a:srgbClr val="000000">
                <a:alpha val="41000"/>
              </a:srgbClr>
            </a:outerShdw>
          </a:effectLst>
        </p:spPr>
      </p:pic>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490FDBD8-85DA-1A41-A225-85A62B39159E}"/>
                  </a:ext>
                </a:extLst>
              </p14:cNvPr>
              <p14:cNvContentPartPr/>
              <p14:nvPr/>
            </p14:nvContentPartPr>
            <p14:xfrm>
              <a:off x="5474344" y="2715515"/>
              <a:ext cx="1901160" cy="27360"/>
            </p14:xfrm>
          </p:contentPart>
        </mc:Choice>
        <mc:Fallback>
          <p:pic>
            <p:nvPicPr>
              <p:cNvPr id="10" name="Ink 9">
                <a:extLst>
                  <a:ext uri="{FF2B5EF4-FFF2-40B4-BE49-F238E27FC236}">
                    <a16:creationId xmlns:a16="http://schemas.microsoft.com/office/drawing/2014/main" id="{490FDBD8-85DA-1A41-A225-85A62B39159E}"/>
                  </a:ext>
                </a:extLst>
              </p:cNvPr>
              <p:cNvPicPr/>
              <p:nvPr/>
            </p:nvPicPr>
            <p:blipFill>
              <a:blip r:embed="rId11"/>
              <a:stretch>
                <a:fillRect/>
              </a:stretch>
            </p:blipFill>
            <p:spPr>
              <a:xfrm>
                <a:off x="5420704" y="2607875"/>
                <a:ext cx="20088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B536457D-EBF2-AD4B-9D05-F5509125E0D0}"/>
                  </a:ext>
                </a:extLst>
              </p14:cNvPr>
              <p14:cNvContentPartPr/>
              <p14:nvPr/>
            </p14:nvContentPartPr>
            <p14:xfrm>
              <a:off x="7472704" y="2722355"/>
              <a:ext cx="438120" cy="11880"/>
            </p14:xfrm>
          </p:contentPart>
        </mc:Choice>
        <mc:Fallback>
          <p:pic>
            <p:nvPicPr>
              <p:cNvPr id="14" name="Ink 13">
                <a:extLst>
                  <a:ext uri="{FF2B5EF4-FFF2-40B4-BE49-F238E27FC236}">
                    <a16:creationId xmlns:a16="http://schemas.microsoft.com/office/drawing/2014/main" id="{B536457D-EBF2-AD4B-9D05-F5509125E0D0}"/>
                  </a:ext>
                </a:extLst>
              </p:cNvPr>
              <p:cNvPicPr/>
              <p:nvPr/>
            </p:nvPicPr>
            <p:blipFill>
              <a:blip r:embed="rId13"/>
              <a:stretch>
                <a:fillRect/>
              </a:stretch>
            </p:blipFill>
            <p:spPr>
              <a:xfrm>
                <a:off x="7419064" y="2614355"/>
                <a:ext cx="54576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6333ECEE-17AA-744B-A63E-087A9FCD97E8}"/>
                  </a:ext>
                </a:extLst>
              </p14:cNvPr>
              <p14:cNvContentPartPr/>
              <p14:nvPr/>
            </p14:nvContentPartPr>
            <p14:xfrm>
              <a:off x="5459582" y="2019199"/>
              <a:ext cx="2004840" cy="20160"/>
            </p14:xfrm>
          </p:contentPart>
        </mc:Choice>
        <mc:Fallback>
          <p:pic>
            <p:nvPicPr>
              <p:cNvPr id="16" name="Ink 15">
                <a:extLst>
                  <a:ext uri="{FF2B5EF4-FFF2-40B4-BE49-F238E27FC236}">
                    <a16:creationId xmlns:a16="http://schemas.microsoft.com/office/drawing/2014/main" id="{6333ECEE-17AA-744B-A63E-087A9FCD97E8}"/>
                  </a:ext>
                </a:extLst>
              </p:cNvPr>
              <p:cNvPicPr/>
              <p:nvPr/>
            </p:nvPicPr>
            <p:blipFill>
              <a:blip r:embed="rId15"/>
              <a:stretch>
                <a:fillRect/>
              </a:stretch>
            </p:blipFill>
            <p:spPr>
              <a:xfrm>
                <a:off x="5405942" y="1911559"/>
                <a:ext cx="2112480" cy="235800"/>
              </a:xfrm>
              <a:prstGeom prst="rect">
                <a:avLst/>
              </a:prstGeom>
            </p:spPr>
          </p:pic>
        </mc:Fallback>
      </mc:AlternateContent>
      <p:pic>
        <p:nvPicPr>
          <p:cNvPr id="20" name="sample2">
            <a:hlinkClick r:id="" action="ppaction://media"/>
            <a:extLst>
              <a:ext uri="{FF2B5EF4-FFF2-40B4-BE49-F238E27FC236}">
                <a16:creationId xmlns:a16="http://schemas.microsoft.com/office/drawing/2014/main" id="{538EEDC8-F880-9444-978E-C8F15F36DA0A}"/>
              </a:ext>
            </a:extLst>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8009128" y="3334326"/>
            <a:ext cx="812800" cy="812800"/>
          </a:xfrm>
          <a:prstGeom prst="rect">
            <a:avLst/>
          </a:prstGeom>
        </p:spPr>
      </p:pic>
      <p:pic>
        <p:nvPicPr>
          <p:cNvPr id="22" name="sample2">
            <a:hlinkClick r:id="" action="ppaction://media"/>
            <a:extLst>
              <a:ext uri="{FF2B5EF4-FFF2-40B4-BE49-F238E27FC236}">
                <a16:creationId xmlns:a16="http://schemas.microsoft.com/office/drawing/2014/main" id="{9CE28750-BDB8-9144-ABC9-8DF263139E0D}"/>
              </a:ext>
            </a:extLst>
          </p:cNvPr>
          <p:cNvPicPr>
            <a:picLocks noChangeAspect="1"/>
          </p:cNvPicPr>
          <p:nvPr>
            <a:audioFile r:link="rId4"/>
            <p:extLst>
              <p:ext uri="{DAA4B4D4-6D71-4841-9C94-3DE7FCFB9230}">
                <p14:media xmlns:p14="http://schemas.microsoft.com/office/powerpoint/2010/main" r:embed="rId3"/>
              </p:ext>
            </p:extLst>
          </p:nvPr>
        </p:nvPicPr>
        <p:blipFill>
          <a:blip r:embed="rId16"/>
          <a:stretch>
            <a:fillRect/>
          </a:stretch>
        </p:blipFill>
        <p:spPr>
          <a:xfrm>
            <a:off x="8009128" y="5123389"/>
            <a:ext cx="812800" cy="812800"/>
          </a:xfrm>
          <a:prstGeom prst="rect">
            <a:avLst/>
          </a:prstGeom>
        </p:spPr>
      </p:pic>
      <p:sp>
        <p:nvSpPr>
          <p:cNvPr id="26" name="TextBox 25">
            <a:extLst>
              <a:ext uri="{FF2B5EF4-FFF2-40B4-BE49-F238E27FC236}">
                <a16:creationId xmlns:a16="http://schemas.microsoft.com/office/drawing/2014/main" id="{29477418-7C8B-334D-A225-217076DD714E}"/>
              </a:ext>
            </a:extLst>
          </p:cNvPr>
          <p:cNvSpPr txBox="1"/>
          <p:nvPr/>
        </p:nvSpPr>
        <p:spPr>
          <a:xfrm>
            <a:off x="4816444" y="3907563"/>
            <a:ext cx="2276506" cy="369332"/>
          </a:xfrm>
          <a:prstGeom prst="rect">
            <a:avLst/>
          </a:prstGeom>
          <a:noFill/>
        </p:spPr>
        <p:txBody>
          <a:bodyPr wrap="square" rtlCol="0">
            <a:spAutoFit/>
          </a:bodyPr>
          <a:lstStyle/>
          <a:p>
            <a:r>
              <a:rPr lang="en-US" dirty="0">
                <a:solidFill>
                  <a:srgbClr val="C00000"/>
                </a:solidFill>
              </a:rPr>
              <a:t>No argmax (AMAE)</a:t>
            </a:r>
          </a:p>
        </p:txBody>
      </p:sp>
      <p:sp>
        <p:nvSpPr>
          <p:cNvPr id="30" name="TextBox 29">
            <a:extLst>
              <a:ext uri="{FF2B5EF4-FFF2-40B4-BE49-F238E27FC236}">
                <a16:creationId xmlns:a16="http://schemas.microsoft.com/office/drawing/2014/main" id="{3ED11B3B-4283-924D-B742-AC06C45C44CB}"/>
              </a:ext>
            </a:extLst>
          </p:cNvPr>
          <p:cNvSpPr txBox="1"/>
          <p:nvPr/>
        </p:nvSpPr>
        <p:spPr>
          <a:xfrm>
            <a:off x="4693670" y="5625423"/>
            <a:ext cx="2276506" cy="369332"/>
          </a:xfrm>
          <a:prstGeom prst="rect">
            <a:avLst/>
          </a:prstGeom>
          <a:noFill/>
        </p:spPr>
        <p:txBody>
          <a:bodyPr wrap="square" rtlCol="0">
            <a:spAutoFit/>
          </a:bodyPr>
          <a:lstStyle/>
          <a:p>
            <a:r>
              <a:rPr lang="en-US" dirty="0">
                <a:solidFill>
                  <a:schemeClr val="accent3">
                    <a:lumMod val="50000"/>
                  </a:schemeClr>
                </a:solidFill>
              </a:rPr>
              <a:t>With argmax (AMAE)</a:t>
            </a:r>
          </a:p>
        </p:txBody>
      </p:sp>
      <p:cxnSp>
        <p:nvCxnSpPr>
          <p:cNvPr id="31" name="Elbow Connector 30">
            <a:extLst>
              <a:ext uri="{FF2B5EF4-FFF2-40B4-BE49-F238E27FC236}">
                <a16:creationId xmlns:a16="http://schemas.microsoft.com/office/drawing/2014/main" id="{ADA66068-3B1F-6041-84EA-6A2CF903DDC8}"/>
              </a:ext>
            </a:extLst>
          </p:cNvPr>
          <p:cNvCxnSpPr>
            <a:cxnSpLocks/>
          </p:cNvCxnSpPr>
          <p:nvPr/>
        </p:nvCxnSpPr>
        <p:spPr>
          <a:xfrm rot="5400000">
            <a:off x="4288806" y="2714324"/>
            <a:ext cx="1860200" cy="447754"/>
          </a:xfrm>
          <a:prstGeom prst="bentConnector3">
            <a:avLst>
              <a:gd name="adj1" fmla="val 844"/>
            </a:avLst>
          </a:prstGeom>
          <a:ln>
            <a:tailEnd type="triangle"/>
          </a:ln>
        </p:spPr>
        <p:style>
          <a:lnRef idx="1">
            <a:schemeClr val="dk1"/>
          </a:lnRef>
          <a:fillRef idx="0">
            <a:schemeClr val="dk1"/>
          </a:fillRef>
          <a:effectRef idx="0">
            <a:schemeClr val="dk1"/>
          </a:effectRef>
          <a:fontRef idx="minor">
            <a:schemeClr val="tx1"/>
          </a:fontRef>
        </p:style>
      </p:cxnSp>
      <p:cxnSp>
        <p:nvCxnSpPr>
          <p:cNvPr id="36" name="Elbow Connector 35">
            <a:extLst>
              <a:ext uri="{FF2B5EF4-FFF2-40B4-BE49-F238E27FC236}">
                <a16:creationId xmlns:a16="http://schemas.microsoft.com/office/drawing/2014/main" id="{F1B6485C-A54F-4547-BC33-DEACF4088625}"/>
              </a:ext>
            </a:extLst>
          </p:cNvPr>
          <p:cNvCxnSpPr>
            <a:cxnSpLocks/>
          </p:cNvCxnSpPr>
          <p:nvPr/>
        </p:nvCxnSpPr>
        <p:spPr>
          <a:xfrm rot="5400000">
            <a:off x="3627105" y="3945710"/>
            <a:ext cx="2773419" cy="394739"/>
          </a:xfrm>
          <a:prstGeom prst="bentConnector3">
            <a:avLst>
              <a:gd name="adj1" fmla="val 6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852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40" fill="hold"/>
                                        <p:tgtEl>
                                          <p:spTgt spid="20"/>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240"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0"/>
                </p:tgtEl>
              </p:cMediaNode>
            </p:audio>
            <p:audio>
              <p:cMediaNode vol="80000">
                <p:cTn id="12" fill="hold" display="0">
                  <p:stCondLst>
                    <p:cond delay="indefinite"/>
                  </p:stCondLst>
                  <p:endCondLst>
                    <p:cond evt="onStopAudio" delay="0">
                      <p:tgtEl>
                        <p:sldTgt/>
                      </p:tgtEl>
                    </p:cond>
                  </p:endCondLst>
                </p:cTn>
                <p:tgtEl>
                  <p:spTgt spid="22"/>
                </p:tgtEl>
              </p:cMediaNode>
            </p:audio>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68</TotalTime>
  <Words>675</Words>
  <Application>Microsoft Macintosh PowerPoint</Application>
  <PresentationFormat>Widescreen</PresentationFormat>
  <Paragraphs>54</Paragraphs>
  <Slides>11</Slides>
  <Notes>0</Notes>
  <HiddenSlides>0</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Trebuchet MS</vt:lpstr>
      <vt:lpstr>Berlin</vt:lpstr>
      <vt:lpstr>Modeling raw audio with ADAs </vt:lpstr>
      <vt:lpstr>Background introduction </vt:lpstr>
      <vt:lpstr>Literature Survey </vt:lpstr>
      <vt:lpstr>Addressing the problem </vt:lpstr>
      <vt:lpstr>Autoregressive modeling </vt:lpstr>
      <vt:lpstr>Experiment with AR signals in MATLAB</vt:lpstr>
      <vt:lpstr>Enhancement via ADA </vt:lpstr>
      <vt:lpstr>Enhancement via AMAE </vt:lpstr>
      <vt:lpstr>Experiment and results </vt:lpstr>
      <vt:lpstr>Conclusion / future work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raw audio with ADAs </dc:title>
  <dc:creator>Hinds, Samuel C</dc:creator>
  <cp:lastModifiedBy>Hinds, Samuel C</cp:lastModifiedBy>
  <cp:revision>10</cp:revision>
  <dcterms:created xsi:type="dcterms:W3CDTF">2019-05-01T20:31:52Z</dcterms:created>
  <dcterms:modified xsi:type="dcterms:W3CDTF">2019-05-01T21:45:38Z</dcterms:modified>
</cp:coreProperties>
</file>