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0" r:id="rId4"/>
    <p:sldId id="262" r:id="rId5"/>
    <p:sldId id="261" r:id="rId6"/>
    <p:sldId id="259" r:id="rId7"/>
    <p:sldId id="260" r:id="rId8"/>
    <p:sldId id="264" r:id="rId9"/>
    <p:sldId id="271" r:id="rId10"/>
    <p:sldId id="263" r:id="rId11"/>
    <p:sldId id="266" r:id="rId12"/>
    <p:sldId id="272" r:id="rId13"/>
    <p:sldId id="267" r:id="rId14"/>
    <p:sldId id="268" r:id="rId15"/>
    <p:sldId id="273" r:id="rId16"/>
  </p:sldIdLst>
  <p:sldSz cx="9144000" cy="6858000" type="screen4x3"/>
  <p:notesSz cx="6858000" cy="9144000"/>
  <p:embeddedFontLst>
    <p:embeddedFont>
      <p:font typeface="Yoon 윤고딕 550_TT" charset="-127"/>
      <p:regular r:id="rId17"/>
    </p:embeddedFont>
    <p:embeddedFont>
      <p:font typeface="-윤고딕330" charset="-127"/>
      <p:regular r:id="rId18"/>
    </p:embeddedFont>
    <p:embeddedFont>
      <p:font typeface="맑은 고딕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4E6-F0CF-4E49-B88E-9FAECE409472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7643-3160-485C-BCD8-8BCCCC18F7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4E6-F0CF-4E49-B88E-9FAECE409472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7643-3160-485C-BCD8-8BCCCC18F7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4E6-F0CF-4E49-B88E-9FAECE409472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7643-3160-485C-BCD8-8BCCCC18F7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4E6-F0CF-4E49-B88E-9FAECE409472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7643-3160-485C-BCD8-8BCCCC18F7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4E6-F0CF-4E49-B88E-9FAECE409472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7643-3160-485C-BCD8-8BCCCC18F7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4E6-F0CF-4E49-B88E-9FAECE409472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7643-3160-485C-BCD8-8BCCCC18F7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4E6-F0CF-4E49-B88E-9FAECE409472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7643-3160-485C-BCD8-8BCCCC18F7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4E6-F0CF-4E49-B88E-9FAECE409472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7643-3160-485C-BCD8-8BCCCC18F7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4E6-F0CF-4E49-B88E-9FAECE409472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7643-3160-485C-BCD8-8BCCCC18F7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4E6-F0CF-4E49-B88E-9FAECE409472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7643-3160-485C-BCD8-8BCCCC18F7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4E6-F0CF-4E49-B88E-9FAECE409472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7643-3160-485C-BCD8-8BCCCC18F7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AD4E6-F0CF-4E49-B88E-9FAECE409472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A7643-3160-485C-BCD8-8BCCCC18F7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682" y="1340768"/>
            <a:ext cx="8010636" cy="132343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Face Detection </a:t>
            </a:r>
          </a:p>
          <a:p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with the Modified Census Transform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sx="1000" sy="1000" algn="ctr" rotWithShape="0">
                  <a:schemeClr val="bg1"/>
                </a:outerShdw>
              </a:effectLst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057" y="3152001"/>
            <a:ext cx="5735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Bernhard </a:t>
            </a:r>
            <a:r>
              <a:rPr lang="en-US" altLang="ko-KR" sz="3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Froba</a:t>
            </a:r>
            <a:r>
              <a:rPr lang="en-US" altLang="ko-KR" sz="3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&amp;</a:t>
            </a:r>
            <a:r>
              <a:rPr lang="en-US" altLang="ko-KR" sz="3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Andreas Ernst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4459178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</a:t>
            </a:r>
            <a:r>
              <a:rPr lang="en-US" altLang="ko-KR" sz="1500" baseline="30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th</a:t>
            </a:r>
            <a:r>
              <a:rPr lang="en-US" altLang="ko-KR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IEEE International Conference</a:t>
            </a:r>
          </a:p>
          <a:p>
            <a:r>
              <a:rPr lang="en-US" altLang="ko-KR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On Automatic Face and Gesture Recognition ‘04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5868144" y="1628800"/>
            <a:ext cx="864096" cy="3859832"/>
            <a:chOff x="5580112" y="1628800"/>
            <a:chExt cx="864096" cy="3859832"/>
          </a:xfrm>
        </p:grpSpPr>
        <p:sp>
          <p:nvSpPr>
            <p:cNvPr id="16" name="순서도: 데이터 15"/>
            <p:cNvSpPr/>
            <p:nvPr/>
          </p:nvSpPr>
          <p:spPr>
            <a:xfrm>
              <a:off x="5580112" y="16288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데이터 16"/>
            <p:cNvSpPr/>
            <p:nvPr/>
          </p:nvSpPr>
          <p:spPr>
            <a:xfrm>
              <a:off x="5580112" y="17812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데이터 17"/>
            <p:cNvSpPr/>
            <p:nvPr/>
          </p:nvSpPr>
          <p:spPr>
            <a:xfrm>
              <a:off x="5580112" y="19336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데이터 18"/>
            <p:cNvSpPr/>
            <p:nvPr/>
          </p:nvSpPr>
          <p:spPr>
            <a:xfrm>
              <a:off x="5580112" y="20860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데이터 19"/>
            <p:cNvSpPr/>
            <p:nvPr/>
          </p:nvSpPr>
          <p:spPr>
            <a:xfrm>
              <a:off x="5580112" y="22384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데이터 20"/>
            <p:cNvSpPr/>
            <p:nvPr/>
          </p:nvSpPr>
          <p:spPr>
            <a:xfrm>
              <a:off x="5580112" y="23908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데이터 21"/>
            <p:cNvSpPr/>
            <p:nvPr/>
          </p:nvSpPr>
          <p:spPr>
            <a:xfrm>
              <a:off x="5580112" y="25432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데이터 22"/>
            <p:cNvSpPr/>
            <p:nvPr/>
          </p:nvSpPr>
          <p:spPr>
            <a:xfrm>
              <a:off x="5580112" y="26956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데이터 23"/>
            <p:cNvSpPr/>
            <p:nvPr/>
          </p:nvSpPr>
          <p:spPr>
            <a:xfrm>
              <a:off x="5580112" y="28480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데이터 24"/>
            <p:cNvSpPr/>
            <p:nvPr/>
          </p:nvSpPr>
          <p:spPr>
            <a:xfrm>
              <a:off x="5580112" y="30004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데이터 25"/>
            <p:cNvSpPr/>
            <p:nvPr/>
          </p:nvSpPr>
          <p:spPr>
            <a:xfrm>
              <a:off x="5580112" y="31528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데이터 26"/>
            <p:cNvSpPr/>
            <p:nvPr/>
          </p:nvSpPr>
          <p:spPr>
            <a:xfrm>
              <a:off x="5580112" y="33052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데이터 27"/>
            <p:cNvSpPr/>
            <p:nvPr/>
          </p:nvSpPr>
          <p:spPr>
            <a:xfrm>
              <a:off x="5580112" y="34576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데이터 28"/>
            <p:cNvSpPr/>
            <p:nvPr/>
          </p:nvSpPr>
          <p:spPr>
            <a:xfrm>
              <a:off x="5580112" y="36100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데이터 29"/>
            <p:cNvSpPr/>
            <p:nvPr/>
          </p:nvSpPr>
          <p:spPr>
            <a:xfrm>
              <a:off x="5580112" y="37624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데이터 30"/>
            <p:cNvSpPr/>
            <p:nvPr/>
          </p:nvSpPr>
          <p:spPr>
            <a:xfrm>
              <a:off x="5580112" y="39148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데이터 31"/>
            <p:cNvSpPr/>
            <p:nvPr/>
          </p:nvSpPr>
          <p:spPr>
            <a:xfrm>
              <a:off x="5580112" y="40672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데이터 32"/>
            <p:cNvSpPr/>
            <p:nvPr/>
          </p:nvSpPr>
          <p:spPr>
            <a:xfrm>
              <a:off x="5580112" y="42196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33"/>
            <p:cNvSpPr/>
            <p:nvPr/>
          </p:nvSpPr>
          <p:spPr>
            <a:xfrm>
              <a:off x="5580112" y="43720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데이터 34"/>
            <p:cNvSpPr/>
            <p:nvPr/>
          </p:nvSpPr>
          <p:spPr>
            <a:xfrm>
              <a:off x="5580112" y="45244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데이터 35"/>
            <p:cNvSpPr/>
            <p:nvPr/>
          </p:nvSpPr>
          <p:spPr>
            <a:xfrm>
              <a:off x="5580112" y="46768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데이터 36"/>
            <p:cNvSpPr/>
            <p:nvPr/>
          </p:nvSpPr>
          <p:spPr>
            <a:xfrm>
              <a:off x="5580112" y="48292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데이터 37"/>
            <p:cNvSpPr/>
            <p:nvPr/>
          </p:nvSpPr>
          <p:spPr>
            <a:xfrm>
              <a:off x="5580112" y="49816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데이터 38"/>
            <p:cNvSpPr/>
            <p:nvPr/>
          </p:nvSpPr>
          <p:spPr>
            <a:xfrm>
              <a:off x="5580112" y="5128592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868144" y="1124744"/>
            <a:ext cx="864096" cy="360040"/>
            <a:chOff x="5580112" y="1700808"/>
            <a:chExt cx="864096" cy="360040"/>
          </a:xfrm>
        </p:grpSpPr>
        <p:sp>
          <p:nvSpPr>
            <p:cNvPr id="41" name="순서도: 데이터 40"/>
            <p:cNvSpPr/>
            <p:nvPr/>
          </p:nvSpPr>
          <p:spPr>
            <a:xfrm>
              <a:off x="5580112" y="1700808"/>
              <a:ext cx="864096" cy="36004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데이터 41"/>
            <p:cNvSpPr/>
            <p:nvPr/>
          </p:nvSpPr>
          <p:spPr>
            <a:xfrm>
              <a:off x="5868144" y="1808820"/>
              <a:ext cx="86410" cy="36004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5724128" y="1988840"/>
          <a:ext cx="360039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3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7155051" y="1124744"/>
            <a:ext cx="864096" cy="360040"/>
            <a:chOff x="7956376" y="1628800"/>
            <a:chExt cx="864096" cy="360040"/>
          </a:xfrm>
        </p:grpSpPr>
        <p:sp>
          <p:nvSpPr>
            <p:cNvPr id="99" name="순서도: 데이터 98"/>
            <p:cNvSpPr/>
            <p:nvPr/>
          </p:nvSpPr>
          <p:spPr>
            <a:xfrm>
              <a:off x="7956376" y="1628800"/>
              <a:ext cx="864096" cy="36004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데이터 99"/>
            <p:cNvSpPr/>
            <p:nvPr/>
          </p:nvSpPr>
          <p:spPr>
            <a:xfrm>
              <a:off x="8446030" y="1844824"/>
              <a:ext cx="86410" cy="36004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2" name="표 101"/>
          <p:cNvGraphicFramePr>
            <a:graphicFrameLocks noGrp="1"/>
          </p:cNvGraphicFramePr>
          <p:nvPr/>
        </p:nvGraphicFramePr>
        <p:xfrm>
          <a:off x="7020272" y="1981225"/>
          <a:ext cx="360039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3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8379187" y="112474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itchFamily="18" charset="-127"/>
                <a:ea typeface="-윤고딕330" pitchFamily="18" charset="-127"/>
              </a:rPr>
              <a:t>…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5808231" y="1636415"/>
            <a:ext cx="986780" cy="4332900"/>
            <a:chOff x="6672328" y="2140471"/>
            <a:chExt cx="986780" cy="4332900"/>
          </a:xfrm>
        </p:grpSpPr>
        <p:grpSp>
          <p:nvGrpSpPr>
            <p:cNvPr id="97" name="그룹 96"/>
            <p:cNvGrpSpPr/>
            <p:nvPr/>
          </p:nvGrpSpPr>
          <p:grpSpPr>
            <a:xfrm>
              <a:off x="6672328" y="2140471"/>
              <a:ext cx="986780" cy="3484773"/>
              <a:chOff x="6672328" y="2140471"/>
              <a:chExt cx="986780" cy="3484773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6672328" y="2140471"/>
                <a:ext cx="986780" cy="352425"/>
                <a:chOff x="6660232" y="2060848"/>
                <a:chExt cx="986780" cy="352425"/>
              </a:xfrm>
            </p:grpSpPr>
            <p:pic>
              <p:nvPicPr>
                <p:cNvPr id="5125" name="Picture 5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7020272" y="2060848"/>
                  <a:ext cx="257175" cy="352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126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380312" y="2060848"/>
                  <a:ext cx="266700" cy="352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127" name="Picture 7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660232" y="2132856"/>
                  <a:ext cx="209550" cy="276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" name="순서도: 데이터 48"/>
              <p:cNvSpPr/>
              <p:nvPr/>
            </p:nvSpPr>
            <p:spPr>
              <a:xfrm>
                <a:off x="7020272" y="2849488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순서도: 데이터 49"/>
              <p:cNvSpPr/>
              <p:nvPr/>
            </p:nvSpPr>
            <p:spPr>
              <a:xfrm>
                <a:off x="7020272" y="2924944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순서도: 데이터 50"/>
              <p:cNvSpPr/>
              <p:nvPr/>
            </p:nvSpPr>
            <p:spPr>
              <a:xfrm>
                <a:off x="7020272" y="2996952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순서도: 데이터 51"/>
              <p:cNvSpPr/>
              <p:nvPr/>
            </p:nvSpPr>
            <p:spPr>
              <a:xfrm>
                <a:off x="7020272" y="3068960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순서도: 데이터 52"/>
              <p:cNvSpPr/>
              <p:nvPr/>
            </p:nvSpPr>
            <p:spPr>
              <a:xfrm>
                <a:off x="7020272" y="4005064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순서도: 데이터 53"/>
              <p:cNvSpPr/>
              <p:nvPr/>
            </p:nvSpPr>
            <p:spPr>
              <a:xfrm>
                <a:off x="7020272" y="4077072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순서도: 데이터 54"/>
              <p:cNvSpPr/>
              <p:nvPr/>
            </p:nvSpPr>
            <p:spPr>
              <a:xfrm>
                <a:off x="7020272" y="4149080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순서도: 데이터 55"/>
              <p:cNvSpPr/>
              <p:nvPr/>
            </p:nvSpPr>
            <p:spPr>
              <a:xfrm>
                <a:off x="7020272" y="3376228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순서도: 데이터 56"/>
              <p:cNvSpPr/>
              <p:nvPr/>
            </p:nvSpPr>
            <p:spPr>
              <a:xfrm>
                <a:off x="7020272" y="3429000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데이터 57"/>
              <p:cNvSpPr/>
              <p:nvPr/>
            </p:nvSpPr>
            <p:spPr>
              <a:xfrm>
                <a:off x="7020272" y="5175664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순서도: 데이터 58"/>
              <p:cNvSpPr/>
              <p:nvPr/>
            </p:nvSpPr>
            <p:spPr>
              <a:xfrm>
                <a:off x="7020272" y="5229200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순서도: 데이터 59"/>
              <p:cNvSpPr/>
              <p:nvPr/>
            </p:nvSpPr>
            <p:spPr>
              <a:xfrm>
                <a:off x="7020272" y="4941168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순서도: 데이터 60"/>
              <p:cNvSpPr/>
              <p:nvPr/>
            </p:nvSpPr>
            <p:spPr>
              <a:xfrm>
                <a:off x="7380312" y="4725144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데이터 61"/>
              <p:cNvSpPr/>
              <p:nvPr/>
            </p:nvSpPr>
            <p:spPr>
              <a:xfrm>
                <a:off x="7380312" y="4797152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순서도: 데이터 62"/>
              <p:cNvSpPr/>
              <p:nvPr/>
            </p:nvSpPr>
            <p:spPr>
              <a:xfrm>
                <a:off x="7380312" y="486916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순서도: 데이터 63"/>
              <p:cNvSpPr/>
              <p:nvPr/>
            </p:nvSpPr>
            <p:spPr>
              <a:xfrm>
                <a:off x="7380312" y="4941168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순서도: 데이터 64"/>
              <p:cNvSpPr/>
              <p:nvPr/>
            </p:nvSpPr>
            <p:spPr>
              <a:xfrm>
                <a:off x="7380312" y="367856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데이터 65"/>
              <p:cNvSpPr/>
              <p:nvPr/>
            </p:nvSpPr>
            <p:spPr>
              <a:xfrm>
                <a:off x="7380312" y="3734564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순서도: 데이터 66"/>
              <p:cNvSpPr/>
              <p:nvPr/>
            </p:nvSpPr>
            <p:spPr>
              <a:xfrm>
                <a:off x="7380312" y="378904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순서도: 데이터 67"/>
              <p:cNvSpPr/>
              <p:nvPr/>
            </p:nvSpPr>
            <p:spPr>
              <a:xfrm>
                <a:off x="7380312" y="445056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순서도: 데이터 68"/>
              <p:cNvSpPr/>
              <p:nvPr/>
            </p:nvSpPr>
            <p:spPr>
              <a:xfrm>
                <a:off x="7380312" y="450912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순서도: 데이터 69"/>
              <p:cNvSpPr/>
              <p:nvPr/>
            </p:nvSpPr>
            <p:spPr>
              <a:xfrm>
                <a:off x="7380312" y="3377972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순서도: 데이터 70"/>
              <p:cNvSpPr/>
              <p:nvPr/>
            </p:nvSpPr>
            <p:spPr>
              <a:xfrm>
                <a:off x="7380312" y="342900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순서도: 데이터 71"/>
              <p:cNvSpPr/>
              <p:nvPr/>
            </p:nvSpPr>
            <p:spPr>
              <a:xfrm>
                <a:off x="7380312" y="5517232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 rot="5400000">
              <a:off x="6948264" y="6093296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-윤고딕330" pitchFamily="18" charset="-127"/>
                  <a:ea typeface="-윤고딕330" pitchFamily="18" charset="-127"/>
                </a:rPr>
                <a:t>…</a:t>
              </a:r>
              <a:endParaRPr lang="ko-KR" altLang="en-US" sz="20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7104375" y="1628800"/>
            <a:ext cx="986780" cy="4338586"/>
            <a:chOff x="7905700" y="2132856"/>
            <a:chExt cx="986780" cy="4338586"/>
          </a:xfrm>
        </p:grpSpPr>
        <p:grpSp>
          <p:nvGrpSpPr>
            <p:cNvPr id="132" name="그룹 131"/>
            <p:cNvGrpSpPr/>
            <p:nvPr/>
          </p:nvGrpSpPr>
          <p:grpSpPr>
            <a:xfrm>
              <a:off x="7905700" y="2132856"/>
              <a:ext cx="986780" cy="3492388"/>
              <a:chOff x="7905700" y="2132856"/>
              <a:chExt cx="986780" cy="3492388"/>
            </a:xfrm>
          </p:grpSpPr>
          <p:sp>
            <p:nvSpPr>
              <p:cNvPr id="73" name="순서도: 데이터 72"/>
              <p:cNvSpPr/>
              <p:nvPr/>
            </p:nvSpPr>
            <p:spPr>
              <a:xfrm>
                <a:off x="8244408" y="4361656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순서도: 데이터 73"/>
              <p:cNvSpPr/>
              <p:nvPr/>
            </p:nvSpPr>
            <p:spPr>
              <a:xfrm>
                <a:off x="8244408" y="4437112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순서도: 데이터 74"/>
              <p:cNvSpPr/>
              <p:nvPr/>
            </p:nvSpPr>
            <p:spPr>
              <a:xfrm>
                <a:off x="8244408" y="4509120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순서도: 데이터 75"/>
              <p:cNvSpPr/>
              <p:nvPr/>
            </p:nvSpPr>
            <p:spPr>
              <a:xfrm>
                <a:off x="8244408" y="4581128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순서도: 데이터 76"/>
              <p:cNvSpPr/>
              <p:nvPr/>
            </p:nvSpPr>
            <p:spPr>
              <a:xfrm>
                <a:off x="8244408" y="2924944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순서도: 데이터 77"/>
              <p:cNvSpPr/>
              <p:nvPr/>
            </p:nvSpPr>
            <p:spPr>
              <a:xfrm>
                <a:off x="8244408" y="2996952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순서도: 데이터 78"/>
              <p:cNvSpPr/>
              <p:nvPr/>
            </p:nvSpPr>
            <p:spPr>
              <a:xfrm>
                <a:off x="8244408" y="3068960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순서도: 데이터 79"/>
              <p:cNvSpPr/>
              <p:nvPr/>
            </p:nvSpPr>
            <p:spPr>
              <a:xfrm>
                <a:off x="8244408" y="3664260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순서도: 데이터 80"/>
              <p:cNvSpPr/>
              <p:nvPr/>
            </p:nvSpPr>
            <p:spPr>
              <a:xfrm>
                <a:off x="8244408" y="3717032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순서도: 데이터 81"/>
              <p:cNvSpPr/>
              <p:nvPr/>
            </p:nvSpPr>
            <p:spPr>
              <a:xfrm>
                <a:off x="8244408" y="5175664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순서도: 데이터 82"/>
              <p:cNvSpPr/>
              <p:nvPr/>
            </p:nvSpPr>
            <p:spPr>
              <a:xfrm>
                <a:off x="8244408" y="5229200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순서도: 데이터 83"/>
              <p:cNvSpPr/>
              <p:nvPr/>
            </p:nvSpPr>
            <p:spPr>
              <a:xfrm>
                <a:off x="8244408" y="5517232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순서도: 데이터 84"/>
              <p:cNvSpPr/>
              <p:nvPr/>
            </p:nvSpPr>
            <p:spPr>
              <a:xfrm>
                <a:off x="8604448" y="3933056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순서도: 데이터 85"/>
              <p:cNvSpPr/>
              <p:nvPr/>
            </p:nvSpPr>
            <p:spPr>
              <a:xfrm>
                <a:off x="8604448" y="4005064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순서도: 데이터 86"/>
              <p:cNvSpPr/>
              <p:nvPr/>
            </p:nvSpPr>
            <p:spPr>
              <a:xfrm>
                <a:off x="8604448" y="4077072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순서도: 데이터 87"/>
              <p:cNvSpPr/>
              <p:nvPr/>
            </p:nvSpPr>
            <p:spPr>
              <a:xfrm>
                <a:off x="8604448" y="414908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순서도: 데이터 88"/>
              <p:cNvSpPr/>
              <p:nvPr/>
            </p:nvSpPr>
            <p:spPr>
              <a:xfrm>
                <a:off x="8604448" y="3606552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순서도: 데이터 89"/>
              <p:cNvSpPr/>
              <p:nvPr/>
            </p:nvSpPr>
            <p:spPr>
              <a:xfrm>
                <a:off x="8604448" y="3662556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순서도: 데이터 90"/>
              <p:cNvSpPr/>
              <p:nvPr/>
            </p:nvSpPr>
            <p:spPr>
              <a:xfrm>
                <a:off x="8604448" y="3717032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순서도: 데이터 91"/>
              <p:cNvSpPr/>
              <p:nvPr/>
            </p:nvSpPr>
            <p:spPr>
              <a:xfrm>
                <a:off x="8604448" y="301040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순서도: 데이터 92"/>
              <p:cNvSpPr/>
              <p:nvPr/>
            </p:nvSpPr>
            <p:spPr>
              <a:xfrm>
                <a:off x="8604448" y="306896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순서도: 데이터 93"/>
              <p:cNvSpPr/>
              <p:nvPr/>
            </p:nvSpPr>
            <p:spPr>
              <a:xfrm>
                <a:off x="8604448" y="5178172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순서도: 데이터 94"/>
              <p:cNvSpPr/>
              <p:nvPr/>
            </p:nvSpPr>
            <p:spPr>
              <a:xfrm>
                <a:off x="8604448" y="522920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순서도: 데이터 95"/>
              <p:cNvSpPr/>
              <p:nvPr/>
            </p:nvSpPr>
            <p:spPr>
              <a:xfrm>
                <a:off x="8604448" y="5517232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46"/>
              <p:cNvGrpSpPr/>
              <p:nvPr/>
            </p:nvGrpSpPr>
            <p:grpSpPr>
              <a:xfrm>
                <a:off x="7905700" y="2132856"/>
                <a:ext cx="986780" cy="352425"/>
                <a:chOff x="6660232" y="2060848"/>
                <a:chExt cx="986780" cy="352425"/>
              </a:xfrm>
            </p:grpSpPr>
            <p:pic>
              <p:nvPicPr>
                <p:cNvPr id="129" name="Picture 5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7020272" y="2060848"/>
                  <a:ext cx="257175" cy="352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0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380312" y="2060848"/>
                  <a:ext cx="266700" cy="352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1" name="Picture 7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660232" y="2132856"/>
                  <a:ext cx="209550" cy="276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35" name="TextBox 134"/>
            <p:cNvSpPr txBox="1"/>
            <p:nvPr/>
          </p:nvSpPr>
          <p:spPr>
            <a:xfrm rot="5400000">
              <a:off x="8368389" y="6091367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-윤고딕330" pitchFamily="18" charset="-127"/>
                  <a:ea typeface="-윤고딕330" pitchFamily="18" charset="-127"/>
                </a:rPr>
                <a:t>…</a:t>
              </a:r>
              <a:endParaRPr lang="ko-KR" altLang="en-US" sz="20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50944" y="404664"/>
            <a:ext cx="5311150" cy="6120680"/>
            <a:chOff x="150944" y="404664"/>
            <a:chExt cx="5311150" cy="6120680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b="24761"/>
            <a:stretch>
              <a:fillRect/>
            </a:stretch>
          </p:blipFill>
          <p:spPr bwMode="auto">
            <a:xfrm>
              <a:off x="220167" y="404664"/>
              <a:ext cx="4857750" cy="2167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0944" y="2462019"/>
              <a:ext cx="4692015" cy="1183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5724" y="3576424"/>
              <a:ext cx="5246370" cy="150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2018" y="5108024"/>
              <a:ext cx="4812030" cy="1417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188565" y="200769"/>
            <a:ext cx="5800725" cy="6468591"/>
            <a:chOff x="188565" y="200769"/>
            <a:chExt cx="5800725" cy="6468591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3830" y="5440635"/>
              <a:ext cx="4732020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565" y="200769"/>
              <a:ext cx="5800725" cy="3295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 r="18145" b="36242"/>
            <a:stretch>
              <a:fillRect/>
            </a:stretch>
          </p:blipFill>
          <p:spPr bwMode="auto">
            <a:xfrm>
              <a:off x="222848" y="3424411"/>
              <a:ext cx="4709192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그룹 14"/>
          <p:cNvGrpSpPr/>
          <p:nvPr/>
        </p:nvGrpSpPr>
        <p:grpSpPr>
          <a:xfrm>
            <a:off x="6084168" y="1196752"/>
            <a:ext cx="864096" cy="360040"/>
            <a:chOff x="5580112" y="1700808"/>
            <a:chExt cx="864096" cy="360040"/>
          </a:xfrm>
        </p:grpSpPr>
        <p:sp>
          <p:nvSpPr>
            <p:cNvPr id="16" name="순서도: 데이터 15"/>
            <p:cNvSpPr/>
            <p:nvPr/>
          </p:nvSpPr>
          <p:spPr>
            <a:xfrm>
              <a:off x="5580112" y="1700808"/>
              <a:ext cx="864096" cy="36004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데이터 16"/>
            <p:cNvSpPr/>
            <p:nvPr/>
          </p:nvSpPr>
          <p:spPr>
            <a:xfrm>
              <a:off x="5868144" y="1808820"/>
              <a:ext cx="86410" cy="36004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7236296" y="1988840"/>
          <a:ext cx="360039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3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7320399" y="1636415"/>
            <a:ext cx="986780" cy="4332900"/>
            <a:chOff x="6672328" y="2140471"/>
            <a:chExt cx="986780" cy="4332900"/>
          </a:xfrm>
        </p:grpSpPr>
        <p:grpSp>
          <p:nvGrpSpPr>
            <p:cNvPr id="20" name="그룹 96"/>
            <p:cNvGrpSpPr/>
            <p:nvPr/>
          </p:nvGrpSpPr>
          <p:grpSpPr>
            <a:xfrm>
              <a:off x="6672328" y="2140471"/>
              <a:ext cx="986780" cy="3484773"/>
              <a:chOff x="6672328" y="2140471"/>
              <a:chExt cx="986780" cy="3484773"/>
            </a:xfrm>
          </p:grpSpPr>
          <p:grpSp>
            <p:nvGrpSpPr>
              <p:cNvPr id="22" name="그룹 46"/>
              <p:cNvGrpSpPr/>
              <p:nvPr/>
            </p:nvGrpSpPr>
            <p:grpSpPr>
              <a:xfrm>
                <a:off x="6672328" y="2140471"/>
                <a:ext cx="986780" cy="352425"/>
                <a:chOff x="6660232" y="2060848"/>
                <a:chExt cx="986780" cy="352425"/>
              </a:xfrm>
            </p:grpSpPr>
            <p:pic>
              <p:nvPicPr>
                <p:cNvPr id="47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7020272" y="2060848"/>
                  <a:ext cx="257175" cy="352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7380312" y="2060848"/>
                  <a:ext cx="266700" cy="352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9" name="Picture 7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6660232" y="2132856"/>
                  <a:ext cx="209550" cy="276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3" name="순서도: 데이터 22"/>
              <p:cNvSpPr/>
              <p:nvPr/>
            </p:nvSpPr>
            <p:spPr>
              <a:xfrm>
                <a:off x="7020272" y="2849488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순서도: 데이터 23"/>
              <p:cNvSpPr/>
              <p:nvPr/>
            </p:nvSpPr>
            <p:spPr>
              <a:xfrm>
                <a:off x="7020272" y="2924944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순서도: 데이터 24"/>
              <p:cNvSpPr/>
              <p:nvPr/>
            </p:nvSpPr>
            <p:spPr>
              <a:xfrm>
                <a:off x="7020272" y="2996952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순서도: 데이터 25"/>
              <p:cNvSpPr/>
              <p:nvPr/>
            </p:nvSpPr>
            <p:spPr>
              <a:xfrm>
                <a:off x="7020272" y="3068960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순서도: 데이터 26"/>
              <p:cNvSpPr/>
              <p:nvPr/>
            </p:nvSpPr>
            <p:spPr>
              <a:xfrm>
                <a:off x="7020272" y="4005064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순서도: 데이터 27"/>
              <p:cNvSpPr/>
              <p:nvPr/>
            </p:nvSpPr>
            <p:spPr>
              <a:xfrm>
                <a:off x="7020272" y="4077072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순서도: 데이터 28"/>
              <p:cNvSpPr/>
              <p:nvPr/>
            </p:nvSpPr>
            <p:spPr>
              <a:xfrm>
                <a:off x="7020272" y="4149080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순서도: 데이터 29"/>
              <p:cNvSpPr/>
              <p:nvPr/>
            </p:nvSpPr>
            <p:spPr>
              <a:xfrm>
                <a:off x="7020272" y="3376228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순서도: 데이터 30"/>
              <p:cNvSpPr/>
              <p:nvPr/>
            </p:nvSpPr>
            <p:spPr>
              <a:xfrm>
                <a:off x="7020272" y="3429000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순서도: 데이터 31"/>
              <p:cNvSpPr/>
              <p:nvPr/>
            </p:nvSpPr>
            <p:spPr>
              <a:xfrm>
                <a:off x="7020272" y="5175664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순서도: 데이터 32"/>
              <p:cNvSpPr/>
              <p:nvPr/>
            </p:nvSpPr>
            <p:spPr>
              <a:xfrm>
                <a:off x="7020272" y="5229200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순서도: 데이터 33"/>
              <p:cNvSpPr/>
              <p:nvPr/>
            </p:nvSpPr>
            <p:spPr>
              <a:xfrm>
                <a:off x="7020272" y="4941168"/>
                <a:ext cx="259229" cy="108012"/>
              </a:xfrm>
              <a:prstGeom prst="flowChartInputOutpu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데이터 34"/>
              <p:cNvSpPr/>
              <p:nvPr/>
            </p:nvSpPr>
            <p:spPr>
              <a:xfrm>
                <a:off x="7380312" y="4725144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순서도: 데이터 35"/>
              <p:cNvSpPr/>
              <p:nvPr/>
            </p:nvSpPr>
            <p:spPr>
              <a:xfrm>
                <a:off x="7380312" y="4797152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순서도: 데이터 36"/>
              <p:cNvSpPr/>
              <p:nvPr/>
            </p:nvSpPr>
            <p:spPr>
              <a:xfrm>
                <a:off x="7380312" y="486916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순서도: 데이터 37"/>
              <p:cNvSpPr/>
              <p:nvPr/>
            </p:nvSpPr>
            <p:spPr>
              <a:xfrm>
                <a:off x="7380312" y="4941168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순서도: 데이터 38"/>
              <p:cNvSpPr/>
              <p:nvPr/>
            </p:nvSpPr>
            <p:spPr>
              <a:xfrm>
                <a:off x="7380312" y="367856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순서도: 데이터 39"/>
              <p:cNvSpPr/>
              <p:nvPr/>
            </p:nvSpPr>
            <p:spPr>
              <a:xfrm>
                <a:off x="7380312" y="3734564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순서도: 데이터 40"/>
              <p:cNvSpPr/>
              <p:nvPr/>
            </p:nvSpPr>
            <p:spPr>
              <a:xfrm>
                <a:off x="7380312" y="378904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순서도: 데이터 41"/>
              <p:cNvSpPr/>
              <p:nvPr/>
            </p:nvSpPr>
            <p:spPr>
              <a:xfrm>
                <a:off x="7380312" y="445056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순서도: 데이터 42"/>
              <p:cNvSpPr/>
              <p:nvPr/>
            </p:nvSpPr>
            <p:spPr>
              <a:xfrm>
                <a:off x="7380312" y="450912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순서도: 데이터 43"/>
              <p:cNvSpPr/>
              <p:nvPr/>
            </p:nvSpPr>
            <p:spPr>
              <a:xfrm>
                <a:off x="7380312" y="3377972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순서도: 데이터 44"/>
              <p:cNvSpPr/>
              <p:nvPr/>
            </p:nvSpPr>
            <p:spPr>
              <a:xfrm>
                <a:off x="7380312" y="3429000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45"/>
              <p:cNvSpPr/>
              <p:nvPr/>
            </p:nvSpPr>
            <p:spPr>
              <a:xfrm>
                <a:off x="7380312" y="5517232"/>
                <a:ext cx="259229" cy="108012"/>
              </a:xfrm>
              <a:prstGeom prst="flowChartInputOutpu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 rot="5400000">
              <a:off x="6948264" y="6093296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-윤고딕330" pitchFamily="18" charset="-127"/>
                  <a:ea typeface="-윤고딕330" pitchFamily="18" charset="-127"/>
                </a:rPr>
                <a:t>…</a:t>
              </a:r>
              <a:endParaRPr lang="ko-KR" altLang="en-US" sz="2000" dirty="0"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084168" y="1729408"/>
            <a:ext cx="864096" cy="3859832"/>
            <a:chOff x="6084168" y="1729408"/>
            <a:chExt cx="864096" cy="3859832"/>
          </a:xfrm>
        </p:grpSpPr>
        <p:sp>
          <p:nvSpPr>
            <p:cNvPr id="51" name="순서도: 데이터 50"/>
            <p:cNvSpPr/>
            <p:nvPr/>
          </p:nvSpPr>
          <p:spPr>
            <a:xfrm>
              <a:off x="6084168" y="1729408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데이터 51"/>
            <p:cNvSpPr/>
            <p:nvPr/>
          </p:nvSpPr>
          <p:spPr>
            <a:xfrm>
              <a:off x="6084168" y="1881808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데이터 52"/>
            <p:cNvSpPr/>
            <p:nvPr/>
          </p:nvSpPr>
          <p:spPr>
            <a:xfrm>
              <a:off x="6084168" y="2034208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데이터 53"/>
            <p:cNvSpPr/>
            <p:nvPr/>
          </p:nvSpPr>
          <p:spPr>
            <a:xfrm>
              <a:off x="6084168" y="2186608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데이터 54"/>
            <p:cNvSpPr/>
            <p:nvPr/>
          </p:nvSpPr>
          <p:spPr>
            <a:xfrm>
              <a:off x="6084168" y="2339008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데이터 55"/>
            <p:cNvSpPr/>
            <p:nvPr/>
          </p:nvSpPr>
          <p:spPr>
            <a:xfrm>
              <a:off x="6084168" y="2491408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데이터 56"/>
            <p:cNvSpPr/>
            <p:nvPr/>
          </p:nvSpPr>
          <p:spPr>
            <a:xfrm>
              <a:off x="6084168" y="2643808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데이터 57"/>
            <p:cNvSpPr/>
            <p:nvPr/>
          </p:nvSpPr>
          <p:spPr>
            <a:xfrm>
              <a:off x="6084168" y="2796208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데이터 58"/>
            <p:cNvSpPr/>
            <p:nvPr/>
          </p:nvSpPr>
          <p:spPr>
            <a:xfrm>
              <a:off x="6084168" y="2948608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데이터 59"/>
            <p:cNvSpPr/>
            <p:nvPr/>
          </p:nvSpPr>
          <p:spPr>
            <a:xfrm>
              <a:off x="6084168" y="3101008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데이터 60"/>
            <p:cNvSpPr/>
            <p:nvPr/>
          </p:nvSpPr>
          <p:spPr>
            <a:xfrm>
              <a:off x="6084168" y="3253408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데이터 61"/>
            <p:cNvSpPr/>
            <p:nvPr/>
          </p:nvSpPr>
          <p:spPr>
            <a:xfrm>
              <a:off x="6084168" y="3405808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데이터 62"/>
            <p:cNvSpPr/>
            <p:nvPr/>
          </p:nvSpPr>
          <p:spPr>
            <a:xfrm>
              <a:off x="6084168" y="3558208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데이터 63"/>
            <p:cNvSpPr/>
            <p:nvPr/>
          </p:nvSpPr>
          <p:spPr>
            <a:xfrm>
              <a:off x="6084168" y="3710608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데이터 64"/>
            <p:cNvSpPr/>
            <p:nvPr/>
          </p:nvSpPr>
          <p:spPr>
            <a:xfrm>
              <a:off x="6084168" y="3863008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데이터 65"/>
            <p:cNvSpPr/>
            <p:nvPr/>
          </p:nvSpPr>
          <p:spPr>
            <a:xfrm>
              <a:off x="6084168" y="4015408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순서도: 데이터 66"/>
            <p:cNvSpPr/>
            <p:nvPr/>
          </p:nvSpPr>
          <p:spPr>
            <a:xfrm>
              <a:off x="6084168" y="4167808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데이터 67"/>
            <p:cNvSpPr/>
            <p:nvPr/>
          </p:nvSpPr>
          <p:spPr>
            <a:xfrm>
              <a:off x="6084168" y="4320208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데이터 68"/>
            <p:cNvSpPr/>
            <p:nvPr/>
          </p:nvSpPr>
          <p:spPr>
            <a:xfrm>
              <a:off x="6084168" y="4472608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데이터 69"/>
            <p:cNvSpPr/>
            <p:nvPr/>
          </p:nvSpPr>
          <p:spPr>
            <a:xfrm>
              <a:off x="6084168" y="4625008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/>
            <p:cNvSpPr/>
            <p:nvPr/>
          </p:nvSpPr>
          <p:spPr>
            <a:xfrm>
              <a:off x="6084168" y="4777408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데이터 71"/>
            <p:cNvSpPr/>
            <p:nvPr/>
          </p:nvSpPr>
          <p:spPr>
            <a:xfrm>
              <a:off x="6084168" y="4929808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데이터 72"/>
            <p:cNvSpPr/>
            <p:nvPr/>
          </p:nvSpPr>
          <p:spPr>
            <a:xfrm>
              <a:off x="6084168" y="5082208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데이터 73"/>
            <p:cNvSpPr/>
            <p:nvPr/>
          </p:nvSpPr>
          <p:spPr>
            <a:xfrm>
              <a:off x="6084168" y="52292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012160" y="1729408"/>
            <a:ext cx="921701" cy="3859832"/>
            <a:chOff x="9972600" y="1628800"/>
            <a:chExt cx="1047388" cy="3859832"/>
          </a:xfrm>
        </p:grpSpPr>
        <p:sp>
          <p:nvSpPr>
            <p:cNvPr id="77" name="순서도: 데이터 76"/>
            <p:cNvSpPr/>
            <p:nvPr/>
          </p:nvSpPr>
          <p:spPr>
            <a:xfrm>
              <a:off x="10044608" y="16288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순서도: 데이터 77"/>
            <p:cNvSpPr/>
            <p:nvPr/>
          </p:nvSpPr>
          <p:spPr>
            <a:xfrm>
              <a:off x="10044608" y="17812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/>
            <p:cNvSpPr/>
            <p:nvPr/>
          </p:nvSpPr>
          <p:spPr>
            <a:xfrm>
              <a:off x="10044608" y="19336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데이터 79"/>
            <p:cNvSpPr>
              <a:spLocks noChangeAspect="1"/>
            </p:cNvSpPr>
            <p:nvPr/>
          </p:nvSpPr>
          <p:spPr>
            <a:xfrm>
              <a:off x="9972600" y="2086000"/>
              <a:ext cx="1047388" cy="432048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순서도: 데이터 80"/>
            <p:cNvSpPr/>
            <p:nvPr/>
          </p:nvSpPr>
          <p:spPr>
            <a:xfrm>
              <a:off x="10044608" y="22384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순서도: 데이터 81"/>
            <p:cNvSpPr/>
            <p:nvPr/>
          </p:nvSpPr>
          <p:spPr>
            <a:xfrm>
              <a:off x="10044608" y="23908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순서도: 데이터 82"/>
            <p:cNvSpPr/>
            <p:nvPr/>
          </p:nvSpPr>
          <p:spPr>
            <a:xfrm>
              <a:off x="10044608" y="25432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데이터 83"/>
            <p:cNvSpPr/>
            <p:nvPr/>
          </p:nvSpPr>
          <p:spPr>
            <a:xfrm>
              <a:off x="10044608" y="26956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데이터 84"/>
            <p:cNvSpPr>
              <a:spLocks noChangeAspect="1"/>
            </p:cNvSpPr>
            <p:nvPr/>
          </p:nvSpPr>
          <p:spPr>
            <a:xfrm>
              <a:off x="9972600" y="2848000"/>
              <a:ext cx="1047388" cy="432048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데이터 85"/>
            <p:cNvSpPr/>
            <p:nvPr/>
          </p:nvSpPr>
          <p:spPr>
            <a:xfrm>
              <a:off x="10044608" y="30004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데이터 86"/>
            <p:cNvSpPr/>
            <p:nvPr/>
          </p:nvSpPr>
          <p:spPr>
            <a:xfrm>
              <a:off x="10044608" y="31528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순서도: 데이터 87"/>
            <p:cNvSpPr/>
            <p:nvPr/>
          </p:nvSpPr>
          <p:spPr>
            <a:xfrm>
              <a:off x="10044608" y="3305200"/>
              <a:ext cx="864096" cy="36004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데이터 88"/>
            <p:cNvSpPr/>
            <p:nvPr/>
          </p:nvSpPr>
          <p:spPr>
            <a:xfrm>
              <a:off x="10044608" y="34576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데이터 89"/>
            <p:cNvSpPr/>
            <p:nvPr/>
          </p:nvSpPr>
          <p:spPr>
            <a:xfrm>
              <a:off x="10044608" y="36100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순서도: 데이터 90"/>
            <p:cNvSpPr>
              <a:spLocks noChangeAspect="1"/>
            </p:cNvSpPr>
            <p:nvPr/>
          </p:nvSpPr>
          <p:spPr>
            <a:xfrm>
              <a:off x="9972600" y="3762400"/>
              <a:ext cx="1047388" cy="432048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데이터 91"/>
            <p:cNvSpPr/>
            <p:nvPr/>
          </p:nvSpPr>
          <p:spPr>
            <a:xfrm>
              <a:off x="10044608" y="39148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데이터 92"/>
            <p:cNvSpPr/>
            <p:nvPr/>
          </p:nvSpPr>
          <p:spPr>
            <a:xfrm>
              <a:off x="10044608" y="40672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순서도: 데이터 93"/>
            <p:cNvSpPr>
              <a:spLocks noChangeAspect="1"/>
            </p:cNvSpPr>
            <p:nvPr/>
          </p:nvSpPr>
          <p:spPr>
            <a:xfrm>
              <a:off x="9972600" y="4219600"/>
              <a:ext cx="1047388" cy="432048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데이터 94"/>
            <p:cNvSpPr/>
            <p:nvPr/>
          </p:nvSpPr>
          <p:spPr>
            <a:xfrm>
              <a:off x="10044608" y="43720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데이터 95"/>
            <p:cNvSpPr/>
            <p:nvPr/>
          </p:nvSpPr>
          <p:spPr>
            <a:xfrm>
              <a:off x="10044608" y="45244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순서도: 데이터 96"/>
            <p:cNvSpPr/>
            <p:nvPr/>
          </p:nvSpPr>
          <p:spPr>
            <a:xfrm>
              <a:off x="10044608" y="46768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순서도: 데이터 97"/>
            <p:cNvSpPr>
              <a:spLocks noChangeAspect="1"/>
            </p:cNvSpPr>
            <p:nvPr/>
          </p:nvSpPr>
          <p:spPr>
            <a:xfrm>
              <a:off x="9972600" y="4829200"/>
              <a:ext cx="1047388" cy="432048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데이터 98"/>
            <p:cNvSpPr/>
            <p:nvPr/>
          </p:nvSpPr>
          <p:spPr>
            <a:xfrm>
              <a:off x="10044608" y="4981600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데이터 99"/>
            <p:cNvSpPr/>
            <p:nvPr/>
          </p:nvSpPr>
          <p:spPr>
            <a:xfrm>
              <a:off x="10044608" y="5128592"/>
              <a:ext cx="864096" cy="360040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8773" y="3075057"/>
            <a:ext cx="4086454" cy="7078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How is the result?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sx="1000" sy="1000" algn="ctr" rotWithShape="0">
                  <a:schemeClr val="bg1"/>
                </a:outerShdw>
              </a:effectLst>
              <a:latin typeface="Yoon 윤고딕 550_TT" pitchFamily="18" charset="-127"/>
              <a:ea typeface="Yoon 윤고딕 550_T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64704"/>
            <a:ext cx="7776864" cy="7078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Experiment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sx="1000" sy="1000" algn="ctr" rotWithShape="0">
                  <a:schemeClr val="bg1"/>
                </a:outerShdw>
              </a:effectLst>
              <a:latin typeface="Yoon 윤고딕 550_TT" pitchFamily="18" charset="-127"/>
              <a:ea typeface="Yoon 윤고딕 550_TT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8100" y="1916832"/>
            <a:ext cx="9067800" cy="2133600"/>
            <a:chOff x="35496" y="2095500"/>
            <a:chExt cx="9067800" cy="2133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496" y="2095500"/>
              <a:ext cx="90678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35496" y="3553271"/>
              <a:ext cx="1080120" cy="307777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>
                  <a:alpha val="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Features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78571" y="3553271"/>
              <a:ext cx="864096" cy="307777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20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567" y="3553271"/>
              <a:ext cx="864096" cy="307777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40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448" y="3553271"/>
              <a:ext cx="864096" cy="307777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400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32240" y="3550369"/>
              <a:ext cx="864096" cy="307777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484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43608" y="4471952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First stage rejects over </a:t>
            </a:r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99%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of all background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64704"/>
            <a:ext cx="7776864" cy="7078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Result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sx="1000" sy="1000" algn="ctr" rotWithShape="0">
                  <a:schemeClr val="bg1"/>
                </a:outerShdw>
              </a:effectLst>
              <a:latin typeface="Yoon 윤고딕 550_TT" pitchFamily="18" charset="-127"/>
              <a:ea typeface="Yoon 윤고딕 550_T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87"/>
          <a:stretch>
            <a:fillRect/>
          </a:stretch>
        </p:blipFill>
        <p:spPr bwMode="auto">
          <a:xfrm>
            <a:off x="755577" y="1916832"/>
            <a:ext cx="4788513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55576" y="5487035"/>
            <a:ext cx="36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CMU+MIT : 483 upright faces / 80×10</a:t>
            </a:r>
            <a:r>
              <a:rPr lang="en-US" altLang="ko-KR" sz="1000" baseline="30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analysis windows</a:t>
            </a:r>
            <a:endParaRPr lang="en-US" altLang="ko-KR" sz="1000" baseline="30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5805264"/>
            <a:ext cx="36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BioID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: 1522 frontal faces / 355×10</a:t>
            </a:r>
            <a:r>
              <a:rPr lang="en-US" altLang="ko-KR" sz="1000" baseline="30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analysis windows</a:t>
            </a:r>
            <a:endParaRPr lang="en-US" altLang="ko-KR" sz="1000" baseline="30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2897649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False Positive Rate</a:t>
            </a:r>
          </a:p>
          <a:p>
            <a:pPr algn="ctr"/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1.3×10</a:t>
            </a:r>
            <a:r>
              <a:rPr lang="en-US" altLang="ko-KR" sz="4000" baseline="50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-7</a:t>
            </a:r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4162" y="3075057"/>
            <a:ext cx="6075676" cy="7078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Thank you.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sx="1000" sy="1000" algn="ctr" rotWithShape="0">
                  <a:schemeClr val="bg1"/>
                </a:outerShdw>
              </a:effectLst>
              <a:latin typeface="Yoon 윤고딕 550_TT" pitchFamily="18" charset="-127"/>
              <a:ea typeface="Yoon 윤고딕 550_TT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514" y="2204864"/>
            <a:ext cx="572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MCT Feature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2512" y="3212976"/>
            <a:ext cx="572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Training and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2512" y="4221088"/>
            <a:ext cx="572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Experiment and Result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764704"/>
            <a:ext cx="2160240" cy="7078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Contents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sx="1000" sy="1000" algn="ctr" rotWithShape="0">
                  <a:schemeClr val="bg1"/>
                </a:outerShdw>
              </a:effectLst>
              <a:latin typeface="Yoon 윤고딕 550_TT" pitchFamily="18" charset="-127"/>
              <a:ea typeface="Yoon 윤고딕 550_T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8773" y="3075057"/>
            <a:ext cx="4086454" cy="7078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What is the MCT?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sx="1000" sy="1000" algn="ctr" rotWithShape="0">
                  <a:schemeClr val="bg1"/>
                </a:outerShdw>
              </a:effectLst>
              <a:latin typeface="Yoon 윤고딕 550_TT" pitchFamily="18" charset="-127"/>
              <a:ea typeface="Yoon 윤고딕 550_T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764704"/>
            <a:ext cx="5760640" cy="7078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Local Structure Features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sx="1000" sy="1000" algn="ctr" rotWithShape="0">
                  <a:schemeClr val="bg1"/>
                </a:outerShdw>
              </a:effectLst>
              <a:latin typeface="Yoon 윤고딕 550_TT" pitchFamily="18" charset="-127"/>
              <a:ea typeface="Yoon 윤고딕 550_T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75656" y="2492896"/>
          <a:ext cx="2016225" cy="200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5"/>
                <a:gridCol w="672075"/>
                <a:gridCol w="672075"/>
              </a:tblGrid>
              <a:tr h="669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000" b="0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2</a:t>
                      </a:r>
                      <a:r>
                        <a:rPr kumimoji="0" lang="en-US" altLang="ko-KR" sz="3000" b="0" i="0" u="none" strike="noStrike" kern="1200" cap="none" spc="0" normalizeH="0" baseline="3000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8</a:t>
                      </a:r>
                      <a:endParaRPr lang="ko-KR" altLang="en-US" sz="1400" dirty="0" smtClean="0"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000" b="0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2</a:t>
                      </a:r>
                      <a:r>
                        <a:rPr kumimoji="0" lang="en-US" altLang="ko-KR" sz="3000" b="0" i="0" u="none" strike="noStrike" kern="1200" cap="none" spc="0" normalizeH="0" baseline="3000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7</a:t>
                      </a:r>
                      <a:endParaRPr lang="ko-KR" altLang="en-US" sz="2000" dirty="0"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000" b="0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2</a:t>
                      </a:r>
                      <a:r>
                        <a:rPr kumimoji="0" lang="en-US" altLang="ko-KR" sz="3000" b="0" i="0" u="none" strike="noStrike" kern="1200" cap="none" spc="0" normalizeH="0" baseline="3000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6</a:t>
                      </a:r>
                      <a:endParaRPr kumimoji="0" lang="ko-KR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669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000" b="0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2</a:t>
                      </a:r>
                      <a:r>
                        <a:rPr kumimoji="0" lang="en-US" altLang="ko-KR" sz="3000" b="0" i="0" u="none" strike="noStrike" kern="1200" cap="none" spc="0" normalizeH="0" baseline="3000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5</a:t>
                      </a:r>
                      <a:endParaRPr kumimoji="0" lang="ko-KR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-윤고딕330" pitchFamily="18" charset="-127"/>
                        <a:ea typeface="-윤고딕330" pitchFamily="18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000" b="0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2</a:t>
                      </a:r>
                      <a:r>
                        <a:rPr kumimoji="0" lang="en-US" altLang="ko-KR" sz="3000" b="0" i="0" u="none" strike="noStrike" kern="1200" cap="none" spc="0" normalizeH="0" baseline="3000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4</a:t>
                      </a:r>
                      <a:endParaRPr lang="ko-KR" altLang="en-US" sz="2000" dirty="0"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000" b="0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2</a:t>
                      </a:r>
                      <a:r>
                        <a:rPr kumimoji="0" lang="en-US" altLang="ko-KR" sz="3000" b="0" i="0" u="none" strike="noStrike" kern="1200" cap="none" spc="0" normalizeH="0" baseline="3000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3</a:t>
                      </a:r>
                      <a:endParaRPr lang="ko-KR" altLang="en-US" sz="2000" dirty="0"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669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000" b="0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2</a:t>
                      </a:r>
                      <a:r>
                        <a:rPr kumimoji="0" lang="en-US" altLang="ko-KR" sz="3000" b="0" i="0" u="none" strike="noStrike" kern="1200" cap="none" spc="0" normalizeH="0" baseline="3000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2</a:t>
                      </a:r>
                      <a:endParaRPr lang="ko-KR" altLang="en-US" sz="2000" dirty="0"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000" b="0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2</a:t>
                      </a:r>
                      <a:r>
                        <a:rPr kumimoji="0" lang="en-US" altLang="ko-KR" sz="3000" b="0" i="0" u="none" strike="noStrike" kern="1200" cap="none" spc="0" normalizeH="0" baseline="3000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1</a:t>
                      </a:r>
                      <a:endParaRPr lang="ko-KR" altLang="en-US" sz="2000" dirty="0"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000" b="0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2</a:t>
                      </a:r>
                      <a:r>
                        <a:rPr kumimoji="0" lang="en-US" altLang="ko-KR" sz="3000" b="0" i="0" u="none" strike="noStrike" kern="1200" cap="none" spc="0" normalizeH="0" baseline="30000" noProof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-윤고딕330" pitchFamily="18" charset="-127"/>
                          <a:ea typeface="-윤고딕330" pitchFamily="18" charset="-127"/>
                          <a:cs typeface="+mn-cs"/>
                        </a:rPr>
                        <a:t>0</a:t>
                      </a:r>
                      <a:endParaRPr lang="ko-KR" altLang="en-US" sz="2000" dirty="0"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8819" y="2495749"/>
            <a:ext cx="2006523" cy="20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곱셈 기호 5"/>
          <p:cNvSpPr/>
          <p:nvPr/>
        </p:nvSpPr>
        <p:spPr>
          <a:xfrm>
            <a:off x="3528092" y="3208412"/>
            <a:ext cx="576064" cy="57606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등호 6"/>
          <p:cNvSpPr/>
          <p:nvPr/>
        </p:nvSpPr>
        <p:spPr>
          <a:xfrm>
            <a:off x="6444208" y="3226414"/>
            <a:ext cx="576064" cy="540060"/>
          </a:xfrm>
          <a:prstGeom prst="mathEqual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288" y="3142501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27584" y="1983973"/>
          <a:ext cx="4104455" cy="410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"/>
                <a:gridCol w="820891"/>
                <a:gridCol w="820891"/>
                <a:gridCol w="820891"/>
                <a:gridCol w="820891"/>
              </a:tblGrid>
              <a:tr h="82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0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56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176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216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484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82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436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500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316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466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362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82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495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186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214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54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438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82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78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94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222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254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367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82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457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409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217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473</a:t>
                      </a:r>
                      <a:endParaRPr lang="ko-KR" altLang="en-US" sz="3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30" pitchFamily="18" charset="-127"/>
                          <a:ea typeface="-윤고딕330" pitchFamily="18" charset="-127"/>
                        </a:rPr>
                        <a:t>403</a:t>
                      </a:r>
                      <a:endParaRPr lang="ko-KR" altLang="en-US" sz="30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-윤고딕330" pitchFamily="18" charset="-127"/>
                        <a:ea typeface="-윤고딕33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83972"/>
            <a:ext cx="4104456" cy="410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3568" y="764704"/>
            <a:ext cx="5760640" cy="7078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Local Structure Features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sx="1000" sy="1000" algn="ctr" rotWithShape="0">
                  <a:schemeClr val="bg1"/>
                </a:outerShdw>
              </a:effectLst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2276872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r>
              <a:rPr lang="en-US" altLang="ko-KR" sz="3000" baseline="30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9</a:t>
            </a:r>
            <a:r>
              <a:rPr lang="en-US" altLang="ko-KR" sz="3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= 512</a:t>
            </a:r>
          </a:p>
          <a:p>
            <a:pPr algn="ctr"/>
            <a:r>
              <a:rPr lang="en-US" altLang="ko-KR" sz="3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kernels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20072" y="3501008"/>
            <a:ext cx="3096344" cy="2189857"/>
            <a:chOff x="5220072" y="3501008"/>
            <a:chExt cx="3096344" cy="2189857"/>
          </a:xfrm>
        </p:grpSpPr>
        <p:sp>
          <p:nvSpPr>
            <p:cNvPr id="9" name="위쪽/아래쪽 화살표 8"/>
            <p:cNvSpPr/>
            <p:nvPr/>
          </p:nvSpPr>
          <p:spPr>
            <a:xfrm>
              <a:off x="6588224" y="3501008"/>
              <a:ext cx="432048" cy="864096"/>
            </a:xfrm>
            <a:prstGeom prst="up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0072" y="4675202"/>
              <a:ext cx="30963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 ~ 511</a:t>
              </a:r>
            </a:p>
            <a:p>
              <a:pPr algn="ctr"/>
              <a:r>
                <a:rPr lang="en-US" altLang="ko-KR" sz="3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Kernel </a:t>
              </a:r>
              <a:r>
                <a:rPr lang="en-US" altLang="ko-KR" sz="3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indexs</a:t>
              </a:r>
              <a:endParaRPr lang="en-US" altLang="ko-KR" sz="3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764704"/>
            <a:ext cx="7776864" cy="7078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The modified Census Transform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sx="1000" sy="1000" algn="ctr" rotWithShape="0">
                  <a:schemeClr val="bg1"/>
                </a:outerShdw>
              </a:effectLst>
              <a:latin typeface="Yoon 윤고딕 550_TT" pitchFamily="18" charset="-127"/>
              <a:ea typeface="Yoon 윤고딕 550_T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086" r="7374"/>
          <a:stretch>
            <a:fillRect/>
          </a:stretch>
        </p:blipFill>
        <p:spPr bwMode="auto">
          <a:xfrm>
            <a:off x="2231740" y="2276872"/>
            <a:ext cx="468052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5013176"/>
            <a:ext cx="5667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5445224"/>
            <a:ext cx="4238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 t="5839" b="8896"/>
          <a:stretch>
            <a:fillRect/>
          </a:stretch>
        </p:blipFill>
        <p:spPr bwMode="auto">
          <a:xfrm>
            <a:off x="1403648" y="4616924"/>
            <a:ext cx="1257300" cy="27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4633021"/>
            <a:ext cx="11811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67744" y="4166770"/>
            <a:ext cx="4048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71800" y="4202982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Concatenation operation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800" y="460261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A comparison function be 1 if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501655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A local spatial neighborhood of the pixel at x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800" y="5421861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The intensity mean on this neighborhood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764704"/>
            <a:ext cx="7776864" cy="7078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The modified Census Transform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sx="1000" sy="1000" algn="ctr" rotWithShape="0">
                  <a:schemeClr val="bg1"/>
                </a:outerShdw>
              </a:effectLst>
              <a:latin typeface="Yoon 윤고딕 550_TT" pitchFamily="18" charset="-127"/>
              <a:ea typeface="Yoon 윤고딕 550_TT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2977" t="9930" r="7529" b="17944"/>
          <a:stretch>
            <a:fillRect/>
          </a:stretch>
        </p:blipFill>
        <p:spPr bwMode="auto">
          <a:xfrm>
            <a:off x="1187624" y="2456892"/>
            <a:ext cx="20216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>
          <a:xfrm>
            <a:off x="3347864" y="3507105"/>
            <a:ext cx="360040" cy="576064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300192" y="3507105"/>
            <a:ext cx="360040" cy="576064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7958" y="2348880"/>
            <a:ext cx="4381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804248" y="3441194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56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999114" y="2440138"/>
            <a:ext cx="2013046" cy="2140990"/>
            <a:chOff x="3999114" y="2440138"/>
            <a:chExt cx="2013046" cy="214099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7910" t="34102" r="11243" b="11664"/>
            <a:stretch>
              <a:fillRect/>
            </a:stretch>
          </p:blipFill>
          <p:spPr bwMode="auto">
            <a:xfrm>
              <a:off x="3999114" y="2996952"/>
              <a:ext cx="2009869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7910" t="8277" r="11243" b="76228"/>
            <a:stretch>
              <a:fillRect/>
            </a:stretch>
          </p:blipFill>
          <p:spPr bwMode="auto">
            <a:xfrm>
              <a:off x="4002291" y="2440138"/>
              <a:ext cx="2009869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9961"/>
            <a:ext cx="2080260" cy="218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r="1499"/>
          <a:stretch>
            <a:fillRect/>
          </a:stretch>
        </p:blipFill>
        <p:spPr bwMode="auto">
          <a:xfrm>
            <a:off x="5315380" y="1772816"/>
            <a:ext cx="2055644" cy="219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3244" y="4149081"/>
            <a:ext cx="2073592" cy="218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 l="645"/>
          <a:stretch>
            <a:fillRect/>
          </a:stretch>
        </p:blipFill>
        <p:spPr bwMode="auto">
          <a:xfrm>
            <a:off x="5320094" y="4149081"/>
            <a:ext cx="2060218" cy="218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764704"/>
            <a:ext cx="7776864" cy="7078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illumination invariant of MCT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sx="1000" sy="1000" algn="ctr" rotWithShape="0">
                  <a:schemeClr val="bg1"/>
                </a:outerShdw>
              </a:effectLst>
              <a:latin typeface="Yoon 윤고딕 550_TT" pitchFamily="18" charset="-127"/>
              <a:ea typeface="Yoon 윤고딕 550_T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868" y="3075057"/>
            <a:ext cx="6948264" cy="7078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Yoon 윤고딕 550_TT" pitchFamily="18" charset="-127"/>
                <a:ea typeface="Yoon 윤고딕 550_TT" pitchFamily="18" charset="-127"/>
              </a:rPr>
              <a:t>How is the classifier designed?</a:t>
            </a:r>
            <a:endParaRPr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sx="1000" sy="1000" algn="ctr" rotWithShape="0">
                  <a:schemeClr val="bg1"/>
                </a:outerShdw>
              </a:effectLst>
              <a:latin typeface="Yoon 윤고딕 550_TT" pitchFamily="18" charset="-127"/>
              <a:ea typeface="Yoon 윤고딕 550_T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216</Words>
  <Application>Microsoft Office PowerPoint</Application>
  <PresentationFormat>화면 슬라이드 쇼(4:3)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Arial</vt:lpstr>
      <vt:lpstr>Yoon 윤고딕 550_TT</vt:lpstr>
      <vt:lpstr>-윤고딕330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Wee</dc:creator>
  <cp:lastModifiedBy>CSL</cp:lastModifiedBy>
  <cp:revision>90</cp:revision>
  <dcterms:created xsi:type="dcterms:W3CDTF">2011-06-28T06:46:33Z</dcterms:created>
  <dcterms:modified xsi:type="dcterms:W3CDTF">2011-08-01T07:28:59Z</dcterms:modified>
</cp:coreProperties>
</file>