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62" r:id="rId5"/>
    <p:sldId id="267" r:id="rId6"/>
    <p:sldId id="271" r:id="rId7"/>
    <p:sldId id="268" r:id="rId8"/>
    <p:sldId id="269" r:id="rId9"/>
    <p:sldId id="272" r:id="rId10"/>
    <p:sldId id="273" r:id="rId11"/>
    <p:sldId id="274" r:id="rId12"/>
    <p:sldId id="275" r:id="rId13"/>
    <p:sldId id="281" r:id="rId14"/>
    <p:sldId id="277" r:id="rId15"/>
    <p:sldId id="276" r:id="rId16"/>
    <p:sldId id="279" r:id="rId17"/>
    <p:sldId id="257" r:id="rId18"/>
    <p:sldId id="282" r:id="rId19"/>
    <p:sldId id="283" r:id="rId20"/>
    <p:sldId id="284" r:id="rId21"/>
    <p:sldId id="286" r:id="rId22"/>
    <p:sldId id="287" r:id="rId23"/>
    <p:sldId id="288" r:id="rId24"/>
    <p:sldId id="290" r:id="rId25"/>
    <p:sldId id="265" r:id="rId26"/>
    <p:sldId id="292" r:id="rId27"/>
    <p:sldId id="293" r:id="rId28"/>
    <p:sldId id="294" r:id="rId29"/>
    <p:sldId id="295" r:id="rId30"/>
    <p:sldId id="296" r:id="rId31"/>
    <p:sldId id="29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EB3A-0D66-4888-A7F4-E674FAC9D3E1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D23E-2E69-4949-95D7-E43E03D8E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98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EB3A-0D66-4888-A7F4-E674FAC9D3E1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D23E-2E69-4949-95D7-E43E03D8E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1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EB3A-0D66-4888-A7F4-E674FAC9D3E1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D23E-2E69-4949-95D7-E43E03D8E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0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EB3A-0D66-4888-A7F4-E674FAC9D3E1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D23E-2E69-4949-95D7-E43E03D8E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19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EB3A-0D66-4888-A7F4-E674FAC9D3E1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D23E-2E69-4949-95D7-E43E03D8E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4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EB3A-0D66-4888-A7F4-E674FAC9D3E1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D23E-2E69-4949-95D7-E43E03D8E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2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EB3A-0D66-4888-A7F4-E674FAC9D3E1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D23E-2E69-4949-95D7-E43E03D8E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01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EB3A-0D66-4888-A7F4-E674FAC9D3E1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D23E-2E69-4949-95D7-E43E03D8E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99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EB3A-0D66-4888-A7F4-E674FAC9D3E1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D23E-2E69-4949-95D7-E43E03D8E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07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EB3A-0D66-4888-A7F4-E674FAC9D3E1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D23E-2E69-4949-95D7-E43E03D8E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EB3A-0D66-4888-A7F4-E674FAC9D3E1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D23E-2E69-4949-95D7-E43E03D8E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1EB3A-0D66-4888-A7F4-E674FAC9D3E1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D23E-2E69-4949-95D7-E43E03D8E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0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diTextAnd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428755"/>
            <a:ext cx="900112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4166778"/>
            <a:ext cx="43148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4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Kaldi </a:t>
            </a:r>
            <a:r>
              <a:rPr lang="en-US" altLang="ko-KR" sz="2000" dirty="0"/>
              <a:t>: Step </a:t>
            </a:r>
            <a:r>
              <a:rPr lang="en-US" altLang="ko-KR" sz="2000" dirty="0" smtClean="0"/>
              <a:t>3 </a:t>
            </a:r>
            <a:r>
              <a:rPr lang="en-US" altLang="ko-KR" sz="2000" dirty="0"/>
              <a:t>– delta + delta-delta </a:t>
            </a:r>
            <a:r>
              <a:rPr lang="en-US" altLang="ko-KR" sz="2000" dirty="0" err="1"/>
              <a:t>triphones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model training and aligning</a:t>
            </a:r>
            <a:endParaRPr lang="ko-KR" alt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38950" y="1825625"/>
            <a:ext cx="5614850" cy="4351338"/>
          </a:xfrm>
        </p:spPr>
        <p:txBody>
          <a:bodyPr>
            <a:normAutofit/>
          </a:bodyPr>
          <a:lstStyle/>
          <a:p>
            <a:pPr lvl="0">
              <a:buFontTx/>
              <a:buChar char="-"/>
            </a:pPr>
            <a:r>
              <a:rPr lang="en-US" altLang="ko-KR" sz="2000" dirty="0" smtClean="0">
                <a:solidFill>
                  <a:prstClr val="black"/>
                </a:solidFill>
              </a:rPr>
              <a:t>tri1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</a:rPr>
              <a:t>trained delta + delta-delta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triphones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acoustic </a:t>
            </a:r>
            <a:r>
              <a:rPr lang="en-US" altLang="ko-KR" sz="1200" dirty="0" smtClean="0">
                <a:solidFill>
                  <a:prstClr val="black"/>
                </a:solidFill>
              </a:rPr>
              <a:t>model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tri1_ali</a:t>
            </a:r>
          </a:p>
          <a:p>
            <a:pPr marL="0" indent="0">
              <a:buNone/>
            </a:pPr>
            <a:r>
              <a:rPr lang="en-US" altLang="ko-KR" sz="1200" dirty="0" smtClean="0"/>
              <a:t>Result of aligning training data using </a:t>
            </a:r>
            <a:r>
              <a:rPr lang="en-US" altLang="ko-KR" sz="1200" dirty="0"/>
              <a:t>trained delta + delta-delta </a:t>
            </a:r>
            <a:r>
              <a:rPr lang="en-US" altLang="ko-KR" sz="1200" dirty="0" err="1"/>
              <a:t>triphones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acoustic </a:t>
            </a:r>
            <a:r>
              <a:rPr lang="en-US" altLang="ko-KR" sz="1200" dirty="0" smtClean="0"/>
              <a:t>model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delta features : </a:t>
            </a:r>
            <a:r>
              <a:rPr lang="en-US" altLang="ko-KR" sz="1200" dirty="0"/>
              <a:t>first </a:t>
            </a:r>
            <a:r>
              <a:rPr lang="en-US" altLang="ko-KR" sz="1200" dirty="0" smtClean="0"/>
              <a:t>order </a:t>
            </a:r>
            <a:r>
              <a:rPr lang="en-US" altLang="ko-KR" sz="1200" dirty="0"/>
              <a:t>derivatives of the features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delta-delta features : second </a:t>
            </a:r>
            <a:r>
              <a:rPr lang="en-US" altLang="ko-KR" sz="1200" dirty="0"/>
              <a:t>order derivatives of the </a:t>
            </a:r>
            <a:r>
              <a:rPr lang="en-US" altLang="ko-KR" sz="1200" dirty="0" smtClean="0"/>
              <a:t>features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8383" y="1825625"/>
            <a:ext cx="141949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Kaldi Root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1969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9925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egs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4012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 flipH="1">
            <a:off x="1418268" y="2208802"/>
            <a:ext cx="1079864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2498132" y="2208802"/>
            <a:ext cx="2180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2498132" y="2208802"/>
            <a:ext cx="1084223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4794" y="2818402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wsj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3252" y="2818402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zeroth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7" idx="2"/>
            <a:endCxn id="12" idx="0"/>
          </p:cNvCxnSpPr>
          <p:nvPr/>
        </p:nvCxnSpPr>
        <p:spPr>
          <a:xfrm flipH="1">
            <a:off x="1413137" y="2700840"/>
            <a:ext cx="5131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>
            <a:off x="1418268" y="2700840"/>
            <a:ext cx="717683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88383" y="3319139"/>
            <a:ext cx="70026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  <a:endCxn id="16" idx="0"/>
          </p:cNvCxnSpPr>
          <p:nvPr/>
        </p:nvCxnSpPr>
        <p:spPr>
          <a:xfrm>
            <a:off x="2135951" y="3201579"/>
            <a:ext cx="2566" cy="117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50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56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6" idx="2"/>
            <a:endCxn id="18" idx="0"/>
          </p:cNvCxnSpPr>
          <p:nvPr/>
        </p:nvCxnSpPr>
        <p:spPr>
          <a:xfrm flipH="1">
            <a:off x="703387" y="3702316"/>
            <a:ext cx="14351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9" idx="0"/>
          </p:cNvCxnSpPr>
          <p:nvPr/>
        </p:nvCxnSpPr>
        <p:spPr>
          <a:xfrm>
            <a:off x="2138517" y="3702316"/>
            <a:ext cx="7254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52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358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6" idx="2"/>
            <a:endCxn id="22" idx="0"/>
          </p:cNvCxnSpPr>
          <p:nvPr/>
        </p:nvCxnSpPr>
        <p:spPr>
          <a:xfrm flipH="1">
            <a:off x="1423587" y="3702316"/>
            <a:ext cx="7149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23" idx="0"/>
          </p:cNvCxnSpPr>
          <p:nvPr/>
        </p:nvCxnSpPr>
        <p:spPr>
          <a:xfrm>
            <a:off x="2138517" y="3702316"/>
            <a:ext cx="14456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954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56045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6" idx="2"/>
            <a:endCxn id="26" idx="0"/>
          </p:cNvCxnSpPr>
          <p:nvPr/>
        </p:nvCxnSpPr>
        <p:spPr>
          <a:xfrm>
            <a:off x="2138517" y="3702316"/>
            <a:ext cx="52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27" idx="0"/>
          </p:cNvCxnSpPr>
          <p:nvPr/>
        </p:nvCxnSpPr>
        <p:spPr>
          <a:xfrm>
            <a:off x="2138517" y="3702316"/>
            <a:ext cx="2165871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34102" y="4221556"/>
            <a:ext cx="1170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train_deltas.sh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align_si.sh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91961" y="4337957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 flipH="1">
            <a:off x="2140304" y="4211725"/>
            <a:ext cx="3483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510418" y="4873532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tri1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19" idx="2"/>
            <a:endCxn id="41" idx="0"/>
          </p:cNvCxnSpPr>
          <p:nvPr/>
        </p:nvCxnSpPr>
        <p:spPr>
          <a:xfrm flipH="1">
            <a:off x="2858761" y="4211725"/>
            <a:ext cx="5226" cy="66180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220164" y="487788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</a:rPr>
              <a:t>tri1_ali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19" idx="2"/>
            <a:endCxn id="44" idx="0"/>
          </p:cNvCxnSpPr>
          <p:nvPr/>
        </p:nvCxnSpPr>
        <p:spPr>
          <a:xfrm>
            <a:off x="2863987" y="4211725"/>
            <a:ext cx="704520" cy="6661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508678" y="4337957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lang_nosp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endCxn id="40" idx="0"/>
          </p:cNvCxnSpPr>
          <p:nvPr/>
        </p:nvCxnSpPr>
        <p:spPr>
          <a:xfrm>
            <a:off x="2143787" y="4211725"/>
            <a:ext cx="713234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0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Kaldi </a:t>
            </a:r>
            <a:r>
              <a:rPr lang="en-US" altLang="ko-KR" sz="2000" dirty="0"/>
              <a:t>: Step </a:t>
            </a:r>
            <a:r>
              <a:rPr lang="en-US" altLang="ko-KR" sz="2000" dirty="0" smtClean="0"/>
              <a:t>3 </a:t>
            </a:r>
            <a:r>
              <a:rPr lang="en-US" altLang="ko-KR" sz="2000" dirty="0"/>
              <a:t>– LDA-MLLT </a:t>
            </a:r>
            <a:r>
              <a:rPr lang="en-US" altLang="ko-KR" sz="2000" dirty="0" err="1" smtClean="0"/>
              <a:t>triphones</a:t>
            </a:r>
            <a:r>
              <a:rPr lang="en-US" altLang="ko-KR" sz="2000" dirty="0" smtClean="0"/>
              <a:t> model training and aligning</a:t>
            </a:r>
            <a:endParaRPr lang="ko-KR" alt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38950" y="1825625"/>
            <a:ext cx="5614850" cy="4351338"/>
          </a:xfrm>
        </p:spPr>
        <p:txBody>
          <a:bodyPr>
            <a:normAutofit/>
          </a:bodyPr>
          <a:lstStyle/>
          <a:p>
            <a:pPr lvl="0">
              <a:buFontTx/>
              <a:buChar char="-"/>
            </a:pPr>
            <a:r>
              <a:rPr lang="en-US" altLang="ko-KR" sz="2000" dirty="0" smtClean="0">
                <a:solidFill>
                  <a:prstClr val="black"/>
                </a:solidFill>
              </a:rPr>
              <a:t>tri2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</a:rPr>
              <a:t>trained LDA-MLLT </a:t>
            </a:r>
            <a:r>
              <a:rPr lang="en-US" altLang="ko-KR" sz="1200" dirty="0" err="1">
                <a:solidFill>
                  <a:prstClr val="black"/>
                </a:solidFill>
              </a:rPr>
              <a:t>triphones</a:t>
            </a:r>
            <a:r>
              <a:rPr lang="en-US" altLang="ko-KR" sz="1200" dirty="0">
                <a:solidFill>
                  <a:prstClr val="black"/>
                </a:solidFill>
              </a:rPr>
              <a:t> acoustic </a:t>
            </a:r>
            <a:r>
              <a:rPr lang="en-US" altLang="ko-KR" sz="1200" dirty="0" smtClean="0">
                <a:solidFill>
                  <a:prstClr val="black"/>
                </a:solidFill>
              </a:rPr>
              <a:t>model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tri2_ali</a:t>
            </a:r>
          </a:p>
          <a:p>
            <a:pPr marL="0" indent="0">
              <a:buNone/>
            </a:pPr>
            <a:r>
              <a:rPr lang="en-US" altLang="ko-KR" sz="1200" dirty="0" smtClean="0"/>
              <a:t>Result of aligning training data using </a:t>
            </a:r>
            <a:r>
              <a:rPr lang="en-US" altLang="ko-KR" sz="1200" dirty="0"/>
              <a:t>trained LDA-MLLT </a:t>
            </a:r>
            <a:r>
              <a:rPr lang="en-US" altLang="ko-KR" sz="1200" dirty="0" err="1"/>
              <a:t>triphones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acoustic </a:t>
            </a:r>
            <a:r>
              <a:rPr lang="en-US" altLang="ko-KR" sz="1200" dirty="0" smtClean="0"/>
              <a:t>model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Linear Discriminant </a:t>
            </a:r>
            <a:r>
              <a:rPr lang="en-US" altLang="ko-KR" sz="1200" dirty="0" smtClean="0"/>
              <a:t>Analysis : reduced feature space</a:t>
            </a:r>
          </a:p>
          <a:p>
            <a:pPr marL="0" indent="0">
              <a:buNone/>
            </a:pPr>
            <a:r>
              <a:rPr lang="en-US" altLang="ko-KR" sz="1200" dirty="0" smtClean="0"/>
              <a:t>Maximum Likelihood Linear Transform : speaker normalization for minimizing differences among speakers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8383" y="1825625"/>
            <a:ext cx="141949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Kaldi Root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1969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9925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egs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4012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 flipH="1">
            <a:off x="1418268" y="2208802"/>
            <a:ext cx="1079864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2498132" y="2208802"/>
            <a:ext cx="2180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2498132" y="2208802"/>
            <a:ext cx="1084223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4794" y="2818402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wsj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3252" y="2818402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zeroth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7" idx="2"/>
            <a:endCxn id="12" idx="0"/>
          </p:cNvCxnSpPr>
          <p:nvPr/>
        </p:nvCxnSpPr>
        <p:spPr>
          <a:xfrm flipH="1">
            <a:off x="1413137" y="2700840"/>
            <a:ext cx="5131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>
            <a:off x="1418268" y="2700840"/>
            <a:ext cx="717683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88383" y="3319139"/>
            <a:ext cx="70026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  <a:endCxn id="16" idx="0"/>
          </p:cNvCxnSpPr>
          <p:nvPr/>
        </p:nvCxnSpPr>
        <p:spPr>
          <a:xfrm>
            <a:off x="2135951" y="3201579"/>
            <a:ext cx="2566" cy="117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50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56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6" idx="2"/>
            <a:endCxn id="18" idx="0"/>
          </p:cNvCxnSpPr>
          <p:nvPr/>
        </p:nvCxnSpPr>
        <p:spPr>
          <a:xfrm flipH="1">
            <a:off x="703387" y="3702316"/>
            <a:ext cx="14351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9" idx="0"/>
          </p:cNvCxnSpPr>
          <p:nvPr/>
        </p:nvCxnSpPr>
        <p:spPr>
          <a:xfrm>
            <a:off x="2138517" y="3702316"/>
            <a:ext cx="7254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52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358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6" idx="2"/>
            <a:endCxn id="22" idx="0"/>
          </p:cNvCxnSpPr>
          <p:nvPr/>
        </p:nvCxnSpPr>
        <p:spPr>
          <a:xfrm flipH="1">
            <a:off x="1423587" y="3702316"/>
            <a:ext cx="7149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23" idx="0"/>
          </p:cNvCxnSpPr>
          <p:nvPr/>
        </p:nvCxnSpPr>
        <p:spPr>
          <a:xfrm>
            <a:off x="2138517" y="3702316"/>
            <a:ext cx="14456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954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56045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6" idx="2"/>
            <a:endCxn id="26" idx="0"/>
          </p:cNvCxnSpPr>
          <p:nvPr/>
        </p:nvCxnSpPr>
        <p:spPr>
          <a:xfrm>
            <a:off x="2138517" y="3702316"/>
            <a:ext cx="52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27" idx="0"/>
          </p:cNvCxnSpPr>
          <p:nvPr/>
        </p:nvCxnSpPr>
        <p:spPr>
          <a:xfrm>
            <a:off x="2138517" y="3702316"/>
            <a:ext cx="2165871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34102" y="4221556"/>
            <a:ext cx="1298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train_lda_mllt.sh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align_fmllr.sh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91961" y="4337957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 flipH="1">
            <a:off x="2140304" y="4211725"/>
            <a:ext cx="3483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510418" y="4873532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tri2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19" idx="2"/>
            <a:endCxn id="41" idx="0"/>
          </p:cNvCxnSpPr>
          <p:nvPr/>
        </p:nvCxnSpPr>
        <p:spPr>
          <a:xfrm flipH="1">
            <a:off x="2858761" y="4211725"/>
            <a:ext cx="5226" cy="66180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220164" y="487788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</a:rPr>
              <a:t>tri2_ali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19" idx="2"/>
            <a:endCxn id="44" idx="0"/>
          </p:cNvCxnSpPr>
          <p:nvPr/>
        </p:nvCxnSpPr>
        <p:spPr>
          <a:xfrm>
            <a:off x="2863987" y="4211725"/>
            <a:ext cx="704520" cy="6661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508678" y="4337957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lang_nosp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endCxn id="40" idx="0"/>
          </p:cNvCxnSpPr>
          <p:nvPr/>
        </p:nvCxnSpPr>
        <p:spPr>
          <a:xfrm>
            <a:off x="2143787" y="4211725"/>
            <a:ext cx="713234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38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Kaldi </a:t>
            </a:r>
            <a:r>
              <a:rPr lang="en-US" altLang="ko-KR" sz="2000" dirty="0"/>
              <a:t>: Step </a:t>
            </a:r>
            <a:r>
              <a:rPr lang="en-US" altLang="ko-KR" sz="2000" dirty="0" smtClean="0"/>
              <a:t>3 </a:t>
            </a:r>
            <a:r>
              <a:rPr lang="en-US" altLang="ko-KR" sz="2000" dirty="0"/>
              <a:t>– SAT </a:t>
            </a:r>
            <a:r>
              <a:rPr lang="en-US" altLang="ko-KR" sz="2000" dirty="0" err="1"/>
              <a:t>triphones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model training</a:t>
            </a:r>
            <a:endParaRPr lang="ko-KR" alt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38950" y="1825625"/>
            <a:ext cx="5614850" cy="4351338"/>
          </a:xfrm>
        </p:spPr>
        <p:txBody>
          <a:bodyPr>
            <a:normAutofit/>
          </a:bodyPr>
          <a:lstStyle/>
          <a:p>
            <a:pPr lvl="0">
              <a:buFontTx/>
              <a:buChar char="-"/>
            </a:pPr>
            <a:r>
              <a:rPr lang="en-US" altLang="ko-KR" sz="2000" dirty="0" smtClean="0">
                <a:solidFill>
                  <a:prstClr val="black"/>
                </a:solidFill>
              </a:rPr>
              <a:t>tri3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</a:rPr>
              <a:t>trained SAT </a:t>
            </a:r>
            <a:r>
              <a:rPr lang="en-US" altLang="ko-KR" sz="1200" dirty="0" err="1">
                <a:solidFill>
                  <a:prstClr val="black"/>
                </a:solidFill>
              </a:rPr>
              <a:t>triphones</a:t>
            </a:r>
            <a:r>
              <a:rPr lang="en-US" altLang="ko-KR" sz="1200" dirty="0">
                <a:solidFill>
                  <a:prstClr val="black"/>
                </a:solidFill>
              </a:rPr>
              <a:t> acoustic </a:t>
            </a:r>
            <a:r>
              <a:rPr lang="en-US" altLang="ko-KR" sz="1200" dirty="0" smtClean="0">
                <a:solidFill>
                  <a:prstClr val="black"/>
                </a:solidFill>
              </a:rPr>
              <a:t>model</a:t>
            </a:r>
          </a:p>
          <a:p>
            <a:pPr marL="0" lvl="0" indent="0">
              <a:buNone/>
            </a:pPr>
            <a:endParaRPr lang="en-US" altLang="ko-KR" sz="12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ko-KR" sz="1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</a:rPr>
              <a:t>Speaker Adaptive Training : speaker and noise normalization for minimizing effects of speaker and recording environment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8383" y="1825625"/>
            <a:ext cx="141949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Kaldi Root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1969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9925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egs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4012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 flipH="1">
            <a:off x="1418268" y="2208802"/>
            <a:ext cx="1079864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2498132" y="2208802"/>
            <a:ext cx="2180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2498132" y="2208802"/>
            <a:ext cx="1084223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4794" y="2818402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wsj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3252" y="2818402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zeroth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7" idx="2"/>
            <a:endCxn id="12" idx="0"/>
          </p:cNvCxnSpPr>
          <p:nvPr/>
        </p:nvCxnSpPr>
        <p:spPr>
          <a:xfrm flipH="1">
            <a:off x="1413137" y="2700840"/>
            <a:ext cx="5131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>
            <a:off x="1418268" y="2700840"/>
            <a:ext cx="717683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88383" y="3319139"/>
            <a:ext cx="70026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  <a:endCxn id="16" idx="0"/>
          </p:cNvCxnSpPr>
          <p:nvPr/>
        </p:nvCxnSpPr>
        <p:spPr>
          <a:xfrm>
            <a:off x="2135951" y="3201579"/>
            <a:ext cx="2566" cy="117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50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56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6" idx="2"/>
            <a:endCxn id="18" idx="0"/>
          </p:cNvCxnSpPr>
          <p:nvPr/>
        </p:nvCxnSpPr>
        <p:spPr>
          <a:xfrm flipH="1">
            <a:off x="703387" y="3702316"/>
            <a:ext cx="14351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9" idx="0"/>
          </p:cNvCxnSpPr>
          <p:nvPr/>
        </p:nvCxnSpPr>
        <p:spPr>
          <a:xfrm>
            <a:off x="2138517" y="3702316"/>
            <a:ext cx="7254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52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358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6" idx="2"/>
            <a:endCxn id="22" idx="0"/>
          </p:cNvCxnSpPr>
          <p:nvPr/>
        </p:nvCxnSpPr>
        <p:spPr>
          <a:xfrm flipH="1">
            <a:off x="1423587" y="3702316"/>
            <a:ext cx="7149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23" idx="0"/>
          </p:cNvCxnSpPr>
          <p:nvPr/>
        </p:nvCxnSpPr>
        <p:spPr>
          <a:xfrm>
            <a:off x="2138517" y="3702316"/>
            <a:ext cx="14456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954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56045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6" idx="2"/>
            <a:endCxn id="26" idx="0"/>
          </p:cNvCxnSpPr>
          <p:nvPr/>
        </p:nvCxnSpPr>
        <p:spPr>
          <a:xfrm>
            <a:off x="2138517" y="3702316"/>
            <a:ext cx="52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27" idx="0"/>
          </p:cNvCxnSpPr>
          <p:nvPr/>
        </p:nvCxnSpPr>
        <p:spPr>
          <a:xfrm>
            <a:off x="2138517" y="3702316"/>
            <a:ext cx="2165871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34102" y="4221556"/>
            <a:ext cx="957313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train_sat.sh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91961" y="4337957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 flipH="1">
            <a:off x="2140304" y="4211725"/>
            <a:ext cx="3483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510418" y="4873532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tri3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19" idx="2"/>
            <a:endCxn id="41" idx="0"/>
          </p:cNvCxnSpPr>
          <p:nvPr/>
        </p:nvCxnSpPr>
        <p:spPr>
          <a:xfrm flipH="1">
            <a:off x="2858761" y="4211725"/>
            <a:ext cx="5226" cy="66180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08678" y="4337957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r>
              <a:rPr lang="en-US" altLang="ko-KR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ang_nosp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43" idx="0"/>
          </p:cNvCxnSpPr>
          <p:nvPr/>
        </p:nvCxnSpPr>
        <p:spPr>
          <a:xfrm>
            <a:off x="2143787" y="4211725"/>
            <a:ext cx="713234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37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Kaldi </a:t>
            </a:r>
            <a:r>
              <a:rPr lang="en-US" altLang="ko-KR" sz="2000" dirty="0"/>
              <a:t>: Step </a:t>
            </a:r>
            <a:r>
              <a:rPr lang="en-US" altLang="ko-KR" sz="2000" dirty="0" smtClean="0"/>
              <a:t>3 </a:t>
            </a:r>
            <a:r>
              <a:rPr lang="en-US" altLang="ko-KR" sz="2000" dirty="0"/>
              <a:t>– SAT </a:t>
            </a:r>
            <a:r>
              <a:rPr lang="en-US" altLang="ko-KR" sz="2000" dirty="0" err="1"/>
              <a:t>triphones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model aligning</a:t>
            </a:r>
            <a:endParaRPr lang="ko-KR" alt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38950" y="1825625"/>
            <a:ext cx="5614850" cy="4351338"/>
          </a:xfrm>
        </p:spPr>
        <p:txBody>
          <a:bodyPr>
            <a:normAutofit/>
          </a:bodyPr>
          <a:lstStyle/>
          <a:p>
            <a:pPr lvl="0">
              <a:buFontTx/>
              <a:buChar char="-"/>
            </a:pPr>
            <a:r>
              <a:rPr lang="en-US" altLang="ko-KR" sz="2000" dirty="0" smtClean="0">
                <a:solidFill>
                  <a:prstClr val="black"/>
                </a:solidFill>
              </a:rPr>
              <a:t>tri3_ali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Result of aligning training data using </a:t>
            </a:r>
            <a:r>
              <a:rPr lang="en-US" altLang="ko-KR" sz="1200" dirty="0" smtClean="0">
                <a:solidFill>
                  <a:prstClr val="black"/>
                </a:solidFill>
              </a:rPr>
              <a:t>trained </a:t>
            </a:r>
            <a:r>
              <a:rPr lang="en-US" altLang="ko-KR" sz="1200" dirty="0">
                <a:solidFill>
                  <a:prstClr val="black"/>
                </a:solidFill>
              </a:rPr>
              <a:t>SAT </a:t>
            </a:r>
            <a:r>
              <a:rPr lang="en-US" altLang="ko-KR" sz="1200" dirty="0" err="1">
                <a:solidFill>
                  <a:prstClr val="black"/>
                </a:solidFill>
              </a:rPr>
              <a:t>triphones</a:t>
            </a:r>
            <a:r>
              <a:rPr lang="en-US" altLang="ko-KR" sz="1200" dirty="0">
                <a:solidFill>
                  <a:prstClr val="black"/>
                </a:solidFill>
              </a:rPr>
              <a:t> acoustic </a:t>
            </a:r>
            <a:r>
              <a:rPr lang="en-US" altLang="ko-KR" sz="1200" dirty="0" smtClean="0">
                <a:solidFill>
                  <a:prstClr val="black"/>
                </a:solidFill>
              </a:rPr>
              <a:t>model</a:t>
            </a:r>
            <a:endParaRPr lang="en-US" altLang="ko-KR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788383" y="1825625"/>
            <a:ext cx="141949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Kaldi Root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1969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9925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egs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4012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 flipH="1">
            <a:off x="1418268" y="2208802"/>
            <a:ext cx="1079864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2498132" y="2208802"/>
            <a:ext cx="2180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2498132" y="2208802"/>
            <a:ext cx="1084223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4794" y="2818402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wsj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3252" y="2818402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zeroth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7" idx="2"/>
            <a:endCxn id="12" idx="0"/>
          </p:cNvCxnSpPr>
          <p:nvPr/>
        </p:nvCxnSpPr>
        <p:spPr>
          <a:xfrm flipH="1">
            <a:off x="1413137" y="2700840"/>
            <a:ext cx="5131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>
            <a:off x="1418268" y="2700840"/>
            <a:ext cx="717683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88383" y="3319139"/>
            <a:ext cx="70026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  <a:endCxn id="16" idx="0"/>
          </p:cNvCxnSpPr>
          <p:nvPr/>
        </p:nvCxnSpPr>
        <p:spPr>
          <a:xfrm>
            <a:off x="2135951" y="3201579"/>
            <a:ext cx="2566" cy="117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50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56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6" idx="2"/>
            <a:endCxn id="18" idx="0"/>
          </p:cNvCxnSpPr>
          <p:nvPr/>
        </p:nvCxnSpPr>
        <p:spPr>
          <a:xfrm flipH="1">
            <a:off x="703387" y="3702316"/>
            <a:ext cx="14351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9" idx="0"/>
          </p:cNvCxnSpPr>
          <p:nvPr/>
        </p:nvCxnSpPr>
        <p:spPr>
          <a:xfrm>
            <a:off x="2138517" y="3702316"/>
            <a:ext cx="7254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52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358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6" idx="2"/>
            <a:endCxn id="22" idx="0"/>
          </p:cNvCxnSpPr>
          <p:nvPr/>
        </p:nvCxnSpPr>
        <p:spPr>
          <a:xfrm flipH="1">
            <a:off x="1423587" y="3702316"/>
            <a:ext cx="7149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23" idx="0"/>
          </p:cNvCxnSpPr>
          <p:nvPr/>
        </p:nvCxnSpPr>
        <p:spPr>
          <a:xfrm>
            <a:off x="2138517" y="3702316"/>
            <a:ext cx="14456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954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56045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6" idx="2"/>
            <a:endCxn id="26" idx="0"/>
          </p:cNvCxnSpPr>
          <p:nvPr/>
        </p:nvCxnSpPr>
        <p:spPr>
          <a:xfrm>
            <a:off x="2138517" y="3702316"/>
            <a:ext cx="52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27" idx="0"/>
          </p:cNvCxnSpPr>
          <p:nvPr/>
        </p:nvCxnSpPr>
        <p:spPr>
          <a:xfrm>
            <a:off x="2138517" y="3702316"/>
            <a:ext cx="2165871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34102" y="4221556"/>
            <a:ext cx="1081322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align_fmllr.sh</a:t>
            </a:r>
            <a:endParaRPr lang="en-US" altLang="ko-KR" sz="12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1791961" y="4337957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 flipH="1">
            <a:off x="2140304" y="4211725"/>
            <a:ext cx="3483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510418" y="4873532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tri3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19" idx="2"/>
            <a:endCxn id="41" idx="0"/>
          </p:cNvCxnSpPr>
          <p:nvPr/>
        </p:nvCxnSpPr>
        <p:spPr>
          <a:xfrm flipH="1">
            <a:off x="2858761" y="4211725"/>
            <a:ext cx="5226" cy="66180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08678" y="4337957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43" idx="0"/>
          </p:cNvCxnSpPr>
          <p:nvPr/>
        </p:nvCxnSpPr>
        <p:spPr>
          <a:xfrm>
            <a:off x="2143787" y="4211725"/>
            <a:ext cx="713234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20164" y="487788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</a:rPr>
              <a:t>tri3_ali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endCxn id="37" idx="0"/>
          </p:cNvCxnSpPr>
          <p:nvPr/>
        </p:nvCxnSpPr>
        <p:spPr>
          <a:xfrm>
            <a:off x="2863987" y="4211725"/>
            <a:ext cx="704520" cy="6661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62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Kaldi </a:t>
            </a:r>
            <a:r>
              <a:rPr lang="en-US" altLang="ko-KR" sz="2000" dirty="0"/>
              <a:t>: Step </a:t>
            </a:r>
            <a:r>
              <a:rPr lang="en-US" altLang="ko-KR" sz="2000" dirty="0" smtClean="0"/>
              <a:t>4 </a:t>
            </a:r>
            <a:r>
              <a:rPr lang="en-US" altLang="ko-KR" sz="2000" dirty="0"/>
              <a:t>– </a:t>
            </a:r>
            <a:r>
              <a:rPr lang="en-US" altLang="ko-KR" sz="2000" dirty="0" smtClean="0"/>
              <a:t>Create New Dictionary based on trained SAT </a:t>
            </a:r>
            <a:r>
              <a:rPr lang="en-US" altLang="ko-KR" sz="2000" dirty="0" err="1" smtClean="0"/>
              <a:t>triphones</a:t>
            </a:r>
            <a:r>
              <a:rPr lang="en-US" altLang="ko-KR" sz="2000" dirty="0" smtClean="0"/>
              <a:t> model</a:t>
            </a:r>
            <a:endParaRPr lang="ko-KR" alt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38950" y="1825625"/>
            <a:ext cx="5614850" cy="4351338"/>
          </a:xfrm>
        </p:spPr>
        <p:txBody>
          <a:bodyPr>
            <a:normAutofit/>
          </a:bodyPr>
          <a:lstStyle/>
          <a:p>
            <a:pPr lvl="0">
              <a:buFontTx/>
              <a:buChar char="-"/>
            </a:pPr>
            <a:r>
              <a:rPr lang="en-US" altLang="ko-KR" sz="2000" dirty="0" smtClean="0">
                <a:solidFill>
                  <a:prstClr val="black"/>
                </a:solidFill>
              </a:rPr>
              <a:t>Lang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</a:rPr>
              <a:t>New Dictionary by computing pronunciation and silence probabilities of training data based on trained SAT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triphones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acoustic </a:t>
            </a:r>
            <a:r>
              <a:rPr lang="en-US" altLang="ko-KR" sz="1200" dirty="0" smtClean="0">
                <a:solidFill>
                  <a:prstClr val="black"/>
                </a:solidFill>
              </a:rPr>
              <a:t>model</a:t>
            </a:r>
            <a:endParaRPr lang="en-US" altLang="ko-KR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788383" y="1825625"/>
            <a:ext cx="141949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Kaldi Root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1969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9925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egs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4012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 flipH="1">
            <a:off x="1418268" y="2208802"/>
            <a:ext cx="1079864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2498132" y="2208802"/>
            <a:ext cx="2180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2498132" y="2208802"/>
            <a:ext cx="1084223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4794" y="2818402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wsj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3252" y="2818402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zeroth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7" idx="2"/>
            <a:endCxn id="12" idx="0"/>
          </p:cNvCxnSpPr>
          <p:nvPr/>
        </p:nvCxnSpPr>
        <p:spPr>
          <a:xfrm flipH="1">
            <a:off x="1413137" y="2700840"/>
            <a:ext cx="5131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>
            <a:off x="1418268" y="2700840"/>
            <a:ext cx="717683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88383" y="3319139"/>
            <a:ext cx="70026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  <a:endCxn id="16" idx="0"/>
          </p:cNvCxnSpPr>
          <p:nvPr/>
        </p:nvCxnSpPr>
        <p:spPr>
          <a:xfrm>
            <a:off x="2135951" y="3201579"/>
            <a:ext cx="2566" cy="117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50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56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6" idx="2"/>
            <a:endCxn id="18" idx="0"/>
          </p:cNvCxnSpPr>
          <p:nvPr/>
        </p:nvCxnSpPr>
        <p:spPr>
          <a:xfrm flipH="1">
            <a:off x="703387" y="3702316"/>
            <a:ext cx="14351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9" idx="0"/>
          </p:cNvCxnSpPr>
          <p:nvPr/>
        </p:nvCxnSpPr>
        <p:spPr>
          <a:xfrm>
            <a:off x="2138517" y="3702316"/>
            <a:ext cx="7254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52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358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6" idx="2"/>
            <a:endCxn id="22" idx="0"/>
          </p:cNvCxnSpPr>
          <p:nvPr/>
        </p:nvCxnSpPr>
        <p:spPr>
          <a:xfrm flipH="1">
            <a:off x="1423587" y="3702316"/>
            <a:ext cx="7149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23" idx="0"/>
          </p:cNvCxnSpPr>
          <p:nvPr/>
        </p:nvCxnSpPr>
        <p:spPr>
          <a:xfrm>
            <a:off x="2138517" y="3702316"/>
            <a:ext cx="14456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954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56045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6" idx="2"/>
            <a:endCxn id="26" idx="0"/>
          </p:cNvCxnSpPr>
          <p:nvPr/>
        </p:nvCxnSpPr>
        <p:spPr>
          <a:xfrm>
            <a:off x="2138517" y="3702316"/>
            <a:ext cx="52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27" idx="0"/>
          </p:cNvCxnSpPr>
          <p:nvPr/>
        </p:nvCxnSpPr>
        <p:spPr>
          <a:xfrm>
            <a:off x="2138517" y="3702316"/>
            <a:ext cx="2165871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791961" y="4337957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 flipH="1">
            <a:off x="2140304" y="4211725"/>
            <a:ext cx="3483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08678" y="4337957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l</a:t>
            </a:r>
            <a:r>
              <a:rPr lang="en-US" altLang="ko-KR" dirty="0" err="1" smtClean="0">
                <a:solidFill>
                  <a:srgbClr val="FF0000"/>
                </a:solidFill>
              </a:rPr>
              <a:t>ang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endCxn id="34" idx="0"/>
          </p:cNvCxnSpPr>
          <p:nvPr/>
        </p:nvCxnSpPr>
        <p:spPr>
          <a:xfrm>
            <a:off x="2143787" y="4211725"/>
            <a:ext cx="713234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954747" y="4221556"/>
            <a:ext cx="1274580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prepare_lang.sh</a:t>
            </a:r>
          </a:p>
        </p:txBody>
      </p:sp>
    </p:spTree>
    <p:extLst>
      <p:ext uri="{BB962C8B-B14F-4D97-AF65-F5344CB8AC3E}">
        <p14:creationId xmlns:p14="http://schemas.microsoft.com/office/powerpoint/2010/main" val="1814367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Kaldi </a:t>
            </a:r>
            <a:r>
              <a:rPr lang="en-US" altLang="ko-KR" sz="2000" dirty="0"/>
              <a:t>: Step </a:t>
            </a:r>
            <a:r>
              <a:rPr lang="en-US" altLang="ko-KR" sz="2000" dirty="0" smtClean="0"/>
              <a:t>3 </a:t>
            </a:r>
            <a:r>
              <a:rPr lang="en-US" altLang="ko-KR" sz="2000" dirty="0"/>
              <a:t>– SAT </a:t>
            </a:r>
            <a:r>
              <a:rPr lang="en-US" altLang="ko-KR" sz="2000" dirty="0" err="1"/>
              <a:t>triphones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model training and aligning</a:t>
            </a:r>
            <a:endParaRPr lang="ko-KR" alt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38950" y="1825625"/>
            <a:ext cx="5614850" cy="4351338"/>
          </a:xfrm>
        </p:spPr>
        <p:txBody>
          <a:bodyPr>
            <a:normAutofit/>
          </a:bodyPr>
          <a:lstStyle/>
          <a:p>
            <a:pPr lvl="0">
              <a:buFontTx/>
              <a:buChar char="-"/>
            </a:pPr>
            <a:r>
              <a:rPr lang="en-US" altLang="ko-KR" sz="2000" dirty="0" smtClean="0">
                <a:solidFill>
                  <a:prstClr val="black"/>
                </a:solidFill>
              </a:rPr>
              <a:t>tri4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</a:rPr>
              <a:t>trained SAT </a:t>
            </a:r>
            <a:r>
              <a:rPr lang="en-US" altLang="ko-KR" sz="1200" dirty="0" err="1">
                <a:solidFill>
                  <a:prstClr val="black"/>
                </a:solidFill>
              </a:rPr>
              <a:t>triphones</a:t>
            </a:r>
            <a:r>
              <a:rPr lang="en-US" altLang="ko-KR" sz="1200" dirty="0">
                <a:solidFill>
                  <a:prstClr val="black"/>
                </a:solidFill>
              </a:rPr>
              <a:t> acoustic </a:t>
            </a:r>
            <a:r>
              <a:rPr lang="en-US" altLang="ko-KR" sz="1200" dirty="0" smtClean="0">
                <a:solidFill>
                  <a:prstClr val="black"/>
                </a:solidFill>
              </a:rPr>
              <a:t>model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tri4_ali</a:t>
            </a:r>
          </a:p>
          <a:p>
            <a:pPr marL="0" indent="0">
              <a:buNone/>
            </a:pPr>
            <a:r>
              <a:rPr lang="en-US" altLang="ko-KR" sz="1200" dirty="0" smtClean="0"/>
              <a:t>Result of aligning training data using </a:t>
            </a:r>
            <a:r>
              <a:rPr lang="en-US" altLang="ko-KR" sz="1200" dirty="0"/>
              <a:t>trained SAT </a:t>
            </a:r>
            <a:r>
              <a:rPr lang="en-US" altLang="ko-KR" sz="1200" dirty="0" err="1"/>
              <a:t>triphones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acoustic </a:t>
            </a:r>
            <a:r>
              <a:rPr lang="en-US" altLang="ko-KR" sz="1200" dirty="0" smtClean="0"/>
              <a:t>model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Feature Space Maximum Likelihood Linear Regression : removing speaker identity from features before alignment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8383" y="1825625"/>
            <a:ext cx="141949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Kaldi Root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1969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9925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egs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4012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 flipH="1">
            <a:off x="1418268" y="2208802"/>
            <a:ext cx="1079864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2498132" y="2208802"/>
            <a:ext cx="2180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2498132" y="2208802"/>
            <a:ext cx="1084223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4794" y="2818402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wsj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3252" y="2818402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zeroth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7" idx="2"/>
            <a:endCxn id="12" idx="0"/>
          </p:cNvCxnSpPr>
          <p:nvPr/>
        </p:nvCxnSpPr>
        <p:spPr>
          <a:xfrm flipH="1">
            <a:off x="1413137" y="2700840"/>
            <a:ext cx="5131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>
            <a:off x="1418268" y="2700840"/>
            <a:ext cx="717683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88383" y="3319139"/>
            <a:ext cx="70026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  <a:endCxn id="16" idx="0"/>
          </p:cNvCxnSpPr>
          <p:nvPr/>
        </p:nvCxnSpPr>
        <p:spPr>
          <a:xfrm>
            <a:off x="2135951" y="3201579"/>
            <a:ext cx="2566" cy="117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50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56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6" idx="2"/>
            <a:endCxn id="18" idx="0"/>
          </p:cNvCxnSpPr>
          <p:nvPr/>
        </p:nvCxnSpPr>
        <p:spPr>
          <a:xfrm flipH="1">
            <a:off x="703387" y="3702316"/>
            <a:ext cx="14351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9" idx="0"/>
          </p:cNvCxnSpPr>
          <p:nvPr/>
        </p:nvCxnSpPr>
        <p:spPr>
          <a:xfrm>
            <a:off x="2138517" y="3702316"/>
            <a:ext cx="7254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52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358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6" idx="2"/>
            <a:endCxn id="22" idx="0"/>
          </p:cNvCxnSpPr>
          <p:nvPr/>
        </p:nvCxnSpPr>
        <p:spPr>
          <a:xfrm flipH="1">
            <a:off x="1423587" y="3702316"/>
            <a:ext cx="7149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23" idx="0"/>
          </p:cNvCxnSpPr>
          <p:nvPr/>
        </p:nvCxnSpPr>
        <p:spPr>
          <a:xfrm>
            <a:off x="2138517" y="3702316"/>
            <a:ext cx="14456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954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56045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6" idx="2"/>
            <a:endCxn id="26" idx="0"/>
          </p:cNvCxnSpPr>
          <p:nvPr/>
        </p:nvCxnSpPr>
        <p:spPr>
          <a:xfrm>
            <a:off x="2138517" y="3702316"/>
            <a:ext cx="52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27" idx="0"/>
          </p:cNvCxnSpPr>
          <p:nvPr/>
        </p:nvCxnSpPr>
        <p:spPr>
          <a:xfrm>
            <a:off x="2138517" y="3702316"/>
            <a:ext cx="2165871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791961" y="4337957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 flipH="1">
            <a:off x="2140304" y="4211725"/>
            <a:ext cx="3483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510418" y="4873532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tri4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19" idx="2"/>
            <a:endCxn id="41" idx="0"/>
          </p:cNvCxnSpPr>
          <p:nvPr/>
        </p:nvCxnSpPr>
        <p:spPr>
          <a:xfrm flipH="1">
            <a:off x="2858761" y="4211725"/>
            <a:ext cx="5226" cy="66180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220164" y="487788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</a:rPr>
              <a:t>tri4_ali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19" idx="2"/>
            <a:endCxn id="44" idx="0"/>
          </p:cNvCxnSpPr>
          <p:nvPr/>
        </p:nvCxnSpPr>
        <p:spPr>
          <a:xfrm>
            <a:off x="2863987" y="4211725"/>
            <a:ext cx="704520" cy="6661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34102" y="4221556"/>
            <a:ext cx="1081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train_sat.sh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align_fmllr.sh</a:t>
            </a:r>
            <a:endParaRPr lang="en-US" altLang="ko-KR" sz="1200" dirty="0"/>
          </a:p>
        </p:txBody>
      </p:sp>
      <p:sp>
        <p:nvSpPr>
          <p:cNvPr id="40" name="Rectangle 39"/>
          <p:cNvSpPr/>
          <p:nvPr/>
        </p:nvSpPr>
        <p:spPr>
          <a:xfrm>
            <a:off x="2508678" y="4337957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endCxn id="40" idx="0"/>
          </p:cNvCxnSpPr>
          <p:nvPr/>
        </p:nvCxnSpPr>
        <p:spPr>
          <a:xfrm>
            <a:off x="2143787" y="4211725"/>
            <a:ext cx="713234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15351" y="5266540"/>
            <a:ext cx="268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final.mdl</a:t>
            </a:r>
            <a:r>
              <a:rPr lang="en-US" altLang="ko-KR" sz="1200" dirty="0" smtClean="0">
                <a:solidFill>
                  <a:srgbClr val="FF0000"/>
                </a:solidFill>
              </a:rPr>
              <a:t> (GMM-HMM based model)</a:t>
            </a:r>
          </a:p>
        </p:txBody>
      </p:sp>
    </p:spTree>
    <p:extLst>
      <p:ext uri="{BB962C8B-B14F-4D97-AF65-F5344CB8AC3E}">
        <p14:creationId xmlns:p14="http://schemas.microsoft.com/office/powerpoint/2010/main" val="56803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Kaldi </a:t>
            </a:r>
            <a:r>
              <a:rPr lang="en-US" altLang="ko-KR" sz="2000" dirty="0"/>
              <a:t>: Step </a:t>
            </a:r>
            <a:r>
              <a:rPr lang="en-US" altLang="ko-KR" sz="2000" dirty="0" smtClean="0"/>
              <a:t>5 </a:t>
            </a:r>
            <a:r>
              <a:rPr lang="en-US" altLang="ko-KR" sz="2000" dirty="0"/>
              <a:t>– </a:t>
            </a:r>
            <a:r>
              <a:rPr lang="en-US" altLang="ko-KR" sz="2000" dirty="0" smtClean="0"/>
              <a:t>Create language models</a:t>
            </a:r>
            <a:endParaRPr lang="ko-KR" alt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38950" y="1825625"/>
            <a:ext cx="5614850" cy="4351338"/>
          </a:xfrm>
        </p:spPr>
        <p:txBody>
          <a:bodyPr>
            <a:normAutofit/>
          </a:bodyPr>
          <a:lstStyle/>
          <a:p>
            <a:pPr lvl="0">
              <a:buFontTx/>
              <a:buChar char="-"/>
            </a:pPr>
            <a:r>
              <a:rPr lang="en-US" altLang="ko-KR" sz="2000" dirty="0" err="1" smtClean="0">
                <a:solidFill>
                  <a:prstClr val="black"/>
                </a:solidFill>
              </a:rPr>
              <a:t>G.fst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</a:rPr>
              <a:t>3-gram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grammer</a:t>
            </a:r>
            <a:r>
              <a:rPr lang="en-US" altLang="ko-KR" sz="1200" dirty="0" smtClean="0">
                <a:solidFill>
                  <a:prstClr val="black"/>
                </a:solidFill>
              </a:rPr>
              <a:t> based on small corpus dataset</a:t>
            </a:r>
          </a:p>
          <a:p>
            <a:pPr lvl="0">
              <a:buFontTx/>
              <a:buChar char="-"/>
            </a:pPr>
            <a:r>
              <a:rPr lang="en-US" altLang="ko-KR" sz="2000" dirty="0" err="1" smtClean="0">
                <a:solidFill>
                  <a:prstClr val="black"/>
                </a:solidFill>
              </a:rPr>
              <a:t>G.carpa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</a:rPr>
              <a:t>4-gram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grammer</a:t>
            </a:r>
            <a:r>
              <a:rPr lang="en-US" altLang="ko-KR" sz="1200" dirty="0" smtClean="0">
                <a:solidFill>
                  <a:prstClr val="black"/>
                </a:solidFill>
              </a:rPr>
              <a:t> based on large corpus dataset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8383" y="1825625"/>
            <a:ext cx="141949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Kaldi Root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1969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9925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egs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4012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 flipH="1">
            <a:off x="1418268" y="2208802"/>
            <a:ext cx="1079864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2498132" y="2208802"/>
            <a:ext cx="2180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2498132" y="2208802"/>
            <a:ext cx="1084223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4794" y="2818402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wsj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3252" y="2818402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zeroth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7" idx="2"/>
            <a:endCxn id="12" idx="0"/>
          </p:cNvCxnSpPr>
          <p:nvPr/>
        </p:nvCxnSpPr>
        <p:spPr>
          <a:xfrm flipH="1">
            <a:off x="1413137" y="2700840"/>
            <a:ext cx="5131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>
            <a:off x="1418268" y="2700840"/>
            <a:ext cx="717683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88383" y="3319139"/>
            <a:ext cx="70026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  <a:endCxn id="16" idx="0"/>
          </p:cNvCxnSpPr>
          <p:nvPr/>
        </p:nvCxnSpPr>
        <p:spPr>
          <a:xfrm>
            <a:off x="2135951" y="3201579"/>
            <a:ext cx="2566" cy="117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50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56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6" idx="2"/>
            <a:endCxn id="18" idx="0"/>
          </p:cNvCxnSpPr>
          <p:nvPr/>
        </p:nvCxnSpPr>
        <p:spPr>
          <a:xfrm flipH="1">
            <a:off x="703387" y="3702316"/>
            <a:ext cx="14351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9" idx="0"/>
          </p:cNvCxnSpPr>
          <p:nvPr/>
        </p:nvCxnSpPr>
        <p:spPr>
          <a:xfrm>
            <a:off x="2138517" y="3702316"/>
            <a:ext cx="7254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52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358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6" idx="2"/>
            <a:endCxn id="22" idx="0"/>
          </p:cNvCxnSpPr>
          <p:nvPr/>
        </p:nvCxnSpPr>
        <p:spPr>
          <a:xfrm flipH="1">
            <a:off x="1423587" y="3702316"/>
            <a:ext cx="7149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23" idx="0"/>
          </p:cNvCxnSpPr>
          <p:nvPr/>
        </p:nvCxnSpPr>
        <p:spPr>
          <a:xfrm>
            <a:off x="2138517" y="3702316"/>
            <a:ext cx="14456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954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56045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6" idx="2"/>
            <a:endCxn id="26" idx="0"/>
          </p:cNvCxnSpPr>
          <p:nvPr/>
        </p:nvCxnSpPr>
        <p:spPr>
          <a:xfrm>
            <a:off x="2138517" y="3702316"/>
            <a:ext cx="52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27" idx="0"/>
          </p:cNvCxnSpPr>
          <p:nvPr/>
        </p:nvCxnSpPr>
        <p:spPr>
          <a:xfrm>
            <a:off x="2138517" y="3702316"/>
            <a:ext cx="2165871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791961" y="4337957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 flipH="1">
            <a:off x="2140304" y="4211725"/>
            <a:ext cx="3483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08678" y="4886591"/>
            <a:ext cx="1422020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FF0000"/>
                </a:solidFill>
              </a:rPr>
              <a:t>Lang_test_tgsmall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endCxn id="34" idx="0"/>
          </p:cNvCxnSpPr>
          <p:nvPr/>
        </p:nvCxnSpPr>
        <p:spPr>
          <a:xfrm>
            <a:off x="2143787" y="4211725"/>
            <a:ext cx="1075901" cy="67486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954747" y="4221556"/>
            <a:ext cx="1779077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build_const_arpa_lm.sh</a:t>
            </a:r>
            <a:endParaRPr lang="en-US" altLang="ko-KR" sz="12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3941236" y="4882235"/>
            <a:ext cx="1422020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rgbClr val="FF0000"/>
                </a:solidFill>
              </a:rPr>
              <a:t>Lang_test_fglarge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26" idx="2"/>
            <a:endCxn id="36" idx="0"/>
          </p:cNvCxnSpPr>
          <p:nvPr/>
        </p:nvCxnSpPr>
        <p:spPr>
          <a:xfrm>
            <a:off x="2143787" y="4211725"/>
            <a:ext cx="2508459" cy="6705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4774" y="5265382"/>
            <a:ext cx="130829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G.fst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5383" y="5276284"/>
            <a:ext cx="130829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G.carpa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7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Zeroth </a:t>
            </a:r>
            <a:r>
              <a:rPr lang="en-US" altLang="ko-KR" sz="2000" dirty="0">
                <a:solidFill>
                  <a:prstClr val="black"/>
                </a:solidFill>
              </a:rPr>
              <a:t>: Step 0 - Installing </a:t>
            </a:r>
            <a:r>
              <a:rPr lang="en-US" altLang="ko-KR" sz="2000" dirty="0" smtClean="0">
                <a:solidFill>
                  <a:prstClr val="black"/>
                </a:solidFill>
              </a:rPr>
              <a:t>Zeroth</a:t>
            </a:r>
            <a:endParaRPr lang="ko-KR" altLang="en-US" sz="4000" dirty="0"/>
          </a:p>
        </p:txBody>
      </p:sp>
      <p:pic>
        <p:nvPicPr>
          <p:cNvPr id="2050" name="Picture 2" descr="Zero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496" y="828540"/>
            <a:ext cx="5225947" cy="412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199" y="1690688"/>
            <a:ext cx="82012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/>
              <a:t>Recipe for Korean ASR</a:t>
            </a:r>
          </a:p>
          <a:p>
            <a:pPr>
              <a:lnSpc>
                <a:spcPct val="150000"/>
              </a:lnSpc>
            </a:pP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Requirements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en-US" altLang="ko-KR" sz="2000" dirty="0"/>
              <a:t>install </a:t>
            </a:r>
            <a:r>
              <a:rPr lang="en-US" altLang="ko-KR" sz="2000" dirty="0" err="1" smtClean="0"/>
              <a:t>flac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clone https://github.com/goodatlas/zeroth.git</a:t>
            </a:r>
          </a:p>
        </p:txBody>
      </p:sp>
    </p:spTree>
    <p:extLst>
      <p:ext uri="{BB962C8B-B14F-4D97-AF65-F5344CB8AC3E}">
        <p14:creationId xmlns:p14="http://schemas.microsoft.com/office/powerpoint/2010/main" val="3874626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Zeroth </a:t>
            </a:r>
            <a:r>
              <a:rPr lang="en-US" altLang="ko-KR" sz="2000" dirty="0"/>
              <a:t>: Step </a:t>
            </a:r>
            <a:r>
              <a:rPr lang="en-US" altLang="ko-KR" sz="2000" dirty="0" smtClean="0"/>
              <a:t>6 – </a:t>
            </a:r>
            <a:r>
              <a:rPr lang="en-US" altLang="ko-KR" sz="2000" dirty="0" err="1" smtClean="0"/>
              <a:t>ivector</a:t>
            </a:r>
            <a:r>
              <a:rPr lang="en-US" altLang="ko-KR" sz="2000" dirty="0" smtClean="0"/>
              <a:t> extractor training</a:t>
            </a:r>
            <a:endParaRPr lang="ko-KR" alt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38950" y="1825625"/>
            <a:ext cx="5614850" cy="4351338"/>
          </a:xfrm>
        </p:spPr>
        <p:txBody>
          <a:bodyPr>
            <a:normAutofit/>
          </a:bodyPr>
          <a:lstStyle/>
          <a:p>
            <a:pPr lvl="0">
              <a:buFontTx/>
              <a:buChar char="-"/>
            </a:pPr>
            <a:r>
              <a:rPr lang="en-US" altLang="ko-KR" sz="2000" dirty="0" err="1" smtClean="0">
                <a:solidFill>
                  <a:prstClr val="black"/>
                </a:solidFill>
              </a:rPr>
              <a:t>train_sp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</a:rPr>
              <a:t>Augmented training dataset</a:t>
            </a:r>
          </a:p>
          <a:p>
            <a:pPr lvl="0">
              <a:buFontTx/>
              <a:buChar char="-"/>
            </a:pPr>
            <a:r>
              <a:rPr lang="en-US" altLang="ko-KR" sz="2000" dirty="0" err="1" smtClean="0">
                <a:solidFill>
                  <a:prstClr val="black"/>
                </a:solidFill>
              </a:rPr>
              <a:t>mfcc_perturbed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MFCC feature files of </a:t>
            </a:r>
            <a:r>
              <a:rPr lang="en-US" altLang="ko-KR" sz="1200" dirty="0" smtClean="0">
                <a:solidFill>
                  <a:prstClr val="black"/>
                </a:solidFill>
              </a:rPr>
              <a:t>augmented </a:t>
            </a:r>
            <a:r>
              <a:rPr lang="en-US" altLang="ko-KR" sz="1200" dirty="0" smtClean="0"/>
              <a:t>training </a:t>
            </a:r>
            <a:r>
              <a:rPr lang="en-US" altLang="ko-KR" sz="1200" dirty="0"/>
              <a:t>dataset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83252" y="1886577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zeroth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8383" y="2387314"/>
            <a:ext cx="70026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  <a:endCxn id="16" idx="0"/>
          </p:cNvCxnSpPr>
          <p:nvPr/>
        </p:nvCxnSpPr>
        <p:spPr>
          <a:xfrm>
            <a:off x="2135951" y="2269754"/>
            <a:ext cx="2566" cy="117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50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56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6" idx="2"/>
            <a:endCxn id="18" idx="0"/>
          </p:cNvCxnSpPr>
          <p:nvPr/>
        </p:nvCxnSpPr>
        <p:spPr>
          <a:xfrm flipH="1">
            <a:off x="703387" y="2770491"/>
            <a:ext cx="14351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9" idx="0"/>
          </p:cNvCxnSpPr>
          <p:nvPr/>
        </p:nvCxnSpPr>
        <p:spPr>
          <a:xfrm>
            <a:off x="2138517" y="2770491"/>
            <a:ext cx="7254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52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358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6" idx="2"/>
            <a:endCxn id="22" idx="0"/>
          </p:cNvCxnSpPr>
          <p:nvPr/>
        </p:nvCxnSpPr>
        <p:spPr>
          <a:xfrm flipH="1">
            <a:off x="1423587" y="2770491"/>
            <a:ext cx="7149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23" idx="0"/>
          </p:cNvCxnSpPr>
          <p:nvPr/>
        </p:nvCxnSpPr>
        <p:spPr>
          <a:xfrm>
            <a:off x="2138517" y="2770491"/>
            <a:ext cx="14456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954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56045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6" idx="2"/>
            <a:endCxn id="26" idx="0"/>
          </p:cNvCxnSpPr>
          <p:nvPr/>
        </p:nvCxnSpPr>
        <p:spPr>
          <a:xfrm>
            <a:off x="2138517" y="2770491"/>
            <a:ext cx="52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27" idx="0"/>
          </p:cNvCxnSpPr>
          <p:nvPr/>
        </p:nvCxnSpPr>
        <p:spPr>
          <a:xfrm>
            <a:off x="2138517" y="2770491"/>
            <a:ext cx="2165871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791961" y="3406132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 flipH="1">
            <a:off x="2140304" y="3279900"/>
            <a:ext cx="3483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08678" y="3406132"/>
            <a:ext cx="703652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rgbClr val="FF0000"/>
                </a:solidFill>
              </a:rPr>
              <a:t>t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rain_sp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endCxn id="34" idx="0"/>
          </p:cNvCxnSpPr>
          <p:nvPr/>
        </p:nvCxnSpPr>
        <p:spPr>
          <a:xfrm>
            <a:off x="2143787" y="3279900"/>
            <a:ext cx="716717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231936" y="3289731"/>
            <a:ext cx="24153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perturb_data_dir_speed_3way.sh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make_mfcc.sh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compute_cmvn_stats.sh</a:t>
            </a:r>
            <a:endParaRPr lang="en-US" altLang="ko-KR" sz="12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4664788" y="2896722"/>
            <a:ext cx="1077642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rgbClr val="FF0000"/>
                </a:solidFill>
              </a:rPr>
              <a:t>mfcc_perturbed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16" idx="2"/>
            <a:endCxn id="36" idx="0"/>
          </p:cNvCxnSpPr>
          <p:nvPr/>
        </p:nvCxnSpPr>
        <p:spPr>
          <a:xfrm>
            <a:off x="2138517" y="2770491"/>
            <a:ext cx="3065092" cy="12623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87900"/>
            <a:ext cx="3001500" cy="26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64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Zeroth </a:t>
            </a:r>
            <a:r>
              <a:rPr lang="en-US" altLang="ko-KR" sz="2000" dirty="0"/>
              <a:t>: Step </a:t>
            </a:r>
            <a:r>
              <a:rPr lang="en-US" altLang="ko-KR" sz="2000" dirty="0" smtClean="0"/>
              <a:t>6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ivector</a:t>
            </a:r>
            <a:r>
              <a:rPr lang="en-US" altLang="ko-KR" sz="2000" dirty="0"/>
              <a:t> extractor training</a:t>
            </a:r>
            <a:endParaRPr lang="ko-KR" alt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38950" y="1825625"/>
            <a:ext cx="5614850" cy="4351338"/>
          </a:xfrm>
        </p:spPr>
        <p:txBody>
          <a:bodyPr>
            <a:normAutofit/>
          </a:bodyPr>
          <a:lstStyle/>
          <a:p>
            <a:pPr lvl="0">
              <a:buFontTx/>
              <a:buChar char="-"/>
            </a:pPr>
            <a:r>
              <a:rPr lang="en-US" altLang="ko-KR" sz="2000" dirty="0" err="1" smtClean="0">
                <a:solidFill>
                  <a:prstClr val="black"/>
                </a:solidFill>
              </a:rPr>
              <a:t>train_sp_hires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</a:rPr>
              <a:t>Copied augmented training dataset</a:t>
            </a:r>
          </a:p>
          <a:p>
            <a:pPr lvl="0">
              <a:buFontTx/>
              <a:buChar char="-"/>
            </a:pPr>
            <a:r>
              <a:rPr lang="en-US" altLang="ko-KR" sz="2000" dirty="0" err="1" smtClean="0">
                <a:solidFill>
                  <a:prstClr val="black"/>
                </a:solidFill>
              </a:rPr>
              <a:t>train_sp_hires</a:t>
            </a:r>
            <a:r>
              <a:rPr lang="en-US" altLang="ko-KR" sz="2000" dirty="0" smtClean="0">
                <a:solidFill>
                  <a:prstClr val="black"/>
                </a:solidFill>
              </a:rPr>
              <a:t>/data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sz="1200" dirty="0" smtClean="0"/>
              <a:t>High </a:t>
            </a:r>
            <a:r>
              <a:rPr lang="en-US" altLang="ko-KR" sz="1200" dirty="0" err="1" smtClean="0"/>
              <a:t>dimentional</a:t>
            </a:r>
            <a:r>
              <a:rPr lang="en-US" altLang="ko-KR" sz="1200" dirty="0" smtClean="0"/>
              <a:t> MFCC </a:t>
            </a:r>
            <a:r>
              <a:rPr lang="en-US" altLang="ko-KR" sz="1200" dirty="0"/>
              <a:t>feature files of </a:t>
            </a:r>
            <a:r>
              <a:rPr lang="en-US" altLang="ko-KR" sz="1200" dirty="0">
                <a:solidFill>
                  <a:prstClr val="black"/>
                </a:solidFill>
              </a:rPr>
              <a:t>Copied </a:t>
            </a:r>
            <a:r>
              <a:rPr lang="en-US" altLang="ko-KR" sz="1200" dirty="0" smtClean="0">
                <a:solidFill>
                  <a:prstClr val="black"/>
                </a:solidFill>
              </a:rPr>
              <a:t>augmented </a:t>
            </a:r>
            <a:r>
              <a:rPr lang="en-US" altLang="ko-KR" sz="1200" dirty="0" smtClean="0"/>
              <a:t>training </a:t>
            </a:r>
            <a:r>
              <a:rPr lang="en-US" altLang="ko-KR" sz="1200" dirty="0"/>
              <a:t>dataset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83252" y="1886577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zeroth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8383" y="2387314"/>
            <a:ext cx="70026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  <a:endCxn id="16" idx="0"/>
          </p:cNvCxnSpPr>
          <p:nvPr/>
        </p:nvCxnSpPr>
        <p:spPr>
          <a:xfrm>
            <a:off x="2135951" y="2269754"/>
            <a:ext cx="2566" cy="117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50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56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6" idx="2"/>
            <a:endCxn id="18" idx="0"/>
          </p:cNvCxnSpPr>
          <p:nvPr/>
        </p:nvCxnSpPr>
        <p:spPr>
          <a:xfrm flipH="1">
            <a:off x="703387" y="2770491"/>
            <a:ext cx="14351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9" idx="0"/>
          </p:cNvCxnSpPr>
          <p:nvPr/>
        </p:nvCxnSpPr>
        <p:spPr>
          <a:xfrm>
            <a:off x="2138517" y="2770491"/>
            <a:ext cx="7254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52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358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6" idx="2"/>
            <a:endCxn id="22" idx="0"/>
          </p:cNvCxnSpPr>
          <p:nvPr/>
        </p:nvCxnSpPr>
        <p:spPr>
          <a:xfrm flipH="1">
            <a:off x="1423587" y="2770491"/>
            <a:ext cx="7149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23" idx="0"/>
          </p:cNvCxnSpPr>
          <p:nvPr/>
        </p:nvCxnSpPr>
        <p:spPr>
          <a:xfrm>
            <a:off x="2138517" y="2770491"/>
            <a:ext cx="14456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954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56045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6" idx="2"/>
            <a:endCxn id="26" idx="0"/>
          </p:cNvCxnSpPr>
          <p:nvPr/>
        </p:nvCxnSpPr>
        <p:spPr>
          <a:xfrm>
            <a:off x="2138517" y="2770491"/>
            <a:ext cx="52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27" idx="0"/>
          </p:cNvCxnSpPr>
          <p:nvPr/>
        </p:nvCxnSpPr>
        <p:spPr>
          <a:xfrm>
            <a:off x="2138517" y="2770491"/>
            <a:ext cx="2165871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791961" y="3406132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train_sp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 flipH="1">
            <a:off x="2140304" y="3279900"/>
            <a:ext cx="3483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08677" y="3406132"/>
            <a:ext cx="1054131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rgbClr val="FF0000"/>
                </a:solidFill>
              </a:rPr>
              <a:t>train_sp_hires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endCxn id="34" idx="0"/>
          </p:cNvCxnSpPr>
          <p:nvPr/>
        </p:nvCxnSpPr>
        <p:spPr>
          <a:xfrm>
            <a:off x="2143787" y="3279900"/>
            <a:ext cx="716717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71573" y="3289731"/>
            <a:ext cx="18152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copy_data_dir.sh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make_mfcc.sh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compute_cmvn_stats.sh</a:t>
            </a:r>
            <a:endParaRPr lang="en-US" altLang="ko-KR" sz="12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2520002" y="4159383"/>
            <a:ext cx="69232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log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4" idx="2"/>
            <a:endCxn id="36" idx="0"/>
          </p:cNvCxnSpPr>
          <p:nvPr/>
        </p:nvCxnSpPr>
        <p:spPr>
          <a:xfrm flipH="1">
            <a:off x="2866166" y="3789309"/>
            <a:ext cx="169577" cy="37007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38460" y="4163730"/>
            <a:ext cx="69232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data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34" idx="2"/>
            <a:endCxn id="30" idx="0"/>
          </p:cNvCxnSpPr>
          <p:nvPr/>
        </p:nvCxnSpPr>
        <p:spPr>
          <a:xfrm>
            <a:off x="3035743" y="3789309"/>
            <a:ext cx="548881" cy="37442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53743" y="3294083"/>
            <a:ext cx="1243674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mfcc_hires.conf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4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2878" y="1320731"/>
            <a:ext cx="740624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1. Kaldi</a:t>
            </a:r>
          </a:p>
          <a:p>
            <a:r>
              <a:rPr lang="en-US" altLang="ko-KR" sz="2000" dirty="0" smtClean="0"/>
              <a:t>(https</a:t>
            </a:r>
            <a:r>
              <a:rPr lang="en-US" altLang="ko-KR" sz="2000" dirty="0"/>
              <a:t>://github.com/kaldi-asr/kaldi)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dirty="0"/>
          </a:p>
          <a:p>
            <a:r>
              <a:rPr lang="en-US" altLang="ko-KR" sz="4400" dirty="0" smtClean="0"/>
              <a:t>2. Zeroth</a:t>
            </a:r>
          </a:p>
          <a:p>
            <a:r>
              <a:rPr lang="en-US" altLang="ko-KR" sz="2000" dirty="0" smtClean="0"/>
              <a:t>(https</a:t>
            </a:r>
            <a:r>
              <a:rPr lang="en-US" altLang="ko-KR" sz="2000" dirty="0"/>
              <a:t>://github.com/goodatlas/zeroth)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4400" dirty="0" smtClean="0"/>
              <a:t>3. Kaldi </a:t>
            </a:r>
            <a:r>
              <a:rPr lang="en-US" altLang="ko-KR" sz="4400" dirty="0" err="1" smtClean="0"/>
              <a:t>GStreamer</a:t>
            </a:r>
            <a:r>
              <a:rPr lang="en-US" altLang="ko-KR" sz="4400" dirty="0" smtClean="0"/>
              <a:t> Server</a:t>
            </a:r>
          </a:p>
          <a:p>
            <a:r>
              <a:rPr lang="en-US" altLang="ko-KR" sz="2000" dirty="0" smtClean="0"/>
              <a:t>(https</a:t>
            </a:r>
            <a:r>
              <a:rPr lang="en-US" altLang="ko-KR" sz="2000" dirty="0"/>
              <a:t>://</a:t>
            </a:r>
            <a:r>
              <a:rPr lang="en-US" altLang="ko-KR" sz="2000" dirty="0" smtClean="0"/>
              <a:t>github.com/alumae/kaldi-gstreamer-server)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351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Zeroth </a:t>
            </a:r>
            <a:r>
              <a:rPr lang="en-US" altLang="ko-KR" sz="2000" dirty="0"/>
              <a:t>: Step </a:t>
            </a:r>
            <a:r>
              <a:rPr lang="en-US" altLang="ko-KR" sz="2000" dirty="0" smtClean="0"/>
              <a:t>6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ivector</a:t>
            </a:r>
            <a:r>
              <a:rPr lang="en-US" altLang="ko-KR" sz="2000" dirty="0"/>
              <a:t> extractor training</a:t>
            </a:r>
            <a:endParaRPr lang="ko-KR" alt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38950" y="1825625"/>
            <a:ext cx="5614850" cy="4351338"/>
          </a:xfrm>
        </p:spPr>
        <p:txBody>
          <a:bodyPr>
            <a:normAutofit/>
          </a:bodyPr>
          <a:lstStyle/>
          <a:p>
            <a:pPr lvl="0">
              <a:buFontTx/>
              <a:buChar char="-"/>
            </a:pPr>
            <a:r>
              <a:rPr lang="en-US" altLang="ko-KR" sz="2000" dirty="0" err="1" smtClean="0">
                <a:solidFill>
                  <a:prstClr val="black"/>
                </a:solidFill>
              </a:rPr>
              <a:t>pca_transform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</a:rPr>
              <a:t>Dimension reduced training dataset based on PCA</a:t>
            </a:r>
          </a:p>
          <a:p>
            <a:pPr lvl="0">
              <a:buFontTx/>
              <a:buChar char="-"/>
            </a:pPr>
            <a:r>
              <a:rPr lang="en-US" altLang="ko-KR" sz="2000" dirty="0" err="1" smtClean="0">
                <a:solidFill>
                  <a:prstClr val="black"/>
                </a:solidFill>
              </a:rPr>
              <a:t>diag_ubm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sz="1200" dirty="0" smtClean="0"/>
              <a:t>Result of training Diagonal Universal Background Gaussian Mixture Model</a:t>
            </a:r>
            <a:endParaRPr lang="en-US" altLang="ko-KR" sz="1200" dirty="0"/>
          </a:p>
        </p:txBody>
      </p:sp>
      <p:sp>
        <p:nvSpPr>
          <p:cNvPr id="13" name="Rectangle 12"/>
          <p:cNvSpPr/>
          <p:nvPr/>
        </p:nvSpPr>
        <p:spPr>
          <a:xfrm>
            <a:off x="1783252" y="1886577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zeroth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8383" y="2387314"/>
            <a:ext cx="70026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  <a:endCxn id="16" idx="0"/>
          </p:cNvCxnSpPr>
          <p:nvPr/>
        </p:nvCxnSpPr>
        <p:spPr>
          <a:xfrm>
            <a:off x="2135951" y="2269754"/>
            <a:ext cx="2566" cy="117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50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56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6" idx="2"/>
            <a:endCxn id="18" idx="0"/>
          </p:cNvCxnSpPr>
          <p:nvPr/>
        </p:nvCxnSpPr>
        <p:spPr>
          <a:xfrm flipH="1">
            <a:off x="703387" y="2770491"/>
            <a:ext cx="14351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9" idx="0"/>
          </p:cNvCxnSpPr>
          <p:nvPr/>
        </p:nvCxnSpPr>
        <p:spPr>
          <a:xfrm>
            <a:off x="2138517" y="2770491"/>
            <a:ext cx="7254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52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358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6" idx="2"/>
            <a:endCxn id="22" idx="0"/>
          </p:cNvCxnSpPr>
          <p:nvPr/>
        </p:nvCxnSpPr>
        <p:spPr>
          <a:xfrm flipH="1">
            <a:off x="1423587" y="2770491"/>
            <a:ext cx="7149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23" idx="0"/>
          </p:cNvCxnSpPr>
          <p:nvPr/>
        </p:nvCxnSpPr>
        <p:spPr>
          <a:xfrm>
            <a:off x="2138517" y="2770491"/>
            <a:ext cx="14456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954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56045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6" idx="2"/>
            <a:endCxn id="26" idx="0"/>
          </p:cNvCxnSpPr>
          <p:nvPr/>
        </p:nvCxnSpPr>
        <p:spPr>
          <a:xfrm>
            <a:off x="2138517" y="2770491"/>
            <a:ext cx="52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27" idx="0"/>
          </p:cNvCxnSpPr>
          <p:nvPr/>
        </p:nvCxnSpPr>
        <p:spPr>
          <a:xfrm>
            <a:off x="2138517" y="2770491"/>
            <a:ext cx="2165871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783252" y="3406132"/>
            <a:ext cx="107202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train_sp_hires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 flipH="1">
            <a:off x="2140304" y="3279900"/>
            <a:ext cx="3483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231938" y="3289731"/>
            <a:ext cx="1654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get_pca_transform.sh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train_diag_ubm.sh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83252" y="4411929"/>
            <a:ext cx="1420369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pca_transform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2" idx="2"/>
            <a:endCxn id="36" idx="0"/>
          </p:cNvCxnSpPr>
          <p:nvPr/>
        </p:nvCxnSpPr>
        <p:spPr>
          <a:xfrm flipH="1">
            <a:off x="2493437" y="4285702"/>
            <a:ext cx="368134" cy="12622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29751" y="4416276"/>
            <a:ext cx="1408432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diag_ubm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32" idx="2"/>
            <a:endCxn id="30" idx="0"/>
          </p:cNvCxnSpPr>
          <p:nvPr/>
        </p:nvCxnSpPr>
        <p:spPr>
          <a:xfrm>
            <a:off x="2861571" y="4285702"/>
            <a:ext cx="1072396" cy="13057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513228" y="3902525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nnet3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0" name="Straight Arrow Connector 39"/>
          <p:cNvCxnSpPr>
            <a:stCxn id="19" idx="2"/>
            <a:endCxn id="32" idx="0"/>
          </p:cNvCxnSpPr>
          <p:nvPr/>
        </p:nvCxnSpPr>
        <p:spPr>
          <a:xfrm flipH="1">
            <a:off x="2861571" y="3279900"/>
            <a:ext cx="2416" cy="6226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61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Zeroth </a:t>
            </a:r>
            <a:r>
              <a:rPr lang="en-US" altLang="ko-KR" sz="2000" dirty="0"/>
              <a:t>: Step </a:t>
            </a:r>
            <a:r>
              <a:rPr lang="en-US" altLang="ko-KR" sz="2000" dirty="0" smtClean="0"/>
              <a:t>6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ivector</a:t>
            </a:r>
            <a:r>
              <a:rPr lang="en-US" altLang="ko-KR" sz="2000" dirty="0"/>
              <a:t> extractor training</a:t>
            </a:r>
            <a:endParaRPr lang="ko-KR" alt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38950" y="1825625"/>
            <a:ext cx="5614850" cy="4351338"/>
          </a:xfrm>
        </p:spPr>
        <p:txBody>
          <a:bodyPr>
            <a:normAutofit/>
          </a:bodyPr>
          <a:lstStyle/>
          <a:p>
            <a:pPr lvl="0">
              <a:buFontTx/>
              <a:buChar char="-"/>
            </a:pPr>
            <a:r>
              <a:rPr lang="en-US" altLang="ko-KR" sz="2000" dirty="0" smtClean="0">
                <a:solidFill>
                  <a:prstClr val="black"/>
                </a:solidFill>
              </a:rPr>
              <a:t>extractor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 err="1" smtClean="0">
                <a:solidFill>
                  <a:prstClr val="black"/>
                </a:solidFill>
              </a:rPr>
              <a:t>ivector</a:t>
            </a:r>
            <a:r>
              <a:rPr lang="en-US" altLang="ko-KR" sz="1200" dirty="0" smtClean="0">
                <a:solidFill>
                  <a:prstClr val="black"/>
                </a:solidFill>
              </a:rPr>
              <a:t> extractor</a:t>
            </a:r>
          </a:p>
          <a:p>
            <a:pPr lvl="0">
              <a:buFontTx/>
              <a:buChar char="-"/>
            </a:pPr>
            <a:r>
              <a:rPr lang="en-US" altLang="ko-KR" sz="2000" dirty="0" err="1" smtClean="0">
                <a:solidFill>
                  <a:prstClr val="black"/>
                </a:solidFill>
              </a:rPr>
              <a:t>ivector_train_sp_hires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sz="1200" dirty="0" smtClean="0"/>
              <a:t>Result of extracting </a:t>
            </a:r>
            <a:r>
              <a:rPr lang="en-US" altLang="ko-KR" sz="1200" dirty="0" err="1" smtClean="0"/>
              <a:t>ivector</a:t>
            </a:r>
            <a:r>
              <a:rPr lang="en-US" altLang="ko-KR" sz="1200" dirty="0" smtClean="0"/>
              <a:t> of training dataset</a:t>
            </a:r>
            <a:endParaRPr lang="en-US" altLang="ko-KR" sz="1200" dirty="0"/>
          </a:p>
        </p:txBody>
      </p:sp>
      <p:sp>
        <p:nvSpPr>
          <p:cNvPr id="13" name="Rectangle 12"/>
          <p:cNvSpPr/>
          <p:nvPr/>
        </p:nvSpPr>
        <p:spPr>
          <a:xfrm>
            <a:off x="1783252" y="1886577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zeroth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8383" y="2387314"/>
            <a:ext cx="70026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  <a:endCxn id="16" idx="0"/>
          </p:cNvCxnSpPr>
          <p:nvPr/>
        </p:nvCxnSpPr>
        <p:spPr>
          <a:xfrm>
            <a:off x="2135951" y="2269754"/>
            <a:ext cx="2566" cy="117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50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56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6" idx="2"/>
            <a:endCxn id="18" idx="0"/>
          </p:cNvCxnSpPr>
          <p:nvPr/>
        </p:nvCxnSpPr>
        <p:spPr>
          <a:xfrm flipH="1">
            <a:off x="703387" y="2770491"/>
            <a:ext cx="14351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9" idx="0"/>
          </p:cNvCxnSpPr>
          <p:nvPr/>
        </p:nvCxnSpPr>
        <p:spPr>
          <a:xfrm>
            <a:off x="2138517" y="2770491"/>
            <a:ext cx="7254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52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358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6" idx="2"/>
            <a:endCxn id="22" idx="0"/>
          </p:cNvCxnSpPr>
          <p:nvPr/>
        </p:nvCxnSpPr>
        <p:spPr>
          <a:xfrm flipH="1">
            <a:off x="1423587" y="2770491"/>
            <a:ext cx="7149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23" idx="0"/>
          </p:cNvCxnSpPr>
          <p:nvPr/>
        </p:nvCxnSpPr>
        <p:spPr>
          <a:xfrm>
            <a:off x="2138517" y="2770491"/>
            <a:ext cx="14456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954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56045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6" idx="2"/>
            <a:endCxn id="26" idx="0"/>
          </p:cNvCxnSpPr>
          <p:nvPr/>
        </p:nvCxnSpPr>
        <p:spPr>
          <a:xfrm>
            <a:off x="2138517" y="2770491"/>
            <a:ext cx="52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27" idx="0"/>
          </p:cNvCxnSpPr>
          <p:nvPr/>
        </p:nvCxnSpPr>
        <p:spPr>
          <a:xfrm>
            <a:off x="2138517" y="2770491"/>
            <a:ext cx="2165871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783252" y="3406132"/>
            <a:ext cx="107202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train_sp_hires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 flipH="1">
            <a:off x="2140304" y="3279900"/>
            <a:ext cx="3483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231938" y="3289731"/>
            <a:ext cx="19388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train_ivector_extractor.sh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extract_ivectors_online.sh</a:t>
            </a:r>
            <a:endParaRPr lang="en-US" altLang="ko-KR" sz="12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1069144" y="4411929"/>
            <a:ext cx="1420369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diag_ubm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stCxn id="32" idx="2"/>
            <a:endCxn id="36" idx="0"/>
          </p:cNvCxnSpPr>
          <p:nvPr/>
        </p:nvCxnSpPr>
        <p:spPr>
          <a:xfrm flipH="1">
            <a:off x="1779329" y="4285702"/>
            <a:ext cx="1082242" cy="12622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13229" y="4416276"/>
            <a:ext cx="1419302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extractor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32" idx="2"/>
            <a:endCxn id="30" idx="0"/>
          </p:cNvCxnSpPr>
          <p:nvPr/>
        </p:nvCxnSpPr>
        <p:spPr>
          <a:xfrm>
            <a:off x="2861571" y="4285702"/>
            <a:ext cx="361309" cy="13057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513228" y="3902525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nnet3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0" name="Straight Arrow Connector 39"/>
          <p:cNvCxnSpPr>
            <a:stCxn id="19" idx="2"/>
            <a:endCxn id="32" idx="0"/>
          </p:cNvCxnSpPr>
          <p:nvPr/>
        </p:nvCxnSpPr>
        <p:spPr>
          <a:xfrm flipH="1">
            <a:off x="2861571" y="3279900"/>
            <a:ext cx="2416" cy="6226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56915" y="4411919"/>
            <a:ext cx="141017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rgbClr val="FF0000"/>
                </a:solidFill>
              </a:rPr>
              <a:t>ivector_train_sp_hires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32" idx="2"/>
            <a:endCxn id="33" idx="0"/>
          </p:cNvCxnSpPr>
          <p:nvPr/>
        </p:nvCxnSpPr>
        <p:spPr>
          <a:xfrm>
            <a:off x="2861571" y="4285702"/>
            <a:ext cx="1800433" cy="12621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56293" y="4805321"/>
            <a:ext cx="1643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ivector_extractor.conf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online_cmvn.conf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splice.conf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14204" y="4808157"/>
            <a:ext cx="1415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final.mat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global_cmvn.stats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Final.dubm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Final.ie</a:t>
            </a:r>
          </a:p>
        </p:txBody>
      </p:sp>
    </p:spTree>
    <p:extLst>
      <p:ext uri="{BB962C8B-B14F-4D97-AF65-F5344CB8AC3E}">
        <p14:creationId xmlns:p14="http://schemas.microsoft.com/office/powerpoint/2010/main" val="2305133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Zeroth </a:t>
            </a:r>
            <a:r>
              <a:rPr lang="en-US" altLang="ko-KR" sz="2000" dirty="0"/>
              <a:t>: Step </a:t>
            </a:r>
            <a:r>
              <a:rPr lang="en-US" altLang="ko-KR" sz="2000" dirty="0" smtClean="0"/>
              <a:t>7 </a:t>
            </a:r>
            <a:r>
              <a:rPr lang="en-US" altLang="ko-KR" sz="2000" dirty="0"/>
              <a:t>– </a:t>
            </a:r>
            <a:r>
              <a:rPr lang="en-US" altLang="ko-KR" sz="2000" dirty="0" smtClean="0"/>
              <a:t>DNN acoustic model training</a:t>
            </a:r>
            <a:endParaRPr lang="ko-KR" alt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783252" y="1886577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zeroth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8383" y="2387314"/>
            <a:ext cx="70026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  <a:endCxn id="16" idx="0"/>
          </p:cNvCxnSpPr>
          <p:nvPr/>
        </p:nvCxnSpPr>
        <p:spPr>
          <a:xfrm>
            <a:off x="2135951" y="2269754"/>
            <a:ext cx="2566" cy="117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50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56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6" idx="2"/>
            <a:endCxn id="18" idx="0"/>
          </p:cNvCxnSpPr>
          <p:nvPr/>
        </p:nvCxnSpPr>
        <p:spPr>
          <a:xfrm flipH="1">
            <a:off x="703387" y="2770491"/>
            <a:ext cx="14351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9" idx="0"/>
          </p:cNvCxnSpPr>
          <p:nvPr/>
        </p:nvCxnSpPr>
        <p:spPr>
          <a:xfrm>
            <a:off x="2138517" y="2770491"/>
            <a:ext cx="7254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52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358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6" idx="2"/>
            <a:endCxn id="22" idx="0"/>
          </p:cNvCxnSpPr>
          <p:nvPr/>
        </p:nvCxnSpPr>
        <p:spPr>
          <a:xfrm flipH="1">
            <a:off x="1423587" y="2770491"/>
            <a:ext cx="7149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23" idx="0"/>
          </p:cNvCxnSpPr>
          <p:nvPr/>
        </p:nvCxnSpPr>
        <p:spPr>
          <a:xfrm>
            <a:off x="2138517" y="2770491"/>
            <a:ext cx="14456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954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56045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6" idx="2"/>
            <a:endCxn id="26" idx="0"/>
          </p:cNvCxnSpPr>
          <p:nvPr/>
        </p:nvCxnSpPr>
        <p:spPr>
          <a:xfrm>
            <a:off x="2138517" y="2770491"/>
            <a:ext cx="52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27" idx="0"/>
          </p:cNvCxnSpPr>
          <p:nvPr/>
        </p:nvCxnSpPr>
        <p:spPr>
          <a:xfrm>
            <a:off x="2138517" y="2770491"/>
            <a:ext cx="2165871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783252" y="3406132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 flipH="1">
            <a:off x="2140304" y="3279900"/>
            <a:ext cx="3483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231938" y="3289731"/>
            <a:ext cx="13997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align_fmllr_lats.sh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align_fmllr.sh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build_tree.sh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1064793" y="3401774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train_sp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26" idx="2"/>
            <a:endCxn id="42" idx="0"/>
          </p:cNvCxnSpPr>
          <p:nvPr/>
        </p:nvCxnSpPr>
        <p:spPr>
          <a:xfrm flipH="1">
            <a:off x="1417492" y="3279900"/>
            <a:ext cx="726295" cy="12187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26023" y="5104136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tri4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stCxn id="19" idx="2"/>
            <a:endCxn id="44" idx="0"/>
          </p:cNvCxnSpPr>
          <p:nvPr/>
        </p:nvCxnSpPr>
        <p:spPr>
          <a:xfrm flipH="1">
            <a:off x="1078722" y="3279900"/>
            <a:ext cx="1785265" cy="182423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881395" y="5104136"/>
            <a:ext cx="1412793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tri4_train_sp_lats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48830" y="5104136"/>
            <a:ext cx="1414791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tri4_ali_train_sp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>
            <a:stCxn id="52" idx="2"/>
            <a:endCxn id="47" idx="0"/>
          </p:cNvCxnSpPr>
          <p:nvPr/>
        </p:nvCxnSpPr>
        <p:spPr>
          <a:xfrm>
            <a:off x="3575660" y="4546791"/>
            <a:ext cx="12132" cy="55734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2"/>
            <a:endCxn id="48" idx="0"/>
          </p:cNvCxnSpPr>
          <p:nvPr/>
        </p:nvCxnSpPr>
        <p:spPr>
          <a:xfrm flipH="1">
            <a:off x="2156226" y="3279900"/>
            <a:ext cx="707761" cy="182423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5738950" y="1825625"/>
            <a:ext cx="56148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 smtClean="0">
                <a:solidFill>
                  <a:prstClr val="black"/>
                </a:solidFill>
              </a:rPr>
              <a:t>tri4_trans_sp_lats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olidFill>
                  <a:prstClr val="black"/>
                </a:solidFill>
              </a:rPr>
              <a:t>Result of extracting lattices based on trained SAT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triphones</a:t>
            </a:r>
            <a:r>
              <a:rPr lang="en-US" altLang="ko-KR" sz="1200" dirty="0" smtClean="0">
                <a:solidFill>
                  <a:prstClr val="black"/>
                </a:solidFill>
              </a:rPr>
              <a:t> acoustic model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tri4_ali_train_sp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Result of aligning training data using trained SAT </a:t>
            </a:r>
            <a:r>
              <a:rPr lang="en-US" altLang="ko-KR" sz="1200" dirty="0" err="1" smtClean="0"/>
              <a:t>triphones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acoustic </a:t>
            </a:r>
            <a:r>
              <a:rPr lang="en-US" altLang="ko-KR" sz="1200" dirty="0" smtClean="0"/>
              <a:t>model</a:t>
            </a:r>
            <a:endParaRPr lang="en-US" altLang="ko-KR" sz="1200" dirty="0"/>
          </a:p>
        </p:txBody>
      </p:sp>
      <p:sp>
        <p:nvSpPr>
          <p:cNvPr id="52" name="Rectangle 51"/>
          <p:cNvSpPr/>
          <p:nvPr/>
        </p:nvSpPr>
        <p:spPr>
          <a:xfrm>
            <a:off x="3227317" y="4163614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chain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19" idx="2"/>
            <a:endCxn id="52" idx="0"/>
          </p:cNvCxnSpPr>
          <p:nvPr/>
        </p:nvCxnSpPr>
        <p:spPr>
          <a:xfrm>
            <a:off x="2863987" y="3279900"/>
            <a:ext cx="711673" cy="88371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315701" y="5104136"/>
            <a:ext cx="696873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rgbClr val="FF0000"/>
                </a:solidFill>
              </a:rPr>
              <a:t>tree_a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52" idx="2"/>
            <a:endCxn id="54" idx="0"/>
          </p:cNvCxnSpPr>
          <p:nvPr/>
        </p:nvCxnSpPr>
        <p:spPr>
          <a:xfrm>
            <a:off x="3575660" y="4546791"/>
            <a:ext cx="1088478" cy="55734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41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Zeroth </a:t>
            </a:r>
            <a:r>
              <a:rPr lang="en-US" altLang="ko-KR" sz="2000" dirty="0"/>
              <a:t>: Step </a:t>
            </a:r>
            <a:r>
              <a:rPr lang="en-US" altLang="ko-KR" sz="2000" dirty="0" smtClean="0"/>
              <a:t>7 </a:t>
            </a:r>
            <a:r>
              <a:rPr lang="en-US" altLang="ko-KR" sz="2000" dirty="0"/>
              <a:t>– </a:t>
            </a:r>
            <a:r>
              <a:rPr lang="en-US" altLang="ko-KR" sz="2000" dirty="0" smtClean="0"/>
              <a:t>DNN acoustic model training</a:t>
            </a:r>
            <a:endParaRPr lang="ko-KR" alt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783252" y="1886577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zeroth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8383" y="2387314"/>
            <a:ext cx="70026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  <a:endCxn id="16" idx="0"/>
          </p:cNvCxnSpPr>
          <p:nvPr/>
        </p:nvCxnSpPr>
        <p:spPr>
          <a:xfrm>
            <a:off x="2135951" y="2269754"/>
            <a:ext cx="2566" cy="117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50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56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6" idx="2"/>
            <a:endCxn id="18" idx="0"/>
          </p:cNvCxnSpPr>
          <p:nvPr/>
        </p:nvCxnSpPr>
        <p:spPr>
          <a:xfrm flipH="1">
            <a:off x="703387" y="2770491"/>
            <a:ext cx="14351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9" idx="0"/>
          </p:cNvCxnSpPr>
          <p:nvPr/>
        </p:nvCxnSpPr>
        <p:spPr>
          <a:xfrm>
            <a:off x="2138517" y="2770491"/>
            <a:ext cx="7254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52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358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6" idx="2"/>
            <a:endCxn id="22" idx="0"/>
          </p:cNvCxnSpPr>
          <p:nvPr/>
        </p:nvCxnSpPr>
        <p:spPr>
          <a:xfrm flipH="1">
            <a:off x="1423587" y="2770491"/>
            <a:ext cx="7149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23" idx="0"/>
          </p:cNvCxnSpPr>
          <p:nvPr/>
        </p:nvCxnSpPr>
        <p:spPr>
          <a:xfrm>
            <a:off x="2138517" y="2770491"/>
            <a:ext cx="14456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954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56045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6" idx="2"/>
            <a:endCxn id="26" idx="0"/>
          </p:cNvCxnSpPr>
          <p:nvPr/>
        </p:nvCxnSpPr>
        <p:spPr>
          <a:xfrm>
            <a:off x="2138517" y="2770491"/>
            <a:ext cx="52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27" idx="0"/>
          </p:cNvCxnSpPr>
          <p:nvPr/>
        </p:nvCxnSpPr>
        <p:spPr>
          <a:xfrm>
            <a:off x="2138517" y="2770491"/>
            <a:ext cx="2165871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0" idx="0"/>
          </p:cNvCxnSpPr>
          <p:nvPr/>
        </p:nvCxnSpPr>
        <p:spPr>
          <a:xfrm flipH="1">
            <a:off x="2007266" y="3279900"/>
            <a:ext cx="136522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231938" y="3289731"/>
            <a:ext cx="70243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train.py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500153" y="4664138"/>
            <a:ext cx="1412793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tri4_train_sp_lats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9" name="Straight Arrow Connector 48"/>
          <p:cNvCxnSpPr>
            <a:stCxn id="52" idx="2"/>
            <a:endCxn id="47" idx="0"/>
          </p:cNvCxnSpPr>
          <p:nvPr/>
        </p:nvCxnSpPr>
        <p:spPr>
          <a:xfrm flipH="1">
            <a:off x="3206550" y="4538075"/>
            <a:ext cx="20772" cy="12606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5738950" y="1825625"/>
            <a:ext cx="56148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 err="1">
                <a:solidFill>
                  <a:prstClr val="black"/>
                </a:solidFill>
              </a:rPr>
              <a:t>f</a:t>
            </a:r>
            <a:r>
              <a:rPr lang="en-US" altLang="ko-KR" sz="2000" dirty="0" err="1" smtClean="0">
                <a:solidFill>
                  <a:prstClr val="black"/>
                </a:solidFill>
              </a:rPr>
              <a:t>inal.mdl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olidFill>
                  <a:prstClr val="black"/>
                </a:solidFill>
              </a:rPr>
              <a:t>trained Deep Neural Network acoustic model</a:t>
            </a:r>
            <a:endParaRPr lang="en-US" altLang="ko-KR" sz="20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1524007" y="3406132"/>
            <a:ext cx="96651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train_sp_hires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67596" y="4154899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nnet3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19" idx="2"/>
            <a:endCxn id="31" idx="0"/>
          </p:cNvCxnSpPr>
          <p:nvPr/>
        </p:nvCxnSpPr>
        <p:spPr>
          <a:xfrm flipH="1">
            <a:off x="1415939" y="3279900"/>
            <a:ext cx="1448048" cy="87499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54105" y="4664139"/>
            <a:ext cx="141017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ivector_train_sp_hires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4" name="Straight Arrow Connector 33"/>
          <p:cNvCxnSpPr>
            <a:stCxn id="31" idx="2"/>
            <a:endCxn id="33" idx="0"/>
          </p:cNvCxnSpPr>
          <p:nvPr/>
        </p:nvCxnSpPr>
        <p:spPr>
          <a:xfrm flipH="1">
            <a:off x="1059194" y="4538076"/>
            <a:ext cx="356745" cy="12606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878979" y="415489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chain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19" idx="2"/>
            <a:endCxn id="52" idx="0"/>
          </p:cNvCxnSpPr>
          <p:nvPr/>
        </p:nvCxnSpPr>
        <p:spPr>
          <a:xfrm>
            <a:off x="2863987" y="3279900"/>
            <a:ext cx="363335" cy="87499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781698" y="466413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tree_a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5" name="Straight Arrow Connector 54"/>
          <p:cNvCxnSpPr>
            <a:stCxn id="52" idx="2"/>
            <a:endCxn id="54" idx="0"/>
          </p:cNvCxnSpPr>
          <p:nvPr/>
        </p:nvCxnSpPr>
        <p:spPr>
          <a:xfrm flipH="1">
            <a:off x="2130041" y="4538075"/>
            <a:ext cx="1097281" cy="12606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937070" y="4668490"/>
            <a:ext cx="904895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tdnn1a_sp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>
            <a:stCxn id="52" idx="2"/>
            <a:endCxn id="56" idx="0"/>
          </p:cNvCxnSpPr>
          <p:nvPr/>
        </p:nvCxnSpPr>
        <p:spPr>
          <a:xfrm>
            <a:off x="3227322" y="4538075"/>
            <a:ext cx="1162196" cy="13041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32530" y="5057373"/>
            <a:ext cx="164331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final.mdl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39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Zeroth </a:t>
            </a:r>
            <a:r>
              <a:rPr lang="en-US" altLang="ko-KR" sz="2000" dirty="0"/>
              <a:t>: Step </a:t>
            </a:r>
            <a:r>
              <a:rPr lang="en-US" altLang="ko-KR" sz="2000" dirty="0" smtClean="0"/>
              <a:t>8 </a:t>
            </a:r>
            <a:r>
              <a:rPr lang="en-US" altLang="ko-KR" sz="2000" dirty="0"/>
              <a:t>– </a:t>
            </a:r>
            <a:r>
              <a:rPr lang="en-US" altLang="ko-KR" sz="2000" dirty="0" smtClean="0"/>
              <a:t>Create dictionary model</a:t>
            </a:r>
            <a:endParaRPr lang="ko-KR" alt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783252" y="1886577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zeroth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8383" y="2387314"/>
            <a:ext cx="70026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  <a:endCxn id="16" idx="0"/>
          </p:cNvCxnSpPr>
          <p:nvPr/>
        </p:nvCxnSpPr>
        <p:spPr>
          <a:xfrm>
            <a:off x="2135951" y="2269754"/>
            <a:ext cx="2566" cy="117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50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56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6" idx="2"/>
            <a:endCxn id="18" idx="0"/>
          </p:cNvCxnSpPr>
          <p:nvPr/>
        </p:nvCxnSpPr>
        <p:spPr>
          <a:xfrm flipH="1">
            <a:off x="703387" y="2770491"/>
            <a:ext cx="14351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9" idx="0"/>
          </p:cNvCxnSpPr>
          <p:nvPr/>
        </p:nvCxnSpPr>
        <p:spPr>
          <a:xfrm>
            <a:off x="2138517" y="2770491"/>
            <a:ext cx="7254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52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358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6" idx="2"/>
            <a:endCxn id="22" idx="0"/>
          </p:cNvCxnSpPr>
          <p:nvPr/>
        </p:nvCxnSpPr>
        <p:spPr>
          <a:xfrm flipH="1">
            <a:off x="1423587" y="2770491"/>
            <a:ext cx="7149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23" idx="0"/>
          </p:cNvCxnSpPr>
          <p:nvPr/>
        </p:nvCxnSpPr>
        <p:spPr>
          <a:xfrm>
            <a:off x="2138517" y="2770491"/>
            <a:ext cx="14456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95444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56045" y="289672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6" idx="2"/>
            <a:endCxn id="26" idx="0"/>
          </p:cNvCxnSpPr>
          <p:nvPr/>
        </p:nvCxnSpPr>
        <p:spPr>
          <a:xfrm>
            <a:off x="2138517" y="2770491"/>
            <a:ext cx="52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27" idx="0"/>
          </p:cNvCxnSpPr>
          <p:nvPr/>
        </p:nvCxnSpPr>
        <p:spPr>
          <a:xfrm>
            <a:off x="2138517" y="2770491"/>
            <a:ext cx="2165871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0" idx="0"/>
          </p:cNvCxnSpPr>
          <p:nvPr/>
        </p:nvCxnSpPr>
        <p:spPr>
          <a:xfrm flipH="1">
            <a:off x="2007266" y="3279900"/>
            <a:ext cx="136522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231938" y="3289731"/>
            <a:ext cx="995657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mkgraph.sh</a:t>
            </a:r>
            <a:endParaRPr lang="en-US" altLang="ko-KR" sz="12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1067597" y="3406132"/>
            <a:ext cx="142292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Lang_test_tgsmall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507122" y="3893641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chain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19" idx="2"/>
            <a:endCxn id="52" idx="0"/>
          </p:cNvCxnSpPr>
          <p:nvPr/>
        </p:nvCxnSpPr>
        <p:spPr>
          <a:xfrm flipH="1">
            <a:off x="2855465" y="3279900"/>
            <a:ext cx="8522" cy="61374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507122" y="4385462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tree_a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5" name="Straight Arrow Connector 54"/>
          <p:cNvCxnSpPr>
            <a:stCxn id="52" idx="2"/>
            <a:endCxn id="54" idx="0"/>
          </p:cNvCxnSpPr>
          <p:nvPr/>
        </p:nvCxnSpPr>
        <p:spPr>
          <a:xfrm>
            <a:off x="2855465" y="4276818"/>
            <a:ext cx="0" cy="10864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14026" y="5283567"/>
            <a:ext cx="1643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HCLG.fst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words.txt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phones.txt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word_boundary.int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738950" y="1825625"/>
            <a:ext cx="56148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 err="1" smtClean="0">
                <a:solidFill>
                  <a:prstClr val="black"/>
                </a:solidFill>
              </a:rPr>
              <a:t>HCLG.fst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sz="1200" dirty="0" smtClean="0"/>
              <a:t>H : multiple </a:t>
            </a:r>
            <a:r>
              <a:rPr lang="en-US" altLang="ko-KR" sz="1200" dirty="0"/>
              <a:t>HMM </a:t>
            </a:r>
            <a:r>
              <a:rPr lang="en-US" altLang="ko-KR" sz="1200" dirty="0" smtClean="0"/>
              <a:t>states -&gt; context </a:t>
            </a:r>
            <a:r>
              <a:rPr lang="en-US" altLang="ko-KR" sz="1200" dirty="0"/>
              <a:t>dependent </a:t>
            </a:r>
            <a:r>
              <a:rPr lang="en-US" altLang="ko-KR" sz="1200" dirty="0" err="1"/>
              <a:t>triphone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symbols</a:t>
            </a:r>
          </a:p>
          <a:p>
            <a:pPr marL="0" indent="0">
              <a:buNone/>
            </a:pPr>
            <a:r>
              <a:rPr lang="en-US" altLang="ko-KR" sz="1200" dirty="0" smtClean="0"/>
              <a:t>C : </a:t>
            </a:r>
            <a:r>
              <a:rPr lang="en-US" altLang="ko-KR" sz="1200" dirty="0"/>
              <a:t>context dependent </a:t>
            </a:r>
            <a:r>
              <a:rPr lang="en-US" altLang="ko-KR" sz="1200" dirty="0" err="1"/>
              <a:t>triphone</a:t>
            </a:r>
            <a:r>
              <a:rPr lang="en-US" altLang="ko-KR" sz="1200" dirty="0"/>
              <a:t> symbols -&gt; </a:t>
            </a:r>
            <a:r>
              <a:rPr lang="en-US" altLang="ko-KR" sz="1200" dirty="0" err="1"/>
              <a:t>monophone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symbols</a:t>
            </a:r>
          </a:p>
          <a:p>
            <a:pPr marL="0" indent="0">
              <a:buNone/>
            </a:pPr>
            <a:r>
              <a:rPr lang="en-US" altLang="ko-KR" sz="1200" dirty="0" smtClean="0"/>
              <a:t>L : </a:t>
            </a:r>
            <a:r>
              <a:rPr lang="en-US" altLang="ko-KR" sz="1200" dirty="0" err="1" smtClean="0"/>
              <a:t>monophone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symbols -&gt;word </a:t>
            </a:r>
            <a:r>
              <a:rPr lang="en-US" altLang="ko-KR" sz="1200" dirty="0" smtClean="0"/>
              <a:t>symbols</a:t>
            </a:r>
          </a:p>
          <a:p>
            <a:pPr marL="0" indent="0">
              <a:buNone/>
            </a:pPr>
            <a:r>
              <a:rPr lang="en-US" altLang="ko-KR" sz="1200" dirty="0" smtClean="0"/>
              <a:t>G : n-gram </a:t>
            </a:r>
            <a:r>
              <a:rPr lang="en-US" altLang="ko-KR" sz="1200" dirty="0" err="1"/>
              <a:t>grammer</a:t>
            </a:r>
            <a:endParaRPr lang="en-US" altLang="ko-KR" sz="20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2141040" y="4890559"/>
            <a:ext cx="1425724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rgbClr val="FF0000"/>
                </a:solidFill>
              </a:rPr>
              <a:t>graph_tgsmall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54" idx="2"/>
            <a:endCxn id="38" idx="0"/>
          </p:cNvCxnSpPr>
          <p:nvPr/>
        </p:nvCxnSpPr>
        <p:spPr>
          <a:xfrm flipH="1">
            <a:off x="2853902" y="4768639"/>
            <a:ext cx="1563" cy="1219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61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Zeroth </a:t>
            </a:r>
            <a:r>
              <a:rPr lang="en-US" altLang="ko-KR" sz="2000" dirty="0" smtClean="0"/>
              <a:t>Trained Model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- Acoustic Model</a:t>
            </a:r>
          </a:p>
          <a:p>
            <a:r>
              <a:rPr lang="ko-KR" altLang="en-US" sz="1200" dirty="0" smtClean="0"/>
              <a:t>exp/chain/tdnn1a_sp/final.mdl</a:t>
            </a:r>
            <a:endParaRPr lang="en-US" altLang="ko-KR" sz="1200" dirty="0" smtClean="0"/>
          </a:p>
          <a:p>
            <a:r>
              <a:rPr lang="ko-KR" altLang="en-US" sz="1200" dirty="0" smtClean="0"/>
              <a:t>conf/mfcc_hires.conf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b="1" dirty="0" smtClean="0"/>
              <a:t>- Dictionary Model</a:t>
            </a:r>
          </a:p>
          <a:p>
            <a:r>
              <a:rPr lang="ko-KR" altLang="en-US" sz="1200" dirty="0"/>
              <a:t>exp/chain/tree_a/graph_tgsmall/HCLG.fst</a:t>
            </a:r>
          </a:p>
          <a:p>
            <a:r>
              <a:rPr lang="ko-KR" altLang="en-US" sz="1200" dirty="0" smtClean="0"/>
              <a:t>exp/chain/tree_a/graph_tgsmall/words.txt</a:t>
            </a:r>
            <a:endParaRPr lang="ko-KR" altLang="en-US" sz="1200" dirty="0"/>
          </a:p>
          <a:p>
            <a:r>
              <a:rPr lang="ko-KR" altLang="en-US" sz="1200" dirty="0" smtClean="0"/>
              <a:t>exp/chain/tree_a/graph_tgsmall/phones.txt</a:t>
            </a:r>
            <a:endParaRPr lang="ko-KR" altLang="en-US" sz="1200" dirty="0"/>
          </a:p>
          <a:p>
            <a:r>
              <a:rPr lang="ko-KR" altLang="en-US" sz="1200" dirty="0" smtClean="0"/>
              <a:t>exp/chain/tree_a/graph_tgsmall/phones/word_boundary.int</a:t>
            </a:r>
            <a:endParaRPr lang="en-US" altLang="ko-KR" sz="1200" dirty="0" smtClean="0"/>
          </a:p>
          <a:p>
            <a:endParaRPr lang="ko-KR" altLang="en-US" sz="1200" dirty="0"/>
          </a:p>
          <a:p>
            <a:r>
              <a:rPr lang="en-US" altLang="ko-KR" b="1" dirty="0" smtClean="0"/>
              <a:t>- Language Model</a:t>
            </a:r>
          </a:p>
          <a:p>
            <a:r>
              <a:rPr lang="ko-KR" altLang="en-US" sz="1200" dirty="0" smtClean="0"/>
              <a:t>data/lang_test_tgsmall/G.fst</a:t>
            </a:r>
            <a:endParaRPr lang="ko-KR" altLang="en-US" sz="1200" dirty="0"/>
          </a:p>
          <a:p>
            <a:r>
              <a:rPr lang="ko-KR" altLang="en-US" sz="1200" dirty="0" smtClean="0"/>
              <a:t>data/lang_test_fglarge/G.carpa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b="1" dirty="0" smtClean="0"/>
              <a:t>- </a:t>
            </a:r>
            <a:r>
              <a:rPr lang="en-US" altLang="ko-KR" b="1" dirty="0" err="1" smtClean="0"/>
              <a:t>ivector</a:t>
            </a:r>
            <a:r>
              <a:rPr lang="en-US" altLang="ko-KR" b="1" dirty="0" smtClean="0"/>
              <a:t> extractor</a:t>
            </a:r>
            <a:endParaRPr lang="en-US" altLang="ko-KR" b="1" dirty="0"/>
          </a:p>
          <a:p>
            <a:r>
              <a:rPr lang="ko-KR" altLang="en-US" sz="1200" dirty="0"/>
              <a:t>exp/nnet3/ivectors_train_clean_sp_hires/conf/ivector_extractor.conf</a:t>
            </a:r>
          </a:p>
          <a:p>
            <a:r>
              <a:rPr lang="en-US" altLang="ko-KR" sz="1200" dirty="0" smtClean="0"/>
              <a:t>e</a:t>
            </a:r>
            <a:r>
              <a:rPr lang="ko-KR" altLang="en-US" sz="1200" dirty="0" smtClean="0"/>
              <a:t>xp/nnet3/ivectors_train_clean_sp_hires/conf/online_cmvn.conf</a:t>
            </a:r>
            <a:endParaRPr lang="ko-KR" altLang="en-US" sz="1200" dirty="0"/>
          </a:p>
          <a:p>
            <a:r>
              <a:rPr lang="ko-KR" altLang="en-US" sz="1200" dirty="0" smtClean="0"/>
              <a:t>exp/nnet3/ivectors_train_clean_sp_hires/conf/splice.conf</a:t>
            </a:r>
            <a:endParaRPr lang="ko-KR" altLang="en-US" sz="1200" dirty="0"/>
          </a:p>
          <a:p>
            <a:r>
              <a:rPr lang="ko-KR" altLang="en-US" sz="1200" dirty="0" smtClean="0"/>
              <a:t>exp/nnet3/extractor/final.mat</a:t>
            </a:r>
            <a:endParaRPr lang="ko-KR" altLang="en-US" sz="1200" dirty="0"/>
          </a:p>
          <a:p>
            <a:r>
              <a:rPr lang="ko-KR" altLang="en-US" sz="1200" dirty="0" smtClean="0"/>
              <a:t>exp/nnet3/extractor/global_cmvn.stats</a:t>
            </a:r>
            <a:endParaRPr lang="ko-KR" altLang="en-US" sz="1200" dirty="0"/>
          </a:p>
          <a:p>
            <a:r>
              <a:rPr lang="ko-KR" altLang="en-US" sz="1200" dirty="0" smtClean="0"/>
              <a:t>exp/nnet3/extractor/final.dubm</a:t>
            </a:r>
            <a:endParaRPr lang="ko-KR" altLang="en-US" sz="1200" dirty="0"/>
          </a:p>
          <a:p>
            <a:r>
              <a:rPr lang="ko-KR" altLang="en-US" sz="1200" dirty="0" smtClean="0"/>
              <a:t>exp/nnet3/extractor/final.ie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7931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Kaldi </a:t>
            </a:r>
            <a:r>
              <a:rPr lang="en-US" altLang="ko-KR" dirty="0" err="1"/>
              <a:t>GStreamer</a:t>
            </a:r>
            <a:r>
              <a:rPr lang="en-US" altLang="ko-KR" dirty="0"/>
              <a:t> Server </a:t>
            </a:r>
            <a:r>
              <a:rPr lang="en-US" altLang="ko-KR" sz="2000" dirty="0">
                <a:solidFill>
                  <a:prstClr val="black"/>
                </a:solidFill>
              </a:rPr>
              <a:t>: Step 0 - Installing </a:t>
            </a:r>
            <a:r>
              <a:rPr lang="en-US" altLang="ko-KR" sz="2000" dirty="0" err="1" smtClean="0">
                <a:solidFill>
                  <a:prstClr val="black"/>
                </a:solidFill>
              </a:rPr>
              <a:t>gstreamer</a:t>
            </a:r>
            <a:r>
              <a:rPr lang="en-US" altLang="ko-KR" sz="2000" dirty="0" smtClean="0">
                <a:solidFill>
                  <a:prstClr val="black"/>
                </a:solidFill>
              </a:rPr>
              <a:t> server</a:t>
            </a:r>
            <a:endParaRPr lang="ko-KR" alt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838199" y="1690688"/>
            <a:ext cx="82012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/>
              <a:t>Server for Kaldi ASR models</a:t>
            </a:r>
          </a:p>
          <a:p>
            <a:pPr>
              <a:lnSpc>
                <a:spcPct val="150000"/>
              </a:lnSpc>
            </a:pP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Requirements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pip </a:t>
            </a:r>
            <a:r>
              <a:rPr lang="en-US" altLang="ko-KR" sz="1400" dirty="0"/>
              <a:t>install tornado ws4py==0.3.2 </a:t>
            </a:r>
            <a:r>
              <a:rPr lang="en-US" altLang="ko-KR" sz="1400" dirty="0" err="1"/>
              <a:t>pyyaml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pyjson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install </a:t>
            </a:r>
            <a:r>
              <a:rPr lang="en-US" altLang="ko-KR" sz="1400" dirty="0"/>
              <a:t>gstreamer1.0-plugins-bad gstreamer1.0-plugins-base gstreamer1.0-plugins-good gstreamer1.0-pulseaudio gstreamer1.0-plugins-ugly gstreamer1.0-tools libgstreamer1.0-dev </a:t>
            </a:r>
            <a:r>
              <a:rPr lang="en-US" altLang="ko-KR" sz="1400" dirty="0" err="1"/>
              <a:t>libjansson</a:t>
            </a:r>
            <a:r>
              <a:rPr lang="en-US" altLang="ko-KR" sz="1400" dirty="0"/>
              <a:t>-dev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clone https://</a:t>
            </a:r>
            <a:r>
              <a:rPr lang="en-US" altLang="ko-KR" sz="1400" dirty="0" smtClean="0"/>
              <a:t>github.com/alumae/kaldi-gstreamer-server.git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clone https://</a:t>
            </a:r>
            <a:r>
              <a:rPr lang="en-US" altLang="ko-KR" sz="1400" dirty="0" smtClean="0"/>
              <a:t>github.com/alumae/gst-kaldi-nnet2-online.git</a:t>
            </a:r>
            <a:endParaRPr lang="en-US" altLang="ko-KR" sz="1400" dirty="0"/>
          </a:p>
        </p:txBody>
      </p:sp>
      <p:sp>
        <p:nvSpPr>
          <p:cNvPr id="10" name="Rectangle 9"/>
          <p:cNvSpPr/>
          <p:nvPr/>
        </p:nvSpPr>
        <p:spPr>
          <a:xfrm>
            <a:off x="7985755" y="1994264"/>
            <a:ext cx="870857" cy="214230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Server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89665" y="2394857"/>
            <a:ext cx="287383" cy="287383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7689665" y="3444245"/>
            <a:ext cx="287383" cy="287383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7147814" y="2348623"/>
            <a:ext cx="524504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/>
              <a:t>REST</a:t>
            </a:r>
            <a:endParaRPr lang="en-US" altLang="ko-KR" sz="1200" dirty="0"/>
          </a:p>
        </p:txBody>
      </p:sp>
      <p:sp>
        <p:nvSpPr>
          <p:cNvPr id="14" name="Rectangle 13"/>
          <p:cNvSpPr/>
          <p:nvPr/>
        </p:nvSpPr>
        <p:spPr>
          <a:xfrm>
            <a:off x="6656592" y="3421127"/>
            <a:ext cx="101572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/>
              <a:t>Web Socket</a:t>
            </a:r>
            <a:endParaRPr lang="en-US" altLang="ko-KR" sz="1200" dirty="0"/>
          </a:p>
        </p:txBody>
      </p:sp>
      <p:sp>
        <p:nvSpPr>
          <p:cNvPr id="15" name="Oval 14"/>
          <p:cNvSpPr/>
          <p:nvPr/>
        </p:nvSpPr>
        <p:spPr>
          <a:xfrm>
            <a:off x="9191891" y="2371739"/>
            <a:ext cx="1389017" cy="1389017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9456413" y="2682240"/>
            <a:ext cx="287383" cy="287383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9874968" y="2538548"/>
            <a:ext cx="287383" cy="287383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9390009" y="3077806"/>
            <a:ext cx="287383" cy="287383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10042066" y="3254153"/>
            <a:ext cx="287383" cy="283029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9666506" y="3384450"/>
            <a:ext cx="287383" cy="283029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9326034" y="1998973"/>
            <a:ext cx="1048044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/>
              <a:t>Worker Pool</a:t>
            </a:r>
            <a:endParaRPr lang="en-US" altLang="ko-KR" sz="1200" dirty="0"/>
          </a:p>
        </p:txBody>
      </p:sp>
      <p:cxnSp>
        <p:nvCxnSpPr>
          <p:cNvPr id="23" name="Straight Arrow Connector 22"/>
          <p:cNvCxnSpPr>
            <a:stCxn id="10" idx="3"/>
            <a:endCxn id="15" idx="2"/>
          </p:cNvCxnSpPr>
          <p:nvPr/>
        </p:nvCxnSpPr>
        <p:spPr>
          <a:xfrm>
            <a:off x="8856612" y="3065418"/>
            <a:ext cx="335279" cy="83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898770" y="2754671"/>
            <a:ext cx="870857" cy="62149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Kaldi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ASR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stCxn id="17" idx="6"/>
            <a:endCxn id="26" idx="1"/>
          </p:cNvCxnSpPr>
          <p:nvPr/>
        </p:nvCxnSpPr>
        <p:spPr>
          <a:xfrm>
            <a:off x="10162351" y="2682240"/>
            <a:ext cx="736419" cy="38317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6"/>
            <a:endCxn id="26" idx="1"/>
          </p:cNvCxnSpPr>
          <p:nvPr/>
        </p:nvCxnSpPr>
        <p:spPr>
          <a:xfrm>
            <a:off x="9743796" y="2825932"/>
            <a:ext cx="1154974" cy="2394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6"/>
            <a:endCxn id="26" idx="1"/>
          </p:cNvCxnSpPr>
          <p:nvPr/>
        </p:nvCxnSpPr>
        <p:spPr>
          <a:xfrm flipV="1">
            <a:off x="9677392" y="3065418"/>
            <a:ext cx="1221378" cy="15608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6"/>
            <a:endCxn id="26" idx="1"/>
          </p:cNvCxnSpPr>
          <p:nvPr/>
        </p:nvCxnSpPr>
        <p:spPr>
          <a:xfrm flipV="1">
            <a:off x="10329449" y="3065418"/>
            <a:ext cx="569321" cy="33025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6"/>
            <a:endCxn id="26" idx="1"/>
          </p:cNvCxnSpPr>
          <p:nvPr/>
        </p:nvCxnSpPr>
        <p:spPr>
          <a:xfrm flipV="1">
            <a:off x="9953889" y="3065418"/>
            <a:ext cx="944881" cy="46054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11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Kaldi </a:t>
            </a:r>
            <a:r>
              <a:rPr lang="en-US" altLang="ko-KR" dirty="0" err="1"/>
              <a:t>GStreamer</a:t>
            </a:r>
            <a:r>
              <a:rPr lang="en-US" altLang="ko-KR" dirty="0"/>
              <a:t> Server </a:t>
            </a:r>
            <a:r>
              <a:rPr lang="en-US" altLang="ko-KR" sz="2000" dirty="0"/>
              <a:t>: Step 0 - </a:t>
            </a:r>
            <a:r>
              <a:rPr lang="en-US" altLang="ko-KR" sz="2000" dirty="0" smtClean="0"/>
              <a:t>Installing </a:t>
            </a:r>
            <a:r>
              <a:rPr lang="en-US" altLang="ko-KR" sz="2000" dirty="0" err="1">
                <a:solidFill>
                  <a:prstClr val="black"/>
                </a:solidFill>
              </a:rPr>
              <a:t>gstreamer</a:t>
            </a:r>
            <a:r>
              <a:rPr lang="en-US" altLang="ko-KR" sz="2000" dirty="0">
                <a:solidFill>
                  <a:prstClr val="black"/>
                </a:solidFill>
              </a:rPr>
              <a:t> server</a:t>
            </a:r>
            <a:endParaRPr lang="ko-KR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56148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Compilation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400" dirty="0" smtClean="0"/>
              <a:t>- GST </a:t>
            </a:r>
            <a:r>
              <a:rPr lang="en-US" altLang="ko-KR" sz="1400" dirty="0"/>
              <a:t>Plugin for GMM </a:t>
            </a:r>
            <a:r>
              <a:rPr lang="en-US" altLang="ko-KR" sz="1400" dirty="0" smtClean="0"/>
              <a:t>models</a:t>
            </a:r>
          </a:p>
          <a:p>
            <a:pPr marL="0" indent="0">
              <a:buNone/>
            </a:pPr>
            <a:r>
              <a:rPr lang="en-US" altLang="ko-KR" sz="1400" dirty="0" smtClean="0"/>
              <a:t>cd KALDI/</a:t>
            </a:r>
            <a:r>
              <a:rPr lang="en-US" altLang="ko-KR" sz="1400" dirty="0" err="1" smtClean="0"/>
              <a:t>src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configure –shared</a:t>
            </a:r>
          </a:p>
          <a:p>
            <a:pPr marL="0" indent="0">
              <a:buNone/>
            </a:pPr>
            <a:r>
              <a:rPr lang="en-US" altLang="ko-KR" sz="1400" dirty="0" smtClean="0"/>
              <a:t>make </a:t>
            </a:r>
            <a:r>
              <a:rPr lang="en-US" altLang="ko-KR" sz="1400" dirty="0" err="1" smtClean="0"/>
              <a:t>ext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cd </a:t>
            </a:r>
            <a:r>
              <a:rPr lang="en-US" altLang="ko-KR" sz="1400" dirty="0" err="1" smtClean="0"/>
              <a:t>gst</a:t>
            </a:r>
            <a:r>
              <a:rPr lang="en-US" altLang="ko-KR" sz="1400" dirty="0" smtClean="0"/>
              <a:t>-plugin</a:t>
            </a:r>
          </a:p>
          <a:p>
            <a:pPr marL="0" indent="0">
              <a:buNone/>
            </a:pPr>
            <a:r>
              <a:rPr lang="en-US" altLang="ko-KR" sz="1400" dirty="0" smtClean="0"/>
              <a:t>make depend</a:t>
            </a:r>
          </a:p>
          <a:p>
            <a:pPr marL="0" indent="0">
              <a:buNone/>
            </a:pPr>
            <a:r>
              <a:rPr lang="en-US" altLang="ko-KR" sz="1400" dirty="0" smtClean="0"/>
              <a:t>make</a:t>
            </a:r>
          </a:p>
          <a:p>
            <a:pPr marL="0" indent="0">
              <a:buNone/>
            </a:pPr>
            <a:r>
              <a:rPr lang="en-US" altLang="ko-KR" sz="1400" dirty="0" smtClean="0"/>
              <a:t>export GST_PLUGIN_PATH=KALDI/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gst</a:t>
            </a:r>
            <a:r>
              <a:rPr lang="en-US" altLang="ko-KR" sz="1400" dirty="0" smtClean="0"/>
              <a:t>-plugin</a:t>
            </a:r>
          </a:p>
        </p:txBody>
      </p:sp>
      <p:sp>
        <p:nvSpPr>
          <p:cNvPr id="27" name="Oval 26"/>
          <p:cNvSpPr/>
          <p:nvPr/>
        </p:nvSpPr>
        <p:spPr>
          <a:xfrm>
            <a:off x="8934442" y="2230046"/>
            <a:ext cx="287383" cy="287383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8720309" y="1855936"/>
            <a:ext cx="687111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/>
              <a:t>Worker</a:t>
            </a:r>
            <a:endParaRPr lang="en-US" altLang="ko-KR" sz="1200" dirty="0"/>
          </a:p>
        </p:txBody>
      </p:sp>
      <p:sp>
        <p:nvSpPr>
          <p:cNvPr id="32" name="Rectangle 31"/>
          <p:cNvSpPr/>
          <p:nvPr/>
        </p:nvSpPr>
        <p:spPr>
          <a:xfrm>
            <a:off x="10578736" y="2062990"/>
            <a:ext cx="870857" cy="62149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Kaldi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ASR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27" idx="6"/>
            <a:endCxn id="32" idx="1"/>
          </p:cNvCxnSpPr>
          <p:nvPr/>
        </p:nvCxnSpPr>
        <p:spPr>
          <a:xfrm flipV="1">
            <a:off x="9221825" y="2373737"/>
            <a:ext cx="1356911" cy="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402517" y="2387875"/>
            <a:ext cx="94929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/>
              <a:t>GST Plugin</a:t>
            </a:r>
            <a:endParaRPr lang="en-US" altLang="ko-KR" sz="1200" dirty="0"/>
          </a:p>
        </p:txBody>
      </p:sp>
      <p:sp>
        <p:nvSpPr>
          <p:cNvPr id="6" name="Rectangle 5"/>
          <p:cNvSpPr/>
          <p:nvPr/>
        </p:nvSpPr>
        <p:spPr>
          <a:xfrm>
            <a:off x="5390604" y="2660529"/>
            <a:ext cx="610470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- GST </a:t>
            </a:r>
            <a:r>
              <a:rPr lang="en-US" altLang="ko-KR" sz="1400" dirty="0"/>
              <a:t>Plugin for DNN </a:t>
            </a:r>
            <a:r>
              <a:rPr lang="en-US" altLang="ko-KR" sz="1400" dirty="0" smtClean="0"/>
              <a:t>models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cd </a:t>
            </a:r>
            <a:r>
              <a:rPr lang="en-US" altLang="ko-KR" sz="1400" dirty="0" smtClean="0"/>
              <a:t>KALDI/tools/gst-kaldi-nnet2-online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KALDI_ROOT=KALDI </a:t>
            </a:r>
            <a:r>
              <a:rPr lang="en-US" altLang="ko-KR" sz="1400" dirty="0"/>
              <a:t>make </a:t>
            </a:r>
            <a:r>
              <a:rPr lang="en-US" altLang="ko-KR" sz="1400" dirty="0" smtClean="0"/>
              <a:t>depend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KALDI_ROOT=KALDI make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export GST_PLUGIN_PATH=KALDI/tools/gst-kaldi-nnet2-online/</a:t>
            </a:r>
            <a:r>
              <a:rPr lang="en-US" altLang="ko-KR" sz="1400" dirty="0" err="1" smtClean="0"/>
              <a:t>src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88686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Kaldi </a:t>
            </a:r>
            <a:r>
              <a:rPr lang="en-US" altLang="ko-KR" dirty="0" err="1"/>
              <a:t>GStreamer</a:t>
            </a:r>
            <a:r>
              <a:rPr lang="en-US" altLang="ko-KR" dirty="0"/>
              <a:t> Server </a:t>
            </a:r>
            <a:r>
              <a:rPr lang="en-US" altLang="ko-KR" sz="2000" dirty="0"/>
              <a:t>: Step </a:t>
            </a:r>
            <a:r>
              <a:rPr lang="en-US" altLang="ko-KR" sz="2000" dirty="0" smtClean="0"/>
              <a:t>1 – Create .</a:t>
            </a:r>
            <a:r>
              <a:rPr lang="en-US" altLang="ko-KR" sz="2000" dirty="0" err="1" smtClean="0"/>
              <a:t>yaml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conf</a:t>
            </a:r>
            <a:r>
              <a:rPr lang="en-US" altLang="ko-KR" sz="2000" dirty="0" smtClean="0"/>
              <a:t> file</a:t>
            </a:r>
            <a:endParaRPr lang="ko-KR" alt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024154" y="1690688"/>
            <a:ext cx="5329646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- TDNN + chain model</a:t>
            </a:r>
          </a:p>
          <a:p>
            <a:r>
              <a:rPr lang="en-US" altLang="ko-KR" sz="1400" dirty="0"/>
              <a:t>use-nnet2: True</a:t>
            </a:r>
          </a:p>
          <a:p>
            <a:r>
              <a:rPr lang="en-US" altLang="ko-KR" sz="1400" dirty="0"/>
              <a:t>decoder: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nnet</a:t>
            </a:r>
            <a:r>
              <a:rPr lang="en-US" altLang="ko-KR" sz="1400" dirty="0"/>
              <a:t>-mode : </a:t>
            </a:r>
            <a:r>
              <a:rPr lang="en-US" altLang="ko-KR" sz="1400" dirty="0" smtClean="0"/>
              <a:t>3</a:t>
            </a:r>
            <a:endParaRPr lang="en-US" altLang="ko-KR" sz="1400" dirty="0"/>
          </a:p>
          <a:p>
            <a:r>
              <a:rPr lang="en-US" altLang="ko-KR" sz="1400" dirty="0" smtClean="0"/>
              <a:t>    model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zeroth/</a:t>
            </a:r>
            <a:r>
              <a:rPr lang="en-US" altLang="ko-KR" sz="1400" dirty="0" err="1" smtClean="0"/>
              <a:t>final.mdl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feature-type : </a:t>
            </a:r>
            <a:r>
              <a:rPr lang="en-US" altLang="ko-KR" sz="1400" dirty="0" err="1"/>
              <a:t>mfcc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mfcc-config</a:t>
            </a:r>
            <a:r>
              <a:rPr lang="en-US" altLang="ko-KR" sz="1400" dirty="0"/>
              <a:t> : </a:t>
            </a:r>
            <a:r>
              <a:rPr lang="en-US" altLang="ko-KR" sz="1400" dirty="0" smtClean="0"/>
              <a:t>zeroth/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mfcc.conf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/>
              <a:t>fst</a:t>
            </a:r>
            <a:r>
              <a:rPr lang="en-US" altLang="ko-KR" sz="1400" dirty="0"/>
              <a:t> : zeroth/</a:t>
            </a:r>
            <a:r>
              <a:rPr lang="en-US" altLang="ko-KR" sz="1400" dirty="0" err="1"/>
              <a:t>HCLG.fst</a:t>
            </a:r>
            <a:endParaRPr lang="en-US" altLang="ko-KR" sz="1400" dirty="0"/>
          </a:p>
          <a:p>
            <a:r>
              <a:rPr lang="en-US" altLang="ko-KR" sz="1400" dirty="0"/>
              <a:t>    word-</a:t>
            </a:r>
            <a:r>
              <a:rPr lang="en-US" altLang="ko-KR" sz="1400" dirty="0" err="1"/>
              <a:t>syms</a:t>
            </a:r>
            <a:r>
              <a:rPr lang="en-US" altLang="ko-KR" sz="1400" dirty="0"/>
              <a:t> : </a:t>
            </a:r>
            <a:r>
              <a:rPr lang="en-US" altLang="ko-KR" sz="1400" dirty="0" smtClean="0"/>
              <a:t>zeroth/words.txt</a:t>
            </a:r>
          </a:p>
          <a:p>
            <a:r>
              <a:rPr lang="en-US" altLang="ko-KR" sz="1400" dirty="0" smtClean="0"/>
              <a:t>    phone-</a:t>
            </a:r>
            <a:r>
              <a:rPr lang="en-US" altLang="ko-KR" sz="1400" dirty="0" err="1" smtClean="0"/>
              <a:t>syms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zeroth/phones.txt</a:t>
            </a:r>
          </a:p>
          <a:p>
            <a:r>
              <a:rPr lang="en-US" altLang="ko-KR" sz="1400" dirty="0"/>
              <a:t>    word-boundary-file : </a:t>
            </a:r>
            <a:r>
              <a:rPr lang="en-US" altLang="ko-KR" sz="1400" dirty="0" smtClean="0"/>
              <a:t>zeroth/word_boundary.int</a:t>
            </a:r>
            <a:endParaRPr lang="en-US" altLang="ko-KR" sz="1400" dirty="0"/>
          </a:p>
          <a:p>
            <a:r>
              <a:rPr lang="en-US" altLang="ko-KR" sz="1400" dirty="0" smtClean="0"/>
              <a:t>    lm-</a:t>
            </a:r>
            <a:r>
              <a:rPr lang="en-US" altLang="ko-KR" sz="1400" dirty="0" err="1" smtClean="0"/>
              <a:t>fst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zeroth/</a:t>
            </a:r>
            <a:r>
              <a:rPr lang="en-US" altLang="ko-KR" sz="1400" dirty="0" err="1"/>
              <a:t>G.fst</a:t>
            </a:r>
            <a:endParaRPr lang="en-US" altLang="ko-KR" sz="1400" dirty="0"/>
          </a:p>
          <a:p>
            <a:r>
              <a:rPr lang="en-US" altLang="ko-KR" sz="1400" dirty="0"/>
              <a:t>    big-lm-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arpa</a:t>
            </a:r>
            <a:r>
              <a:rPr lang="en-US" altLang="ko-KR" sz="1400" dirty="0"/>
              <a:t> : zeroth/</a:t>
            </a:r>
            <a:r>
              <a:rPr lang="en-US" altLang="ko-KR" sz="1400" dirty="0" err="1"/>
              <a:t>G.carpa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ivector</a:t>
            </a:r>
            <a:r>
              <a:rPr lang="en-US" altLang="ko-KR" sz="1400" dirty="0" smtClean="0"/>
              <a:t>-extraction-</a:t>
            </a:r>
            <a:r>
              <a:rPr lang="en-US" altLang="ko-KR" sz="1400" dirty="0" err="1" smtClean="0"/>
              <a:t>config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zeroth/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ivector_extractor.conf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endpoint-silence-phones : "1:2:3:4:5:6:7:8:9:10"</a:t>
            </a:r>
          </a:p>
          <a:p>
            <a:r>
              <a:rPr lang="en-US" altLang="ko-KR" sz="1400" dirty="0"/>
              <a:t>    min-active : 200</a:t>
            </a:r>
          </a:p>
          <a:p>
            <a:r>
              <a:rPr lang="en-US" altLang="ko-KR" sz="1400" dirty="0"/>
              <a:t>    max-active : </a:t>
            </a:r>
            <a:r>
              <a:rPr lang="en-US" altLang="ko-KR" sz="1400" dirty="0" smtClean="0"/>
              <a:t>7000</a:t>
            </a:r>
            <a:endParaRPr lang="en-US" altLang="ko-KR" sz="1400" dirty="0"/>
          </a:p>
          <a:p>
            <a:r>
              <a:rPr lang="en-US" altLang="ko-KR" sz="1400" dirty="0"/>
              <a:t>    beam : </a:t>
            </a:r>
            <a:r>
              <a:rPr lang="en-US" altLang="ko-KR" sz="1400" dirty="0" smtClean="0"/>
              <a:t>15.0</a:t>
            </a:r>
            <a:endParaRPr lang="en-US" altLang="ko-KR" sz="1400" dirty="0"/>
          </a:p>
          <a:p>
            <a:r>
              <a:rPr lang="en-US" altLang="ko-KR" sz="1400" dirty="0"/>
              <a:t>    lattice-beam : </a:t>
            </a:r>
            <a:r>
              <a:rPr lang="en-US" altLang="ko-KR" sz="1400" dirty="0" smtClean="0"/>
              <a:t>6.0</a:t>
            </a:r>
            <a:endParaRPr lang="en-US" altLang="ko-KR" sz="1400" dirty="0"/>
          </a:p>
          <a:p>
            <a:r>
              <a:rPr lang="en-US" altLang="ko-KR" sz="1400" dirty="0"/>
              <a:t>    acoustic-scale : </a:t>
            </a:r>
            <a:r>
              <a:rPr lang="en-US" altLang="ko-KR" sz="1400" dirty="0" smtClean="0"/>
              <a:t>1.0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traceback</a:t>
            </a:r>
            <a:r>
              <a:rPr lang="en-US" altLang="ko-KR" sz="1400" dirty="0" smtClean="0"/>
              <a:t>-period-in-secs : 0.25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/>
              <a:t>chunk-length-in-secs : </a:t>
            </a:r>
            <a:r>
              <a:rPr lang="en-US" altLang="ko-KR" sz="1400" dirty="0" smtClean="0"/>
              <a:t>0.25</a:t>
            </a:r>
          </a:p>
          <a:p>
            <a:r>
              <a:rPr lang="en-US" altLang="ko-KR" sz="1400" dirty="0" smtClean="0"/>
              <a:t>    frame-subsampling-factor: 3</a:t>
            </a:r>
            <a:endParaRPr lang="ko-KR" alt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838200" y="1760360"/>
            <a:ext cx="51859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GMM model</a:t>
            </a:r>
          </a:p>
          <a:p>
            <a:r>
              <a:rPr lang="en-US" altLang="ko-KR" sz="1400" dirty="0" smtClean="0"/>
              <a:t>decoder: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model </a:t>
            </a:r>
            <a:r>
              <a:rPr lang="en-US" altLang="ko-KR" sz="1400" dirty="0"/>
              <a:t>: zeroth/</a:t>
            </a:r>
            <a:r>
              <a:rPr lang="en-US" altLang="ko-KR" sz="1400" dirty="0" err="1"/>
              <a:t>final.mdl</a:t>
            </a:r>
            <a:endParaRPr lang="en-US" altLang="ko-KR" sz="1400" dirty="0"/>
          </a:p>
          <a:p>
            <a:r>
              <a:rPr lang="en-US" altLang="ko-KR" sz="1400" dirty="0"/>
              <a:t>    feature-type : </a:t>
            </a:r>
            <a:r>
              <a:rPr lang="en-US" altLang="ko-KR" sz="1400" dirty="0" err="1"/>
              <a:t>mfcc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mfcc-config</a:t>
            </a:r>
            <a:r>
              <a:rPr lang="en-US" altLang="ko-KR" sz="1400" dirty="0"/>
              <a:t> : zeroth/</a:t>
            </a:r>
            <a:r>
              <a:rPr lang="en-US" altLang="ko-KR" sz="1400" dirty="0" err="1"/>
              <a:t>conf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mfcc.conf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fst</a:t>
            </a:r>
            <a:r>
              <a:rPr lang="en-US" altLang="ko-KR" sz="1400" dirty="0"/>
              <a:t> : zeroth/</a:t>
            </a:r>
            <a:r>
              <a:rPr lang="en-US" altLang="ko-KR" sz="1400" dirty="0" err="1"/>
              <a:t>HCLG.fst</a:t>
            </a:r>
            <a:endParaRPr lang="en-US" altLang="ko-KR" sz="1400" dirty="0"/>
          </a:p>
          <a:p>
            <a:r>
              <a:rPr lang="en-US" altLang="ko-KR" sz="1400" dirty="0"/>
              <a:t>    word-</a:t>
            </a:r>
            <a:r>
              <a:rPr lang="en-US" altLang="ko-KR" sz="1400" dirty="0" err="1"/>
              <a:t>syms</a:t>
            </a:r>
            <a:r>
              <a:rPr lang="en-US" altLang="ko-KR" sz="1400" dirty="0"/>
              <a:t> : zeroth/words.txt</a:t>
            </a:r>
          </a:p>
          <a:p>
            <a:r>
              <a:rPr lang="en-US" altLang="ko-KR" sz="1400" dirty="0"/>
              <a:t>    phone-</a:t>
            </a:r>
            <a:r>
              <a:rPr lang="en-US" altLang="ko-KR" sz="1400" dirty="0" err="1"/>
              <a:t>syms</a:t>
            </a:r>
            <a:r>
              <a:rPr lang="en-US" altLang="ko-KR" sz="1400" dirty="0"/>
              <a:t> : zeroth/phones.txt</a:t>
            </a:r>
          </a:p>
          <a:p>
            <a:r>
              <a:rPr lang="en-US" altLang="ko-KR" sz="1400" dirty="0"/>
              <a:t>    word-boundary-file : zeroth/word_boundary.int</a:t>
            </a:r>
          </a:p>
          <a:p>
            <a:r>
              <a:rPr lang="en-US" altLang="ko-KR" sz="1400" dirty="0"/>
              <a:t>    lm-</a:t>
            </a:r>
            <a:r>
              <a:rPr lang="en-US" altLang="ko-KR" sz="1400" dirty="0" err="1"/>
              <a:t>fst</a:t>
            </a:r>
            <a:r>
              <a:rPr lang="en-US" altLang="ko-KR" sz="1400" dirty="0"/>
              <a:t> : zeroth/</a:t>
            </a:r>
            <a:r>
              <a:rPr lang="en-US" altLang="ko-KR" sz="1400" dirty="0" err="1"/>
              <a:t>G.fst</a:t>
            </a:r>
            <a:endParaRPr lang="en-US" altLang="ko-KR" sz="1400" dirty="0"/>
          </a:p>
          <a:p>
            <a:r>
              <a:rPr lang="en-US" altLang="ko-KR" sz="1400" dirty="0"/>
              <a:t>    big-lm-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-</a:t>
            </a:r>
            <a:r>
              <a:rPr lang="en-US" altLang="ko-KR" sz="1400" dirty="0" err="1"/>
              <a:t>arpa</a:t>
            </a:r>
            <a:r>
              <a:rPr lang="en-US" altLang="ko-KR" sz="1400" dirty="0"/>
              <a:t> : </a:t>
            </a:r>
            <a:r>
              <a:rPr lang="en-US" altLang="ko-KR" sz="1400" dirty="0" smtClean="0"/>
              <a:t>zeroth/</a:t>
            </a:r>
            <a:r>
              <a:rPr lang="en-US" altLang="ko-KR" sz="1400" dirty="0" err="1" smtClean="0"/>
              <a:t>G.carpa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silence-phones: </a:t>
            </a:r>
            <a:r>
              <a:rPr lang="en-US" altLang="ko-KR" sz="1400" dirty="0" smtClean="0"/>
              <a:t>"1:2:3:4:5:6:7:8:9:10"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620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Kaldi </a:t>
            </a:r>
            <a:r>
              <a:rPr lang="en-US" altLang="ko-KR" dirty="0" err="1"/>
              <a:t>GStreamer</a:t>
            </a:r>
            <a:r>
              <a:rPr lang="en-US" altLang="ko-KR" dirty="0"/>
              <a:t> Server </a:t>
            </a:r>
            <a:r>
              <a:rPr lang="en-US" altLang="ko-KR" sz="2000" dirty="0"/>
              <a:t>: Step </a:t>
            </a:r>
            <a:r>
              <a:rPr lang="en-US" altLang="ko-KR" sz="2000" dirty="0" smtClean="0"/>
              <a:t>2 </a:t>
            </a:r>
            <a:r>
              <a:rPr lang="en-US" altLang="ko-KR" sz="2000" dirty="0"/>
              <a:t>- </a:t>
            </a:r>
            <a:r>
              <a:rPr lang="en-US" altLang="ko-KR" sz="2000" dirty="0" smtClean="0"/>
              <a:t>Run</a:t>
            </a:r>
            <a:r>
              <a:rPr lang="en-US" altLang="ko-KR" sz="2000" dirty="0" smtClean="0">
                <a:solidFill>
                  <a:prstClr val="black"/>
                </a:solidFill>
              </a:rPr>
              <a:t> server and worker</a:t>
            </a:r>
            <a:endParaRPr lang="ko-KR" alt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103784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Run </a:t>
            </a:r>
            <a:r>
              <a:rPr lang="en-US" altLang="ko-KR" sz="1600" dirty="0"/>
              <a:t>Master </a:t>
            </a:r>
            <a:r>
              <a:rPr lang="en-US" altLang="ko-KR" sz="1600" dirty="0" smtClean="0"/>
              <a:t>Server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python </a:t>
            </a:r>
            <a:r>
              <a:rPr lang="en-US" altLang="ko-KR" sz="1600" dirty="0"/>
              <a:t>kaldigstserver/master_server.py --</a:t>
            </a:r>
            <a:r>
              <a:rPr lang="en-US" altLang="ko-KR" sz="1600" dirty="0" smtClean="0"/>
              <a:t>port=</a:t>
            </a:r>
            <a:r>
              <a:rPr lang="en-US" altLang="ko-KR" sz="1600" dirty="0" err="1" smtClean="0"/>
              <a:t>host_port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Run </a:t>
            </a:r>
            <a:r>
              <a:rPr lang="en-US" altLang="ko-KR" sz="1600" dirty="0"/>
              <a:t>worker for GMM </a:t>
            </a:r>
            <a:r>
              <a:rPr lang="en-US" altLang="ko-KR" sz="1600" dirty="0" smtClean="0"/>
              <a:t>model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python </a:t>
            </a:r>
            <a:r>
              <a:rPr lang="en-US" altLang="ko-KR" sz="1600" dirty="0"/>
              <a:t>kaldigstserver/worker.py -u ws://</a:t>
            </a:r>
            <a:r>
              <a:rPr lang="en-US" altLang="ko-KR" sz="1600" dirty="0" smtClean="0"/>
              <a:t>localhost:</a:t>
            </a:r>
            <a:r>
              <a:rPr lang="en-US" altLang="ko-KR" sz="1600" dirty="0"/>
              <a:t>host_port</a:t>
            </a:r>
            <a:r>
              <a:rPr lang="en-US" altLang="ko-KR" sz="1600" dirty="0" smtClean="0"/>
              <a:t>/worker/ws/speech </a:t>
            </a:r>
            <a:r>
              <a:rPr lang="en-US" altLang="ko-KR" sz="1600" dirty="0"/>
              <a:t>-c </a:t>
            </a:r>
            <a:r>
              <a:rPr lang="en-US" altLang="ko-KR" sz="1600" dirty="0" err="1"/>
              <a:t>zeroth_korean.yaml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Run </a:t>
            </a:r>
            <a:r>
              <a:rPr lang="en-US" altLang="ko-KR" sz="1600" dirty="0"/>
              <a:t>worker for DNN </a:t>
            </a:r>
            <a:r>
              <a:rPr lang="en-US" altLang="ko-KR" sz="1600" dirty="0" smtClean="0"/>
              <a:t>model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python </a:t>
            </a:r>
            <a:r>
              <a:rPr lang="en-US" altLang="ko-KR" sz="1600" dirty="0"/>
              <a:t>kaldigstserver/worker.py -u ws://</a:t>
            </a:r>
            <a:r>
              <a:rPr lang="en-US" altLang="ko-KR" sz="1600" dirty="0" smtClean="0"/>
              <a:t>localhost:</a:t>
            </a:r>
            <a:r>
              <a:rPr lang="en-US" altLang="ko-KR" sz="1600" dirty="0"/>
              <a:t>host_port</a:t>
            </a:r>
            <a:r>
              <a:rPr lang="en-US" altLang="ko-KR" sz="1600" dirty="0" smtClean="0"/>
              <a:t>/worker/ws/speech </a:t>
            </a:r>
            <a:r>
              <a:rPr lang="en-US" altLang="ko-KR" sz="1600" dirty="0"/>
              <a:t>-c zeroth_korean_nnet3.yaml</a:t>
            </a:r>
          </a:p>
        </p:txBody>
      </p:sp>
    </p:spTree>
    <p:extLst>
      <p:ext uri="{BB962C8B-B14F-4D97-AF65-F5344CB8AC3E}">
        <p14:creationId xmlns:p14="http://schemas.microsoft.com/office/powerpoint/2010/main" val="252284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829" cy="1325563"/>
          </a:xfrm>
        </p:spPr>
        <p:txBody>
          <a:bodyPr/>
          <a:lstStyle/>
          <a:p>
            <a:r>
              <a:rPr lang="en-US" altLang="ko-KR" dirty="0" smtClean="0"/>
              <a:t>Kaldi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Step 0 - Installing Kaldi</a:t>
            </a:r>
            <a:endParaRPr lang="ko-KR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38199" y="1690688"/>
            <a:ext cx="8201298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/>
              <a:t>Toolkit for speech recognition</a:t>
            </a:r>
          </a:p>
          <a:p>
            <a:pPr>
              <a:lnSpc>
                <a:spcPct val="150000"/>
              </a:lnSpc>
            </a:pP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 smtClean="0"/>
              <a:t>Requirements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Ubuntu </a:t>
            </a:r>
            <a:r>
              <a:rPr lang="en-US" altLang="ko-KR" sz="2000" dirty="0"/>
              <a:t>&gt;= 16.04 with CUDA &gt;= 8.0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install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wget</a:t>
            </a:r>
            <a:r>
              <a:rPr lang="en-US" altLang="ko-KR" sz="2000" dirty="0"/>
              <a:t> bash </a:t>
            </a:r>
            <a:r>
              <a:rPr lang="en-US" altLang="ko-KR" sz="2000" dirty="0" err="1"/>
              <a:t>perl</a:t>
            </a:r>
            <a:r>
              <a:rPr lang="en-US" altLang="ko-KR" sz="2000" dirty="0"/>
              <a:t> gawk </a:t>
            </a:r>
            <a:r>
              <a:rPr lang="en-US" altLang="ko-KR" sz="2000" dirty="0" err="1"/>
              <a:t>grep</a:t>
            </a:r>
            <a:r>
              <a:rPr lang="en-US" altLang="ko-KR" sz="2000" dirty="0"/>
              <a:t> make python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clone https://github.com/kaldi-asr/kaldi.git</a:t>
            </a:r>
          </a:p>
        </p:txBody>
      </p:sp>
      <p:pic>
        <p:nvPicPr>
          <p:cNvPr id="8" name="Picture 4" descr="kaldi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859" y="1913414"/>
            <a:ext cx="414337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57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Kaldi </a:t>
            </a:r>
            <a:r>
              <a:rPr lang="en-US" altLang="ko-KR" dirty="0" err="1"/>
              <a:t>GStreamer</a:t>
            </a:r>
            <a:r>
              <a:rPr lang="en-US" altLang="ko-KR" dirty="0"/>
              <a:t> Server </a:t>
            </a:r>
            <a:r>
              <a:rPr lang="en-US" altLang="ko-KR" sz="2000" dirty="0"/>
              <a:t>: Step </a:t>
            </a:r>
            <a:r>
              <a:rPr lang="en-US" altLang="ko-KR" sz="2000" dirty="0" smtClean="0"/>
              <a:t>3 </a:t>
            </a:r>
            <a:r>
              <a:rPr lang="en-US" altLang="ko-KR" sz="2000" dirty="0"/>
              <a:t>- </a:t>
            </a:r>
            <a:r>
              <a:rPr lang="en-US" altLang="ko-KR" sz="2000" dirty="0" smtClean="0"/>
              <a:t>Run</a:t>
            </a:r>
            <a:r>
              <a:rPr lang="en-US" altLang="ko-KR" sz="2000" dirty="0" smtClean="0">
                <a:solidFill>
                  <a:prstClr val="black"/>
                </a:solidFill>
              </a:rPr>
              <a:t> client</a:t>
            </a:r>
            <a:endParaRPr lang="ko-KR" alt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103784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Send audio to Server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curl  -T test/data/english_test.wav  "http</a:t>
            </a:r>
            <a:r>
              <a:rPr lang="en-US" altLang="ko-KR" sz="1600" dirty="0" smtClean="0"/>
              <a:t>://host_ip:host_port/client/dynamic/recognize</a:t>
            </a:r>
            <a:r>
              <a:rPr lang="en-US" altLang="ko-KR" sz="1600" dirty="0"/>
              <a:t>"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Send audio stream to Server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ws</a:t>
            </a:r>
            <a:r>
              <a:rPr lang="en-US" altLang="ko-KR" sz="1600" dirty="0" smtClean="0"/>
              <a:t>://</a:t>
            </a:r>
            <a:r>
              <a:rPr lang="en-US" altLang="ko-KR" sz="1600" dirty="0"/>
              <a:t>host_ip:host_port</a:t>
            </a:r>
            <a:r>
              <a:rPr lang="en-US" altLang="ko-KR" sz="1600" dirty="0" smtClean="0"/>
              <a:t>/client/ws/speech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Using </a:t>
            </a:r>
            <a:r>
              <a:rPr lang="en-US" altLang="ko-KR" sz="1600" dirty="0" err="1" smtClean="0"/>
              <a:t>Konele</a:t>
            </a:r>
            <a:r>
              <a:rPr lang="en-US" altLang="ko-KR" sz="1600" dirty="0" smtClean="0"/>
              <a:t> Android Keyboard App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631" y="3913006"/>
            <a:ext cx="381000" cy="390525"/>
          </a:xfrm>
          <a:prstGeom prst="rect">
            <a:avLst/>
          </a:prstGeom>
        </p:spPr>
      </p:pic>
      <p:pic>
        <p:nvPicPr>
          <p:cNvPr id="7" name="Picture 2" descr="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989" y="2956289"/>
            <a:ext cx="202342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85" y="2956287"/>
            <a:ext cx="202342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186" y="2956288"/>
            <a:ext cx="202342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209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8" y="3095625"/>
            <a:ext cx="43148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7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Kaldi </a:t>
            </a:r>
            <a:r>
              <a:rPr lang="en-US" altLang="ko-KR" sz="2000" dirty="0"/>
              <a:t>: Step 0 - </a:t>
            </a:r>
            <a:r>
              <a:rPr lang="en-US" altLang="ko-KR" sz="2000" dirty="0" smtClean="0"/>
              <a:t>Installing </a:t>
            </a:r>
            <a:r>
              <a:rPr lang="en-US" altLang="ko-KR" sz="2000" dirty="0"/>
              <a:t>Kaldi</a:t>
            </a:r>
            <a:endParaRPr lang="ko-KR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950" y="1825625"/>
            <a:ext cx="56148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Compilation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cd tools; make;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cd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; make;</a:t>
            </a:r>
            <a:endParaRPr lang="en-US" altLang="ko-KR" sz="2000" dirty="0"/>
          </a:p>
        </p:txBody>
      </p:sp>
      <p:sp>
        <p:nvSpPr>
          <p:cNvPr id="5" name="Rectangle 4"/>
          <p:cNvSpPr/>
          <p:nvPr/>
        </p:nvSpPr>
        <p:spPr>
          <a:xfrm>
            <a:off x="1788383" y="1825625"/>
            <a:ext cx="141949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Kaldi Root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4783" y="271825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9925" y="271825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egs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6826" y="271825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 flipH="1">
            <a:off x="1418268" y="2208802"/>
            <a:ext cx="1079864" cy="5094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2498132" y="2208802"/>
            <a:ext cx="724994" cy="5094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9" idx="0"/>
          </p:cNvCxnSpPr>
          <p:nvPr/>
        </p:nvCxnSpPr>
        <p:spPr>
          <a:xfrm>
            <a:off x="2498132" y="2208802"/>
            <a:ext cx="1807037" cy="5094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kaldi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55"/>
          <a:stretch/>
        </p:blipFill>
        <p:spPr bwMode="auto">
          <a:xfrm>
            <a:off x="3207880" y="4088788"/>
            <a:ext cx="4143375" cy="259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07742" y="321899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wsj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8" idx="2"/>
            <a:endCxn id="13" idx="0"/>
          </p:cNvCxnSpPr>
          <p:nvPr/>
        </p:nvCxnSpPr>
        <p:spPr>
          <a:xfrm flipH="1">
            <a:off x="1056085" y="3101430"/>
            <a:ext cx="362183" cy="11756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22" idx="0"/>
          </p:cNvCxnSpPr>
          <p:nvPr/>
        </p:nvCxnSpPr>
        <p:spPr>
          <a:xfrm>
            <a:off x="1418268" y="3101430"/>
            <a:ext cx="360631" cy="11756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31331" y="3719735"/>
            <a:ext cx="70026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>
            <a:off x="1778899" y="3602175"/>
            <a:ext cx="2566" cy="117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6451" y="4111577"/>
            <a:ext cx="609462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/>
              <a:t>run.sh</a:t>
            </a:r>
            <a:endParaRPr lang="en-US" altLang="ko-KR" sz="1200" dirty="0"/>
          </a:p>
        </p:txBody>
      </p:sp>
      <p:sp>
        <p:nvSpPr>
          <p:cNvPr id="22" name="Rectangle 21"/>
          <p:cNvSpPr/>
          <p:nvPr/>
        </p:nvSpPr>
        <p:spPr>
          <a:xfrm>
            <a:off x="1426200" y="3218998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zeroth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2873" y="3715377"/>
            <a:ext cx="70026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1060441" y="3597817"/>
            <a:ext cx="2566" cy="117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34909" y="4107220"/>
            <a:ext cx="609462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/>
              <a:t>run.sh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5828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Kaldi </a:t>
            </a:r>
            <a:r>
              <a:rPr lang="en-US" altLang="ko-KR" sz="2000" dirty="0"/>
              <a:t>: Step </a:t>
            </a:r>
            <a:r>
              <a:rPr lang="en-US" altLang="ko-KR" sz="2000" dirty="0" smtClean="0"/>
              <a:t>1 – Acoustic Data Preparation</a:t>
            </a:r>
            <a:endParaRPr lang="ko-KR" alt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38950" y="1825625"/>
            <a:ext cx="561485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000" dirty="0" err="1" smtClean="0"/>
              <a:t>wav.scp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200" dirty="0"/>
              <a:t>&lt;</a:t>
            </a:r>
            <a:r>
              <a:rPr lang="en-US" altLang="ko-KR" sz="1200" dirty="0" err="1"/>
              <a:t>file_id</a:t>
            </a:r>
            <a:r>
              <a:rPr lang="en-US" altLang="ko-KR" sz="1200" dirty="0"/>
              <a:t>&gt; &lt;path of wave filenames OR command to get wave file&gt;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segments</a:t>
            </a:r>
          </a:p>
          <a:p>
            <a:pPr marL="0" indent="0">
              <a:buNone/>
            </a:pP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utt_id</a:t>
            </a:r>
            <a:r>
              <a:rPr lang="en-US" altLang="ko-KR" sz="1200" dirty="0" smtClean="0"/>
              <a:t>&gt; &lt;</a:t>
            </a:r>
            <a:r>
              <a:rPr lang="en-US" altLang="ko-KR" sz="1200" dirty="0" err="1" smtClean="0"/>
              <a:t>file_id</a:t>
            </a:r>
            <a:r>
              <a:rPr lang="en-US" altLang="ko-KR" sz="1200" dirty="0" smtClean="0"/>
              <a:t>&gt; &lt;</a:t>
            </a:r>
            <a:r>
              <a:rPr lang="en-US" altLang="ko-KR" sz="1200" dirty="0" err="1" smtClean="0"/>
              <a:t>start_time</a:t>
            </a:r>
            <a:r>
              <a:rPr lang="en-US" altLang="ko-KR" sz="1200" dirty="0" smtClean="0"/>
              <a:t>&gt; &lt;</a:t>
            </a:r>
            <a:r>
              <a:rPr lang="en-US" altLang="ko-KR" sz="1200" dirty="0" err="1" smtClean="0"/>
              <a:t>end_time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en-US" altLang="ko-KR" sz="2000" dirty="0" smtClean="0"/>
              <a:t>text</a:t>
            </a:r>
          </a:p>
          <a:p>
            <a:pPr marL="0" indent="0">
              <a:buNone/>
            </a:pPr>
            <a:r>
              <a:rPr lang="en-US" altLang="ko-KR" sz="1200" dirty="0"/>
              <a:t>&lt;</a:t>
            </a:r>
            <a:r>
              <a:rPr lang="en-US" altLang="ko-KR" sz="1200" dirty="0" err="1"/>
              <a:t>utt_id</a:t>
            </a:r>
            <a:r>
              <a:rPr lang="en-US" altLang="ko-KR" sz="1200" dirty="0"/>
              <a:t>&gt; &lt;transcript&gt;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spk2utt</a:t>
            </a:r>
          </a:p>
          <a:p>
            <a:pPr marL="0" indent="0">
              <a:buNone/>
            </a:pPr>
            <a:r>
              <a:rPr lang="en-US" altLang="ko-KR" sz="1200" dirty="0"/>
              <a:t>&lt;</a:t>
            </a:r>
            <a:r>
              <a:rPr lang="en-US" altLang="ko-KR" sz="1200" dirty="0" err="1"/>
              <a:t>speaker_id</a:t>
            </a:r>
            <a:r>
              <a:rPr lang="en-US" altLang="ko-KR" sz="1200" dirty="0"/>
              <a:t>&gt; </a:t>
            </a:r>
            <a:r>
              <a:rPr lang="en-US" altLang="ko-KR" sz="1200" dirty="0" smtClean="0"/>
              <a:t>&lt;utt_id1&gt; </a:t>
            </a:r>
            <a:r>
              <a:rPr lang="en-US" altLang="ko-KR" sz="1200" dirty="0"/>
              <a:t>&lt;</a:t>
            </a:r>
            <a:r>
              <a:rPr lang="en-US" altLang="ko-KR" sz="1200" dirty="0" smtClean="0"/>
              <a:t>utt_id2&gt; </a:t>
            </a:r>
            <a:r>
              <a:rPr lang="en-US" altLang="ko-KR" sz="1200" dirty="0"/>
              <a:t>&lt;</a:t>
            </a:r>
            <a:r>
              <a:rPr lang="en-US" altLang="ko-KR" sz="1200" dirty="0" smtClean="0"/>
              <a:t>utt_id3&gt; …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en-US" altLang="ko-KR" sz="2000" dirty="0" smtClean="0"/>
              <a:t>utt2spk</a:t>
            </a:r>
          </a:p>
          <a:p>
            <a:pPr marL="0" indent="0">
              <a:buNone/>
            </a:pPr>
            <a:r>
              <a:rPr lang="en-US" altLang="ko-KR" sz="1200" dirty="0"/>
              <a:t>&lt;</a:t>
            </a:r>
            <a:r>
              <a:rPr lang="en-US" altLang="ko-KR" sz="1200" dirty="0" err="1"/>
              <a:t>utt_id</a:t>
            </a:r>
            <a:r>
              <a:rPr lang="en-US" altLang="ko-KR" sz="1200" dirty="0"/>
              <a:t>&gt; &lt;</a:t>
            </a:r>
            <a:r>
              <a:rPr lang="en-US" altLang="ko-KR" sz="1200" dirty="0" err="1"/>
              <a:t>speaker_id</a:t>
            </a:r>
            <a:r>
              <a:rPr lang="en-US" altLang="ko-KR" sz="1200" dirty="0"/>
              <a:t>&gt;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spk2gender</a:t>
            </a:r>
          </a:p>
          <a:p>
            <a:pPr marL="0" indent="0">
              <a:buNone/>
            </a:pPr>
            <a:r>
              <a:rPr lang="en-US" altLang="ko-KR" sz="1200" dirty="0"/>
              <a:t>&lt;</a:t>
            </a:r>
            <a:r>
              <a:rPr lang="en-US" altLang="ko-KR" sz="1200" dirty="0" err="1"/>
              <a:t>speaker_id</a:t>
            </a:r>
            <a:r>
              <a:rPr lang="en-US" altLang="ko-KR" sz="1200" dirty="0" smtClean="0"/>
              <a:t>&gt; &lt;gender&gt;</a:t>
            </a:r>
            <a:endParaRPr lang="en-US" altLang="ko-KR" sz="1200" dirty="0"/>
          </a:p>
        </p:txBody>
      </p:sp>
      <p:sp>
        <p:nvSpPr>
          <p:cNvPr id="6" name="Rectangle 5"/>
          <p:cNvSpPr/>
          <p:nvPr/>
        </p:nvSpPr>
        <p:spPr>
          <a:xfrm>
            <a:off x="1788383" y="1825625"/>
            <a:ext cx="141949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Kaldi Root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1969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9925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egs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4012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8" idx="0"/>
          </p:cNvCxnSpPr>
          <p:nvPr/>
        </p:nvCxnSpPr>
        <p:spPr>
          <a:xfrm flipH="1">
            <a:off x="1418268" y="2208802"/>
            <a:ext cx="1079864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2498132" y="2208802"/>
            <a:ext cx="2180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9" idx="0"/>
          </p:cNvCxnSpPr>
          <p:nvPr/>
        </p:nvCxnSpPr>
        <p:spPr>
          <a:xfrm>
            <a:off x="2498132" y="2208802"/>
            <a:ext cx="1084223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64794" y="2818402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wsj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3252" y="2818402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zeroth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8" idx="2"/>
            <a:endCxn id="15" idx="0"/>
          </p:cNvCxnSpPr>
          <p:nvPr/>
        </p:nvCxnSpPr>
        <p:spPr>
          <a:xfrm flipH="1">
            <a:off x="1413137" y="2700840"/>
            <a:ext cx="5131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6" idx="0"/>
          </p:cNvCxnSpPr>
          <p:nvPr/>
        </p:nvCxnSpPr>
        <p:spPr>
          <a:xfrm>
            <a:off x="1418268" y="2700840"/>
            <a:ext cx="717683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88383" y="3319139"/>
            <a:ext cx="70026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16" idx="2"/>
            <a:endCxn id="28" idx="0"/>
          </p:cNvCxnSpPr>
          <p:nvPr/>
        </p:nvCxnSpPr>
        <p:spPr>
          <a:xfrm>
            <a:off x="2135951" y="3201579"/>
            <a:ext cx="2566" cy="117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550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156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0" name="Straight Arrow Connector 39"/>
          <p:cNvCxnSpPr>
            <a:stCxn id="28" idx="2"/>
            <a:endCxn id="38" idx="0"/>
          </p:cNvCxnSpPr>
          <p:nvPr/>
        </p:nvCxnSpPr>
        <p:spPr>
          <a:xfrm flipH="1">
            <a:off x="703387" y="3702316"/>
            <a:ext cx="14351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2"/>
            <a:endCxn id="39" idx="0"/>
          </p:cNvCxnSpPr>
          <p:nvPr/>
        </p:nvCxnSpPr>
        <p:spPr>
          <a:xfrm>
            <a:off x="2138517" y="3702316"/>
            <a:ext cx="7254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752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358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4" name="Straight Arrow Connector 43"/>
          <p:cNvCxnSpPr>
            <a:stCxn id="28" idx="2"/>
            <a:endCxn id="42" idx="0"/>
          </p:cNvCxnSpPr>
          <p:nvPr/>
        </p:nvCxnSpPr>
        <p:spPr>
          <a:xfrm flipH="1">
            <a:off x="1423587" y="3702316"/>
            <a:ext cx="7149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2"/>
            <a:endCxn id="43" idx="0"/>
          </p:cNvCxnSpPr>
          <p:nvPr/>
        </p:nvCxnSpPr>
        <p:spPr>
          <a:xfrm>
            <a:off x="2138517" y="3702316"/>
            <a:ext cx="14456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7954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56045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28" idx="2"/>
            <a:endCxn id="46" idx="0"/>
          </p:cNvCxnSpPr>
          <p:nvPr/>
        </p:nvCxnSpPr>
        <p:spPr>
          <a:xfrm>
            <a:off x="2138517" y="3702316"/>
            <a:ext cx="52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2"/>
            <a:endCxn id="47" idx="0"/>
          </p:cNvCxnSpPr>
          <p:nvPr/>
        </p:nvCxnSpPr>
        <p:spPr>
          <a:xfrm>
            <a:off x="2138517" y="3702316"/>
            <a:ext cx="2165871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791961" y="4337957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stCxn id="46" idx="2"/>
            <a:endCxn id="59" idx="0"/>
          </p:cNvCxnSpPr>
          <p:nvPr/>
        </p:nvCxnSpPr>
        <p:spPr>
          <a:xfrm flipH="1">
            <a:off x="2140304" y="4211725"/>
            <a:ext cx="3483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91961" y="4729843"/>
            <a:ext cx="1056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/>
              <a:t>w</a:t>
            </a:r>
            <a:r>
              <a:rPr lang="en-US" altLang="ko-KR" sz="1200" dirty="0" err="1" smtClean="0"/>
              <a:t>av.scp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s</a:t>
            </a:r>
            <a:r>
              <a:rPr lang="en-US" altLang="ko-KR" sz="1200" dirty="0" smtClean="0"/>
              <a:t>egments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t</a:t>
            </a:r>
            <a:r>
              <a:rPr lang="en-US" altLang="ko-KR" sz="1200" dirty="0" smtClean="0"/>
              <a:t>ext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</a:t>
            </a:r>
            <a:r>
              <a:rPr lang="en-US" altLang="ko-KR" sz="1200" dirty="0" smtClean="0"/>
              <a:t>pk2utt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u</a:t>
            </a:r>
            <a:r>
              <a:rPr lang="en-US" altLang="ko-KR" sz="1200" dirty="0" smtClean="0"/>
              <a:t>tt2spk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spk2gender</a:t>
            </a:r>
            <a:endParaRPr lang="ko-KR" alt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712779" y="4221556"/>
            <a:ext cx="1067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/>
              <a:t>data_prep.sh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0744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Kaldi </a:t>
            </a:r>
            <a:r>
              <a:rPr lang="en-US" altLang="ko-KR" sz="2000" dirty="0"/>
              <a:t>: Step </a:t>
            </a:r>
            <a:r>
              <a:rPr lang="en-US" altLang="ko-KR" sz="2000" dirty="0" smtClean="0"/>
              <a:t>1 – Feature Extraction</a:t>
            </a:r>
            <a:endParaRPr lang="ko-KR" alt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38950" y="1825625"/>
            <a:ext cx="561485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000" dirty="0" err="1" smtClean="0"/>
              <a:t>feats.scp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utt_id</a:t>
            </a:r>
            <a:r>
              <a:rPr lang="en-US" altLang="ko-KR" sz="1200" dirty="0"/>
              <a:t>&gt; &lt;path of </a:t>
            </a:r>
            <a:r>
              <a:rPr lang="en-US" altLang="ko-KR" sz="1200" dirty="0" smtClean="0"/>
              <a:t>raw </a:t>
            </a:r>
            <a:r>
              <a:rPr lang="en-US" altLang="ko-KR" sz="1200" dirty="0" err="1" smtClean="0"/>
              <a:t>mfcc</a:t>
            </a:r>
            <a:r>
              <a:rPr lang="en-US" altLang="ko-KR" sz="1200" dirty="0" smtClean="0"/>
              <a:t> feature </a:t>
            </a:r>
            <a:r>
              <a:rPr lang="en-US" altLang="ko-KR" sz="1200" dirty="0"/>
              <a:t>file</a:t>
            </a:r>
            <a:r>
              <a:rPr lang="en-US" altLang="ko-KR" sz="1200" dirty="0" smtClean="0"/>
              <a:t>&gt;:&lt;position&gt;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en-US" altLang="ko-KR" sz="2000" dirty="0" err="1" smtClean="0"/>
              <a:t>cmvn.scp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speaker_id</a:t>
            </a:r>
            <a:r>
              <a:rPr lang="en-US" altLang="ko-KR" sz="1200" dirty="0" smtClean="0"/>
              <a:t>&gt; &lt;path of </a:t>
            </a:r>
            <a:r>
              <a:rPr lang="en-US" altLang="ko-KR" sz="1200" dirty="0" err="1" smtClean="0"/>
              <a:t>cmvn</a:t>
            </a:r>
            <a:r>
              <a:rPr lang="en-US" altLang="ko-KR" sz="1200" dirty="0" smtClean="0"/>
              <a:t> file&gt;:&lt;</a:t>
            </a:r>
            <a:r>
              <a:rPr lang="en-US" altLang="ko-KR" sz="1200" dirty="0"/>
              <a:t>position</a:t>
            </a:r>
            <a:r>
              <a:rPr lang="en-US" altLang="ko-KR" sz="1200" dirty="0" smtClean="0"/>
              <a:t>&gt;</a:t>
            </a:r>
          </a:p>
          <a:p>
            <a:pPr>
              <a:buFontTx/>
              <a:buChar char="-"/>
            </a:pPr>
            <a:r>
              <a:rPr lang="en-US" altLang="ko-KR" sz="2000" dirty="0" err="1" smtClean="0"/>
              <a:t>mfcc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200" dirty="0" smtClean="0"/>
              <a:t>MFCC feature files of training dataset</a:t>
            </a:r>
            <a:endParaRPr lang="en-US" altLang="ko-KR" sz="1200" dirty="0"/>
          </a:p>
        </p:txBody>
      </p:sp>
      <p:sp>
        <p:nvSpPr>
          <p:cNvPr id="6" name="Rectangle 5"/>
          <p:cNvSpPr/>
          <p:nvPr/>
        </p:nvSpPr>
        <p:spPr>
          <a:xfrm>
            <a:off x="1788383" y="1825625"/>
            <a:ext cx="141949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Kaldi Root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1969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9925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egs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4012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8" idx="0"/>
          </p:cNvCxnSpPr>
          <p:nvPr/>
        </p:nvCxnSpPr>
        <p:spPr>
          <a:xfrm flipH="1">
            <a:off x="1418268" y="2208802"/>
            <a:ext cx="1079864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2498132" y="2208802"/>
            <a:ext cx="2180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9" idx="0"/>
          </p:cNvCxnSpPr>
          <p:nvPr/>
        </p:nvCxnSpPr>
        <p:spPr>
          <a:xfrm>
            <a:off x="2498132" y="2208802"/>
            <a:ext cx="1084223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64794" y="2818402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wsj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3252" y="2818402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zeroth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8" idx="2"/>
            <a:endCxn id="15" idx="0"/>
          </p:cNvCxnSpPr>
          <p:nvPr/>
        </p:nvCxnSpPr>
        <p:spPr>
          <a:xfrm flipH="1">
            <a:off x="1413137" y="2700840"/>
            <a:ext cx="5131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6" idx="0"/>
          </p:cNvCxnSpPr>
          <p:nvPr/>
        </p:nvCxnSpPr>
        <p:spPr>
          <a:xfrm>
            <a:off x="1418268" y="2700840"/>
            <a:ext cx="717683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88383" y="3319139"/>
            <a:ext cx="70026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16" idx="2"/>
            <a:endCxn id="28" idx="0"/>
          </p:cNvCxnSpPr>
          <p:nvPr/>
        </p:nvCxnSpPr>
        <p:spPr>
          <a:xfrm>
            <a:off x="2135951" y="3201579"/>
            <a:ext cx="2566" cy="117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550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156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0" name="Straight Arrow Connector 39"/>
          <p:cNvCxnSpPr>
            <a:stCxn id="28" idx="2"/>
            <a:endCxn id="38" idx="0"/>
          </p:cNvCxnSpPr>
          <p:nvPr/>
        </p:nvCxnSpPr>
        <p:spPr>
          <a:xfrm flipH="1">
            <a:off x="703387" y="3702316"/>
            <a:ext cx="14351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2"/>
            <a:endCxn id="39" idx="0"/>
          </p:cNvCxnSpPr>
          <p:nvPr/>
        </p:nvCxnSpPr>
        <p:spPr>
          <a:xfrm>
            <a:off x="2138517" y="3702316"/>
            <a:ext cx="7254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752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358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4" name="Straight Arrow Connector 43"/>
          <p:cNvCxnSpPr>
            <a:stCxn id="28" idx="2"/>
            <a:endCxn id="42" idx="0"/>
          </p:cNvCxnSpPr>
          <p:nvPr/>
        </p:nvCxnSpPr>
        <p:spPr>
          <a:xfrm flipH="1">
            <a:off x="1423587" y="3702316"/>
            <a:ext cx="7149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2"/>
            <a:endCxn id="43" idx="0"/>
          </p:cNvCxnSpPr>
          <p:nvPr/>
        </p:nvCxnSpPr>
        <p:spPr>
          <a:xfrm>
            <a:off x="2138517" y="3702316"/>
            <a:ext cx="14456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7954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56045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28" idx="2"/>
            <a:endCxn id="46" idx="0"/>
          </p:cNvCxnSpPr>
          <p:nvPr/>
        </p:nvCxnSpPr>
        <p:spPr>
          <a:xfrm>
            <a:off x="2138517" y="3702316"/>
            <a:ext cx="52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2"/>
            <a:endCxn id="47" idx="0"/>
          </p:cNvCxnSpPr>
          <p:nvPr/>
        </p:nvCxnSpPr>
        <p:spPr>
          <a:xfrm>
            <a:off x="2138517" y="3702316"/>
            <a:ext cx="2165871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791961" y="4337957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stCxn id="46" idx="2"/>
            <a:endCxn id="59" idx="0"/>
          </p:cNvCxnSpPr>
          <p:nvPr/>
        </p:nvCxnSpPr>
        <p:spPr>
          <a:xfrm flipH="1">
            <a:off x="2140304" y="4211725"/>
            <a:ext cx="3483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230602" y="4221556"/>
            <a:ext cx="18152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make_mfcc.sh</a:t>
            </a:r>
            <a:br>
              <a:rPr lang="en-US" altLang="ko-KR" sz="1200" dirty="0" smtClean="0"/>
            </a:br>
            <a:r>
              <a:rPr lang="en-US" altLang="ko-KR" sz="1200" dirty="0" smtClean="0"/>
              <a:t>compute_cmvn_stats.sh</a:t>
            </a:r>
            <a:endParaRPr lang="en-US" altLang="ko-KR" sz="1200" dirty="0"/>
          </a:p>
        </p:txBody>
      </p:sp>
      <p:sp>
        <p:nvSpPr>
          <p:cNvPr id="35" name="Rectangle 34"/>
          <p:cNvSpPr/>
          <p:nvPr/>
        </p:nvSpPr>
        <p:spPr>
          <a:xfrm>
            <a:off x="361116" y="4225906"/>
            <a:ext cx="84830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mfcc.conf</a:t>
            </a:r>
            <a:endParaRPr lang="en-US" altLang="ko-KR" sz="1200" dirty="0"/>
          </a:p>
        </p:txBody>
      </p:sp>
      <p:sp>
        <p:nvSpPr>
          <p:cNvPr id="36" name="Rectangle 35"/>
          <p:cNvSpPr/>
          <p:nvPr/>
        </p:nvSpPr>
        <p:spPr>
          <a:xfrm>
            <a:off x="4665791" y="3832900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mfcc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28" idx="2"/>
            <a:endCxn id="36" idx="0"/>
          </p:cNvCxnSpPr>
          <p:nvPr/>
        </p:nvCxnSpPr>
        <p:spPr>
          <a:xfrm>
            <a:off x="2138517" y="3702316"/>
            <a:ext cx="2875617" cy="13058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91961" y="4729843"/>
            <a:ext cx="1056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feats.scp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cmvn.scp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677888" y="4227791"/>
            <a:ext cx="923907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*.ark, *.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scp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9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Kaldi </a:t>
            </a:r>
            <a:r>
              <a:rPr lang="en-US" altLang="ko-KR" sz="2000" dirty="0"/>
              <a:t>: Step </a:t>
            </a:r>
            <a:r>
              <a:rPr lang="en-US" altLang="ko-KR" sz="2000" dirty="0" smtClean="0"/>
              <a:t>2 </a:t>
            </a:r>
            <a:r>
              <a:rPr lang="en-US" altLang="ko-KR" sz="2000" dirty="0"/>
              <a:t>– </a:t>
            </a:r>
            <a:r>
              <a:rPr lang="en-US" altLang="ko-KR" sz="2000" dirty="0" smtClean="0"/>
              <a:t>Language Data </a:t>
            </a:r>
            <a:r>
              <a:rPr lang="en-US" altLang="ko-KR" sz="2000" dirty="0"/>
              <a:t>preparation</a:t>
            </a:r>
            <a:endParaRPr lang="ko-KR" alt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38950" y="1825625"/>
            <a:ext cx="5614850" cy="4351338"/>
          </a:xfrm>
        </p:spPr>
        <p:txBody>
          <a:bodyPr>
            <a:normAutofit/>
          </a:bodyPr>
          <a:lstStyle/>
          <a:p>
            <a:pPr lvl="0">
              <a:buFontTx/>
              <a:buChar char="-"/>
            </a:pPr>
            <a:r>
              <a:rPr lang="en-US" altLang="ko-KR" sz="2000" dirty="0" smtClean="0">
                <a:solidFill>
                  <a:prstClr val="black"/>
                </a:solidFill>
              </a:rPr>
              <a:t>phones.txt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</a:rPr>
              <a:t>&lt;phone&gt;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lexicon.txt</a:t>
            </a:r>
          </a:p>
          <a:p>
            <a:pPr marL="0" indent="0">
              <a:buNone/>
            </a:pPr>
            <a:r>
              <a:rPr lang="en-US" altLang="ko-KR" sz="1200" dirty="0" smtClean="0"/>
              <a:t>&lt;word&gt; &lt;phone1&gt; </a:t>
            </a:r>
            <a:r>
              <a:rPr lang="en-US" altLang="ko-KR" sz="1200" dirty="0"/>
              <a:t>&lt;</a:t>
            </a:r>
            <a:r>
              <a:rPr lang="en-US" altLang="ko-KR" sz="1200" dirty="0" smtClean="0"/>
              <a:t>phone2&gt; </a:t>
            </a:r>
            <a:r>
              <a:rPr lang="en-US" altLang="ko-KR" sz="1200" dirty="0"/>
              <a:t>&lt;</a:t>
            </a:r>
            <a:r>
              <a:rPr lang="en-US" altLang="ko-KR" sz="1200" dirty="0" smtClean="0"/>
              <a:t>phone3&gt; …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silence_phones.txt</a:t>
            </a:r>
          </a:p>
          <a:p>
            <a:pPr marL="0" indent="0">
              <a:buNone/>
            </a:pPr>
            <a:r>
              <a:rPr lang="en-US" altLang="ko-KR" sz="1200" dirty="0" smtClean="0"/>
              <a:t>&lt;silence phone&gt;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nonsilence_phones.txt</a:t>
            </a:r>
          </a:p>
          <a:p>
            <a:pPr marL="0" indent="0">
              <a:buNone/>
            </a:pP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nonsilence</a:t>
            </a:r>
            <a:r>
              <a:rPr lang="en-US" altLang="ko-KR" sz="1200" dirty="0" smtClean="0"/>
              <a:t> phone&gt;</a:t>
            </a:r>
          </a:p>
          <a:p>
            <a:pPr lvl="0">
              <a:buFontTx/>
              <a:buChar char="-"/>
            </a:pPr>
            <a:r>
              <a:rPr lang="en-US" altLang="ko-KR" sz="2000" dirty="0" smtClean="0">
                <a:solidFill>
                  <a:prstClr val="black"/>
                </a:solidFill>
              </a:rPr>
              <a:t>Extra_questions.txt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</a:rPr>
              <a:t>&lt;silence phone1&gt; </a:t>
            </a:r>
            <a:r>
              <a:rPr lang="en-US" altLang="ko-KR" sz="1200" dirty="0">
                <a:solidFill>
                  <a:prstClr val="black"/>
                </a:solidFill>
              </a:rPr>
              <a:t>&lt;silence </a:t>
            </a:r>
            <a:r>
              <a:rPr lang="en-US" altLang="ko-KR" sz="1200" dirty="0" smtClean="0">
                <a:solidFill>
                  <a:prstClr val="black"/>
                </a:solidFill>
              </a:rPr>
              <a:t>phone2&gt; </a:t>
            </a:r>
            <a:r>
              <a:rPr lang="en-US" altLang="ko-KR" sz="1200" dirty="0">
                <a:solidFill>
                  <a:prstClr val="black"/>
                </a:solidFill>
              </a:rPr>
              <a:t>&lt;silence </a:t>
            </a:r>
            <a:r>
              <a:rPr lang="en-US" altLang="ko-KR" sz="1200" dirty="0" smtClean="0">
                <a:solidFill>
                  <a:prstClr val="black"/>
                </a:solidFill>
              </a:rPr>
              <a:t>phone3&gt; …</a:t>
            </a:r>
          </a:p>
          <a:p>
            <a:pPr marL="0" indent="0">
              <a:buNone/>
            </a:pPr>
            <a:r>
              <a:rPr lang="en-US" altLang="ko-KR" sz="1200" dirty="0"/>
              <a:t>&lt;</a:t>
            </a:r>
            <a:r>
              <a:rPr lang="en-US" altLang="ko-KR" sz="1200" dirty="0" err="1"/>
              <a:t>nonsilence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phone1&gt;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nonsilence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phone2&gt;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nonsilence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phone3&gt; …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8383" y="1825625"/>
            <a:ext cx="141949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Kaldi Root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1969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9925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egs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4012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8" idx="0"/>
          </p:cNvCxnSpPr>
          <p:nvPr/>
        </p:nvCxnSpPr>
        <p:spPr>
          <a:xfrm flipH="1">
            <a:off x="1418268" y="2208802"/>
            <a:ext cx="1079864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2498132" y="2208802"/>
            <a:ext cx="2180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9" idx="0"/>
          </p:cNvCxnSpPr>
          <p:nvPr/>
        </p:nvCxnSpPr>
        <p:spPr>
          <a:xfrm>
            <a:off x="2498132" y="2208802"/>
            <a:ext cx="1084223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64794" y="2818402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wsj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3252" y="2818402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zeroth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8" idx="2"/>
            <a:endCxn id="15" idx="0"/>
          </p:cNvCxnSpPr>
          <p:nvPr/>
        </p:nvCxnSpPr>
        <p:spPr>
          <a:xfrm flipH="1">
            <a:off x="1413137" y="2700840"/>
            <a:ext cx="5131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6" idx="0"/>
          </p:cNvCxnSpPr>
          <p:nvPr/>
        </p:nvCxnSpPr>
        <p:spPr>
          <a:xfrm>
            <a:off x="1418268" y="2700840"/>
            <a:ext cx="717683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88383" y="3319139"/>
            <a:ext cx="70026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16" idx="2"/>
            <a:endCxn id="28" idx="0"/>
          </p:cNvCxnSpPr>
          <p:nvPr/>
        </p:nvCxnSpPr>
        <p:spPr>
          <a:xfrm>
            <a:off x="2135951" y="3201579"/>
            <a:ext cx="2566" cy="117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550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156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0" name="Straight Arrow Connector 39"/>
          <p:cNvCxnSpPr>
            <a:stCxn id="28" idx="2"/>
            <a:endCxn id="38" idx="0"/>
          </p:cNvCxnSpPr>
          <p:nvPr/>
        </p:nvCxnSpPr>
        <p:spPr>
          <a:xfrm flipH="1">
            <a:off x="703387" y="3702316"/>
            <a:ext cx="14351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2"/>
            <a:endCxn id="39" idx="0"/>
          </p:cNvCxnSpPr>
          <p:nvPr/>
        </p:nvCxnSpPr>
        <p:spPr>
          <a:xfrm>
            <a:off x="2138517" y="3702316"/>
            <a:ext cx="7254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752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358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4" name="Straight Arrow Connector 43"/>
          <p:cNvCxnSpPr>
            <a:stCxn id="28" idx="2"/>
            <a:endCxn id="42" idx="0"/>
          </p:cNvCxnSpPr>
          <p:nvPr/>
        </p:nvCxnSpPr>
        <p:spPr>
          <a:xfrm flipH="1">
            <a:off x="1423587" y="3702316"/>
            <a:ext cx="7149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2"/>
            <a:endCxn id="43" idx="0"/>
          </p:cNvCxnSpPr>
          <p:nvPr/>
        </p:nvCxnSpPr>
        <p:spPr>
          <a:xfrm>
            <a:off x="2138517" y="3702316"/>
            <a:ext cx="14456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7954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56045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28" idx="2"/>
            <a:endCxn id="46" idx="0"/>
          </p:cNvCxnSpPr>
          <p:nvPr/>
        </p:nvCxnSpPr>
        <p:spPr>
          <a:xfrm>
            <a:off x="2138517" y="3702316"/>
            <a:ext cx="52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2"/>
            <a:endCxn id="47" idx="0"/>
          </p:cNvCxnSpPr>
          <p:nvPr/>
        </p:nvCxnSpPr>
        <p:spPr>
          <a:xfrm>
            <a:off x="2138517" y="3702316"/>
            <a:ext cx="2165871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791961" y="4337957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stCxn id="46" idx="2"/>
            <a:endCxn id="59" idx="0"/>
          </p:cNvCxnSpPr>
          <p:nvPr/>
        </p:nvCxnSpPr>
        <p:spPr>
          <a:xfrm flipH="1">
            <a:off x="2140304" y="4211725"/>
            <a:ext cx="3483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796317" y="4847366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2144660" y="4721134"/>
            <a:ext cx="3483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91961" y="5243647"/>
            <a:ext cx="1790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phones.txt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lexicon.txt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silence_phones.txt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nonsilience_phones.txt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extra_questions.txt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663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Kaldi </a:t>
            </a:r>
            <a:r>
              <a:rPr lang="en-US" altLang="ko-KR" sz="2000" dirty="0"/>
              <a:t>: Step 2 – </a:t>
            </a:r>
            <a:r>
              <a:rPr lang="en-US" altLang="ko-KR" sz="2000" dirty="0" smtClean="0"/>
              <a:t>Dictionary Conversion</a:t>
            </a:r>
            <a:endParaRPr lang="ko-KR" alt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38950" y="1825625"/>
            <a:ext cx="2508067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000" dirty="0" smtClean="0"/>
              <a:t>oov.txt</a:t>
            </a:r>
          </a:p>
          <a:p>
            <a:pPr marL="0" indent="0">
              <a:buNone/>
            </a:pPr>
            <a:r>
              <a:rPr lang="en-US" altLang="ko-KR" sz="1200" dirty="0" smtClean="0"/>
              <a:t>&lt;garbage phone&gt;</a:t>
            </a:r>
          </a:p>
          <a:p>
            <a:pPr lvl="0">
              <a:buFontTx/>
              <a:buChar char="-"/>
            </a:pPr>
            <a:r>
              <a:rPr lang="en-US" altLang="ko-KR" sz="2000" dirty="0" smtClean="0">
                <a:solidFill>
                  <a:prstClr val="black"/>
                </a:solidFill>
              </a:rPr>
              <a:t>phones.txt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</a:rPr>
              <a:t>&lt;phone&gt; &lt;symbol of phone&gt;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r>
              <a:rPr lang="en-US" altLang="ko-KR" sz="2000" dirty="0" smtClean="0">
                <a:solidFill>
                  <a:prstClr val="black"/>
                </a:solidFill>
              </a:rPr>
              <a:t>words.txt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</a:rPr>
              <a:t>&lt;word&gt; &lt;symbol of word&gt;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8383" y="1825625"/>
            <a:ext cx="141949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Kaldi Root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1969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9925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egs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4012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8" idx="0"/>
          </p:cNvCxnSpPr>
          <p:nvPr/>
        </p:nvCxnSpPr>
        <p:spPr>
          <a:xfrm flipH="1">
            <a:off x="1418268" y="2208802"/>
            <a:ext cx="1079864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2498132" y="2208802"/>
            <a:ext cx="2180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9" idx="0"/>
          </p:cNvCxnSpPr>
          <p:nvPr/>
        </p:nvCxnSpPr>
        <p:spPr>
          <a:xfrm>
            <a:off x="2498132" y="2208802"/>
            <a:ext cx="1084223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64794" y="2818402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wsj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3252" y="2818402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zeroth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8" idx="2"/>
            <a:endCxn id="15" idx="0"/>
          </p:cNvCxnSpPr>
          <p:nvPr/>
        </p:nvCxnSpPr>
        <p:spPr>
          <a:xfrm flipH="1">
            <a:off x="1413137" y="2700840"/>
            <a:ext cx="5131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6" idx="0"/>
          </p:cNvCxnSpPr>
          <p:nvPr/>
        </p:nvCxnSpPr>
        <p:spPr>
          <a:xfrm>
            <a:off x="1418268" y="2700840"/>
            <a:ext cx="717683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88383" y="3319139"/>
            <a:ext cx="70026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16" idx="2"/>
            <a:endCxn id="28" idx="0"/>
          </p:cNvCxnSpPr>
          <p:nvPr/>
        </p:nvCxnSpPr>
        <p:spPr>
          <a:xfrm>
            <a:off x="2135951" y="3201579"/>
            <a:ext cx="2566" cy="117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550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156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0" name="Straight Arrow Connector 39"/>
          <p:cNvCxnSpPr>
            <a:stCxn id="28" idx="2"/>
            <a:endCxn id="38" idx="0"/>
          </p:cNvCxnSpPr>
          <p:nvPr/>
        </p:nvCxnSpPr>
        <p:spPr>
          <a:xfrm flipH="1">
            <a:off x="703387" y="3702316"/>
            <a:ext cx="14351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2"/>
            <a:endCxn id="39" idx="0"/>
          </p:cNvCxnSpPr>
          <p:nvPr/>
        </p:nvCxnSpPr>
        <p:spPr>
          <a:xfrm>
            <a:off x="2138517" y="3702316"/>
            <a:ext cx="7254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752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358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4" name="Straight Arrow Connector 43"/>
          <p:cNvCxnSpPr>
            <a:stCxn id="28" idx="2"/>
            <a:endCxn id="42" idx="0"/>
          </p:cNvCxnSpPr>
          <p:nvPr/>
        </p:nvCxnSpPr>
        <p:spPr>
          <a:xfrm flipH="1">
            <a:off x="1423587" y="3702316"/>
            <a:ext cx="7149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2"/>
            <a:endCxn id="43" idx="0"/>
          </p:cNvCxnSpPr>
          <p:nvPr/>
        </p:nvCxnSpPr>
        <p:spPr>
          <a:xfrm>
            <a:off x="2138517" y="3702316"/>
            <a:ext cx="14456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7954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56045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28" idx="2"/>
            <a:endCxn id="46" idx="0"/>
          </p:cNvCxnSpPr>
          <p:nvPr/>
        </p:nvCxnSpPr>
        <p:spPr>
          <a:xfrm>
            <a:off x="2138517" y="3702316"/>
            <a:ext cx="52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2"/>
            <a:endCxn id="47" idx="0"/>
          </p:cNvCxnSpPr>
          <p:nvPr/>
        </p:nvCxnSpPr>
        <p:spPr>
          <a:xfrm>
            <a:off x="2138517" y="3702316"/>
            <a:ext cx="2165871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791961" y="4337957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stCxn id="46" idx="2"/>
            <a:endCxn id="59" idx="0"/>
          </p:cNvCxnSpPr>
          <p:nvPr/>
        </p:nvCxnSpPr>
        <p:spPr>
          <a:xfrm flipH="1">
            <a:off x="2140304" y="4211725"/>
            <a:ext cx="3483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796317" y="4847366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endCxn id="36" idx="0"/>
          </p:cNvCxnSpPr>
          <p:nvPr/>
        </p:nvCxnSpPr>
        <p:spPr>
          <a:xfrm flipH="1">
            <a:off x="2144660" y="4721134"/>
            <a:ext cx="3483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508678" y="4337957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rgbClr val="FF0000"/>
                </a:solidFill>
              </a:rPr>
              <a:t>lang_nosp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46" idx="2"/>
            <a:endCxn id="51" idx="0"/>
          </p:cNvCxnSpPr>
          <p:nvPr/>
        </p:nvCxnSpPr>
        <p:spPr>
          <a:xfrm>
            <a:off x="2143787" y="4211725"/>
            <a:ext cx="713234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954143" y="4221556"/>
            <a:ext cx="1274581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/>
              <a:t>prepare_lang.sh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88647" y="4847366"/>
            <a:ext cx="1790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L.Fst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L_disambig.fst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oov.txt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p</a:t>
            </a:r>
            <a:r>
              <a:rPr lang="en-US" altLang="ko-KR" sz="1200" dirty="0" smtClean="0">
                <a:solidFill>
                  <a:srgbClr val="FF0000"/>
                </a:solidFill>
              </a:rPr>
              <a:t>hones.txt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words.txt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topo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38180" y="485171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phone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/>
          <p:cNvCxnSpPr>
            <a:stCxn id="51" idx="2"/>
            <a:endCxn id="55" idx="0"/>
          </p:cNvCxnSpPr>
          <p:nvPr/>
        </p:nvCxnSpPr>
        <p:spPr>
          <a:xfrm>
            <a:off x="2857021" y="4721134"/>
            <a:ext cx="1129502" cy="13057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33527" y="4829948"/>
            <a:ext cx="1790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context_indep.txt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silence.txt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nonsilence.txt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disambig.txt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optional_silence.txt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sets.txt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extra_questions.txt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word_boundary.txt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roots.txt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8274893" y="1825625"/>
            <a:ext cx="35725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 smtClean="0"/>
              <a:t>context_indep.txt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&lt;non-real phone&gt;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- silence.txt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&lt;silence phone&gt;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nonsilence.txt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200" dirty="0" smtClean="0"/>
              <a:t>&lt;non-silence </a:t>
            </a:r>
            <a:r>
              <a:rPr lang="en-US" altLang="ko-KR" sz="1200" dirty="0"/>
              <a:t>phone</a:t>
            </a:r>
            <a:r>
              <a:rPr lang="en-US" altLang="ko-KR" sz="1200" dirty="0" smtClean="0"/>
              <a:t>&gt;</a:t>
            </a:r>
          </a:p>
          <a:p>
            <a:pPr>
              <a:buFontTx/>
              <a:buChar char="-"/>
            </a:pPr>
            <a:r>
              <a:rPr lang="en-US" altLang="ko-KR" sz="2000" dirty="0" smtClean="0">
                <a:solidFill>
                  <a:prstClr val="black"/>
                </a:solidFill>
              </a:rPr>
              <a:t>sets.txt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olidFill>
                  <a:prstClr val="black"/>
                </a:solidFill>
              </a:rPr>
              <a:t>&lt;phone group name&gt; &lt;phone1&gt; &lt;phone2&gt; …</a:t>
            </a:r>
          </a:p>
          <a:p>
            <a:pPr>
              <a:buFontTx/>
              <a:buChar char="-"/>
            </a:pPr>
            <a:r>
              <a:rPr lang="en-US" altLang="ko-KR" sz="2000" dirty="0" smtClean="0">
                <a:solidFill>
                  <a:prstClr val="black"/>
                </a:solidFill>
              </a:rPr>
              <a:t>word_boundary.txt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olidFill>
                  <a:prstClr val="black"/>
                </a:solidFill>
              </a:rPr>
              <a:t>&lt;phone&gt; &lt;position in an word&gt;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 smtClean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prstClr val="black"/>
                </a:solidFill>
              </a:rPr>
              <a:t>silence (SIL), spoken noise (SPN), non-spoken noise (NSN), </a:t>
            </a:r>
            <a:r>
              <a:rPr lang="en-US" altLang="ko-KR" sz="1200" dirty="0" smtClean="0">
                <a:solidFill>
                  <a:prstClr val="black"/>
                </a:solidFill>
              </a:rPr>
              <a:t>laughter 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en-US" altLang="ko-KR" sz="1200" dirty="0" smtClean="0">
                <a:solidFill>
                  <a:prstClr val="black"/>
                </a:solidFill>
              </a:rPr>
              <a:t>LAU)</a:t>
            </a:r>
          </a:p>
          <a:p>
            <a:pPr mar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</a:rPr>
              <a:t>begin (_B), internal (_I), end (_E), singleton (_S)</a:t>
            </a:r>
          </a:p>
        </p:txBody>
      </p:sp>
    </p:spTree>
    <p:extLst>
      <p:ext uri="{BB962C8B-B14F-4D97-AF65-F5344CB8AC3E}">
        <p14:creationId xmlns:p14="http://schemas.microsoft.com/office/powerpoint/2010/main" val="74480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Kaldi </a:t>
            </a:r>
            <a:r>
              <a:rPr lang="en-US" altLang="ko-KR" sz="2000" dirty="0"/>
              <a:t>: Step </a:t>
            </a:r>
            <a:r>
              <a:rPr lang="en-US" altLang="ko-KR" sz="2000" dirty="0" smtClean="0"/>
              <a:t>3 </a:t>
            </a:r>
            <a:r>
              <a:rPr lang="en-US" altLang="ko-KR" sz="2000" dirty="0"/>
              <a:t>– </a:t>
            </a:r>
            <a:r>
              <a:rPr lang="en-US" altLang="ko-KR" sz="2000" dirty="0" err="1" smtClean="0"/>
              <a:t>monophone</a:t>
            </a:r>
            <a:r>
              <a:rPr lang="en-US" altLang="ko-KR" sz="2000" dirty="0" smtClean="0"/>
              <a:t> model training and aligning</a:t>
            </a:r>
            <a:endParaRPr lang="ko-KR" alt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38950" y="1825625"/>
            <a:ext cx="5614850" cy="4351338"/>
          </a:xfrm>
        </p:spPr>
        <p:txBody>
          <a:bodyPr>
            <a:normAutofit/>
          </a:bodyPr>
          <a:lstStyle/>
          <a:p>
            <a:pPr lvl="0">
              <a:buFontTx/>
              <a:buChar char="-"/>
            </a:pPr>
            <a:r>
              <a:rPr lang="en-US" altLang="ko-KR" sz="2000" dirty="0" smtClean="0">
                <a:solidFill>
                  <a:prstClr val="black"/>
                </a:solidFill>
              </a:rPr>
              <a:t>mono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</a:rPr>
              <a:t>trained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monophone</a:t>
            </a:r>
            <a:r>
              <a:rPr lang="en-US" altLang="ko-KR" sz="1200" dirty="0" smtClean="0">
                <a:solidFill>
                  <a:prstClr val="black"/>
                </a:solidFill>
              </a:rPr>
              <a:t> acoustic model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err="1" smtClean="0"/>
              <a:t>mono_ali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200" dirty="0" smtClean="0"/>
              <a:t>Result of aligning training data using trained </a:t>
            </a:r>
            <a:r>
              <a:rPr lang="en-US" altLang="ko-KR" sz="1200" dirty="0" err="1" smtClean="0"/>
              <a:t>monophone</a:t>
            </a:r>
            <a:r>
              <a:rPr lang="en-US" altLang="ko-KR" sz="1200" dirty="0" smtClean="0"/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acoustic </a:t>
            </a:r>
            <a:r>
              <a:rPr lang="en-US" altLang="ko-KR" sz="1200" dirty="0" smtClean="0"/>
              <a:t>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8383" y="1825625"/>
            <a:ext cx="141949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Kaldi Root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1969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9925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egs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4012" y="231766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 flipH="1">
            <a:off x="1418268" y="2208802"/>
            <a:ext cx="1079864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2498132" y="2208802"/>
            <a:ext cx="2180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2498132" y="2208802"/>
            <a:ext cx="1084223" cy="1088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4794" y="2818402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wsj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3252" y="2818402"/>
            <a:ext cx="705398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zeroth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7" idx="2"/>
            <a:endCxn id="12" idx="0"/>
          </p:cNvCxnSpPr>
          <p:nvPr/>
        </p:nvCxnSpPr>
        <p:spPr>
          <a:xfrm flipH="1">
            <a:off x="1413137" y="2700840"/>
            <a:ext cx="5131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>
            <a:off x="1418268" y="2700840"/>
            <a:ext cx="717683" cy="11756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88383" y="3319139"/>
            <a:ext cx="700267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  <a:endCxn id="16" idx="0"/>
          </p:cNvCxnSpPr>
          <p:nvPr/>
        </p:nvCxnSpPr>
        <p:spPr>
          <a:xfrm>
            <a:off x="2135951" y="3201579"/>
            <a:ext cx="2566" cy="117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50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56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6" idx="2"/>
            <a:endCxn id="18" idx="0"/>
          </p:cNvCxnSpPr>
          <p:nvPr/>
        </p:nvCxnSpPr>
        <p:spPr>
          <a:xfrm flipH="1">
            <a:off x="703387" y="3702316"/>
            <a:ext cx="14351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  <a:endCxn id="19" idx="0"/>
          </p:cNvCxnSpPr>
          <p:nvPr/>
        </p:nvCxnSpPr>
        <p:spPr>
          <a:xfrm>
            <a:off x="2138517" y="3702316"/>
            <a:ext cx="7254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52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358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steps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6" idx="2"/>
            <a:endCxn id="22" idx="0"/>
          </p:cNvCxnSpPr>
          <p:nvPr/>
        </p:nvCxnSpPr>
        <p:spPr>
          <a:xfrm flipH="1">
            <a:off x="1423587" y="3702316"/>
            <a:ext cx="71493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23" idx="0"/>
          </p:cNvCxnSpPr>
          <p:nvPr/>
        </p:nvCxnSpPr>
        <p:spPr>
          <a:xfrm>
            <a:off x="2138517" y="3702316"/>
            <a:ext cx="14456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95444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56045" y="3828548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6" idx="2"/>
            <a:endCxn id="26" idx="0"/>
          </p:cNvCxnSpPr>
          <p:nvPr/>
        </p:nvCxnSpPr>
        <p:spPr>
          <a:xfrm>
            <a:off x="2138517" y="3702316"/>
            <a:ext cx="5270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27" idx="0"/>
          </p:cNvCxnSpPr>
          <p:nvPr/>
        </p:nvCxnSpPr>
        <p:spPr>
          <a:xfrm>
            <a:off x="2138517" y="3702316"/>
            <a:ext cx="2165871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34102" y="4221556"/>
            <a:ext cx="1167307" cy="610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train_mono.sh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align_si.sh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91961" y="4337957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 flipH="1">
            <a:off x="2140304" y="4211725"/>
            <a:ext cx="3483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510418" y="4873532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mono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19" idx="2"/>
            <a:endCxn id="41" idx="0"/>
          </p:cNvCxnSpPr>
          <p:nvPr/>
        </p:nvCxnSpPr>
        <p:spPr>
          <a:xfrm flipH="1">
            <a:off x="2858761" y="4211725"/>
            <a:ext cx="5226" cy="66180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220164" y="4877883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rgbClr val="FF0000"/>
                </a:solidFill>
              </a:rPr>
              <a:t>mono_ali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19" idx="2"/>
            <a:endCxn id="44" idx="0"/>
          </p:cNvCxnSpPr>
          <p:nvPr/>
        </p:nvCxnSpPr>
        <p:spPr>
          <a:xfrm>
            <a:off x="2863987" y="4211725"/>
            <a:ext cx="704520" cy="6661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/>
          <a:srcRect l="9232"/>
          <a:stretch/>
        </p:blipFill>
        <p:spPr>
          <a:xfrm>
            <a:off x="4993005" y="3431489"/>
            <a:ext cx="7106740" cy="219075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2508678" y="4337957"/>
            <a:ext cx="696686" cy="3831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lang_nosp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>
            <a:off x="2143787" y="4211725"/>
            <a:ext cx="713234" cy="1262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73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1605</Words>
  <Application>Microsoft Office PowerPoint</Application>
  <PresentationFormat>Widescreen</PresentationFormat>
  <Paragraphs>648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Theme</vt:lpstr>
      <vt:lpstr>PowerPoint Presentation</vt:lpstr>
      <vt:lpstr>PowerPoint Presentation</vt:lpstr>
      <vt:lpstr>Kaldi : Step 0 - Installing Kaldi</vt:lpstr>
      <vt:lpstr>Kaldi : Step 0 - Installing Kaldi</vt:lpstr>
      <vt:lpstr>Kaldi : Step 1 – Acoustic Data Preparation</vt:lpstr>
      <vt:lpstr>Kaldi : Step 1 – Feature Extraction</vt:lpstr>
      <vt:lpstr>Kaldi : Step 2 – Language Data preparation</vt:lpstr>
      <vt:lpstr>Kaldi : Step 2 – Dictionary Conversion</vt:lpstr>
      <vt:lpstr>Kaldi : Step 3 – monophone model training and aligning</vt:lpstr>
      <vt:lpstr>Kaldi : Step 3 – delta + delta-delta triphones model training and aligning</vt:lpstr>
      <vt:lpstr>Kaldi : Step 3 – LDA-MLLT triphones model training and aligning</vt:lpstr>
      <vt:lpstr>Kaldi : Step 3 – SAT triphones model training</vt:lpstr>
      <vt:lpstr>Kaldi : Step 3 – SAT triphones model aligning</vt:lpstr>
      <vt:lpstr>Kaldi : Step 4 – Create New Dictionary based on trained SAT triphones model</vt:lpstr>
      <vt:lpstr>Kaldi : Step 3 – SAT triphones model training and aligning</vt:lpstr>
      <vt:lpstr>Kaldi : Step 5 – Create language models</vt:lpstr>
      <vt:lpstr>Zeroth : Step 0 - Installing Zeroth</vt:lpstr>
      <vt:lpstr>Zeroth : Step 6 – ivector extractor training</vt:lpstr>
      <vt:lpstr>Zeroth : Step 6 – ivector extractor training</vt:lpstr>
      <vt:lpstr>Zeroth : Step 6 – ivector extractor training</vt:lpstr>
      <vt:lpstr>Zeroth : Step 6 – ivector extractor training</vt:lpstr>
      <vt:lpstr>Zeroth : Step 7 – DNN acoustic model training</vt:lpstr>
      <vt:lpstr>Zeroth : Step 7 – DNN acoustic model training</vt:lpstr>
      <vt:lpstr>Zeroth : Step 8 – Create dictionary model</vt:lpstr>
      <vt:lpstr>Zeroth Trained Model</vt:lpstr>
      <vt:lpstr>Kaldi GStreamer Server : Step 0 - Installing gstreamer server</vt:lpstr>
      <vt:lpstr>Kaldi GStreamer Server : Step 0 - Installing gstreamer server</vt:lpstr>
      <vt:lpstr>Kaldi GStreamer Server : Step 1 – Create .yaml conf file</vt:lpstr>
      <vt:lpstr>Kaldi GStreamer Server : Step 2 - Run server and worker</vt:lpstr>
      <vt:lpstr>Kaldi GStreamer Server : Step 3 - Run client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박민규</dc:creator>
  <cp:lastModifiedBy>박민규</cp:lastModifiedBy>
  <cp:revision>84</cp:revision>
  <dcterms:created xsi:type="dcterms:W3CDTF">2019-01-26T04:40:36Z</dcterms:created>
  <dcterms:modified xsi:type="dcterms:W3CDTF">2019-01-30T15:31:05Z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C:\Users\박민규\Desktop\Kaldi.pptx</vt:lpwstr>
  </property>
</Properties>
</file>