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58" r:id="rId8"/>
    <p:sldId id="260" r:id="rId9"/>
    <p:sldId id="261" r:id="rId10"/>
    <p:sldId id="259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29034261" val="931" rev64="64" revOS="3"/>
      <pr:smFileRevision xmlns:pr="smNativeData" dt="1529034261" val="101"/>
      <pr:guideOptions xmlns:pr="smNativeData" dt="152903426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2" d="100"/>
          <a:sy n="92" d="100"/>
        </p:scale>
        <p:origin x="1352" y="208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92" d="100"/>
          <a:sy n="92" d="100"/>
        </p:scale>
        <p:origin x="1352" y="208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US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BAAAHg0AAAg0AACkFQAAEAAAACYAAAAIAAAAffD///////8="/>
              </a:ext>
            </a:extLst>
          </p:cNvSpPr>
          <p:nvPr>
            <p:ph type="ctrTitle"/>
          </p:nvPr>
        </p:nvSpPr>
        <p:spPr>
          <a:xfrm>
            <a:off x="685800" y="2132330"/>
            <a:ext cx="7772400" cy="1385570"/>
          </a:xfr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txBgFill val="auto"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D0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wCAAA4BcAANAvAAC4IgAAEAAAACYAAAAIAAAAffD///////8="/>
              </a:ext>
            </a:extLst>
          </p:cNvSpPr>
          <p:nvPr>
            <p:ph type="subTitle" idx="1"/>
          </p:nvPr>
        </p:nvSpPr>
        <p:spPr>
          <a:xfrm>
            <a:off x="1371600" y="3881120"/>
            <a:ext cx="6400800" cy="1762760"/>
          </a:xfr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txBgFill val="auto"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  <a:lvl2pPr marL="381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txBgFill val="auto"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762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txBgFill val="auto"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143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txBgFill val="auto"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24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txBgFill val="auto"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fld id="{5A761519-57B7-23E3-F9CE-A1B65B800FF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yk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fld id="{03E46F21-6FEE-B199-A05C-99CC211256CC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A5B30E0-AE97-0EC6-D9E3-58937EAD2F0D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D5E557-19EB-8013-A56D-EF46AB2353BA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C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NgnAACwJQAAA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C0E2B48-06E1-5BDD-AFB6-F08865F859A5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1570551-1FAC-02F3-E2EF-E9A64BA114BC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Nh6cA0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D0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D42961-2FD4-81DF-9A6C-D98A67226C8C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od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B8C9DCB-8596-D96B-D834-733ED37A2E26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HBsAAEI0AAB9IwAAA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FTYjWx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4G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4REAAEI0AAAcGwAAA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g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24595BB-F5BF-1063-F1FD-0336DBB30756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gF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4G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284754A-04DF-D183-913C-F2D63B7267A7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kF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YA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541B21-6FD1-01ED-9FEC-99B855A269CC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EDA2C0E-4093-8FDA-DD62-B68F622C2BE3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FTYjWx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cQkAAKobAABhDQAAA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FTYjWx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g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YQ0AAHA1AACwJQAAEAAAACYAAAAIAAAAAQ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B4D3E1-AFC2-E125-8C0C-59709D427A0C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vfuv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58BD88-C6C8-0D4B-86E0-301EF3AE7065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04FD9DD-93AD-1A2F-E3F7-657A97B91530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g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7B010-5ED2-6246-9C8F-A813FEC16AFD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3C4DBBB-F5CE-912D-807C-037895327656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0uLi4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5EE9290-DE98-BB64-D656-2831DC18207D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gEAAFIVAADUCAAAA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C2D5EA5-EBE1-78A8-AF95-1DFD10DB5948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JCqzZ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FFDBBFD-B3F2-A84D-BC45-4518F50B4A10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iB0AAMYsAAAEIQAAA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xgMAAMYsAAAWHQAAA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FE24BA9-E7B2-B7BD-FC5A-11E805140A44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4065F3-BD91-1593-DFF8-4BC62BB6291E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Anthracite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AL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//////////8="/>
              </a:ext>
            </a:extLst>
          </p:cNvSpPr>
          <p:nvPr>
            <p:ph type="dt" sz="quarter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/>
            <a:fld id="{19CE5E4B-05F4-9BA8-BA76-F3FD10384CA6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Y/an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//////////8="/>
              </a:ext>
            </a:extLst>
          </p:cNvSpPr>
          <p:nvPr>
            <p:ph type="ftr" sz="quarter" idx="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D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5179EBB5-FBBC-2C1D-F2C1-0D48A58F0458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Lk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//////////8="/>
              </a:ext>
            </a:extLst>
          </p:cNvSpPr>
          <p:nvPr>
            <p:ph type="title" idx="3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5Htq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//////////8="/>
              </a:ext>
            </a:extLst>
          </p:cNvSpPr>
          <p:nvPr>
            <p:ph type="body" idx="4"/>
          </p:nvPr>
        </p:nvSpPr>
        <p:spPr>
          <a:xfrm>
            <a:off x="457200" y="1590675"/>
            <a:ext cx="8229600" cy="4533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txBgFill val="auto"/>
          <a:latin typeface="Chantilly Pro" pitchFamily="0" charset="0"/>
          <a:ea typeface="Chantilly Pro" pitchFamily="0" charset="0"/>
          <a:cs typeface="Chantilly Pro" pitchFamily="0" charset="0"/>
        </a:defRPr>
      </a:lvl1pPr>
    </p:titleStyle>
    <p:bodyStyle>
      <a:lvl1pPr marL="286385" marR="0" indent="-286385" algn="l" defTabSz="914400">
        <a:lnSpc>
          <a:spcPct val="100000"/>
        </a:lnSpc>
        <a:spcBef>
          <a:spcPts val="0"/>
        </a:spcBef>
        <a:spcAft>
          <a:spcPts val="100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txBgFill val="auto"/>
          <a:latin typeface="Chantilly Pro" pitchFamily="0" charset="0"/>
          <a:ea typeface="Chantilly Pro" pitchFamily="0" charset="0"/>
          <a:cs typeface="Chantilly Pro" pitchFamily="0" charset="0"/>
        </a:defRPr>
      </a:lvl1pPr>
      <a:lvl2pPr marL="619125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Chantilly Pro" pitchFamily="0" charset="0"/>
          <a:ea typeface="Chantilly Pro" pitchFamily="0" charset="0"/>
          <a:cs typeface="Chantilly Pro" pitchFamily="0" charset="0"/>
        </a:defRPr>
      </a:lvl2pPr>
      <a:lvl3pPr marL="952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Chantilly Pro" pitchFamily="0" charset="0"/>
          <a:ea typeface="Chantilly Pro" pitchFamily="0" charset="0"/>
          <a:cs typeface="Chantilly Pro" pitchFamily="0" charset="0"/>
        </a:defRPr>
      </a:lvl3pPr>
      <a:lvl4pPr marL="1333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Chantilly Pro" pitchFamily="0" charset="0"/>
          <a:ea typeface="Chantilly Pro" pitchFamily="0" charset="0"/>
          <a:cs typeface="Chantilly Pro" pitchFamily="0" charset="0"/>
        </a:defRPr>
      </a:lvl4pPr>
      <a:lvl5pPr marL="1714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Chantilly Pro" pitchFamily="0" charset="0"/>
          <a:ea typeface="Chantilly Pro" pitchFamily="0" charset="0"/>
          <a:cs typeface="Chantilly Pro" pitchFamily="0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BAAAHg0AAAg0AACkFQAAAAAAACYAAAAIAAAAAYAAAAAAAAA="/>
              </a:ext>
            </a:extLst>
          </p:cNvSpPr>
          <p:nvPr>
            <p:ph type="ctrTitle"/>
          </p:nvPr>
        </p:nvSpPr>
        <p:spPr>
          <a:xfrm>
            <a:off x="685800" y="2132330"/>
            <a:ext cx="7772400" cy="1385570"/>
          </a:xfrm>
        </p:spPr>
        <p:txBody>
          <a:bodyPr/>
          <a:lstStyle/>
          <a:p>
            <a:pPr/>
            <a:r>
              <a:t>Migrate to New Framework 1_1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wCAAA4BcAANAvAAC4IgAAAAAAACYAAAAIAAAAAQAAAAAAAAA="/>
              </a:ext>
            </a:extLst>
          </p:cNvSpPr>
          <p:nvPr>
            <p:ph type="subTitle" idx="1"/>
          </p:nvPr>
        </p:nvSpPr>
        <p:spPr>
          <a:xfrm>
            <a:off x="1371600" y="3881120"/>
            <a:ext cx="6400800" cy="1762760"/>
          </a:xfrm>
        </p:spPr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範例：Grid1.gd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FTYjWxMAAAAlAAAAEQAAAC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3BX9/fwEAAAAAAAAAAAAAAAAAAAAAAAAAAAAAAAAAAAAAAAAAAP//2QJ/f38Ad3d3A8zMzADAwP8Af39/AAAAAAAAAAAAAAAAAP///wAAAAAAIQAAABgAAAAUAAAA3wgAABkNAAAGLQAAjCE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42085" y="2129155"/>
            <a:ext cx="5876925" cy="33242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kKCzQ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範例：Sheep.gd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FTYjWxMAAAAlAAAAEQAAAC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BZEwAADAAAABAAAAAAAAAAAAAAAAAAAAAAAAAAHgAAAGgAAAAAAAAAAAAAAAAAAAAAAAAAAAAAABAnAAAQJwAAAAAAAAAAAAAAAAAAAAAAAAAAAAAAAAAAAAAAAAAAAAAUAAAAAAAAAMDA/wAAAAAAZAAAADIAAAAAAAAAZAAAAAAAAAB/f38ACgAAAB8AAABUAAAA///3BX9/fwEAAAAAAAAAAAAAAAAAAAAAAAAAAAAAAAAAAAAAAAAAAP//2QJ/f38Ad3d3A8zMzADAwP8Af39/AAAAAAAAAAAAAAAAAP///wAAAAAAIQAAABgAAAAUAAAAyAUAAHMPAAAWNAAAfB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511425"/>
            <a:ext cx="7527290" cy="17938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kKCzQ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範例：FishermanPlayer.gd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FTYjWxMAAAAlAAAAEQAAAC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3BX9/fwEAAAAAAAAAAAAAAAAAAAAAAAAAAAAAAAAAAAAAAAAAAP//2QJ/f38Ad3d3A8zMzADAwP8Af39/AAAAAAAAAAAAAAAAAP///wAAAAAAIQAAABgAAAAUAAAAcA0AAPIHAAAkLAAA3C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1291590"/>
            <a:ext cx="4991100" cy="55130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Legend1"/>
          <p:cNvSpPr>
            <a:extLst>
              <a:ext uri="smNativeData">
                <pr:smNativeData xmlns:pr="smNativeData" val="SMDATA_13_FTYjWxMAAAAlAAAA9gEAAA8BAAAAkAAAAEgAAACQAAAASAAAAAAAAAAAAAAAAAAAAAEAAABQAAAA8DBQoSdeBMCRuUPmDpnrPwAAAAAAAOA/AAAAAAAA4D8AAAAAAADgPwAAAAAAAOA/AAAAAAAA4D8AAAAAAADgPwAAAAAAAOA/AAAAAAAA4D8CAAAAjAAAAAEAAAAAAAAA///3DH9/fwgAAAAAAAAAAAAAAAAAAAAAAAAAAAAAAAAAAAAAZAAAAAEAAABAAAAAAAAAAAAAAAAAAAAAAAAAAAAAAAAAAAAAAAAAAAAAAAAAAAAAAAAAAAAAAAAAAAAAAAAAAAAAAAAAAAAAAAAAAAAAAAAAAAAAAAAAAAAAAAAAAAAAFAAAADwAAAAB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IBL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jJAAARQkAAK0zAAAhEgAAAAAAACYAAAAIAAAA//////////8="/>
              </a:ext>
            </a:extLst>
          </p:cNvSpPr>
          <p:nvPr/>
        </p:nvSpPr>
        <p:spPr>
          <a:xfrm>
            <a:off x="5955665" y="1506855"/>
            <a:ext cx="2444750" cy="1440180"/>
          </a:xfrm>
          <a:prstGeom prst="wedgeEllipseCallout">
            <a:avLst>
              <a:gd name="adj1" fmla="val -127299"/>
              <a:gd name="adj2" fmla="val 4312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defTabSz="914400">
              <a:tabLst/>
              <a:defRPr>
                <a:solidFill>
                  <a:srgbClr val="8C7B70"/>
                </a:solidFill>
                <a:latin typeface="Chantilly Pro" pitchFamily="0" charset="0"/>
                <a:ea typeface="Basic Roman" pitchFamily="1" charset="0"/>
                <a:cs typeface="Basic Roman" pitchFamily="1" charset="0"/>
              </a:defRPr>
            </a:pPr>
            <a:r>
              <a:t>可以定義個別動作了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原來的 Player.gd 變成這樣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FTYjWxMAAAAlAAAAEQAAAC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DSqwAADAAAABAAAAAAAAAAAAAAAAAAAAAAAAAAHgAAAGgAAAAAAAAAAAAAAAAAAAAAAAAAAAAAABAnAAAQJwAAAAAAAAAAAAAAAAAAAAAAAAAAAAAAAAAAAAAAAAAAAAAUAAAAAAAAAMDA/wAAAAAAZAAAADIAAAAAAAAAZAAAAAAAAAB/f38ACgAAAB8AAABUAAAA///3BX9/fwEAAAAAAAAAAAAAAAAAAAAAAAAAAAAAAAAAAAAAAAAAAP//2QJ/f38Ad3d3A8zMzADAwP8Af39/AAAAAAAAAAAAAAAAAP///wAAAAAAIQAAABgAAAAUAAAArw0AANkLAAAtJgAAIh0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24405" y="1925955"/>
            <a:ext cx="3981450" cy="28098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目標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sJ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Godot 本身的限制，使得目前程式其實缺乏物件導向，也很難擴充</a:t>
            </a:r>
          </a:p>
          <a:p>
            <a:pPr/>
            <a:r>
              <a:t>引進新的框架，希望達到下列效果</a:t>
            </a:r>
          </a:p>
          <a:p>
            <a:pPr lvl="1"/>
            <a:r>
              <a:t>物件導向</a:t>
            </a:r>
          </a:p>
          <a:p>
            <a:pPr lvl="1"/>
            <a:r>
              <a:t>減少重複</a:t>
            </a:r>
          </a:p>
          <a:p>
            <a:pPr lvl="1"/>
            <a:r>
              <a:t>以地圖為主，減少座標換算的需求</a:t>
            </a:r>
          </a:p>
          <a:p>
            <a:pPr lvl="1"/>
            <a:r>
              <a:t>提供更多資訊，便利擴充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BcrhQ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框架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BRrhQ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GridBase.gd (地圖的父類別)</a:t>
            </a:r>
          </a:p>
          <a:p>
            <a:pPr lvl="1"/>
            <a:r>
              <a:t>Grid.gd</a:t>
            </a:r>
          </a:p>
          <a:p>
            <a:pPr lvl="1"/>
            <a:r>
              <a:t>Grid1.gd</a:t>
            </a:r>
          </a:p>
          <a:p>
            <a:pPr lvl="1"/>
            <a:r>
              <a:t>Grid2.gd</a:t>
            </a:r>
          </a:p>
          <a:p>
            <a:pPr/>
            <a:r>
              <a:t>GridObject.gd （地圖上的物品的父類別）</a:t>
            </a:r>
          </a:p>
          <a:p>
            <a:pPr lvl="1"/>
            <a:r>
              <a:t>FishermanPlayer.gd</a:t>
            </a:r>
          </a:p>
          <a:p>
            <a:pPr lvl="1"/>
            <a:r>
              <a:t>Sheep.gd</a:t>
            </a:r>
          </a:p>
          <a:p>
            <a:pPr lvl="1"/>
            <a:r>
              <a:t>Wolf.gd</a:t>
            </a:r>
          </a:p>
          <a:p>
            <a:pPr lvl="1"/>
            <a:r>
              <a:t>Grass.gd</a:t>
            </a:r>
          </a:p>
        </p:txBody>
      </p:sp>
      <p:sp>
        <p:nvSpPr>
          <p:cNvPr id="4" name="Legend1"/>
          <p:cNvSpPr>
            <a:extLst>
              <a:ext uri="smNativeData">
                <pr:smNativeData xmlns:pr="smNativeData" val="SMDATA_13_FTYjWxMAAAAlAAAA9gEAAA8BAAAAkAAAAEgAAACQAAAASAAAAAAAAAAAAAAAAAAAAAEAAABQAAAAD5ZFGBrJ+b9HWO5phOXOPwAAAAAAAOA/AAAAAAAA4D8AAAAAAADgPwAAAAAAAOA/AAAAAAAA4D8AAAAAAADgPwAAAAAAAOA/AAAAAAAA4D8CAAAAjAAAAAEAAAAAAAAA///3DH9/fwgAAAAAAAAAAAAAAAAAAAAAAAAAAAAAAAAAAAAAZAAAAAEAAABAAAAAAAAAAAAAAAAAAAAAAAAAAAAAAAAAAAAAAAAAAAAAAAAAAAAAAAAAAAAAAAAAAAAAAAAAAAAAAAAAAAAAAAAAAAAAAAAAAAAAAAAAAAAAAAAAAAAAFAAAADwAAAAB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0EwAAXAwAAGcmAADpEQAAAAAAACYAAAAIAAAA//////////8="/>
              </a:ext>
            </a:extLst>
          </p:cNvSpPr>
          <p:nvPr/>
        </p:nvSpPr>
        <p:spPr>
          <a:xfrm>
            <a:off x="3121660" y="2009140"/>
            <a:ext cx="3121025" cy="902335"/>
          </a:xfrm>
          <a:prstGeom prst="wedgeEllipseCallout">
            <a:avLst>
              <a:gd name="adj1" fmla="val -80580"/>
              <a:gd name="adj2" fmla="val 1206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defTabSz="914400">
              <a:tabLst/>
              <a:defRPr>
                <a:solidFill>
                  <a:srgbClr val="8C7B70"/>
                </a:solidFill>
                <a:latin typeface="Chantilly Pro" pitchFamily="0" charset="0"/>
                <a:ea typeface="Basic Roman" pitchFamily="1" charset="0"/>
                <a:cs typeface="Basic Roman" pitchFamily="1" charset="0"/>
              </a:defRPr>
            </a:pPr>
            <a:r>
              <a:t>每張地圖一個檔案，繼承 GridBase</a:t>
            </a:r>
          </a:p>
        </p:txBody>
      </p:sp>
      <p:sp>
        <p:nvSpPr>
          <p:cNvPr id="5" name="AutoShape1"/>
          <p:cNvSpPr>
            <a:extLst>
              <a:ext uri="smNativeData">
                <pr:smNativeData xmlns:pr="smNativeData" val="SMDATA_13_FTYjWxMAAAAlAAAALAEAAA8BAAAAkAAAAEgAAACQAAAASAAAAAAAAAAAAAAAAAAAAAEAAABQAAAAAAAAAAAA4D8AAAAAAADgPwAAAAAAAOA/AAAAAAAA4D8AAAAAAADgPwAAAAAAAOA/AAAAAAAA4D8AAAAAAADgPwAAAAAAAOA/AAAAAAAA4D8CAAAAjAAAAAEAAAAAAAAA///3DH9/fwgAAAAAAAAAAAAAAAAAAAAAAAAAAAAAAAAAAAAAZAAAAAEAAABAAAAAAAAAAAAAAAAAAAAAAAAAAAAAAAAAAAAAAAAAAAAAAAAAAAAAAAAAAAAAAAAAAAAAAAAAAAAAAAAAAAAAAAAAAAAAAAAAAAAAAAAAAAAAAAAAAAAAFAAAADwAAAAB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tGgAAGBUAAIUlAAC4GAAAAAAAACYAAAAIAAAA//////////8="/>
              </a:ext>
            </a:extLst>
          </p:cNvSpPr>
          <p:nvPr/>
        </p:nvSpPr>
        <p:spPr>
          <a:xfrm>
            <a:off x="4377055" y="3429000"/>
            <a:ext cx="1722120" cy="589280"/>
          </a:xfrm>
          <a:prstGeom prst="flowChartProces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defTabSz="914400">
              <a:tabLst/>
              <a:defRPr>
                <a:solidFill>
                  <a:srgbClr val="8C7B70"/>
                </a:solidFill>
                <a:latin typeface="Chantilly Pro" pitchFamily="0" charset="0"/>
                <a:ea typeface="Basic Roman" pitchFamily="1" charset="0"/>
                <a:cs typeface="Basic Roman" pitchFamily="1" charset="0"/>
              </a:defRPr>
            </a:pPr>
            <a:r>
              <a:t>Player.gd</a:t>
            </a:r>
          </a:p>
        </p:txBody>
      </p:sp>
      <p:sp>
        <p:nvSpPr>
          <p:cNvPr id="6" name="AutoShape2"/>
          <p:cNvSpPr>
            <a:extLst>
              <a:ext uri="smNativeData">
                <pr:smNativeData xmlns:pr="smNativeData" val="SMDATA_13_FTYjWxMAAAAlAAAALAEAAA8BAAAAkAAAAEgAAACQAAAASAAAAAAAAAAAAAAAAAAAAAEAAABQAAAAAAAAAAAA4D8AAAAAAADgPwAAAAAAAOA/AAAAAAAA4D8AAAAAAADgPwAAAAAAAOA/AAAAAAAA4D8AAAAAAADgPwAAAAAAAOA/AAAAAAAA4D8CAAAAjAAAAAEAAAAAAAAA///3DH9/fwgAAAAAAAAAAAAAAAAAAAAAAAAAAAAAAAAAAAAAZAAAAAEAAABAAAAAAAAAAAAAAAAAAAAAAAAAAAAAAAAAAAAAAAAAAAAAAAAAAAAAAAAAAAAAAAAAAAAAAAAAAAAAAAAAAAAAAAAAAAAAAAAAAAAAAAAAAAAAAAAAAAAAFAAAADwAAAAB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kOYA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tGgAAmhkAAIUlAAA6HQAAAAAAACYAAAAIAAAA//////////8="/>
              </a:ext>
            </a:extLst>
          </p:cNvSpPr>
          <p:nvPr/>
        </p:nvSpPr>
        <p:spPr>
          <a:xfrm>
            <a:off x="4377055" y="4161790"/>
            <a:ext cx="1722120" cy="589280"/>
          </a:xfrm>
          <a:prstGeom prst="flowChartProces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defTabSz="914400">
              <a:tabLst/>
              <a:defRPr>
                <a:solidFill>
                  <a:srgbClr val="8C7B70"/>
                </a:solidFill>
                <a:latin typeface="Chantilly Pro" pitchFamily="0" charset="0"/>
                <a:ea typeface="Basic Roman" pitchFamily="1" charset="0"/>
                <a:cs typeface="Basic Roman" pitchFamily="1" charset="0"/>
              </a:defRPr>
            </a:pPr>
            <a:r>
              <a:t>Player.tscn</a:t>
            </a:r>
          </a:p>
        </p:txBody>
      </p:sp>
      <p:cxnSp>
        <p:nvCxnSpPr>
          <p:cNvPr id="7" name="Connector1"/>
          <p:cNvCxnSpPr>
            <a:endCxn id="5" idx="1"/>
            <a:extLst>
              <a:ext uri="smNativeData">
                <pr:smNativeData xmlns:pr="smNativeData" val="SMDATA_13_FTYjWxMAAAAlAAAADQ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BAAAAAAAAAP//2QkUAAAAAQAAABQAAAAUAAAAFAAAAAEAAAAAAAAAZAAAAGQAAAABAAAAlgAAAJY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P8c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dEwAA6BYAAO0aAAD0FgAAAAAAACYAAAAIAAAA//////////8="/>
              </a:ext>
            </a:extLst>
          </p:cNvCxnSpPr>
          <p:nvPr/>
        </p:nvCxnSpPr>
        <p:spPr>
          <a:xfrm rot="16200000">
            <a:off x="3799205" y="3153410"/>
            <a:ext cx="7620" cy="11480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cxnSp>
        <p:nvCxnSpPr>
          <p:cNvPr id="8" name="Connector2"/>
          <p:cNvCxnSpPr>
            <a:endCxn id="6" idx="1"/>
            <a:extLst>
              <a:ext uri="smNativeData">
                <pr:smNativeData xmlns:pr="smNativeData" val="SMDATA_13_FTYjWxMAAAAlAAAADQ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BAAAAAAAAAP//2QkUAAAAAQAAABQAAAAUAAAAFAAAAAEAAAAAAAAAZAAAAGQAAAABAAAAlgAAAJY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dEwAA9BYAAO0aAABqGwAAAAAAACYAAAAIAAAA//////////8="/>
              </a:ext>
            </a:extLst>
          </p:cNvCxnSpPr>
          <p:nvPr/>
        </p:nvCxnSpPr>
        <p:spPr>
          <a:xfrm rot="16200000" flipH="1">
            <a:off x="3440430" y="3519805"/>
            <a:ext cx="725170" cy="11480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sp>
        <p:nvSpPr>
          <p:cNvPr id="9" name="Legend2"/>
          <p:cNvSpPr>
            <a:extLst>
              <a:ext uri="smNativeData">
                <pr:smNativeData xmlns:pr="smNativeData" val="SMDATA_13_FTYjWxMAAAAlAAAA9gEAAA8BAAAAkAAAAEgAAACQAAAASAAAAAAAAAAAAAAAAAAAAAEAAABQAAAAnwvvl2/Hyb+TFqKv3RP0vwAAAAAAAOA/AAAAAAAA4D8AAAAAAADgPwAAAAAAAOA/AAAAAAAA4D8AAAAAAADgPwAAAAAAAOA/AAAAAAAA4D8CAAAAjAAAAAEAAAAAAAAA///3DH9/fwgAAAAAAAAAAAAAAAAAAAAAAAAAAAAAAAAAAAAAZAAAAAEAAABAAAAAAAAAAAAAAAAAAAAAAAAAAAAAAAAAAAAAAAAAAAAAAAAAAAAAAAAAAAAAAAAAAAAAAAAAAAAAAAAAAAAAAAAAAAAAAAAAAAAAAAAAAAAAAAAAAAAAFAAAADwAAAAB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dEwAA5h4AADsvAADCJwAAAAAAACYAAAAIAAAA//////////8="/>
              </a:ext>
            </a:extLst>
          </p:cNvSpPr>
          <p:nvPr/>
        </p:nvSpPr>
        <p:spPr>
          <a:xfrm>
            <a:off x="3228975" y="5022850"/>
            <a:ext cx="4448810" cy="1440180"/>
          </a:xfrm>
          <a:prstGeom prst="wedgeEllipseCallout">
            <a:avLst>
              <a:gd name="adj1" fmla="val -10070"/>
              <a:gd name="adj2" fmla="val -6274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defTabSz="914400">
              <a:tabLst/>
              <a:defRPr>
                <a:solidFill>
                  <a:srgbClr val="8C7B70"/>
                </a:solidFill>
                <a:latin typeface="Chantilly Pro" pitchFamily="0" charset="0"/>
                <a:ea typeface="Basic Roman" pitchFamily="1" charset="0"/>
                <a:cs typeface="Basic Roman" pitchFamily="1" charset="0"/>
              </a:defRPr>
            </a:pPr>
            <a:r>
              <a:t>Player.gd 跟 Godot 本身互動，FishermanPlayer.gd 跟 GridBase.gd 互動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GridObject.gd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zkw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init(_name, _type, _tscnPath)</a:t>
            </a:r>
          </a:p>
          <a:p>
            <a:pPr lvl="1"/>
            <a:r>
              <a:t>初始化，_tscnPath 是 tscn 檔案的路徑</a:t>
            </a:r>
          </a:p>
          <a:p>
            <a:pPr/>
            <a:r>
              <a:t>getType()</a:t>
            </a:r>
          </a:p>
          <a:p>
            <a:pPr lvl="1"/>
            <a:r>
              <a:t>回傳 type，如 Sheep</a:t>
            </a:r>
          </a:p>
          <a:p>
            <a:pPr/>
            <a:r>
              <a:t>getNode()</a:t>
            </a:r>
          </a:p>
          <a:p>
            <a:pPr lvl="1"/>
            <a:r>
              <a:t>回傳對應的 godot node</a:t>
            </a:r>
          </a:p>
          <a:p>
            <a:pPr/>
            <a:r>
              <a:t>getName()</a:t>
            </a:r>
          </a:p>
          <a:p>
            <a:pPr lvl="1"/>
            <a:r>
              <a:t>回傳名字，如 Sheep老大</a:t>
            </a:r>
          </a:p>
          <a:p>
            <a:pPr/>
            <a:r>
              <a:t>getParentGrid()</a:t>
            </a:r>
          </a:p>
          <a:p>
            <a:pPr lvl="1"/>
            <a:r>
              <a:t>回傳這個物件所在的 GridBase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FFkQ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9iamU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getGridPos()</a:t>
            </a:r>
          </a:p>
          <a:p>
            <a:pPr lvl="1"/>
            <a:r>
              <a:t>回傳棋盤座標</a:t>
            </a:r>
          </a:p>
          <a:p>
            <a:pPr/>
            <a:r>
              <a:t>getWorldPos()</a:t>
            </a:r>
          </a:p>
          <a:p>
            <a:pPr lvl="1"/>
            <a:r>
              <a:t>回傳世界座標</a:t>
            </a:r>
          </a:p>
          <a:p>
            <a:pPr/>
            <a:r>
              <a:t>isBlocking()</a:t>
            </a:r>
          </a:p>
          <a:p>
            <a:pPr lvl="1"/>
            <a:r>
              <a:t>會不會擋路</a:t>
            </a:r>
          </a:p>
          <a:p>
            <a:pPr/>
            <a:r>
              <a:t>isKinematicObject()</a:t>
            </a:r>
          </a:p>
          <a:p>
            <a:pPr lvl="1"/>
            <a:r>
              <a:t>如果node是 Kinematic 物件就回傳 true，否則回傳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9iamU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GridBase.gd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spawnObject(gridX, gridY, gdPath, name)</a:t>
            </a:r>
          </a:p>
          <a:p>
            <a:pPr lvl="1"/>
            <a:r>
              <a:t>在指定的棋盤座標長出 GridObject，gdPath 是 GridObject 的 gd 檔案路徑，name是要給該物件的名字</a:t>
            </a:r>
          </a:p>
          <a:p>
            <a:pPr/>
            <a:r>
              <a:t>getObjectFromNode(node)</a:t>
            </a:r>
          </a:p>
          <a:p>
            <a:pPr lvl="1"/>
            <a:r>
              <a:t>給予 godot node，回傳對應的 GridObject</a:t>
            </a:r>
          </a:p>
          <a:p>
            <a:pPr/>
            <a:r>
              <a:t>addObject(gridX, gridY, gridObject)</a:t>
            </a:r>
          </a:p>
          <a:p>
            <a:pPr lvl="1"/>
            <a:r>
              <a:t>把 GridObject 加到指定的棋盤座標</a:t>
            </a:r>
          </a:p>
          <a:p>
            <a:pPr/>
            <a:r>
              <a:t>removeObject(gridObject)</a:t>
            </a:r>
          </a:p>
          <a:p>
            <a:pPr lvl="1"/>
            <a:r>
              <a:t>把 GridObject 從 GridBase 上移除</a:t>
            </a:r>
          </a:p>
          <a:p>
            <a:pPr/>
            <a:r>
              <a:t>removeObjects(gridX, gridY)</a:t>
            </a:r>
          </a:p>
          <a:p>
            <a:pPr lvl="1"/>
            <a:r>
              <a:t>移除指定棋盤座標上的所有 GridObject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9iamU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FlP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getObjects(gridX, gridY)</a:t>
            </a:r>
          </a:p>
          <a:p>
            <a:pPr lvl="1"/>
            <a:r>
              <a:t>取得在指定棋盤座標上的所有 GridObject，回傳陣列</a:t>
            </a:r>
          </a:p>
          <a:p>
            <a:pPr/>
            <a:r>
              <a:t>getObjectByName(gridX, gridY, name)</a:t>
            </a:r>
          </a:p>
          <a:p>
            <a:pPr lvl="1"/>
            <a:r>
              <a:t>取得在指定棋盤座標上名字為name的 GridObject，只會有一個</a:t>
            </a:r>
          </a:p>
          <a:p>
            <a:pPr/>
            <a:r>
              <a:t>getFirstObject(gridX, gridY)</a:t>
            </a:r>
          </a:p>
          <a:p>
            <a:pPr lvl="1"/>
            <a:r>
              <a:t>取得在指定棋盤座標上的第一個 GridObject</a:t>
            </a:r>
          </a:p>
          <a:p>
            <a:pPr/>
            <a:r>
              <a:t>isGridCellVacant(gridX, gridY, direction=Vector2())</a:t>
            </a:r>
          </a:p>
          <a:p>
            <a:pPr lvl="1"/>
            <a:r>
              <a:t>詢問在指定棋盤座標上有沒有東西會擋路，若有指定 direction 則自動計算目標座標</a:t>
            </a:r>
          </a:p>
          <a:p>
            <a:pPr/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FTYjW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getWorldPos(gridX, gridY)</a:t>
            </a:r>
          </a:p>
          <a:p>
            <a:pPr lvl="1"/>
            <a:r>
              <a:t>將棋盤座標轉換成世界座標</a:t>
            </a:r>
          </a:p>
          <a:p>
            <a:pPr/>
            <a:r>
              <a:t>getMapPos(worldX, worldY)</a:t>
            </a:r>
          </a:p>
          <a:p>
            <a:pPr lvl="1"/>
            <a:r>
              <a:t>將世界座標轉換成棋盤座標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TYjW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hmcm0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範例：Grid.gd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FTYjWxMAAAAlAAAAEQAAAC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3BX9/fwEAAAAAAAAAAAAAAAAAAAAAAAAAAAAAAAAAAAAAAAAAAP//2QJ/f38Ad3d3A8zMzADAwP8Af39/AAAAAAAAAAAAAAAAAP///wAAAAAAIQAAABgAAAAUAAAARQkAAEkMAACLLAAAUCM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06855" y="1997075"/>
            <a:ext cx="5734050" cy="37433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2">
      <a:dk1>
        <a:srgbClr val="FFFFD9"/>
      </a:dk1>
      <a:lt1>
        <a:srgbClr val="7F7F7F"/>
      </a:lt1>
      <a:dk2>
        <a:srgbClr val="FF9900"/>
      </a:dk2>
      <a:lt2>
        <a:srgbClr val="777777"/>
      </a:lt2>
      <a:accent1>
        <a:srgbClr val="FFFFF7"/>
      </a:accent1>
      <a:accent2>
        <a:srgbClr val="33CCCC"/>
      </a:accent2>
      <a:accent3>
        <a:srgbClr val="53ACAC"/>
      </a:accent3>
      <a:accent4>
        <a:srgbClr val="738C8C"/>
      </a:accent4>
      <a:accent5>
        <a:srgbClr val="936C6C"/>
      </a:accent5>
      <a:accent6>
        <a:srgbClr val="B34C4C"/>
      </a:accent6>
      <a:hlink>
        <a:srgbClr val="FF5050"/>
      </a:hlink>
      <a:folHlink>
        <a:srgbClr val="FF9900"/>
      </a:folHlink>
    </a:clrScheme>
    <a:fontScheme name="Presentation">
      <a:majorFont>
        <a:latin typeface="Chantilly Pro"/>
        <a:ea typeface="Chantilly Pro"/>
        <a:cs typeface="Chantilly Pro"/>
      </a:majorFont>
      <a:minorFont>
        <a:latin typeface="Chantilly Pro"/>
        <a:ea typeface="Chantilly Pro"/>
        <a:cs typeface="Chantilly P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FFFFFF"/>
        </a:dk1>
        <a:lt1>
          <a:srgbClr val="7F7F7F"/>
        </a:lt1>
        <a:dk2>
          <a:srgbClr val="8DC6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CCCCCC"/>
        </a:dk1>
        <a:lt1>
          <a:srgbClr val="7F7F7F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7F7F7F"/>
        </a:lt1>
        <a:dk2>
          <a:srgbClr val="CC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7F7F7F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7F7F7F"/>
        </a:lt1>
        <a:dk2>
          <a:srgbClr val="5EAC64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CC66"/>
        </a:dk1>
        <a:lt1>
          <a:srgbClr val="7F7F7F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7F7F7F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7F7F7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7F7F7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7F7F7F"/>
    </a:dk1>
    <a:lt1>
      <a:srgbClr val="FFFFD9"/>
    </a:lt1>
    <a:dk2>
      <a:srgbClr val="777777"/>
    </a:dk2>
    <a:lt2>
      <a:srgbClr val="FF9900"/>
    </a:lt2>
    <a:accent1>
      <a:srgbClr val="FFFFF7"/>
    </a:accent1>
    <a:accent2>
      <a:srgbClr val="33CCCC"/>
    </a:accent2>
    <a:accent3>
      <a:srgbClr val="53ACAC"/>
    </a:accent3>
    <a:accent4>
      <a:srgbClr val="738C8C"/>
    </a:accent4>
    <a:accent5>
      <a:srgbClr val="936C6C"/>
    </a:accent5>
    <a:accent6>
      <a:srgbClr val="B34C4C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lendle</cp:lastModifiedBy>
  <cp:revision>0</cp:revision>
  <dcterms:created xsi:type="dcterms:W3CDTF">2017-10-26T06:45:49Z</dcterms:created>
  <dcterms:modified xsi:type="dcterms:W3CDTF">2018-06-15T03:44:21Z</dcterms:modified>
</cp:coreProperties>
</file>