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44" r:id="rId3"/>
    <p:sldId id="360" r:id="rId4"/>
    <p:sldId id="361" r:id="rId5"/>
    <p:sldId id="365" r:id="rId6"/>
    <p:sldId id="366" r:id="rId7"/>
    <p:sldId id="362" r:id="rId8"/>
    <p:sldId id="363" r:id="rId9"/>
    <p:sldId id="364" r:id="rId10"/>
    <p:sldId id="357" r:id="rId11"/>
    <p:sldId id="32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新萝卜家园" initials="新萝卜家园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3366"/>
    <a:srgbClr val="FFFFFF"/>
    <a:srgbClr val="000066"/>
    <a:srgbClr val="2F6ACB"/>
    <a:srgbClr val="3376C7"/>
    <a:srgbClr val="FF0066"/>
    <a:srgbClr val="FF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94660"/>
  </p:normalViewPr>
  <p:slideViewPr>
    <p:cSldViewPr>
      <p:cViewPr varScale="1">
        <p:scale>
          <a:sx n="96" d="100"/>
          <a:sy n="96" d="100"/>
        </p:scale>
        <p:origin x="10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FF0EED-0FAB-4D8A-94CD-032254A122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402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Freeform 39"/>
          <p:cNvSpPr>
            <a:spLocks/>
          </p:cNvSpPr>
          <p:nvPr/>
        </p:nvSpPr>
        <p:spPr bwMode="gray">
          <a:xfrm>
            <a:off x="3175" y="634682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1" name="Freeform 29"/>
          <p:cNvSpPr>
            <a:spLocks/>
          </p:cNvSpPr>
          <p:nvPr/>
        </p:nvSpPr>
        <p:spPr bwMode="gray">
          <a:xfrm>
            <a:off x="-1588" y="-1588"/>
            <a:ext cx="9155113" cy="4940301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0" name="Freeform 28"/>
          <p:cNvSpPr>
            <a:spLocks/>
          </p:cNvSpPr>
          <p:nvPr/>
        </p:nvSpPr>
        <p:spPr bwMode="gray">
          <a:xfrm>
            <a:off x="0" y="0"/>
            <a:ext cx="9155113" cy="4333875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2" name="Freeform 30"/>
          <p:cNvSpPr>
            <a:spLocks/>
          </p:cNvSpPr>
          <p:nvPr/>
        </p:nvSpPr>
        <p:spPr bwMode="gray">
          <a:xfrm>
            <a:off x="0" y="0"/>
            <a:ext cx="9153525" cy="16002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762000" y="6477000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228600" y="1828800"/>
            <a:ext cx="54864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200400"/>
            <a:ext cx="5472113" cy="457200"/>
          </a:xfrm>
        </p:spPr>
        <p:txBody>
          <a:bodyPr/>
          <a:lstStyle>
            <a:lvl1pPr marL="0" indent="0" algn="dist">
              <a:buFontTx/>
              <a:buNone/>
              <a:defRPr sz="1600" i="1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477000"/>
            <a:ext cx="3276600" cy="247650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04800" y="6477000"/>
            <a:ext cx="381000" cy="247650"/>
          </a:xfrm>
        </p:spPr>
        <p:txBody>
          <a:bodyPr/>
          <a:lstStyle>
            <a:lvl1pPr>
              <a:defRPr/>
            </a:lvl1pPr>
          </a:lstStyle>
          <a:p>
            <a:fld id="{6C295C72-842F-42DE-9017-DA2B702CACD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109" name="Freeform 37"/>
          <p:cNvSpPr>
            <a:spLocks/>
          </p:cNvSpPr>
          <p:nvPr/>
        </p:nvSpPr>
        <p:spPr bwMode="gray">
          <a:xfrm>
            <a:off x="3175" y="456247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1" grpId="0" animBg="1"/>
      <p:bldP spid="3101" grpId="0" animBg="1"/>
      <p:bldP spid="310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5F89E-B02A-43C9-9A36-B561594D9D1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0200" y="773113"/>
            <a:ext cx="2108200" cy="5581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0838" y="773113"/>
            <a:ext cx="6176962" cy="55816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575AF-0D3B-4290-8129-A33C961F861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fld id="{A604C2F8-204D-4548-AF23-D5B4828A2A0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2A21D-9DB0-4F54-9741-20EA87CCB80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94120-E330-4521-9F29-186D6A7EABB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9009E-261F-4B9C-8FBB-A774B36D755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69460F-3F64-4B48-BEB5-0E165E020AD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476B7-40EC-4A61-81EA-BC7598D1B75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2E76C-5F29-450F-B49C-7C98A445B0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24D4B-06E9-4478-A509-AFA34B08400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82739-DA8F-4E71-AAFC-1A8B130B1F9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Freeform 46"/>
          <p:cNvSpPr>
            <a:spLocks/>
          </p:cNvSpPr>
          <p:nvPr/>
        </p:nvSpPr>
        <p:spPr bwMode="gray">
          <a:xfrm>
            <a:off x="-1588" y="1108075"/>
            <a:ext cx="9175751" cy="5749925"/>
          </a:xfrm>
          <a:custGeom>
            <a:avLst/>
            <a:gdLst/>
            <a:ahLst/>
            <a:cxnLst>
              <a:cxn ang="0">
                <a:pos x="7" y="3616"/>
              </a:cxn>
              <a:cxn ang="0">
                <a:pos x="5780" y="3622"/>
              </a:cxn>
              <a:cxn ang="0">
                <a:pos x="5760" y="0"/>
              </a:cxn>
              <a:cxn ang="0">
                <a:pos x="0" y="0"/>
              </a:cxn>
              <a:cxn ang="0">
                <a:pos x="7" y="3616"/>
              </a:cxn>
            </a:cxnLst>
            <a:rect l="0" t="0" r="r" b="b"/>
            <a:pathLst>
              <a:path w="5780" h="3622">
                <a:moveTo>
                  <a:pt x="7" y="3616"/>
                </a:moveTo>
                <a:lnTo>
                  <a:pt x="5780" y="3622"/>
                </a:lnTo>
                <a:lnTo>
                  <a:pt x="5760" y="0"/>
                </a:lnTo>
                <a:lnTo>
                  <a:pt x="0" y="0"/>
                </a:lnTo>
                <a:lnTo>
                  <a:pt x="7" y="3616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0838" y="1600200"/>
            <a:ext cx="8437562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29400"/>
            <a:ext cx="2133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629400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29400"/>
            <a:ext cx="2133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宋体" charset="-122"/>
              </a:defRPr>
            </a:lvl1pPr>
          </a:lstStyle>
          <a:p>
            <a:fld id="{30BC05BA-02BD-45C8-B65B-52AD6C6CF39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97" name="Freeform 73"/>
          <p:cNvSpPr>
            <a:spLocks/>
          </p:cNvSpPr>
          <p:nvPr/>
        </p:nvSpPr>
        <p:spPr bwMode="gray">
          <a:xfrm>
            <a:off x="3175" y="685800"/>
            <a:ext cx="9131300" cy="685800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title"/>
          </p:nvPr>
        </p:nvSpPr>
        <p:spPr bwMode="gray">
          <a:xfrm>
            <a:off x="361950" y="773113"/>
            <a:ext cx="840105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" grpId="0" animBg="1"/>
    </p:bldLst>
  </p:timing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0" name="Picture 52" descr="water"/>
          <p:cNvPicPr>
            <a:picLocks noChangeAspect="1" noChangeArrowheads="1"/>
          </p:cNvPicPr>
          <p:nvPr/>
        </p:nvPicPr>
        <p:blipFill>
          <a:blip r:embed="rId3"/>
          <a:srcRect l="22409" t="16374" b="27486"/>
          <a:stretch>
            <a:fillRect/>
          </a:stretch>
        </p:blipFill>
        <p:spPr bwMode="gray">
          <a:xfrm rot="786797">
            <a:off x="7084184" y="-232929"/>
            <a:ext cx="1906200" cy="1573273"/>
          </a:xfrm>
          <a:prstGeom prst="rect">
            <a:avLst/>
          </a:prstGeom>
          <a:noFill/>
        </p:spPr>
      </p:pic>
      <p:sp>
        <p:nvSpPr>
          <p:cNvPr id="2101" name="Line 53"/>
          <p:cNvSpPr>
            <a:spLocks noChangeShapeType="1"/>
          </p:cNvSpPr>
          <p:nvPr/>
        </p:nvSpPr>
        <p:spPr bwMode="gray">
          <a:xfrm>
            <a:off x="6000760" y="4941888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663300"/>
              </a:solidFill>
            </a:endParaRPr>
          </a:p>
        </p:txBody>
      </p:sp>
      <p:sp>
        <p:nvSpPr>
          <p:cNvPr id="2103" name="Line 55"/>
          <p:cNvSpPr>
            <a:spLocks noChangeShapeType="1"/>
          </p:cNvSpPr>
          <p:nvPr/>
        </p:nvSpPr>
        <p:spPr bwMode="gray">
          <a:xfrm>
            <a:off x="6000760" y="5572140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6633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2910" y="1857364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黑简" pitchFamily="49" charset="-122"/>
                <a:ea typeface="汉仪大黑简" pitchFamily="49" charset="-122"/>
              </a:rPr>
              <a:t>图像处理课程实验</a:t>
            </a:r>
            <a:r>
              <a:rPr lang="en-US" altLang="zh-CN" sz="4000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黑简" pitchFamily="49" charset="-122"/>
                <a:ea typeface="汉仪大黑简" pitchFamily="49" charset="-122"/>
              </a:rPr>
              <a:t>1</a:t>
            </a:r>
          </a:p>
        </p:txBody>
      </p:sp>
      <p:sp>
        <p:nvSpPr>
          <p:cNvPr id="36" name="椭圆 35"/>
          <p:cNvSpPr/>
          <p:nvPr/>
        </p:nvSpPr>
        <p:spPr>
          <a:xfrm>
            <a:off x="4356562" y="3285000"/>
            <a:ext cx="144000" cy="144000"/>
          </a:xfrm>
          <a:prstGeom prst="ellipse">
            <a:avLst/>
          </a:prstGeom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357686" y="1714488"/>
            <a:ext cx="144000" cy="144000"/>
          </a:xfrm>
          <a:prstGeom prst="ellipse">
            <a:avLst/>
          </a:prstGeom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56"/>
          <p:cNvSpPr txBox="1">
            <a:spLocks noChangeArrowheads="1"/>
          </p:cNvSpPr>
          <p:nvPr/>
        </p:nvSpPr>
        <p:spPr bwMode="invGray">
          <a:xfrm>
            <a:off x="6000760" y="5733256"/>
            <a:ext cx="25193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370E3DB3-BA5A-494A-B2BE-98464FA5BE86}" type="datetime1">
              <a:rPr lang="zh-CN" altLang="en-US" sz="2000" b="1" smtClean="0">
                <a:solidFill>
                  <a:srgbClr val="663300"/>
                </a:solidFill>
                <a:latin typeface="Times New Roman" pitchFamily="18" charset="0"/>
                <a:ea typeface="宋体" charset="-122"/>
              </a:rPr>
              <a:pPr algn="ctr">
                <a:spcBef>
                  <a:spcPct val="50000"/>
                </a:spcBef>
              </a:pPr>
              <a:t>2023/2/15</a:t>
            </a:fld>
            <a:endParaRPr lang="en-US" altLang="zh-CN" sz="2000" b="1" dirty="0">
              <a:solidFill>
                <a:srgbClr val="6633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1" name="Line 53"/>
          <p:cNvSpPr>
            <a:spLocks noChangeShapeType="1"/>
          </p:cNvSpPr>
          <p:nvPr/>
        </p:nvSpPr>
        <p:spPr bwMode="gray">
          <a:xfrm>
            <a:off x="6000760" y="6215082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663300"/>
              </a:solidFill>
            </a:endParaRPr>
          </a:p>
        </p:txBody>
      </p:sp>
      <p:sp>
        <p:nvSpPr>
          <p:cNvPr id="53" name="饼形 52"/>
          <p:cNvSpPr/>
          <p:nvPr/>
        </p:nvSpPr>
        <p:spPr>
          <a:xfrm rot="2632766">
            <a:off x="1990426" y="847427"/>
            <a:ext cx="642942" cy="642942"/>
          </a:xfrm>
          <a:prstGeom prst="pi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083" name="Group 35"/>
          <p:cNvGrpSpPr>
            <a:grpSpLocks/>
          </p:cNvGrpSpPr>
          <p:nvPr/>
        </p:nvGrpSpPr>
        <p:grpSpPr bwMode="auto">
          <a:xfrm>
            <a:off x="857224" y="5072074"/>
            <a:ext cx="1676400" cy="1093788"/>
            <a:chOff x="395" y="2036"/>
            <a:chExt cx="618" cy="403"/>
          </a:xfrm>
        </p:grpSpPr>
        <p:sp>
          <p:nvSpPr>
            <p:cNvPr id="2084" name="Freeform 36"/>
            <p:cNvSpPr>
              <a:spLocks/>
            </p:cNvSpPr>
            <p:nvPr/>
          </p:nvSpPr>
          <p:spPr bwMode="gray">
            <a:xfrm>
              <a:off x="395" y="2217"/>
              <a:ext cx="81" cy="87"/>
            </a:xfrm>
            <a:custGeom>
              <a:avLst/>
              <a:gdLst/>
              <a:ahLst/>
              <a:cxnLst>
                <a:cxn ang="0">
                  <a:pos x="78" y="8"/>
                </a:cxn>
                <a:cxn ang="0">
                  <a:pos x="9" y="18"/>
                </a:cxn>
                <a:cxn ang="0">
                  <a:pos x="0" y="41"/>
                </a:cxn>
                <a:cxn ang="0">
                  <a:pos x="36" y="87"/>
                </a:cxn>
                <a:cxn ang="0">
                  <a:pos x="90" y="81"/>
                </a:cxn>
                <a:cxn ang="0">
                  <a:pos x="105" y="63"/>
                </a:cxn>
                <a:cxn ang="0">
                  <a:pos x="78" y="8"/>
                </a:cxn>
              </a:cxnLst>
              <a:rect l="0" t="0" r="r" b="b"/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5" name="Freeform 37"/>
            <p:cNvSpPr>
              <a:spLocks/>
            </p:cNvSpPr>
            <p:nvPr/>
          </p:nvSpPr>
          <p:spPr bwMode="gray">
            <a:xfrm>
              <a:off x="395" y="2352"/>
              <a:ext cx="81" cy="87"/>
            </a:xfrm>
            <a:custGeom>
              <a:avLst/>
              <a:gdLst/>
              <a:ahLst/>
              <a:cxnLst>
                <a:cxn ang="0">
                  <a:pos x="78" y="8"/>
                </a:cxn>
                <a:cxn ang="0">
                  <a:pos x="9" y="18"/>
                </a:cxn>
                <a:cxn ang="0">
                  <a:pos x="0" y="41"/>
                </a:cxn>
                <a:cxn ang="0">
                  <a:pos x="36" y="87"/>
                </a:cxn>
                <a:cxn ang="0">
                  <a:pos x="90" y="81"/>
                </a:cxn>
                <a:cxn ang="0">
                  <a:pos x="105" y="63"/>
                </a:cxn>
                <a:cxn ang="0">
                  <a:pos x="78" y="8"/>
                </a:cxn>
              </a:cxnLst>
              <a:rect l="0" t="0" r="r" b="b"/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6" name="Freeform 38"/>
            <p:cNvSpPr>
              <a:spLocks/>
            </p:cNvSpPr>
            <p:nvPr/>
          </p:nvSpPr>
          <p:spPr bwMode="gray">
            <a:xfrm>
              <a:off x="531" y="2213"/>
              <a:ext cx="80" cy="79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22" y="77"/>
                </a:cxn>
                <a:cxn ang="0">
                  <a:pos x="0" y="80"/>
                </a:cxn>
              </a:cxnLst>
              <a:rect l="0" t="0" r="r" b="b"/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gray">
            <a:xfrm>
              <a:off x="543" y="2220"/>
              <a:ext cx="60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3"/>
                </a:cxn>
                <a:cxn ang="0">
                  <a:pos x="60" y="62"/>
                </a:cxn>
              </a:cxnLst>
              <a:rect l="0" t="0" r="r" b="b"/>
              <a:pathLst>
                <a:path w="60" h="62">
                  <a:moveTo>
                    <a:pt x="0" y="0"/>
                  </a:moveTo>
                  <a:cubicBezTo>
                    <a:pt x="9" y="6"/>
                    <a:pt x="19" y="13"/>
                    <a:pt x="29" y="23"/>
                  </a:cubicBezTo>
                  <a:cubicBezTo>
                    <a:pt x="39" y="33"/>
                    <a:pt x="55" y="56"/>
                    <a:pt x="60" y="62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88" name="Group 40"/>
            <p:cNvGrpSpPr>
              <a:grpSpLocks/>
            </p:cNvGrpSpPr>
            <p:nvPr/>
          </p:nvGrpSpPr>
          <p:grpSpPr bwMode="auto">
            <a:xfrm>
              <a:off x="591" y="2036"/>
              <a:ext cx="422" cy="337"/>
              <a:chOff x="768" y="2024"/>
              <a:chExt cx="422" cy="337"/>
            </a:xfrm>
          </p:grpSpPr>
          <p:sp>
            <p:nvSpPr>
              <p:cNvPr id="2089" name="Freeform 41"/>
              <p:cNvSpPr>
                <a:spLocks/>
              </p:cNvSpPr>
              <p:nvPr/>
            </p:nvSpPr>
            <p:spPr bwMode="gray">
              <a:xfrm>
                <a:off x="1074" y="2024"/>
                <a:ext cx="116" cy="11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67"/>
                  </a:cxn>
                  <a:cxn ang="0">
                    <a:pos x="53" y="117"/>
                  </a:cxn>
                  <a:cxn ang="0">
                    <a:pos x="108" y="105"/>
                  </a:cxn>
                  <a:cxn ang="0">
                    <a:pos x="116" y="54"/>
                  </a:cxn>
                  <a:cxn ang="0">
                    <a:pos x="65" y="0"/>
                  </a:cxn>
                  <a:cxn ang="0">
                    <a:pos x="12" y="0"/>
                  </a:cxn>
                </a:cxnLst>
                <a:rect l="0" t="0" r="r" b="b"/>
                <a:pathLst>
                  <a:path w="116" h="117">
                    <a:moveTo>
                      <a:pt x="12" y="0"/>
                    </a:moveTo>
                    <a:lnTo>
                      <a:pt x="0" y="67"/>
                    </a:lnTo>
                    <a:lnTo>
                      <a:pt x="53" y="117"/>
                    </a:lnTo>
                    <a:lnTo>
                      <a:pt x="108" y="105"/>
                    </a:lnTo>
                    <a:lnTo>
                      <a:pt x="116" y="54"/>
                    </a:lnTo>
                    <a:lnTo>
                      <a:pt x="65" y="0"/>
                    </a:lnTo>
                    <a:lnTo>
                      <a:pt x="12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Freeform 42"/>
              <p:cNvSpPr>
                <a:spLocks/>
              </p:cNvSpPr>
              <p:nvPr/>
            </p:nvSpPr>
            <p:spPr bwMode="gray">
              <a:xfrm>
                <a:off x="858" y="2090"/>
                <a:ext cx="273" cy="228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45" y="228"/>
                  </a:cxn>
                  <a:cxn ang="0">
                    <a:pos x="273" y="49"/>
                  </a:cxn>
                  <a:cxn ang="0">
                    <a:pos x="215" y="0"/>
                  </a:cxn>
                  <a:cxn ang="0">
                    <a:pos x="0" y="169"/>
                  </a:cxn>
                </a:cxnLst>
                <a:rect l="0" t="0" r="r" b="b"/>
                <a:pathLst>
                  <a:path w="273" h="228">
                    <a:moveTo>
                      <a:pt x="0" y="169"/>
                    </a:moveTo>
                    <a:lnTo>
                      <a:pt x="45" y="228"/>
                    </a:lnTo>
                    <a:lnTo>
                      <a:pt x="273" y="49"/>
                    </a:lnTo>
                    <a:lnTo>
                      <a:pt x="215" y="0"/>
                    </a:lnTo>
                    <a:lnTo>
                      <a:pt x="0" y="16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1" name="Freeform 43"/>
              <p:cNvSpPr>
                <a:spLocks/>
              </p:cNvSpPr>
              <p:nvPr/>
            </p:nvSpPr>
            <p:spPr bwMode="gray">
              <a:xfrm>
                <a:off x="858" y="2024"/>
                <a:ext cx="228" cy="237"/>
              </a:xfrm>
              <a:custGeom>
                <a:avLst/>
                <a:gdLst/>
                <a:ahLst/>
                <a:cxnLst>
                  <a:cxn ang="0">
                    <a:pos x="21" y="172"/>
                  </a:cxn>
                  <a:cxn ang="0">
                    <a:pos x="0" y="237"/>
                  </a:cxn>
                  <a:cxn ang="0">
                    <a:pos x="219" y="64"/>
                  </a:cxn>
                  <a:cxn ang="0">
                    <a:pos x="228" y="0"/>
                  </a:cxn>
                  <a:cxn ang="0">
                    <a:pos x="21" y="172"/>
                  </a:cxn>
                </a:cxnLst>
                <a:rect l="0" t="0" r="r" b="b"/>
                <a:pathLst>
                  <a:path w="228" h="237">
                    <a:moveTo>
                      <a:pt x="21" y="172"/>
                    </a:moveTo>
                    <a:lnTo>
                      <a:pt x="0" y="237"/>
                    </a:lnTo>
                    <a:lnTo>
                      <a:pt x="219" y="64"/>
                    </a:lnTo>
                    <a:lnTo>
                      <a:pt x="228" y="0"/>
                    </a:lnTo>
                    <a:lnTo>
                      <a:pt x="21" y="172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Freeform 44"/>
              <p:cNvSpPr>
                <a:spLocks/>
              </p:cNvSpPr>
              <p:nvPr/>
            </p:nvSpPr>
            <p:spPr bwMode="gray">
              <a:xfrm>
                <a:off x="903" y="2129"/>
                <a:ext cx="281" cy="189"/>
              </a:xfrm>
              <a:custGeom>
                <a:avLst/>
                <a:gdLst/>
                <a:ahLst/>
                <a:cxnLst>
                  <a:cxn ang="0">
                    <a:pos x="63" y="178"/>
                  </a:cxn>
                  <a:cxn ang="0">
                    <a:pos x="0" y="189"/>
                  </a:cxn>
                  <a:cxn ang="0">
                    <a:pos x="227" y="10"/>
                  </a:cxn>
                  <a:cxn ang="0">
                    <a:pos x="281" y="0"/>
                  </a:cxn>
                  <a:cxn ang="0">
                    <a:pos x="63" y="178"/>
                  </a:cxn>
                </a:cxnLst>
                <a:rect l="0" t="0" r="r" b="b"/>
                <a:pathLst>
                  <a:path w="281" h="189">
                    <a:moveTo>
                      <a:pt x="63" y="178"/>
                    </a:moveTo>
                    <a:lnTo>
                      <a:pt x="0" y="189"/>
                    </a:lnTo>
                    <a:lnTo>
                      <a:pt x="227" y="10"/>
                    </a:lnTo>
                    <a:lnTo>
                      <a:pt x="281" y="0"/>
                    </a:lnTo>
                    <a:lnTo>
                      <a:pt x="63" y="178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Freeform 45"/>
              <p:cNvSpPr>
                <a:spLocks/>
              </p:cNvSpPr>
              <p:nvPr/>
            </p:nvSpPr>
            <p:spPr bwMode="gray">
              <a:xfrm>
                <a:off x="789" y="2192"/>
                <a:ext cx="161" cy="163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18" y="163"/>
                  </a:cxn>
                  <a:cxn ang="0">
                    <a:pos x="161" y="120"/>
                  </a:cxn>
                  <a:cxn ang="0">
                    <a:pos x="114" y="124"/>
                  </a:cxn>
                  <a:cxn ang="0">
                    <a:pos x="69" y="67"/>
                  </a:cxn>
                  <a:cxn ang="0">
                    <a:pos x="90" y="0"/>
                  </a:cxn>
                  <a:cxn ang="0">
                    <a:pos x="0" y="135"/>
                  </a:cxn>
                </a:cxnLst>
                <a:rect l="0" t="0" r="r" b="b"/>
                <a:pathLst>
                  <a:path w="161" h="163">
                    <a:moveTo>
                      <a:pt x="0" y="135"/>
                    </a:moveTo>
                    <a:lnTo>
                      <a:pt x="18" y="163"/>
                    </a:lnTo>
                    <a:lnTo>
                      <a:pt x="161" y="120"/>
                    </a:lnTo>
                    <a:lnTo>
                      <a:pt x="114" y="124"/>
                    </a:lnTo>
                    <a:lnTo>
                      <a:pt x="69" y="67"/>
                    </a:lnTo>
                    <a:lnTo>
                      <a:pt x="9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Freeform 46"/>
              <p:cNvSpPr>
                <a:spLocks/>
              </p:cNvSpPr>
              <p:nvPr/>
            </p:nvSpPr>
            <p:spPr bwMode="gray">
              <a:xfrm>
                <a:off x="768" y="2328"/>
                <a:ext cx="39" cy="3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0" y="33"/>
                  </a:cxn>
                  <a:cxn ang="0">
                    <a:pos x="39" y="25"/>
                  </a:cxn>
                  <a:cxn ang="0">
                    <a:pos x="27" y="0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0" y="33"/>
                    </a:lnTo>
                    <a:lnTo>
                      <a:pt x="39" y="2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5" name="Line 47"/>
              <p:cNvSpPr>
                <a:spLocks noChangeShapeType="1"/>
              </p:cNvSpPr>
              <p:nvPr/>
            </p:nvSpPr>
            <p:spPr bwMode="gray">
              <a:xfrm flipV="1">
                <a:off x="797" y="2258"/>
                <a:ext cx="66" cy="7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9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Line 48"/>
              <p:cNvSpPr>
                <a:spLocks noChangeShapeType="1"/>
              </p:cNvSpPr>
              <p:nvPr/>
            </p:nvSpPr>
            <p:spPr bwMode="gray">
              <a:xfrm flipV="1">
                <a:off x="806" y="2315"/>
                <a:ext cx="100" cy="3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9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Oval 49"/>
              <p:cNvSpPr>
                <a:spLocks noChangeArrowheads="1"/>
              </p:cNvSpPr>
              <p:nvPr/>
            </p:nvSpPr>
            <p:spPr bwMode="gray">
              <a:xfrm rot="1507387">
                <a:off x="1116" y="2063"/>
                <a:ext cx="43" cy="27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98" name="Freeform 50"/>
            <p:cNvSpPr>
              <a:spLocks/>
            </p:cNvSpPr>
            <p:nvPr/>
          </p:nvSpPr>
          <p:spPr bwMode="gray">
            <a:xfrm>
              <a:off x="529" y="2348"/>
              <a:ext cx="80" cy="79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22" y="77"/>
                </a:cxn>
                <a:cxn ang="0">
                  <a:pos x="0" y="80"/>
                </a:cxn>
              </a:cxnLst>
              <a:rect l="0" t="0" r="r" b="b"/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14348" y="3500438"/>
            <a:ext cx="2971794" cy="1606550"/>
            <a:chOff x="2714612" y="3751276"/>
            <a:chExt cx="2971794" cy="1606550"/>
          </a:xfrm>
        </p:grpSpPr>
        <p:grpSp>
          <p:nvGrpSpPr>
            <p:cNvPr id="43" name="Group 35"/>
            <p:cNvGrpSpPr>
              <a:grpSpLocks/>
            </p:cNvGrpSpPr>
            <p:nvPr/>
          </p:nvGrpSpPr>
          <p:grpSpPr bwMode="auto">
            <a:xfrm>
              <a:off x="4010009" y="3751276"/>
              <a:ext cx="1676397" cy="1093788"/>
              <a:chOff x="395" y="2036"/>
              <a:chExt cx="618" cy="403"/>
            </a:xfrm>
          </p:grpSpPr>
          <p:sp>
            <p:nvSpPr>
              <p:cNvPr id="44" name="Freeform 36"/>
              <p:cNvSpPr>
                <a:spLocks/>
              </p:cNvSpPr>
              <p:nvPr/>
            </p:nvSpPr>
            <p:spPr bwMode="gray">
              <a:xfrm>
                <a:off x="395" y="2217"/>
                <a:ext cx="81" cy="87"/>
              </a:xfrm>
              <a:custGeom>
                <a:avLst/>
                <a:gdLst/>
                <a:ahLst/>
                <a:cxnLst>
                  <a:cxn ang="0">
                    <a:pos x="78" y="8"/>
                  </a:cxn>
                  <a:cxn ang="0">
                    <a:pos x="9" y="18"/>
                  </a:cxn>
                  <a:cxn ang="0">
                    <a:pos x="0" y="41"/>
                  </a:cxn>
                  <a:cxn ang="0">
                    <a:pos x="36" y="87"/>
                  </a:cxn>
                  <a:cxn ang="0">
                    <a:pos x="90" y="81"/>
                  </a:cxn>
                  <a:cxn ang="0">
                    <a:pos x="105" y="63"/>
                  </a:cxn>
                  <a:cxn ang="0">
                    <a:pos x="78" y="8"/>
                  </a:cxn>
                </a:cxnLst>
                <a:rect l="0" t="0" r="r" b="b"/>
                <a:pathLst>
                  <a:path w="108" h="87">
                    <a:moveTo>
                      <a:pt x="78" y="8"/>
                    </a:moveTo>
                    <a:cubicBezTo>
                      <a:pt x="70" y="0"/>
                      <a:pt x="20" y="1"/>
                      <a:pt x="9" y="18"/>
                    </a:cubicBezTo>
                    <a:cubicBezTo>
                      <a:pt x="4" y="25"/>
                      <a:pt x="2" y="33"/>
                      <a:pt x="0" y="41"/>
                    </a:cubicBezTo>
                    <a:cubicBezTo>
                      <a:pt x="1" y="66"/>
                      <a:pt x="9" y="85"/>
                      <a:pt x="36" y="87"/>
                    </a:cubicBezTo>
                    <a:cubicBezTo>
                      <a:pt x="70" y="86"/>
                      <a:pt x="66" y="87"/>
                      <a:pt x="90" y="81"/>
                    </a:cubicBezTo>
                    <a:cubicBezTo>
                      <a:pt x="104" y="67"/>
                      <a:pt x="99" y="74"/>
                      <a:pt x="105" y="63"/>
                    </a:cubicBezTo>
                    <a:cubicBezTo>
                      <a:pt x="108" y="45"/>
                      <a:pt x="104" y="8"/>
                      <a:pt x="78" y="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gray">
              <a:xfrm>
                <a:off x="395" y="2352"/>
                <a:ext cx="81" cy="87"/>
              </a:xfrm>
              <a:custGeom>
                <a:avLst/>
                <a:gdLst/>
                <a:ahLst/>
                <a:cxnLst>
                  <a:cxn ang="0">
                    <a:pos x="78" y="8"/>
                  </a:cxn>
                  <a:cxn ang="0">
                    <a:pos x="9" y="18"/>
                  </a:cxn>
                  <a:cxn ang="0">
                    <a:pos x="0" y="41"/>
                  </a:cxn>
                  <a:cxn ang="0">
                    <a:pos x="36" y="87"/>
                  </a:cxn>
                  <a:cxn ang="0">
                    <a:pos x="90" y="81"/>
                  </a:cxn>
                  <a:cxn ang="0">
                    <a:pos x="105" y="63"/>
                  </a:cxn>
                  <a:cxn ang="0">
                    <a:pos x="78" y="8"/>
                  </a:cxn>
                </a:cxnLst>
                <a:rect l="0" t="0" r="r" b="b"/>
                <a:pathLst>
                  <a:path w="108" h="87">
                    <a:moveTo>
                      <a:pt x="78" y="8"/>
                    </a:moveTo>
                    <a:cubicBezTo>
                      <a:pt x="70" y="0"/>
                      <a:pt x="20" y="1"/>
                      <a:pt x="9" y="18"/>
                    </a:cubicBezTo>
                    <a:cubicBezTo>
                      <a:pt x="4" y="25"/>
                      <a:pt x="2" y="33"/>
                      <a:pt x="0" y="41"/>
                    </a:cubicBezTo>
                    <a:cubicBezTo>
                      <a:pt x="1" y="66"/>
                      <a:pt x="9" y="85"/>
                      <a:pt x="36" y="87"/>
                    </a:cubicBezTo>
                    <a:cubicBezTo>
                      <a:pt x="70" y="86"/>
                      <a:pt x="66" y="87"/>
                      <a:pt x="90" y="81"/>
                    </a:cubicBezTo>
                    <a:cubicBezTo>
                      <a:pt x="104" y="67"/>
                      <a:pt x="99" y="74"/>
                      <a:pt x="105" y="63"/>
                    </a:cubicBezTo>
                    <a:cubicBezTo>
                      <a:pt x="108" y="45"/>
                      <a:pt x="104" y="8"/>
                      <a:pt x="78" y="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gray">
              <a:xfrm>
                <a:off x="531" y="2213"/>
                <a:ext cx="80" cy="79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22" y="77"/>
                  </a:cxn>
                  <a:cxn ang="0">
                    <a:pos x="0" y="80"/>
                  </a:cxn>
                </a:cxnLst>
                <a:rect l="0" t="0" r="r" b="b"/>
                <a:pathLst>
                  <a:path w="100" h="90">
                    <a:moveTo>
                      <a:pt x="100" y="0"/>
                    </a:moveTo>
                    <a:cubicBezTo>
                      <a:pt x="69" y="32"/>
                      <a:pt x="39" y="64"/>
                      <a:pt x="22" y="77"/>
                    </a:cubicBezTo>
                    <a:cubicBezTo>
                      <a:pt x="5" y="90"/>
                      <a:pt x="4" y="79"/>
                      <a:pt x="0" y="80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gray">
              <a:xfrm>
                <a:off x="543" y="2220"/>
                <a:ext cx="60" cy="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" y="23"/>
                  </a:cxn>
                  <a:cxn ang="0">
                    <a:pos x="60" y="62"/>
                  </a:cxn>
                </a:cxnLst>
                <a:rect l="0" t="0" r="r" b="b"/>
                <a:pathLst>
                  <a:path w="60" h="62">
                    <a:moveTo>
                      <a:pt x="0" y="0"/>
                    </a:moveTo>
                    <a:cubicBezTo>
                      <a:pt x="9" y="6"/>
                      <a:pt x="19" y="13"/>
                      <a:pt x="29" y="23"/>
                    </a:cubicBezTo>
                    <a:cubicBezTo>
                      <a:pt x="39" y="33"/>
                      <a:pt x="55" y="56"/>
                      <a:pt x="60" y="62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48" name="Group 40"/>
              <p:cNvGrpSpPr>
                <a:grpSpLocks/>
              </p:cNvGrpSpPr>
              <p:nvPr/>
            </p:nvGrpSpPr>
            <p:grpSpPr bwMode="auto">
              <a:xfrm>
                <a:off x="591" y="2036"/>
                <a:ext cx="422" cy="337"/>
                <a:chOff x="768" y="2024"/>
                <a:chExt cx="422" cy="337"/>
              </a:xfrm>
            </p:grpSpPr>
            <p:sp>
              <p:nvSpPr>
                <p:cNvPr id="50" name="Freeform 41"/>
                <p:cNvSpPr>
                  <a:spLocks/>
                </p:cNvSpPr>
                <p:nvPr/>
              </p:nvSpPr>
              <p:spPr bwMode="gray">
                <a:xfrm>
                  <a:off x="1074" y="2024"/>
                  <a:ext cx="116" cy="117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0" y="67"/>
                    </a:cxn>
                    <a:cxn ang="0">
                      <a:pos x="53" y="117"/>
                    </a:cxn>
                    <a:cxn ang="0">
                      <a:pos x="108" y="105"/>
                    </a:cxn>
                    <a:cxn ang="0">
                      <a:pos x="116" y="54"/>
                    </a:cxn>
                    <a:cxn ang="0">
                      <a:pos x="65" y="0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16" h="117">
                      <a:moveTo>
                        <a:pt x="12" y="0"/>
                      </a:moveTo>
                      <a:lnTo>
                        <a:pt x="0" y="67"/>
                      </a:lnTo>
                      <a:lnTo>
                        <a:pt x="53" y="117"/>
                      </a:lnTo>
                      <a:lnTo>
                        <a:pt x="108" y="105"/>
                      </a:lnTo>
                      <a:lnTo>
                        <a:pt x="116" y="54"/>
                      </a:lnTo>
                      <a:lnTo>
                        <a:pt x="65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" name="Freeform 42"/>
                <p:cNvSpPr>
                  <a:spLocks/>
                </p:cNvSpPr>
                <p:nvPr/>
              </p:nvSpPr>
              <p:spPr bwMode="gray">
                <a:xfrm>
                  <a:off x="858" y="2090"/>
                  <a:ext cx="273" cy="228"/>
                </a:xfrm>
                <a:custGeom>
                  <a:avLst/>
                  <a:gdLst/>
                  <a:ahLst/>
                  <a:cxnLst>
                    <a:cxn ang="0">
                      <a:pos x="0" y="169"/>
                    </a:cxn>
                    <a:cxn ang="0">
                      <a:pos x="45" y="228"/>
                    </a:cxn>
                    <a:cxn ang="0">
                      <a:pos x="273" y="49"/>
                    </a:cxn>
                    <a:cxn ang="0">
                      <a:pos x="215" y="0"/>
                    </a:cxn>
                    <a:cxn ang="0">
                      <a:pos x="0" y="169"/>
                    </a:cxn>
                  </a:cxnLst>
                  <a:rect l="0" t="0" r="r" b="b"/>
                  <a:pathLst>
                    <a:path w="273" h="228">
                      <a:moveTo>
                        <a:pt x="0" y="169"/>
                      </a:moveTo>
                      <a:lnTo>
                        <a:pt x="45" y="228"/>
                      </a:lnTo>
                      <a:lnTo>
                        <a:pt x="273" y="49"/>
                      </a:lnTo>
                      <a:lnTo>
                        <a:pt x="215" y="0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" name="Freeform 43"/>
                <p:cNvSpPr>
                  <a:spLocks/>
                </p:cNvSpPr>
                <p:nvPr/>
              </p:nvSpPr>
              <p:spPr bwMode="gray">
                <a:xfrm>
                  <a:off x="858" y="2024"/>
                  <a:ext cx="228" cy="237"/>
                </a:xfrm>
                <a:custGeom>
                  <a:avLst/>
                  <a:gdLst/>
                  <a:ahLst/>
                  <a:cxnLst>
                    <a:cxn ang="0">
                      <a:pos x="21" y="172"/>
                    </a:cxn>
                    <a:cxn ang="0">
                      <a:pos x="0" y="237"/>
                    </a:cxn>
                    <a:cxn ang="0">
                      <a:pos x="219" y="64"/>
                    </a:cxn>
                    <a:cxn ang="0">
                      <a:pos x="228" y="0"/>
                    </a:cxn>
                    <a:cxn ang="0">
                      <a:pos x="21" y="172"/>
                    </a:cxn>
                  </a:cxnLst>
                  <a:rect l="0" t="0" r="r" b="b"/>
                  <a:pathLst>
                    <a:path w="228" h="237">
                      <a:moveTo>
                        <a:pt x="21" y="172"/>
                      </a:moveTo>
                      <a:lnTo>
                        <a:pt x="0" y="237"/>
                      </a:lnTo>
                      <a:lnTo>
                        <a:pt x="219" y="64"/>
                      </a:lnTo>
                      <a:lnTo>
                        <a:pt x="228" y="0"/>
                      </a:lnTo>
                      <a:lnTo>
                        <a:pt x="21" y="172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6" name="Freeform 44"/>
                <p:cNvSpPr>
                  <a:spLocks/>
                </p:cNvSpPr>
                <p:nvPr/>
              </p:nvSpPr>
              <p:spPr bwMode="gray">
                <a:xfrm>
                  <a:off x="903" y="2129"/>
                  <a:ext cx="281" cy="189"/>
                </a:xfrm>
                <a:custGeom>
                  <a:avLst/>
                  <a:gdLst/>
                  <a:ahLst/>
                  <a:cxnLst>
                    <a:cxn ang="0">
                      <a:pos x="63" y="178"/>
                    </a:cxn>
                    <a:cxn ang="0">
                      <a:pos x="0" y="189"/>
                    </a:cxn>
                    <a:cxn ang="0">
                      <a:pos x="227" y="10"/>
                    </a:cxn>
                    <a:cxn ang="0">
                      <a:pos x="281" y="0"/>
                    </a:cxn>
                    <a:cxn ang="0">
                      <a:pos x="63" y="178"/>
                    </a:cxn>
                  </a:cxnLst>
                  <a:rect l="0" t="0" r="r" b="b"/>
                  <a:pathLst>
                    <a:path w="281" h="189">
                      <a:moveTo>
                        <a:pt x="63" y="178"/>
                      </a:moveTo>
                      <a:lnTo>
                        <a:pt x="0" y="189"/>
                      </a:lnTo>
                      <a:lnTo>
                        <a:pt x="227" y="10"/>
                      </a:lnTo>
                      <a:lnTo>
                        <a:pt x="281" y="0"/>
                      </a:lnTo>
                      <a:lnTo>
                        <a:pt x="63" y="178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7" name="Freeform 45"/>
                <p:cNvSpPr>
                  <a:spLocks/>
                </p:cNvSpPr>
                <p:nvPr/>
              </p:nvSpPr>
              <p:spPr bwMode="gray">
                <a:xfrm>
                  <a:off x="789" y="2192"/>
                  <a:ext cx="161" cy="163"/>
                </a:xfrm>
                <a:custGeom>
                  <a:avLst/>
                  <a:gdLst/>
                  <a:ahLst/>
                  <a:cxnLst>
                    <a:cxn ang="0">
                      <a:pos x="0" y="135"/>
                    </a:cxn>
                    <a:cxn ang="0">
                      <a:pos x="18" y="163"/>
                    </a:cxn>
                    <a:cxn ang="0">
                      <a:pos x="161" y="120"/>
                    </a:cxn>
                    <a:cxn ang="0">
                      <a:pos x="114" y="124"/>
                    </a:cxn>
                    <a:cxn ang="0">
                      <a:pos x="69" y="67"/>
                    </a:cxn>
                    <a:cxn ang="0">
                      <a:pos x="90" y="0"/>
                    </a:cxn>
                    <a:cxn ang="0">
                      <a:pos x="0" y="135"/>
                    </a:cxn>
                  </a:cxnLst>
                  <a:rect l="0" t="0" r="r" b="b"/>
                  <a:pathLst>
                    <a:path w="161" h="163">
                      <a:moveTo>
                        <a:pt x="0" y="135"/>
                      </a:moveTo>
                      <a:lnTo>
                        <a:pt x="18" y="163"/>
                      </a:lnTo>
                      <a:lnTo>
                        <a:pt x="161" y="120"/>
                      </a:lnTo>
                      <a:lnTo>
                        <a:pt x="114" y="124"/>
                      </a:lnTo>
                      <a:lnTo>
                        <a:pt x="69" y="67"/>
                      </a:lnTo>
                      <a:lnTo>
                        <a:pt x="90" y="0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8" name="Freeform 46"/>
                <p:cNvSpPr>
                  <a:spLocks/>
                </p:cNvSpPr>
                <p:nvPr/>
              </p:nvSpPr>
              <p:spPr bwMode="gray">
                <a:xfrm>
                  <a:off x="768" y="2328"/>
                  <a:ext cx="39" cy="33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0" y="33"/>
                    </a:cxn>
                    <a:cxn ang="0">
                      <a:pos x="39" y="25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39" h="33">
                      <a:moveTo>
                        <a:pt x="27" y="0"/>
                      </a:moveTo>
                      <a:lnTo>
                        <a:pt x="0" y="33"/>
                      </a:lnTo>
                      <a:lnTo>
                        <a:pt x="39" y="25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gray">
                <a:xfrm flipV="1">
                  <a:off x="797" y="2258"/>
                  <a:ext cx="66" cy="72"/>
                </a:xfrm>
                <a:prstGeom prst="line">
                  <a:avLst/>
                </a:prstGeom>
                <a:noFill/>
                <a:ln w="9525">
                  <a:solidFill>
                    <a:srgbClr val="FFFFFF">
                      <a:alpha val="39999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gray">
                <a:xfrm flipV="1">
                  <a:off x="806" y="2315"/>
                  <a:ext cx="100" cy="34"/>
                </a:xfrm>
                <a:prstGeom prst="line">
                  <a:avLst/>
                </a:prstGeom>
                <a:noFill/>
                <a:ln w="9525">
                  <a:solidFill>
                    <a:srgbClr val="FFFFFF">
                      <a:alpha val="39999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1" name="Oval 49"/>
                <p:cNvSpPr>
                  <a:spLocks noChangeArrowheads="1"/>
                </p:cNvSpPr>
                <p:nvPr/>
              </p:nvSpPr>
              <p:spPr bwMode="gray">
                <a:xfrm rot="1507387">
                  <a:off x="1116" y="2063"/>
                  <a:ext cx="43" cy="27"/>
                </a:xfrm>
                <a:prstGeom prst="ellipse">
                  <a:avLst/>
                </a:prstGeom>
                <a:solidFill>
                  <a:srgbClr val="FFFFFF">
                    <a:alpha val="39999"/>
                  </a:srgbClr>
                </a:soli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49" name="Freeform 50"/>
              <p:cNvSpPr>
                <a:spLocks/>
              </p:cNvSpPr>
              <p:nvPr/>
            </p:nvSpPr>
            <p:spPr bwMode="gray">
              <a:xfrm>
                <a:off x="529" y="2348"/>
                <a:ext cx="80" cy="79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22" y="77"/>
                  </a:cxn>
                  <a:cxn ang="0">
                    <a:pos x="0" y="80"/>
                  </a:cxn>
                </a:cxnLst>
                <a:rect l="0" t="0" r="r" b="b"/>
                <a:pathLst>
                  <a:path w="100" h="90">
                    <a:moveTo>
                      <a:pt x="100" y="0"/>
                    </a:moveTo>
                    <a:cubicBezTo>
                      <a:pt x="69" y="32"/>
                      <a:pt x="39" y="64"/>
                      <a:pt x="22" y="77"/>
                    </a:cubicBezTo>
                    <a:cubicBezTo>
                      <a:pt x="5" y="90"/>
                      <a:pt x="4" y="79"/>
                      <a:pt x="0" y="80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42" name="Group 24"/>
            <p:cNvGrpSpPr>
              <a:grpSpLocks/>
            </p:cNvGrpSpPr>
            <p:nvPr/>
          </p:nvGrpSpPr>
          <p:grpSpPr bwMode="auto">
            <a:xfrm>
              <a:off x="2714612" y="4472001"/>
              <a:ext cx="1870075" cy="885825"/>
              <a:chOff x="1152" y="584"/>
              <a:chExt cx="3946" cy="1960"/>
            </a:xfrm>
          </p:grpSpPr>
          <p:sp>
            <p:nvSpPr>
              <p:cNvPr id="62" name="Freeform 25"/>
              <p:cNvSpPr>
                <a:spLocks/>
              </p:cNvSpPr>
              <p:nvPr/>
            </p:nvSpPr>
            <p:spPr bwMode="gray">
              <a:xfrm>
                <a:off x="1152" y="584"/>
                <a:ext cx="3920" cy="1720"/>
              </a:xfrm>
              <a:custGeom>
                <a:avLst/>
                <a:gdLst/>
                <a:ahLst/>
                <a:cxnLst>
                  <a:cxn ang="0">
                    <a:pos x="0" y="1500"/>
                  </a:cxn>
                  <a:cxn ang="0">
                    <a:pos x="768" y="424"/>
                  </a:cxn>
                  <a:cxn ang="0">
                    <a:pos x="2208" y="424"/>
                  </a:cxn>
                  <a:cxn ang="0">
                    <a:pos x="3920" y="828"/>
                  </a:cxn>
                  <a:cxn ang="0">
                    <a:pos x="3216" y="1720"/>
                  </a:cxn>
                  <a:cxn ang="0">
                    <a:pos x="1524" y="1600"/>
                  </a:cxn>
                  <a:cxn ang="0">
                    <a:pos x="3232" y="1628"/>
                  </a:cxn>
                  <a:cxn ang="0">
                    <a:pos x="3748" y="820"/>
                  </a:cxn>
                  <a:cxn ang="0">
                    <a:pos x="2256" y="472"/>
                  </a:cxn>
                  <a:cxn ang="0">
                    <a:pos x="1468" y="1524"/>
                  </a:cxn>
                  <a:cxn ang="0">
                    <a:pos x="2160" y="472"/>
                  </a:cxn>
                  <a:cxn ang="0">
                    <a:pos x="812" y="508"/>
                  </a:cxn>
                  <a:cxn ang="0">
                    <a:pos x="96" y="1432"/>
                  </a:cxn>
                  <a:cxn ang="0">
                    <a:pos x="1488" y="1576"/>
                  </a:cxn>
                  <a:cxn ang="0">
                    <a:pos x="0" y="1500"/>
                  </a:cxn>
                </a:cxnLst>
                <a:rect l="0" t="0" r="r" b="b"/>
                <a:pathLst>
                  <a:path w="3920" h="1720">
                    <a:moveTo>
                      <a:pt x="0" y="1500"/>
                    </a:moveTo>
                    <a:cubicBezTo>
                      <a:pt x="0" y="1500"/>
                      <a:pt x="288" y="936"/>
                      <a:pt x="768" y="424"/>
                    </a:cubicBezTo>
                    <a:cubicBezTo>
                      <a:pt x="1652" y="0"/>
                      <a:pt x="2208" y="424"/>
                      <a:pt x="2208" y="424"/>
                    </a:cubicBezTo>
                    <a:cubicBezTo>
                      <a:pt x="3440" y="8"/>
                      <a:pt x="3752" y="612"/>
                      <a:pt x="3920" y="828"/>
                    </a:cubicBezTo>
                    <a:cubicBezTo>
                      <a:pt x="3660" y="1224"/>
                      <a:pt x="3216" y="1720"/>
                      <a:pt x="3216" y="1720"/>
                    </a:cubicBezTo>
                    <a:cubicBezTo>
                      <a:pt x="2844" y="1540"/>
                      <a:pt x="2504" y="1284"/>
                      <a:pt x="1524" y="1600"/>
                    </a:cubicBezTo>
                    <a:cubicBezTo>
                      <a:pt x="2400" y="1068"/>
                      <a:pt x="3000" y="1500"/>
                      <a:pt x="3232" y="1628"/>
                    </a:cubicBezTo>
                    <a:cubicBezTo>
                      <a:pt x="3512" y="1242"/>
                      <a:pt x="3672" y="1012"/>
                      <a:pt x="3748" y="820"/>
                    </a:cubicBezTo>
                    <a:cubicBezTo>
                      <a:pt x="3316" y="320"/>
                      <a:pt x="2643" y="350"/>
                      <a:pt x="2256" y="472"/>
                    </a:cubicBezTo>
                    <a:cubicBezTo>
                      <a:pt x="1872" y="1000"/>
                      <a:pt x="1484" y="1524"/>
                      <a:pt x="1468" y="1524"/>
                    </a:cubicBezTo>
                    <a:cubicBezTo>
                      <a:pt x="1700" y="948"/>
                      <a:pt x="2160" y="472"/>
                      <a:pt x="2160" y="472"/>
                    </a:cubicBezTo>
                    <a:cubicBezTo>
                      <a:pt x="2051" y="303"/>
                      <a:pt x="1280" y="296"/>
                      <a:pt x="812" y="508"/>
                    </a:cubicBezTo>
                    <a:cubicBezTo>
                      <a:pt x="452" y="988"/>
                      <a:pt x="96" y="1432"/>
                      <a:pt x="96" y="1432"/>
                    </a:cubicBezTo>
                    <a:cubicBezTo>
                      <a:pt x="1024" y="1112"/>
                      <a:pt x="1488" y="1576"/>
                      <a:pt x="1488" y="1576"/>
                    </a:cubicBezTo>
                    <a:cubicBezTo>
                      <a:pt x="1472" y="1587"/>
                      <a:pt x="792" y="1324"/>
                      <a:pt x="0" y="150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gray">
              <a:xfrm>
                <a:off x="2880" y="1584"/>
                <a:ext cx="2218" cy="960"/>
              </a:xfrm>
              <a:custGeom>
                <a:avLst/>
                <a:gdLst/>
                <a:ahLst/>
                <a:cxnLst>
                  <a:cxn ang="0">
                    <a:pos x="0" y="672"/>
                  </a:cxn>
                  <a:cxn ang="0">
                    <a:pos x="1640" y="960"/>
                  </a:cxn>
                  <a:cxn ang="0">
                    <a:pos x="2208" y="0"/>
                  </a:cxn>
                  <a:cxn ang="0">
                    <a:pos x="1580" y="888"/>
                  </a:cxn>
                  <a:cxn ang="0">
                    <a:pos x="0" y="672"/>
                  </a:cxn>
                </a:cxnLst>
                <a:rect l="0" t="0" r="r" b="b"/>
                <a:pathLst>
                  <a:path w="2218" h="960">
                    <a:moveTo>
                      <a:pt x="0" y="672"/>
                    </a:moveTo>
                    <a:cubicBezTo>
                      <a:pt x="1004" y="672"/>
                      <a:pt x="1252" y="944"/>
                      <a:pt x="1640" y="960"/>
                    </a:cubicBezTo>
                    <a:cubicBezTo>
                      <a:pt x="2068" y="464"/>
                      <a:pt x="2218" y="12"/>
                      <a:pt x="2208" y="0"/>
                    </a:cubicBezTo>
                    <a:cubicBezTo>
                      <a:pt x="2148" y="40"/>
                      <a:pt x="1840" y="516"/>
                      <a:pt x="1580" y="888"/>
                    </a:cubicBezTo>
                    <a:cubicBezTo>
                      <a:pt x="740" y="544"/>
                      <a:pt x="268" y="624"/>
                      <a:pt x="0" y="6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4" name="Freeform 27"/>
              <p:cNvSpPr>
                <a:spLocks/>
              </p:cNvSpPr>
              <p:nvPr/>
            </p:nvSpPr>
            <p:spPr bwMode="gray">
              <a:xfrm>
                <a:off x="1248" y="2032"/>
                <a:ext cx="1584" cy="392"/>
              </a:xfrm>
              <a:custGeom>
                <a:avLst/>
                <a:gdLst/>
                <a:ahLst/>
                <a:cxnLst>
                  <a:cxn ang="0">
                    <a:pos x="0" y="224"/>
                  </a:cxn>
                  <a:cxn ang="0">
                    <a:pos x="1152" y="224"/>
                  </a:cxn>
                  <a:cxn ang="0">
                    <a:pos x="1584" y="272"/>
                  </a:cxn>
                  <a:cxn ang="0">
                    <a:pos x="1144" y="144"/>
                  </a:cxn>
                  <a:cxn ang="0">
                    <a:pos x="0" y="224"/>
                  </a:cxn>
                </a:cxnLst>
                <a:rect l="0" t="0" r="r" b="b"/>
                <a:pathLst>
                  <a:path w="1584" h="392">
                    <a:moveTo>
                      <a:pt x="0" y="224"/>
                    </a:moveTo>
                    <a:cubicBezTo>
                      <a:pt x="628" y="84"/>
                      <a:pt x="892" y="108"/>
                      <a:pt x="1152" y="224"/>
                    </a:cubicBezTo>
                    <a:cubicBezTo>
                      <a:pt x="1320" y="336"/>
                      <a:pt x="1380" y="392"/>
                      <a:pt x="1584" y="272"/>
                    </a:cubicBezTo>
                    <a:cubicBezTo>
                      <a:pt x="1360" y="320"/>
                      <a:pt x="1240" y="188"/>
                      <a:pt x="1144" y="144"/>
                    </a:cubicBezTo>
                    <a:cubicBezTo>
                      <a:pt x="1048" y="100"/>
                      <a:pt x="372" y="0"/>
                      <a:pt x="0" y="2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" name="Freeform 28"/>
              <p:cNvSpPr>
                <a:spLocks/>
              </p:cNvSpPr>
              <p:nvPr/>
            </p:nvSpPr>
            <p:spPr bwMode="gray">
              <a:xfrm>
                <a:off x="2784" y="2032"/>
                <a:ext cx="1731" cy="344"/>
              </a:xfrm>
              <a:custGeom>
                <a:avLst/>
                <a:gdLst/>
                <a:ahLst/>
                <a:cxnLst>
                  <a:cxn ang="0">
                    <a:pos x="0" y="176"/>
                  </a:cxn>
                  <a:cxn ang="0">
                    <a:pos x="1604" y="344"/>
                  </a:cxn>
                  <a:cxn ang="0">
                    <a:pos x="760" y="72"/>
                  </a:cxn>
                  <a:cxn ang="0">
                    <a:pos x="0" y="176"/>
                  </a:cxn>
                </a:cxnLst>
                <a:rect l="0" t="0" r="r" b="b"/>
                <a:pathLst>
                  <a:path w="1731" h="344">
                    <a:moveTo>
                      <a:pt x="0" y="176"/>
                    </a:moveTo>
                    <a:cubicBezTo>
                      <a:pt x="856" y="0"/>
                      <a:pt x="1604" y="344"/>
                      <a:pt x="1604" y="344"/>
                    </a:cubicBezTo>
                    <a:cubicBezTo>
                      <a:pt x="1731" y="327"/>
                      <a:pt x="1056" y="80"/>
                      <a:pt x="760" y="72"/>
                    </a:cubicBezTo>
                    <a:cubicBezTo>
                      <a:pt x="464" y="64"/>
                      <a:pt x="244" y="60"/>
                      <a:pt x="0" y="17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Freeform 29"/>
              <p:cNvSpPr>
                <a:spLocks/>
              </p:cNvSpPr>
              <p:nvPr/>
            </p:nvSpPr>
            <p:spPr bwMode="gray">
              <a:xfrm>
                <a:off x="4440" y="1680"/>
                <a:ext cx="504" cy="672"/>
              </a:xfrm>
              <a:custGeom>
                <a:avLst/>
                <a:gdLst/>
                <a:ahLst/>
                <a:cxnLst>
                  <a:cxn ang="0">
                    <a:pos x="456" y="48"/>
                  </a:cxn>
                  <a:cxn ang="0">
                    <a:pos x="312" y="336"/>
                  </a:cxn>
                  <a:cxn ang="0">
                    <a:pos x="24" y="624"/>
                  </a:cxn>
                  <a:cxn ang="0">
                    <a:pos x="456" y="48"/>
                  </a:cxn>
                </a:cxnLst>
                <a:rect l="0" t="0" r="r" b="b"/>
                <a:pathLst>
                  <a:path w="504" h="672">
                    <a:moveTo>
                      <a:pt x="456" y="48"/>
                    </a:moveTo>
                    <a:cubicBezTo>
                      <a:pt x="504" y="0"/>
                      <a:pt x="384" y="240"/>
                      <a:pt x="312" y="336"/>
                    </a:cubicBezTo>
                    <a:cubicBezTo>
                      <a:pt x="240" y="432"/>
                      <a:pt x="0" y="672"/>
                      <a:pt x="24" y="624"/>
                    </a:cubicBezTo>
                    <a:lnTo>
                      <a:pt x="456" y="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Freeform 30"/>
              <p:cNvSpPr>
                <a:spLocks/>
              </p:cNvSpPr>
              <p:nvPr/>
            </p:nvSpPr>
            <p:spPr bwMode="gray">
              <a:xfrm>
                <a:off x="3424" y="1428"/>
                <a:ext cx="1081" cy="301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992" y="300"/>
                  </a:cxn>
                  <a:cxn ang="0">
                    <a:pos x="536" y="44"/>
                  </a:cxn>
                  <a:cxn ang="0">
                    <a:pos x="0" y="36"/>
                  </a:cxn>
                </a:cxnLst>
                <a:rect l="0" t="0" r="r" b="b"/>
                <a:pathLst>
                  <a:path w="1081" h="301">
                    <a:moveTo>
                      <a:pt x="0" y="36"/>
                    </a:moveTo>
                    <a:cubicBezTo>
                      <a:pt x="576" y="52"/>
                      <a:pt x="992" y="300"/>
                      <a:pt x="992" y="300"/>
                    </a:cubicBezTo>
                    <a:cubicBezTo>
                      <a:pt x="1081" y="301"/>
                      <a:pt x="701" y="88"/>
                      <a:pt x="536" y="44"/>
                    </a:cubicBezTo>
                    <a:cubicBezTo>
                      <a:pt x="371" y="0"/>
                      <a:pt x="216" y="0"/>
                      <a:pt x="0" y="3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Freeform 31"/>
              <p:cNvSpPr>
                <a:spLocks/>
              </p:cNvSpPr>
              <p:nvPr/>
            </p:nvSpPr>
            <p:spPr bwMode="gray">
              <a:xfrm rot="-136485">
                <a:off x="3524" y="1116"/>
                <a:ext cx="1081" cy="301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992" y="300"/>
                  </a:cxn>
                  <a:cxn ang="0">
                    <a:pos x="536" y="44"/>
                  </a:cxn>
                  <a:cxn ang="0">
                    <a:pos x="0" y="36"/>
                  </a:cxn>
                </a:cxnLst>
                <a:rect l="0" t="0" r="r" b="b"/>
                <a:pathLst>
                  <a:path w="1081" h="301">
                    <a:moveTo>
                      <a:pt x="0" y="36"/>
                    </a:moveTo>
                    <a:cubicBezTo>
                      <a:pt x="576" y="52"/>
                      <a:pt x="992" y="300"/>
                      <a:pt x="992" y="300"/>
                    </a:cubicBezTo>
                    <a:cubicBezTo>
                      <a:pt x="1081" y="301"/>
                      <a:pt x="701" y="88"/>
                      <a:pt x="536" y="44"/>
                    </a:cubicBezTo>
                    <a:cubicBezTo>
                      <a:pt x="371" y="0"/>
                      <a:pt x="216" y="0"/>
                      <a:pt x="0" y="3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Freeform 32"/>
              <p:cNvSpPr>
                <a:spLocks/>
              </p:cNvSpPr>
              <p:nvPr/>
            </p:nvSpPr>
            <p:spPr bwMode="gray">
              <a:xfrm>
                <a:off x="1940" y="1128"/>
                <a:ext cx="1013" cy="171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932" y="156"/>
                  </a:cxn>
                  <a:cxn ang="0">
                    <a:pos x="485" y="23"/>
                  </a:cxn>
                  <a:cxn ang="0">
                    <a:pos x="0" y="116"/>
                  </a:cxn>
                </a:cxnLst>
                <a:rect l="0" t="0" r="r" b="b"/>
                <a:pathLst>
                  <a:path w="1013" h="171">
                    <a:moveTo>
                      <a:pt x="0" y="116"/>
                    </a:moveTo>
                    <a:cubicBezTo>
                      <a:pt x="620" y="0"/>
                      <a:pt x="851" y="171"/>
                      <a:pt x="932" y="156"/>
                    </a:cubicBezTo>
                    <a:cubicBezTo>
                      <a:pt x="1013" y="141"/>
                      <a:pt x="640" y="30"/>
                      <a:pt x="485" y="23"/>
                    </a:cubicBezTo>
                    <a:cubicBezTo>
                      <a:pt x="337" y="16"/>
                      <a:pt x="182" y="59"/>
                      <a:pt x="0" y="11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Freeform 33"/>
              <p:cNvSpPr>
                <a:spLocks/>
              </p:cNvSpPr>
              <p:nvPr/>
            </p:nvSpPr>
            <p:spPr bwMode="gray">
              <a:xfrm>
                <a:off x="1804" y="1376"/>
                <a:ext cx="1013" cy="171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932" y="156"/>
                  </a:cxn>
                  <a:cxn ang="0">
                    <a:pos x="485" y="23"/>
                  </a:cxn>
                  <a:cxn ang="0">
                    <a:pos x="0" y="116"/>
                  </a:cxn>
                </a:cxnLst>
                <a:rect l="0" t="0" r="r" b="b"/>
                <a:pathLst>
                  <a:path w="1013" h="171">
                    <a:moveTo>
                      <a:pt x="0" y="116"/>
                    </a:moveTo>
                    <a:cubicBezTo>
                      <a:pt x="620" y="0"/>
                      <a:pt x="851" y="171"/>
                      <a:pt x="932" y="156"/>
                    </a:cubicBezTo>
                    <a:cubicBezTo>
                      <a:pt x="1013" y="141"/>
                      <a:pt x="640" y="30"/>
                      <a:pt x="485" y="23"/>
                    </a:cubicBezTo>
                    <a:cubicBezTo>
                      <a:pt x="337" y="16"/>
                      <a:pt x="182" y="59"/>
                      <a:pt x="0" y="11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Freeform 34"/>
              <p:cNvSpPr>
                <a:spLocks/>
              </p:cNvSpPr>
              <p:nvPr/>
            </p:nvSpPr>
            <p:spPr bwMode="gray">
              <a:xfrm>
                <a:off x="1604" y="1676"/>
                <a:ext cx="1057" cy="155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972" y="140"/>
                  </a:cxn>
                  <a:cxn ang="0">
                    <a:pos x="506" y="7"/>
                  </a:cxn>
                  <a:cxn ang="0">
                    <a:pos x="0" y="100"/>
                  </a:cxn>
                </a:cxnLst>
                <a:rect l="0" t="0" r="r" b="b"/>
                <a:pathLst>
                  <a:path w="1057" h="155">
                    <a:moveTo>
                      <a:pt x="0" y="100"/>
                    </a:moveTo>
                    <a:cubicBezTo>
                      <a:pt x="652" y="36"/>
                      <a:pt x="888" y="155"/>
                      <a:pt x="972" y="140"/>
                    </a:cubicBezTo>
                    <a:cubicBezTo>
                      <a:pt x="1057" y="125"/>
                      <a:pt x="668" y="14"/>
                      <a:pt x="506" y="7"/>
                    </a:cubicBezTo>
                    <a:cubicBezTo>
                      <a:pt x="352" y="0"/>
                      <a:pt x="190" y="43"/>
                      <a:pt x="0" y="10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pic>
        <p:nvPicPr>
          <p:cNvPr id="73" name="Picture 23" descr="1"/>
          <p:cNvPicPr>
            <a:picLocks noChangeAspect="1" noChangeArrowheads="1"/>
          </p:cNvPicPr>
          <p:nvPr/>
        </p:nvPicPr>
        <p:blipFill>
          <a:blip r:embed="rId4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6879189">
            <a:off x="2167374" y="385213"/>
            <a:ext cx="908031" cy="1165171"/>
          </a:xfrm>
          <a:prstGeom prst="rect">
            <a:avLst/>
          </a:prstGeom>
          <a:noFill/>
        </p:spPr>
      </p:pic>
      <p:sp>
        <p:nvSpPr>
          <p:cNvPr id="74" name="Text Box 56"/>
          <p:cNvSpPr txBox="1">
            <a:spLocks noChangeArrowheads="1"/>
          </p:cNvSpPr>
          <p:nvPr/>
        </p:nvSpPr>
        <p:spPr bwMode="invGray">
          <a:xfrm>
            <a:off x="5940152" y="5085184"/>
            <a:ext cx="25193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663300"/>
                </a:solidFill>
                <a:latin typeface="Times New Roman" pitchFamily="18" charset="0"/>
                <a:ea typeface="宋体" charset="-122"/>
              </a:rPr>
              <a:t>钱琨</a:t>
            </a:r>
            <a:endParaRPr lang="en-US" altLang="zh-CN" sz="2000" b="1" dirty="0">
              <a:solidFill>
                <a:srgbClr val="663300"/>
              </a:solidFill>
              <a:latin typeface="Times New Roman" pitchFamily="18" charset="0"/>
              <a:ea typeface="宋体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43" y="246169"/>
            <a:ext cx="1066892" cy="106689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125 L -0.44115 -0.0125 L -0.44115 0.1956 L 0.44879 0.19189 L 0.44879 -0.00764 L 0.00382 -0.0125 Z " pathEditMode="relative" rAng="0" ptsTypes="AAAAAA">
                                      <p:cBhvr>
                                        <p:cTn id="6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2083 L 0.44896 -0.02083 L 0.44757 -0.22361 L -0.44097 -0.23079 L -0.44097 -0.02245 L 0.00052 -0.02083 Z " pathEditMode="relative" rAng="0" ptsTypes="AAAAAA">
                                      <p:cBhvr>
                                        <p:cTn id="8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-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jupyter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notebook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打开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learn.ipynb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，并学习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PIL (Python Imaging Library)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图像库提供了很多常用的图像处理及很多有用的图像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基本操作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1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WordArt 2"/>
          <p:cNvSpPr>
            <a:spLocks noChangeArrowheads="1" noChangeShapeType="1" noTextEdit="1"/>
          </p:cNvSpPr>
          <p:nvPr/>
        </p:nvSpPr>
        <p:spPr bwMode="gray">
          <a:xfrm>
            <a:off x="304800" y="2371725"/>
            <a:ext cx="51816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50000">
                      <a:schemeClr val="tx2">
                        <a:gamma/>
                        <a:tint val="57255"/>
                        <a:invGamma/>
                      </a:schemeClr>
                    </a:gs>
                    <a:gs pos="100000">
                      <a:schemeClr val="tx2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Verdana"/>
              </a:rPr>
              <a:t>Thank You!</a:t>
            </a:r>
            <a:endParaRPr lang="zh-CN" altLang="en-US" sz="5400" b="1" kern="10" dirty="0">
              <a:ln w="2540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50000">
                    <a:schemeClr val="tx2">
                      <a:gamma/>
                      <a:tint val="5725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latin typeface="Verdana"/>
            </a:endParaRPr>
          </a:p>
        </p:txBody>
      </p:sp>
      <p:pic>
        <p:nvPicPr>
          <p:cNvPr id="87044" name="Picture 4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786797">
            <a:off x="6726238" y="0"/>
            <a:ext cx="2417762" cy="1995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65893"/>
            <a:ext cx="8401050" cy="674687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437562" cy="4754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是著名的“龟叔”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Guido van Rossum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1989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年圣诞节期间，为了打发无聊的圣诞节而编写的一个编程语言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就为我们提供了非常完善的基础代码库，覆盖了网络、文件、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、数据库、文本等大量内容，被形象地称作“内置电池（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Batteries Included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）”。用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开发，许多功能不必从零编写，直接使用现成的即可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除了内置的库外，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还有大量的第三方库，也就是别人开发的，供你直接使用的东西。当然，如果你开发的代码通过很好的封装，也可以作为第三方库给别人使用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的缺点也很明显：运行速度慢，解释型语言无法加密</a:t>
            </a:r>
          </a:p>
        </p:txBody>
      </p:sp>
    </p:spTree>
    <p:extLst>
      <p:ext uri="{BB962C8B-B14F-4D97-AF65-F5344CB8AC3E}">
        <p14:creationId xmlns:p14="http://schemas.microsoft.com/office/powerpoint/2010/main" val="98362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65893"/>
            <a:ext cx="8401050" cy="674687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992" y="1525759"/>
            <a:ext cx="3816424" cy="47545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代码常常是以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为扩展名的文本文件，运行时直接调用解释器运行：“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 main.py”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，这里常常使用的是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CPython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解释器。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我们使用的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Jupyter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Lab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是一种集成的交互式解释器，其内核仍然使用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CPython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，所运行的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ipynb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文件也可以直接转换成为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文件。</a:t>
            </a:r>
          </a:p>
        </p:txBody>
      </p:sp>
      <p:pic>
        <p:nvPicPr>
          <p:cNvPr id="4" name="内容占位符 7">
            <a:extLst>
              <a:ext uri="{FF2B5EF4-FFF2-40B4-BE49-F238E27FC236}">
                <a16:creationId xmlns:a16="http://schemas.microsoft.com/office/drawing/2014/main" id="{CA8C0DA6-D173-4615-8F92-162A4F40A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16" y="1540998"/>
            <a:ext cx="4637014" cy="440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7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65893"/>
            <a:ext cx="8401050" cy="674687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437562" cy="4754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了解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的环境管理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能够使用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Jupyter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进行学习和开发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掌握基础的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编程或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8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65893"/>
            <a:ext cx="8401050" cy="674687"/>
          </a:xfrm>
        </p:spPr>
        <p:txBody>
          <a:bodyPr/>
          <a:lstStyle/>
          <a:p>
            <a:r>
              <a:rPr lang="en-US" altLang="zh-CN" dirty="0"/>
              <a:t>Anaconda</a:t>
            </a:r>
            <a:r>
              <a:rPr lang="zh-CN" altLang="en-US" dirty="0"/>
              <a:t>的简单介绍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437562" cy="4754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是一个免费开源的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语言的发行版本，用于计算科学（数据科学、机器学习、大数据处理和预测分析）。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致力于简化包管理和部署。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的包使用软件包管理系统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Conda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进行管理。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版本众多，不同开发环境外部依赖库版本冲突比较严重，所以推荐大家创建不同的环境开发不同的项目。</a:t>
            </a:r>
          </a:p>
        </p:txBody>
      </p:sp>
    </p:spTree>
    <p:extLst>
      <p:ext uri="{BB962C8B-B14F-4D97-AF65-F5344CB8AC3E}">
        <p14:creationId xmlns:p14="http://schemas.microsoft.com/office/powerpoint/2010/main" val="93873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65893"/>
            <a:ext cx="8401050" cy="674687"/>
          </a:xfrm>
        </p:spPr>
        <p:txBody>
          <a:bodyPr/>
          <a:lstStyle/>
          <a:p>
            <a:r>
              <a:rPr lang="en-US" altLang="zh-CN" dirty="0" err="1"/>
              <a:t>JupyterLab</a:t>
            </a:r>
            <a:r>
              <a:rPr lang="zh-CN" altLang="en-US" dirty="0"/>
              <a:t>的简单介绍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437562" cy="4754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Jupyter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项目是一个非营利组织，旨在“为数十种编程语言的交互式计算开发开源软件，开放标准和服务”。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Jupyter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项目开发并支持交互式计算产品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Jupyter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Notebook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JupyterHub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JupyterLab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JupyterLab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Jupyter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项目的下一代用户界面。它在一个灵活且强大的用户界面中提供了经典的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Jupyter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Notebook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（笔记本、终端、文本编辑器、文件浏览器、丰富输出等）所有熟悉的构建模块。第一个稳定版本于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日发布。</a:t>
            </a:r>
          </a:p>
        </p:txBody>
      </p:sp>
    </p:spTree>
    <p:extLst>
      <p:ext uri="{BB962C8B-B14F-4D97-AF65-F5344CB8AC3E}">
        <p14:creationId xmlns:p14="http://schemas.microsoft.com/office/powerpoint/2010/main" val="327276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65893"/>
            <a:ext cx="8401050" cy="674687"/>
          </a:xfrm>
        </p:spPr>
        <p:txBody>
          <a:bodyPr/>
          <a:lstStyle/>
          <a:p>
            <a:r>
              <a:rPr lang="en-US" altLang="zh-CN" dirty="0" err="1"/>
              <a:t>JupyterLab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437562" cy="4754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具体操作可以参考“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jupyternotebook.pdf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操作：创建一个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conda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环境，包含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ipykernel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conda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create -n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ai_study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python=3.6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在新环境中安装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ipykernel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conda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install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ipykernel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在新环境下执行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 -m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ipykernel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install --name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ai_study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环境下打开输入指令“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jupyter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lab”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，打开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JupyterLab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04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65893"/>
            <a:ext cx="8401050" cy="674687"/>
          </a:xfrm>
        </p:spPr>
        <p:txBody>
          <a:bodyPr/>
          <a:lstStyle/>
          <a:p>
            <a:r>
              <a:rPr lang="en-US" altLang="zh-CN" dirty="0"/>
              <a:t>Import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437562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xx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 导入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模块，这个模块可以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自带，也可以是自己安装的，导入之后可以调用相关模块中的函数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常见的导入方法有以下四种：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time.localtime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  #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这样就可以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当地时间了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time as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t.localtime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 #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t.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前缀来引出功能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time import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localtime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localtime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time import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localtime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2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65893"/>
            <a:ext cx="8401050" cy="674687"/>
          </a:xfrm>
        </p:spPr>
        <p:txBody>
          <a:bodyPr/>
          <a:lstStyle/>
          <a:p>
            <a:r>
              <a:rPr lang="en-US" altLang="zh-CN" dirty="0"/>
              <a:t>Import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437562" cy="37444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在写完一个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脚本后，我们可以在其他脚本中导入自己写好的脚本。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导入方法同前，导入名称为脚本名称，如脚本名称为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model.py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，那么导入是就应该写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model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model import *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147752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heme/theme1.xml><?xml version="1.0" encoding="utf-8"?>
<a:theme xmlns:a="http://schemas.openxmlformats.org/drawingml/2006/main" name="复件 571TGp_business_light_ani">
  <a:themeElements>
    <a:clrScheme name="复件 571TGp_business_light_ani 1">
      <a:dk1>
        <a:srgbClr val="000000"/>
      </a:dk1>
      <a:lt1>
        <a:srgbClr val="CAD4CF"/>
      </a:lt1>
      <a:dk2>
        <a:srgbClr val="425462"/>
      </a:dk2>
      <a:lt2>
        <a:srgbClr val="768A7B"/>
      </a:lt2>
      <a:accent1>
        <a:srgbClr val="DE608D"/>
      </a:accent1>
      <a:accent2>
        <a:srgbClr val="35ADE3"/>
      </a:accent2>
      <a:accent3>
        <a:srgbClr val="E1E6E4"/>
      </a:accent3>
      <a:accent4>
        <a:srgbClr val="000000"/>
      </a:accent4>
      <a:accent5>
        <a:srgbClr val="ECB6C5"/>
      </a:accent5>
      <a:accent6>
        <a:srgbClr val="2F9CCE"/>
      </a:accent6>
      <a:hlink>
        <a:srgbClr val="F6AE44"/>
      </a:hlink>
      <a:folHlink>
        <a:srgbClr val="99CC00"/>
      </a:folHlink>
    </a:clrScheme>
    <a:fontScheme name="复件 571TGp_business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复件 571TGp_business_light_ani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571TGp_business_light_ani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571TGp_business_light_ani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复件 571TGp_business_light_ani</Template>
  <TotalTime>3442</TotalTime>
  <Words>698</Words>
  <Application>Microsoft Office PowerPoint</Application>
  <PresentationFormat>全屏显示(4:3)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汉仪大黑简</vt:lpstr>
      <vt:lpstr>宋体</vt:lpstr>
      <vt:lpstr>Arial</vt:lpstr>
      <vt:lpstr>Times New Roman</vt:lpstr>
      <vt:lpstr>Verdana</vt:lpstr>
      <vt:lpstr>Wingdings</vt:lpstr>
      <vt:lpstr>复件 571TGp_business_light_ani</vt:lpstr>
      <vt:lpstr>PowerPoint 演示文稿</vt:lpstr>
      <vt:lpstr>Python简介</vt:lpstr>
      <vt:lpstr>Python运行</vt:lpstr>
      <vt:lpstr>Python简介</vt:lpstr>
      <vt:lpstr>Anaconda的简单介绍</vt:lpstr>
      <vt:lpstr>JupyterLab的简单介绍</vt:lpstr>
      <vt:lpstr>JupyterLab的使用</vt:lpstr>
      <vt:lpstr>Import模块</vt:lpstr>
      <vt:lpstr>Import模块</vt:lpstr>
      <vt:lpstr>实验</vt:lpstr>
      <vt:lpstr>PowerPoint 演示文稿</vt:lpstr>
    </vt:vector>
  </TitlesOfParts>
  <Company>琪琪工作室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Female Authority and Narrative Voice  A Feminist Narratological Reading of Tillie Olsen’s Works</dc:title>
  <dc:creator>琪琪</dc:creator>
  <cp:lastModifiedBy>qk</cp:lastModifiedBy>
  <cp:revision>341</cp:revision>
  <dcterms:created xsi:type="dcterms:W3CDTF">2009-05-20T15:33:31Z</dcterms:created>
  <dcterms:modified xsi:type="dcterms:W3CDTF">2023-02-15T15:43:53Z</dcterms:modified>
</cp:coreProperties>
</file>