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Alfa Slab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7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lfaSlabOne-regular.fntdata"/><Relationship Id="rId25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27ef0fc9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27ef0fc9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efe5d29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efe5d29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efe5d2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efe5d2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efe5d29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4efe5d29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efe5d29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4efe5d29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efe5d29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4efe5d29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efe5d29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4efe5d29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efe5d29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efe5d29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27ef0fc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27ef0fc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290c099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290c099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290c0994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290c0994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290c099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290c099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290c0994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290c0994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efe5d2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efe5d2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27ef0fc9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27ef0fc9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27ef0fc9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27ef0fc9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lab.hakim.se/blob/03/" TargetMode="External"/><Relationship Id="rId4" Type="http://schemas.openxmlformats.org/officeDocument/2006/relationships/hyperlink" Target="http://brm.io/matter-js/" TargetMode="External"/><Relationship Id="rId5" Type="http://schemas.openxmlformats.org/officeDocument/2006/relationships/hyperlink" Target="http://brm.io/matter-js/demo/#softBody" TargetMode="External"/><Relationship Id="rId6" Type="http://schemas.openxmlformats.org/officeDocument/2006/relationships/hyperlink" Target="https://github.com/liabru/matter-js/blob/master/examples/softBody.js" TargetMode="External"/><Relationship Id="rId7" Type="http://schemas.openxmlformats.org/officeDocument/2006/relationships/hyperlink" Target="http://kucg.korea.ac.kr/education/2005/CSCE352/paper/provot95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>
                <a:solidFill>
                  <a:srgbClr val="3D85C6"/>
                </a:solidFill>
                <a:latin typeface="Alfa Slab One"/>
                <a:ea typeface="Alfa Slab One"/>
                <a:cs typeface="Alfa Slab One"/>
                <a:sym typeface="Alfa Slab One"/>
              </a:rPr>
              <a:t>Simulating Blob Physics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Rory Bennett, Shinell Manwaring, and Andy Luo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Apply damping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152475"/>
            <a:ext cx="5957700" cy="1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First calculate acceleration using Newton’s Second Law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a = Spring Force / mass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311700" y="2306850"/>
            <a:ext cx="6357600" cy="15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Then update velocity and position with damping coefficient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v</a:t>
            </a:r>
            <a:r>
              <a:rPr baseline="-25000" lang="en" sz="1800">
                <a:solidFill>
                  <a:schemeClr val="dk2"/>
                </a:solidFill>
              </a:rPr>
              <a:t>new </a:t>
            </a:r>
            <a:r>
              <a:rPr lang="en" sz="1800">
                <a:solidFill>
                  <a:schemeClr val="dk2"/>
                </a:solidFill>
              </a:rPr>
              <a:t>= d *(v</a:t>
            </a:r>
            <a:r>
              <a:rPr baseline="-25000" lang="en" sz="1800">
                <a:solidFill>
                  <a:schemeClr val="dk2"/>
                </a:solidFill>
              </a:rPr>
              <a:t>0</a:t>
            </a:r>
            <a:r>
              <a:rPr lang="en" sz="1800">
                <a:solidFill>
                  <a:schemeClr val="dk2"/>
                </a:solidFill>
              </a:rPr>
              <a:t> + at)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pos</a:t>
            </a:r>
            <a:r>
              <a:rPr baseline="-25000" lang="en" sz="1800">
                <a:solidFill>
                  <a:schemeClr val="dk2"/>
                </a:solidFill>
              </a:rPr>
              <a:t>new</a:t>
            </a:r>
            <a:r>
              <a:rPr lang="en" sz="1800">
                <a:solidFill>
                  <a:schemeClr val="dk2"/>
                </a:solidFill>
              </a:rPr>
              <a:t> = pos</a:t>
            </a:r>
            <a:r>
              <a:rPr baseline="-25000" lang="en" sz="1800">
                <a:solidFill>
                  <a:schemeClr val="dk2"/>
                </a:solidFill>
              </a:rPr>
              <a:t>0</a:t>
            </a:r>
            <a:r>
              <a:rPr lang="en" sz="1800">
                <a:solidFill>
                  <a:schemeClr val="dk2"/>
                </a:solidFill>
              </a:rPr>
              <a:t> + vt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Converting from Pixels to WebGL Coordinates</a:t>
            </a:r>
            <a:endParaRPr sz="2400">
              <a:solidFill>
                <a:srgbClr val="3D85C6"/>
              </a:solidFill>
            </a:endParaRPr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1152475"/>
            <a:ext cx="369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canvas height = 546px; The canvas width = 964px;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top left corner is (0px, 0px); top right corner = (964px, 0px);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A transformation of (x,y) allows you to convert pixels into WebGL Coordinates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0" l="43032" r="0" t="0"/>
          <a:stretch/>
        </p:blipFill>
        <p:spPr>
          <a:xfrm>
            <a:off x="4259625" y="1152475"/>
            <a:ext cx="4432600" cy="32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Checking for collisions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Check that all Vertices do not exceed canvas boundary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Boundary Cases: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 &lt; -1; BottomHit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 &gt; 1; TopHit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X &gt; 1; RightHit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X &lt; -1; LeftHit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Apply a force to send the blobs velocity in the opposite direction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127" y="395052"/>
            <a:ext cx="3592950" cy="44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Canvas: Mouse Event Listeners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11700" y="1152475"/>
            <a:ext cx="8520600" cy="3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Mouse Event Listeners track the interaction with the canvas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detected on canvas → Call appropriate function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Listeners Implemented:</a:t>
            </a:r>
            <a:endParaRPr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canvas.onclick = getMousePosition;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canvas.onmousedown = mouseDown;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canvas.onmouseup = mouseUp;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canvas.onmousemove = mouseMove;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D85C6"/>
                </a:solidFill>
              </a:rPr>
              <a:t>Canvas.onclick</a:t>
            </a:r>
            <a:endParaRPr>
              <a:solidFill>
                <a:srgbClr val="3D85C6"/>
              </a:solidFill>
            </a:endParaRPr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850" y="1017725"/>
            <a:ext cx="6822325" cy="390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C</a:t>
            </a:r>
            <a:r>
              <a:rPr lang="en">
                <a:solidFill>
                  <a:srgbClr val="3D85C6"/>
                </a:solidFill>
              </a:rPr>
              <a:t>anvas.onmousedown/up/move</a:t>
            </a:r>
            <a:endParaRPr>
              <a:solidFill>
                <a:srgbClr val="3D85C6"/>
              </a:solidFill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667" y="1017725"/>
            <a:ext cx="6874658" cy="39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Future Work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Integrating springs into our current model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addition user customization options: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ability to change between skins using the left/right arrows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</a:t>
            </a:r>
            <a:r>
              <a:rPr lang="en" sz="1800"/>
              <a:t>he ability to change the blob size using the up/down arrows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Resources Used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Hakim El Hattab’s Blob Example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https://lab.hakim.se/blob/03/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Matter.js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http://brm.io/matter-js/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 Body Demo (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http://brm.io/matter-js/demo/#softBody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 Body Demo GitHub (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https://github.com/liabru/matter-js/blob/master/examples/softBody.js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Research Paper: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http://kucg.korea.ac.kr/education/2005/CSCE352/paper/provot95.pdf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Rendering with Bezier Curves</a:t>
            </a:r>
            <a:endParaRPr>
              <a:solidFill>
                <a:srgbClr val="3D85C6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1739" r="0" t="0"/>
          <a:stretch/>
        </p:blipFill>
        <p:spPr>
          <a:xfrm>
            <a:off x="809325" y="1576975"/>
            <a:ext cx="3251001" cy="339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2429" r="0" t="0"/>
          <a:stretch/>
        </p:blipFill>
        <p:spPr>
          <a:xfrm>
            <a:off x="4789325" y="1548850"/>
            <a:ext cx="3308524" cy="34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Finding Control Points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825100" y="2435325"/>
            <a:ext cx="2541900" cy="18630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5"/>
          <p:cNvCxnSpPr>
            <a:stCxn id="70" idx="3"/>
            <a:endCxn id="72" idx="3"/>
          </p:cNvCxnSpPr>
          <p:nvPr/>
        </p:nvCxnSpPr>
        <p:spPr>
          <a:xfrm flipH="1" rot="10800000">
            <a:off x="825100" y="2485425"/>
            <a:ext cx="2010300" cy="8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5"/>
          <p:cNvSpPr/>
          <p:nvPr/>
        </p:nvSpPr>
        <p:spPr>
          <a:xfrm>
            <a:off x="1217675" y="2348825"/>
            <a:ext cx="146400" cy="19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2814000" y="2315250"/>
            <a:ext cx="146400" cy="19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785075" y="2162550"/>
            <a:ext cx="4326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P0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000200" y="2196125"/>
            <a:ext cx="4326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P3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108950" y="2522575"/>
            <a:ext cx="2541900" cy="18630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501525" y="2436075"/>
            <a:ext cx="146400" cy="19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7097850" y="2402500"/>
            <a:ext cx="146400" cy="19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5068925" y="2249800"/>
            <a:ext cx="4326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P0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7284050" y="2283375"/>
            <a:ext cx="4326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P3</a:t>
            </a:r>
            <a:endParaRPr/>
          </a:p>
        </p:txBody>
      </p:sp>
      <p:cxnSp>
        <p:nvCxnSpPr>
          <p:cNvPr id="81" name="Google Shape;81;p15"/>
          <p:cNvCxnSpPr/>
          <p:nvPr/>
        </p:nvCxnSpPr>
        <p:spPr>
          <a:xfrm flipH="1" rot="10800000">
            <a:off x="5623663" y="2249050"/>
            <a:ext cx="52470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>
            <a:stCxn id="78" idx="2"/>
          </p:cNvCxnSpPr>
          <p:nvPr/>
        </p:nvCxnSpPr>
        <p:spPr>
          <a:xfrm rot="10800000">
            <a:off x="6660450" y="2222350"/>
            <a:ext cx="437400" cy="2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5"/>
          <p:cNvSpPr/>
          <p:nvPr/>
        </p:nvSpPr>
        <p:spPr>
          <a:xfrm>
            <a:off x="6106400" y="2102650"/>
            <a:ext cx="146400" cy="19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518850" y="2102650"/>
            <a:ext cx="146400" cy="19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711750" y="1769125"/>
            <a:ext cx="4326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6665250" y="1769125"/>
            <a:ext cx="4326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5642550" y="2302374"/>
            <a:ext cx="1463875" cy="199491"/>
          </a:xfrm>
          <a:custGeom>
            <a:rect b="b" l="l" r="r" t="t"/>
            <a:pathLst>
              <a:path extrusionOk="0" h="9621" w="58555">
                <a:moveTo>
                  <a:pt x="0" y="8822"/>
                </a:moveTo>
                <a:cubicBezTo>
                  <a:pt x="3682" y="7669"/>
                  <a:pt x="16457" y="3277"/>
                  <a:pt x="22091" y="1902"/>
                </a:cubicBezTo>
                <a:cubicBezTo>
                  <a:pt x="27725" y="527"/>
                  <a:pt x="27725" y="-715"/>
                  <a:pt x="33802" y="571"/>
                </a:cubicBezTo>
                <a:cubicBezTo>
                  <a:pt x="39879" y="1858"/>
                  <a:pt x="54430" y="8113"/>
                  <a:pt x="58555" y="962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8" name="Google Shape;88;p15"/>
          <p:cNvCxnSpPr/>
          <p:nvPr/>
        </p:nvCxnSpPr>
        <p:spPr>
          <a:xfrm>
            <a:off x="1038025" y="2841225"/>
            <a:ext cx="126300" cy="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 flipH="1">
            <a:off x="2179438" y="2355150"/>
            <a:ext cx="5400" cy="1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 flipH="1">
            <a:off x="2013125" y="2355150"/>
            <a:ext cx="5400" cy="1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Calculating Individual Points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11700" y="1152475"/>
            <a:ext cx="4658700" cy="22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u^T</a:t>
            </a:r>
            <a:r>
              <a:rPr lang="en"/>
              <a:t> = [1		</a:t>
            </a:r>
            <a:r>
              <a:rPr i="1" lang="en"/>
              <a:t>t</a:t>
            </a:r>
            <a:r>
              <a:rPr lang="en"/>
              <a:t> 	  </a:t>
            </a:r>
            <a:r>
              <a:rPr i="1" lang="en"/>
              <a:t>t</a:t>
            </a:r>
            <a:r>
              <a:rPr lang="en"/>
              <a:t>^2</a:t>
            </a:r>
            <a:r>
              <a:rPr lang="en"/>
              <a:t>		</a:t>
            </a:r>
            <a:r>
              <a:rPr i="1" lang="en"/>
              <a:t>t</a:t>
            </a:r>
            <a:r>
              <a:rPr lang="en"/>
              <a:t>^3]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</a:t>
            </a:r>
            <a:r>
              <a:rPr lang="en"/>
              <a:t> =   [p_0     p_1 	  p_2	p_3]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M_B =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</a:t>
            </a:r>
            <a:r>
              <a:rPr i="1" lang="en"/>
              <a:t>t</a:t>
            </a:r>
            <a:r>
              <a:rPr lang="en"/>
              <a:t>) = </a:t>
            </a:r>
            <a:r>
              <a:rPr b="1" lang="en"/>
              <a:t>u^T</a:t>
            </a:r>
            <a:r>
              <a:rPr lang="en"/>
              <a:t>(M_B)(</a:t>
            </a:r>
            <a:r>
              <a:rPr b="1" lang="en"/>
              <a:t>p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5820900" y="2016975"/>
            <a:ext cx="2541900" cy="18630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6213475" y="1930475"/>
            <a:ext cx="146400" cy="19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7809800" y="1896900"/>
            <a:ext cx="146400" cy="19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5780875" y="1744200"/>
            <a:ext cx="4326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P0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7996000" y="1777775"/>
            <a:ext cx="4326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P3</a:t>
            </a:r>
            <a:endParaRPr/>
          </a:p>
        </p:txBody>
      </p:sp>
      <p:cxnSp>
        <p:nvCxnSpPr>
          <p:cNvPr id="102" name="Google Shape;102;p16"/>
          <p:cNvCxnSpPr/>
          <p:nvPr/>
        </p:nvCxnSpPr>
        <p:spPr>
          <a:xfrm flipH="1" rot="10800000">
            <a:off x="6335613" y="1743450"/>
            <a:ext cx="52470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6"/>
          <p:cNvCxnSpPr>
            <a:stCxn id="99" idx="2"/>
          </p:cNvCxnSpPr>
          <p:nvPr/>
        </p:nvCxnSpPr>
        <p:spPr>
          <a:xfrm rot="10800000">
            <a:off x="7372400" y="1716750"/>
            <a:ext cx="437400" cy="2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6"/>
          <p:cNvSpPr/>
          <p:nvPr/>
        </p:nvSpPr>
        <p:spPr>
          <a:xfrm>
            <a:off x="6818350" y="1597050"/>
            <a:ext cx="146400" cy="19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7230800" y="1597050"/>
            <a:ext cx="146400" cy="19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6423700" y="1263525"/>
            <a:ext cx="4326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7377200" y="1263525"/>
            <a:ext cx="4326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6354500" y="1796774"/>
            <a:ext cx="1463875" cy="199491"/>
          </a:xfrm>
          <a:custGeom>
            <a:rect b="b" l="l" r="r" t="t"/>
            <a:pathLst>
              <a:path extrusionOk="0" h="9621" w="58555">
                <a:moveTo>
                  <a:pt x="0" y="8822"/>
                </a:moveTo>
                <a:cubicBezTo>
                  <a:pt x="3682" y="7669"/>
                  <a:pt x="16457" y="3277"/>
                  <a:pt x="22091" y="1902"/>
                </a:cubicBezTo>
                <a:cubicBezTo>
                  <a:pt x="27725" y="527"/>
                  <a:pt x="27725" y="-715"/>
                  <a:pt x="33802" y="571"/>
                </a:cubicBezTo>
                <a:cubicBezTo>
                  <a:pt x="39879" y="1858"/>
                  <a:pt x="54430" y="8113"/>
                  <a:pt x="58555" y="962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Google Shape;109;p16"/>
          <p:cNvSpPr/>
          <p:nvPr/>
        </p:nvSpPr>
        <p:spPr>
          <a:xfrm>
            <a:off x="6897250" y="1777775"/>
            <a:ext cx="67500" cy="1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7270250" y="1777775"/>
            <a:ext cx="67500" cy="1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1949600" y="1897150"/>
            <a:ext cx="67500" cy="8184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3074125" y="1906450"/>
            <a:ext cx="13500" cy="818400"/>
          </a:xfrm>
          <a:prstGeom prst="rightBracket">
            <a:avLst>
              <a:gd fmla="val 49258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2022800" y="1936300"/>
            <a:ext cx="1424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1     0     0     0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-3    3     0     0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    -6     3     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-1    3    -3     1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DeCasteljau’s Recursive Algorithm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11700" y="1152475"/>
            <a:ext cx="8520600" cy="15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Idea:</a:t>
            </a:r>
            <a:r>
              <a:rPr lang="en"/>
              <a:t> Given the tangent lines formed by the control points, take the derivative of a point along each tangent line, connect those points to form a (n - 1)-degree curve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continue taking derivatives and connecting points, we get a single point, </a:t>
            </a:r>
            <a:r>
              <a:rPr i="1" lang="en"/>
              <a:t>i.e.</a:t>
            </a:r>
            <a:r>
              <a:rPr lang="en"/>
              <a:t>, a point on the original curve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200" y="2887800"/>
            <a:ext cx="3923626" cy="21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Recursive Base Case: Flattening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311700" y="1152475"/>
            <a:ext cx="8520600" cy="21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Given:</a:t>
            </a:r>
            <a:r>
              <a:rPr lang="en"/>
              <a:t> a cubic Bezier curve B and a quadratic approximation to that curve, Q.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distance between the two curves’ midpoints: </a:t>
            </a:r>
            <a:endParaRPr/>
          </a:p>
          <a:p>
            <a:pPr indent="45720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C(0.5) - Q(0.5) = (p_0 + 4(p) - 3(p_1+ p_2) + p_3)/8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distance is small enough, just connect the four control points of the cubic curve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776" y="3193900"/>
            <a:ext cx="3004300" cy="17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Applying Gravity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1700" y="1390725"/>
            <a:ext cx="85206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          , G = 6.674×10</a:t>
            </a:r>
            <a:r>
              <a:rPr baseline="30000" lang="en"/>
              <a:t>−11</a:t>
            </a:r>
            <a:r>
              <a:rPr lang="en"/>
              <a:t> m</a:t>
            </a:r>
            <a:r>
              <a:rPr baseline="30000" lang="en"/>
              <a:t>3</a:t>
            </a:r>
            <a:r>
              <a:rPr lang="en"/>
              <a:t>⋅kg</a:t>
            </a:r>
            <a:r>
              <a:rPr baseline="30000" lang="en"/>
              <a:t>−1</a:t>
            </a:r>
            <a:r>
              <a:rPr lang="en"/>
              <a:t>⋅s</a:t>
            </a:r>
            <a:r>
              <a:rPr baseline="30000" lang="en"/>
              <a:t>−2</a:t>
            </a:r>
            <a:endParaRPr baseline="30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real world, g = 9.8 (on earth)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project, we use g = 0.01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 = v</a:t>
            </a:r>
            <a:r>
              <a:rPr baseline="-25000" lang="en" sz="1800"/>
              <a:t>0</a:t>
            </a:r>
            <a:r>
              <a:rPr lang="en" sz="1800"/>
              <a:t> + gt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pos = pos</a:t>
            </a:r>
            <a:r>
              <a:rPr baseline="-25000" lang="en" sz="1800"/>
              <a:t>0</a:t>
            </a:r>
            <a:r>
              <a:rPr lang="en" sz="1800"/>
              <a:t> + vt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repeat</a:t>
            </a:r>
            <a:endParaRPr sz="1800"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800" y="1390725"/>
            <a:ext cx="1423525" cy="4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Spring Force 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Hooke’s Law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F = - k * (length - ideal length)</a:t>
            </a:r>
            <a:endParaRPr sz="1800"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13247" l="0" r="1874" t="0"/>
          <a:stretch/>
        </p:blipFill>
        <p:spPr>
          <a:xfrm>
            <a:off x="4383925" y="1284450"/>
            <a:ext cx="4114000" cy="28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Apply Forces on Blob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Force on a node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Gravitational force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Spring forces of all connected springs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875" y="1234575"/>
            <a:ext cx="3356975" cy="33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