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9" r:id="rId5"/>
    <p:sldId id="264" r:id="rId6"/>
    <p:sldId id="270" r:id="rId7"/>
    <p:sldId id="259" r:id="rId8"/>
    <p:sldId id="263" r:id="rId9"/>
    <p:sldId id="266" r:id="rId10"/>
    <p:sldId id="265" r:id="rId11"/>
    <p:sldId id="262" r:id="rId12"/>
    <p:sldId id="268" r:id="rId13"/>
    <p:sldId id="267"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026" autoAdjust="0"/>
  </p:normalViewPr>
  <p:slideViewPr>
    <p:cSldViewPr snapToGrid="0">
      <p:cViewPr varScale="1">
        <p:scale>
          <a:sx n="58" d="100"/>
          <a:sy n="58" d="100"/>
        </p:scale>
        <p:origin x="164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B3C3C-6958-4397-912F-2E3023D53BFC}" type="datetimeFigureOut">
              <a:rPr lang="en-US" smtClean="0"/>
              <a:t>10/31/2019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E1CDC-9349-4AEF-B41C-CACEF5C97300}" type="slidenum">
              <a:rPr lang="en-US" smtClean="0"/>
              <a:t>‹#›</a:t>
            </a:fld>
            <a:endParaRPr lang="en-US"/>
          </a:p>
        </p:txBody>
      </p:sp>
    </p:spTree>
    <p:extLst>
      <p:ext uri="{BB962C8B-B14F-4D97-AF65-F5344CB8AC3E}">
        <p14:creationId xmlns:p14="http://schemas.microsoft.com/office/powerpoint/2010/main" val="39435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ositive_definite_kerne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Nếu tổng kết này giữ cho tất cả các chuỗi hữu hạn của điểm </a:t>
            </a:r>
            <a:r>
              <a:rPr lang="en-US" sz="1200" b="0" i="0" kern="1200" dirty="0">
                <a:solidFill>
                  <a:schemeClr val="tx1"/>
                </a:solidFill>
                <a:effectLst/>
                <a:latin typeface="+mn-lt"/>
                <a:ea typeface="+mn-ea"/>
                <a:cs typeface="+mn-cs"/>
              </a:rPr>
              <a:t>(x1</a:t>
            </a:r>
            <a:r>
              <a:rPr lang="en-US" sz="1200" b="0" i="0" kern="1200" baseline="0" dirty="0">
                <a:solidFill>
                  <a:schemeClr val="tx1"/>
                </a:solidFill>
                <a:effectLst/>
                <a:latin typeface="+mn-lt"/>
                <a:ea typeface="+mn-ea"/>
                <a:cs typeface="+mn-cs"/>
              </a:rPr>
              <a:t> ,…, </a:t>
            </a:r>
            <a:r>
              <a:rPr lang="en-US" sz="1200" b="0" i="0" kern="1200" baseline="0" dirty="0" err="1">
                <a:solidFill>
                  <a:schemeClr val="tx1"/>
                </a:solidFill>
                <a:effectLst/>
                <a:latin typeface="+mn-lt"/>
                <a:ea typeface="+mn-ea"/>
                <a:cs typeface="+mn-cs"/>
              </a:rPr>
              <a:t>xn</a:t>
            </a:r>
            <a:r>
              <a:rPr lang="en-US" sz="1200" b="0" i="0" kern="1200" dirty="0">
                <a:solidFill>
                  <a:schemeClr val="tx1"/>
                </a:solidFill>
                <a:effectLst/>
                <a:latin typeface="+mn-lt"/>
                <a:ea typeface="+mn-ea"/>
                <a:cs typeface="+mn-cs"/>
              </a:rPr>
              <a:t>)</a:t>
            </a:r>
            <a:r>
              <a:rPr lang="vi-VN" sz="1200" b="0" i="0" kern="1200" dirty="0">
                <a:solidFill>
                  <a:schemeClr val="tx1"/>
                </a:solidFill>
                <a:effectLst/>
                <a:latin typeface="+mn-lt"/>
                <a:ea typeface="+mn-ea"/>
                <a:cs typeface="+mn-cs"/>
              </a:rPr>
              <a:t> trong </a:t>
            </a:r>
            <a:r>
              <a:rPr lang="en-US" sz="1200" b="0" i="0" kern="1200" dirty="0">
                <a:solidFill>
                  <a:schemeClr val="tx1"/>
                </a:solidFill>
                <a:effectLst/>
                <a:latin typeface="+mn-lt"/>
                <a:ea typeface="+mn-ea"/>
                <a:cs typeface="+mn-cs"/>
              </a:rPr>
              <a:t>X</a:t>
            </a:r>
            <a:r>
              <a:rPr lang="vi-VN" sz="1200" b="0" i="0" kern="1200" dirty="0">
                <a:solidFill>
                  <a:schemeClr val="tx1"/>
                </a:solidFill>
                <a:effectLst/>
                <a:latin typeface="+mn-lt"/>
                <a:ea typeface="+mn-ea"/>
                <a:cs typeface="+mn-cs"/>
              </a:rPr>
              <a:t> và tất cả các lựa chọn của </a:t>
            </a:r>
            <a:r>
              <a:rPr lang="en-US" sz="1200" b="0" i="0" kern="1200" dirty="0">
                <a:solidFill>
                  <a:schemeClr val="tx1"/>
                </a:solidFill>
                <a:effectLst/>
                <a:latin typeface="+mn-lt"/>
                <a:ea typeface="+mn-ea"/>
                <a:cs typeface="+mn-cs"/>
              </a:rPr>
              <a:t>n</a:t>
            </a:r>
            <a:r>
              <a:rPr lang="vi-VN" sz="1200" b="0" i="0" kern="1200" dirty="0">
                <a:solidFill>
                  <a:schemeClr val="tx1"/>
                </a:solidFill>
                <a:effectLst/>
                <a:latin typeface="+mn-lt"/>
                <a:ea typeface="+mn-ea"/>
                <a:cs typeface="+mn-cs"/>
              </a:rPr>
              <a:t> hệ số có giá trị thực </a:t>
            </a:r>
            <a:r>
              <a:rPr lang="en-US" sz="1200" b="0" i="0" kern="1200" dirty="0">
                <a:solidFill>
                  <a:schemeClr val="tx1"/>
                </a:solidFill>
                <a:effectLst/>
                <a:latin typeface="+mn-lt"/>
                <a:ea typeface="+mn-ea"/>
                <a:cs typeface="+mn-cs"/>
              </a:rPr>
              <a:t>(c1,</a:t>
            </a:r>
            <a:r>
              <a:rPr lang="en-US" sz="1200" b="0" i="0" kern="1200" baseline="0" dirty="0">
                <a:solidFill>
                  <a:schemeClr val="tx1"/>
                </a:solidFill>
                <a:effectLst/>
                <a:latin typeface="+mn-lt"/>
                <a:ea typeface="+mn-ea"/>
                <a:cs typeface="+mn-cs"/>
              </a:rPr>
              <a:t> …, </a:t>
            </a:r>
            <a:r>
              <a:rPr lang="en-US" sz="1200" b="0" i="0" kern="1200" baseline="0" dirty="0" err="1">
                <a:solidFill>
                  <a:schemeClr val="tx1"/>
                </a:solidFill>
                <a:effectLst/>
                <a:latin typeface="+mn-lt"/>
                <a:ea typeface="+mn-ea"/>
                <a:cs typeface="+mn-cs"/>
              </a:rPr>
              <a:t>cn</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(xem </a:t>
            </a:r>
            <a:r>
              <a:rPr lang="vi-VN" sz="1200" b="0" i="0" u="none" strike="noStrike" kern="1200" dirty="0">
                <a:solidFill>
                  <a:schemeClr val="tx1"/>
                </a:solidFill>
                <a:effectLst/>
                <a:latin typeface="+mn-lt"/>
                <a:ea typeface="+mn-ea"/>
                <a:cs typeface="+mn-cs"/>
                <a:hlinkClick r:id="rId3" tooltip="Hạt nhân xác định dương"/>
              </a:rPr>
              <a:t>hạt nhân xác định dương</a:t>
            </a:r>
            <a:r>
              <a:rPr lang="vi-VN" sz="1200" b="0" i="0" kern="1200" dirty="0">
                <a:solidFill>
                  <a:schemeClr val="tx1"/>
                </a:solidFill>
                <a:effectLst/>
                <a:latin typeface="+mn-lt"/>
                <a:ea typeface="+mn-ea"/>
                <a:cs typeface="+mn-cs"/>
              </a:rPr>
              <a:t> ), sau đó là hàm</a:t>
            </a:r>
            <a:r>
              <a:rPr lang="en-US" sz="1200" b="0" i="0" kern="1200" baseline="0" dirty="0">
                <a:solidFill>
                  <a:schemeClr val="tx1"/>
                </a:solidFill>
                <a:effectLst/>
                <a:latin typeface="+mn-lt"/>
                <a:ea typeface="+mn-ea"/>
                <a:cs typeface="+mn-cs"/>
              </a:rPr>
              <a:t> k</a:t>
            </a:r>
            <a:r>
              <a:rPr lang="vi-VN" sz="1200" b="0" i="0" kern="1200" dirty="0">
                <a:solidFill>
                  <a:schemeClr val="tx1"/>
                </a:solidFill>
                <a:effectLst/>
                <a:latin typeface="+mn-lt"/>
                <a:ea typeface="+mn-ea"/>
                <a:cs typeface="+mn-cs"/>
              </a:rPr>
              <a:t> thỏa mãn điều kiện của Mercer.</a:t>
            </a:r>
            <a:endParaRPr lang="en-US" dirty="0"/>
          </a:p>
          <a:p>
            <a:endParaRPr lang="en-US" dirty="0"/>
          </a:p>
        </p:txBody>
      </p:sp>
      <p:sp>
        <p:nvSpPr>
          <p:cNvPr id="4" name="Slide Number Placeholder 3"/>
          <p:cNvSpPr>
            <a:spLocks noGrp="1"/>
          </p:cNvSpPr>
          <p:nvPr>
            <p:ph type="sldNum" sz="quarter" idx="10"/>
          </p:nvPr>
        </p:nvSpPr>
        <p:spPr/>
        <p:txBody>
          <a:bodyPr/>
          <a:lstStyle/>
          <a:p>
            <a:fld id="{73DE1CDC-9349-4AEF-B41C-CACEF5C97300}" type="slidenum">
              <a:rPr lang="en-US" smtClean="0"/>
              <a:t>6</a:t>
            </a:fld>
            <a:endParaRPr lang="en-US"/>
          </a:p>
        </p:txBody>
      </p:sp>
    </p:spTree>
    <p:extLst>
      <p:ext uri="{BB962C8B-B14F-4D97-AF65-F5344CB8AC3E}">
        <p14:creationId xmlns:p14="http://schemas.microsoft.com/office/powerpoint/2010/main" val="25528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DE1CDC-9349-4AEF-B41C-CACEF5C97300}" type="slidenum">
              <a:rPr lang="en-US" smtClean="0"/>
              <a:t>8</a:t>
            </a:fld>
            <a:endParaRPr lang="en-US"/>
          </a:p>
        </p:txBody>
      </p:sp>
    </p:spTree>
    <p:extLst>
      <p:ext uri="{BB962C8B-B14F-4D97-AF65-F5344CB8AC3E}">
        <p14:creationId xmlns:p14="http://schemas.microsoft.com/office/powerpoint/2010/main" val="1391820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Ưu</a:t>
            </a:r>
            <a:r>
              <a:rPr lang="en-US" b="1" baseline="0" dirty="0"/>
              <a:t> </a:t>
            </a:r>
          </a:p>
          <a:p>
            <a:r>
              <a:rPr lang="vi-VN" sz="1200" b="1" i="0" kern="1200" dirty="0">
                <a:solidFill>
                  <a:schemeClr val="tx1"/>
                </a:solidFill>
                <a:effectLst/>
                <a:latin typeface="+mn-lt"/>
                <a:ea typeface="+mn-ea"/>
                <a:cs typeface="+mn-cs"/>
              </a:rPr>
              <a:t>Xử lý trên không gian số chiều cao</a:t>
            </a:r>
            <a:r>
              <a:rPr lang="vi-VN" sz="1200" b="0" i="0" kern="1200" dirty="0">
                <a:solidFill>
                  <a:schemeClr val="tx1"/>
                </a:solidFill>
                <a:effectLst/>
                <a:latin typeface="+mn-lt"/>
                <a:ea typeface="+mn-ea"/>
                <a:cs typeface="+mn-cs"/>
              </a:rPr>
              <a:t>: SVM là một công cụ tính toán hiệu quả trong không gian chiều cao, trong đó đặc biệt áp dụng cho các bài toán phân loại văn bản và phân tích quan điểm nơi chiều có thể cực kỳ lớn</a:t>
            </a:r>
            <a:endParaRPr lang="en-US" sz="1200" b="0" i="0" kern="12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Tiết kiệm bộ nhớ</a:t>
            </a:r>
            <a:r>
              <a:rPr lang="vi-VN" sz="1200" b="0" i="0" kern="1200" dirty="0">
                <a:solidFill>
                  <a:schemeClr val="tx1"/>
                </a:solidFill>
                <a:effectLst/>
                <a:latin typeface="+mn-lt"/>
                <a:ea typeface="+mn-ea"/>
                <a:cs typeface="+mn-cs"/>
              </a:rPr>
              <a:t>: Do chỉ có một tập hợp con của các điểm được sử dụng trong quá trình huấn luyện và ra quyết định thực tế cho các điểm dữ liệu mới nên chỉ có những điểm cần thiết mới được lưu trữ trong bộ nhớ khi ra quyết dịnh</a:t>
            </a:r>
            <a:endParaRPr lang="en-US" sz="1200" b="0" i="0" kern="12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Tính linh hoạt</a:t>
            </a:r>
            <a:r>
              <a:rPr lang="vi-VN" sz="1200" b="0" i="0" kern="1200" dirty="0">
                <a:solidFill>
                  <a:schemeClr val="tx1"/>
                </a:solidFill>
                <a:effectLst/>
                <a:latin typeface="+mn-lt"/>
                <a:ea typeface="+mn-ea"/>
                <a:cs typeface="+mn-cs"/>
              </a:rPr>
              <a:t> - phân lớp thường là phi tuyến tính. Khả năng áp dụng Kernel mới cho phép linh động giữa các phương pháp tuyến tính và phi tuyến tính từ đó khiến cho hiệu suất phân loại lớn hơn.</a:t>
            </a:r>
          </a:p>
          <a:p>
            <a:endParaRPr lang="en-US" sz="1400" b="1" dirty="0"/>
          </a:p>
          <a:p>
            <a:r>
              <a:rPr lang="en-US" sz="1400" b="1" dirty="0" err="1"/>
              <a:t>Nhược</a:t>
            </a:r>
            <a:r>
              <a:rPr lang="en-US" sz="1400" b="1" dirty="0"/>
              <a:t>:</a:t>
            </a:r>
          </a:p>
          <a:p>
            <a:r>
              <a:rPr lang="vi-VN" sz="1200" b="1" i="1" kern="1200" dirty="0">
                <a:solidFill>
                  <a:schemeClr val="tx1"/>
                </a:solidFill>
                <a:effectLst/>
                <a:latin typeface="+mn-lt"/>
                <a:ea typeface="+mn-ea"/>
                <a:cs typeface="+mn-cs"/>
              </a:rPr>
              <a:t>Bài toán số chiều cao</a:t>
            </a:r>
            <a:r>
              <a:rPr lang="vi-VN" sz="1200" b="0" i="0" kern="1200" dirty="0">
                <a:solidFill>
                  <a:schemeClr val="tx1"/>
                </a:solidFill>
                <a:effectLst/>
                <a:latin typeface="+mn-lt"/>
                <a:ea typeface="+mn-ea"/>
                <a:cs typeface="+mn-cs"/>
              </a:rPr>
              <a:t>: Trong trường hợp số lượng thuộc tính (</a:t>
            </a:r>
            <a:r>
              <a:rPr lang="vi-VN" sz="1200" b="1" i="0" kern="1200" dirty="0">
                <a:solidFill>
                  <a:schemeClr val="tx1"/>
                </a:solidFill>
                <a:effectLst/>
                <a:latin typeface="+mn-lt"/>
                <a:ea typeface="+mn-ea"/>
                <a:cs typeface="+mn-cs"/>
              </a:rPr>
              <a:t>p</a:t>
            </a:r>
            <a:r>
              <a:rPr lang="vi-VN" sz="1200" b="0" i="0" kern="1200" dirty="0">
                <a:solidFill>
                  <a:schemeClr val="tx1"/>
                </a:solidFill>
                <a:effectLst/>
                <a:latin typeface="+mn-lt"/>
                <a:ea typeface="+mn-ea"/>
                <a:cs typeface="+mn-cs"/>
              </a:rPr>
              <a:t>) của tập dữ liệu lớn hơn rất nhiều so với số lượng dữ liệu (</a:t>
            </a:r>
            <a:r>
              <a:rPr lang="vi-VN" sz="1200" b="1" i="0" kern="1200" dirty="0">
                <a:solidFill>
                  <a:schemeClr val="tx1"/>
                </a:solidFill>
                <a:effectLst/>
                <a:latin typeface="+mn-lt"/>
                <a:ea typeface="+mn-ea"/>
                <a:cs typeface="+mn-cs"/>
              </a:rPr>
              <a:t>n</a:t>
            </a:r>
            <a:r>
              <a:rPr lang="vi-VN" sz="1200" b="0" i="0" kern="1200" dirty="0">
                <a:solidFill>
                  <a:schemeClr val="tx1"/>
                </a:solidFill>
                <a:effectLst/>
                <a:latin typeface="+mn-lt"/>
                <a:ea typeface="+mn-ea"/>
                <a:cs typeface="+mn-cs"/>
              </a:rPr>
              <a:t>) thì SVM cho kết quả khá tồi</a:t>
            </a:r>
            <a:endParaRPr lang="en-US" sz="1200" b="0" i="0" kern="12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a:p>
            <a:r>
              <a:rPr lang="vi-VN" sz="1200" b="1" i="1" kern="1200" dirty="0">
                <a:solidFill>
                  <a:schemeClr val="tx1"/>
                </a:solidFill>
                <a:effectLst/>
                <a:latin typeface="+mn-lt"/>
                <a:ea typeface="+mn-ea"/>
                <a:cs typeface="+mn-cs"/>
              </a:rPr>
              <a:t>Chưa thể hiện rõ tính xác suất</a:t>
            </a:r>
            <a:r>
              <a:rPr lang="vi-VN" sz="1200" b="0" i="0" kern="1200" dirty="0">
                <a:solidFill>
                  <a:schemeClr val="tx1"/>
                </a:solidFill>
                <a:effectLst/>
                <a:latin typeface="+mn-lt"/>
                <a:ea typeface="+mn-ea"/>
                <a:cs typeface="+mn-cs"/>
              </a:rPr>
              <a:t>: Việc phân lớp của SVM chỉ là việc cố gắng tách các đối tượng vào hai lớp được phân tách bởi siêu phẳng SVM. Điều này chưa giải thích được xác suất xuất hiện của một thành viên trong một nhóm là như thế nào. Tuy nhiên hiệu quả của việc phân lớp có thể được xác định dựa vào khái niệm </a:t>
            </a:r>
            <a:r>
              <a:rPr lang="vi-VN" sz="1200" b="1" i="0" kern="1200" dirty="0">
                <a:solidFill>
                  <a:schemeClr val="tx1"/>
                </a:solidFill>
                <a:effectLst/>
                <a:latin typeface="+mn-lt"/>
                <a:ea typeface="+mn-ea"/>
                <a:cs typeface="+mn-cs"/>
              </a:rPr>
              <a:t>margin</a:t>
            </a:r>
            <a:r>
              <a:rPr lang="vi-VN" sz="1200" b="0" i="0" kern="1200" dirty="0">
                <a:solidFill>
                  <a:schemeClr val="tx1"/>
                </a:solidFill>
                <a:effectLst/>
                <a:latin typeface="+mn-lt"/>
                <a:ea typeface="+mn-ea"/>
                <a:cs typeface="+mn-cs"/>
              </a:rPr>
              <a:t> từ điểm dữ liệu mới đến siêu phẳng phân lớp mà chúng ta đã bàn luận ở trên.</a:t>
            </a:r>
          </a:p>
          <a:p>
            <a:endParaRPr lang="en-US" dirty="0"/>
          </a:p>
        </p:txBody>
      </p:sp>
      <p:sp>
        <p:nvSpPr>
          <p:cNvPr id="4" name="Slide Number Placeholder 3"/>
          <p:cNvSpPr>
            <a:spLocks noGrp="1"/>
          </p:cNvSpPr>
          <p:nvPr>
            <p:ph type="sldNum" sz="quarter" idx="10"/>
          </p:nvPr>
        </p:nvSpPr>
        <p:spPr/>
        <p:txBody>
          <a:bodyPr/>
          <a:lstStyle/>
          <a:p>
            <a:fld id="{73DE1CDC-9349-4AEF-B41C-CACEF5C97300}" type="slidenum">
              <a:rPr lang="en-US" smtClean="0"/>
              <a:t>11</a:t>
            </a:fld>
            <a:endParaRPr lang="en-US"/>
          </a:p>
        </p:txBody>
      </p:sp>
    </p:spTree>
    <p:extLst>
      <p:ext uri="{BB962C8B-B14F-4D97-AF65-F5344CB8AC3E}">
        <p14:creationId xmlns:p14="http://schemas.microsoft.com/office/powerpoint/2010/main" val="2525411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a:prstGeom prst="rect">
            <a:avLst/>
          </a:prstGeo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a:prstGeom prst="rect">
            <a:avLst/>
          </a:prstGeo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a:prstGeom prst="rect">
            <a:avLst/>
          </a:prstGeo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a:prstGeom prst="rect">
            <a:avLst/>
          </a:prstGeo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a:prstGeom prst="rect">
            <a:avLst/>
          </a:prstGeo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a:prstGeom prst="rect">
            <a:avLst/>
          </a:prstGeo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a:prstGeom prst="rect">
            <a:avLst/>
          </a:prstGeo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a:prstGeom prst="rect">
            <a:avLst/>
          </a:prstGeo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a:prstGeom prst="rect">
            <a:avLst/>
          </a:prstGeo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a:prstGeom prst="rect">
            <a:avLst/>
          </a:prstGeo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a:prstGeom prst="rect">
            <a:avLst/>
          </a:prstGeo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a:prstGeom prst="rect">
            <a:avLst/>
          </a:prstGeo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a:prstGeom prst="rect">
            <a:avLst/>
          </a:prstGeo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a:prstGeom prst="rect">
            <a:avLst/>
          </a:prstGeo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a:prstGeom prst="rect">
            <a:avLst/>
          </a:prstGeo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a:prstGeom prst="rect">
            <a:avLst/>
          </a:prstGeo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4212" y="685800"/>
            <a:ext cx="8534400" cy="3615267"/>
          </a:xfrm>
          <a:prstGeom prst="rect">
            <a:avLst/>
          </a:prstGeo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a:prstGeom prst="rect">
            <a:avLst/>
          </a:prstGeo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84212" y="685800"/>
            <a:ext cx="8534400" cy="3615267"/>
          </a:xfrm>
          <a:prstGeom prst="rect">
            <a:avLst/>
          </a:prstGeo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a:prstGeom prst="rect">
            <a:avLst/>
          </a:prstGeo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a:prstGeom prst="rect">
            <a:avLst/>
          </a:prstGeo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a:prstGeom prst="rect">
            <a:avLst/>
          </a:prstGeo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a:prstGeom prst="rect">
            <a:avLst/>
          </a:prstGeo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a:prstGeom prst="rect">
            <a:avLst/>
          </a:prstGeo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a:prstGeom prst="rect">
            <a:avLst/>
          </a:prstGeo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a:prstGeom prst="rect">
            <a:avLst/>
          </a:prstGeo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a:prstGeom prst="rect">
            <a:avLst/>
          </a:prstGeo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8" name="Footer Placeholder 7"/>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212" y="4487332"/>
            <a:ext cx="8534400" cy="1507067"/>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3" name="Footer Placeholder 2"/>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a:prstGeom prst="rect">
            <a:avLst/>
          </a:prstGeo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a:prstGeom prst="rect">
            <a:avLst/>
          </a:prstGeo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a:prstGeom prst="rect">
            <a:avLst/>
          </a:prstGeo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a:prstGeom prst="rect">
            <a:avLst/>
          </a:prstGeo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9904412" y="6172200"/>
            <a:ext cx="1600200" cy="365125"/>
          </a:xfrm>
          <a:prstGeom prst="rect">
            <a:avLst/>
          </a:prstGeom>
        </p:spPr>
        <p:txBody>
          <a:bodyPr/>
          <a:lstStyle/>
          <a:p>
            <a:fld id="{B61BEF0D-F0BB-DE4B-95CE-6DB70DBA9567}" type="datetimeFigureOut">
              <a:rPr lang="en-US" dirty="0"/>
              <a:pPr/>
              <a:t>10/31/2019</a:t>
            </a:fld>
            <a:endParaRPr lang="en-US" dirty="0"/>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63200" y="5578475"/>
            <a:ext cx="1142245" cy="6699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778330"/>
            <a:ext cx="12192000" cy="244929"/>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6193972"/>
            <a:ext cx="12192000" cy="59871"/>
          </a:xfrm>
          <a:prstGeom prst="rect">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Kernel_method" TargetMode="External"/><Relationship Id="rId2" Type="http://schemas.openxmlformats.org/officeDocument/2006/relationships/hyperlink" Target="https://machinelearningcoban.com/2017/04/22/kernelsmv/" TargetMode="External"/><Relationship Id="rId1" Type="http://schemas.openxmlformats.org/officeDocument/2006/relationships/slideLayout" Target="../slideLayouts/slideLayout2.xml"/><Relationship Id="rId4" Type="http://schemas.openxmlformats.org/officeDocument/2006/relationships/hyperlink" Target="https://scikit-learn.org/stable/modules/svm.html#svm-kernel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13603"/>
            <a:ext cx="12192000" cy="1178683"/>
          </a:xfrm>
        </p:spPr>
        <p:txBody>
          <a:bodyPr>
            <a:noAutofit/>
          </a:bodyPr>
          <a:lstStyle/>
          <a:p>
            <a:pPr algn="ctr"/>
            <a:r>
              <a:rPr lang="en-US" sz="60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SVM Kernel</a:t>
            </a:r>
            <a:br>
              <a:rPr lang="en-US" sz="60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60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(Support vector machine)	</a:t>
            </a:r>
          </a:p>
        </p:txBody>
      </p:sp>
      <p:sp>
        <p:nvSpPr>
          <p:cNvPr id="3" name="Subtitle 2"/>
          <p:cNvSpPr>
            <a:spLocks noGrp="1"/>
          </p:cNvSpPr>
          <p:nvPr>
            <p:ph idx="1"/>
          </p:nvPr>
        </p:nvSpPr>
        <p:spPr>
          <a:xfrm>
            <a:off x="227012" y="277586"/>
            <a:ext cx="2010002" cy="561824"/>
          </a:xfrm>
        </p:spPr>
        <p:txBody>
          <a:bodyPr>
            <a:normAutofit/>
          </a:bodyPr>
          <a:lstStyle/>
          <a:p>
            <a:r>
              <a:rPr lang="en-US" sz="2400" b="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Nhóm</a:t>
            </a:r>
            <a:r>
              <a:rPr lang="en-US" sz="2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7</a:t>
            </a:r>
          </a:p>
        </p:txBody>
      </p:sp>
    </p:spTree>
    <p:extLst>
      <p:ext uri="{BB962C8B-B14F-4D97-AF65-F5344CB8AC3E}">
        <p14:creationId xmlns:p14="http://schemas.microsoft.com/office/powerpoint/2010/main" val="94807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991" y="1473868"/>
            <a:ext cx="11687208" cy="2488531"/>
          </a:xfrm>
          <a:prstGeom prst="rect">
            <a:avLst/>
          </a:prstGeom>
        </p:spPr>
      </p:pic>
      <p:sp>
        <p:nvSpPr>
          <p:cNvPr id="5" name="TextBox 4"/>
          <p:cNvSpPr txBox="1"/>
          <p:nvPr/>
        </p:nvSpPr>
        <p:spPr>
          <a:xfrm>
            <a:off x="0" y="-8019"/>
            <a:ext cx="10576262" cy="769441"/>
          </a:xfrm>
          <a:prstGeom prst="rect">
            <a:avLst/>
          </a:prstGeom>
          <a:noFill/>
        </p:spPr>
        <p:txBody>
          <a:bodyPr wrap="square" rtlCol="0">
            <a:spAutoFit/>
          </a:bodyPr>
          <a:lstStyle/>
          <a:p>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 SỐ HÀM KERNEL THÔNG DỤNG</a:t>
            </a:r>
          </a:p>
        </p:txBody>
      </p:sp>
      <p:sp>
        <p:nvSpPr>
          <p:cNvPr id="6" name="TextBox 5"/>
          <p:cNvSpPr txBox="1"/>
          <p:nvPr/>
        </p:nvSpPr>
        <p:spPr>
          <a:xfrm>
            <a:off x="743464" y="4522446"/>
            <a:ext cx="10576262" cy="1077218"/>
          </a:xfrm>
          <a:prstGeom prst="rect">
            <a:avLst/>
          </a:prstGeom>
          <a:noFill/>
        </p:spPr>
        <p:txBody>
          <a:bodyPr wrap="square" rtlCol="0">
            <a:spAutoFit/>
          </a:bodyPr>
          <a:lstStyle/>
          <a:p>
            <a:pPr algn="ct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Ngoài</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ra</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ta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có</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thể</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tự</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build kernel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phù</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hợp</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với</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dữ</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liệu</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cần</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xử</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C00000"/>
                </a:solidFill>
                <a:latin typeface="Tahoma" panose="020B0604030504040204" pitchFamily="34" charset="0"/>
                <a:ea typeface="Tahoma" panose="020B0604030504040204" pitchFamily="34" charset="0"/>
                <a:cs typeface="Tahoma" panose="020B0604030504040204" pitchFamily="34" charset="0"/>
              </a:rPr>
              <a:t>lý</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72563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idx="1"/>
          </p:nvPr>
        </p:nvSpPr>
        <p:spPr>
          <a:xfrm>
            <a:off x="0" y="1255484"/>
            <a:ext cx="12039600" cy="5232402"/>
          </a:xfrm>
        </p:spPr>
        <p:txBody>
          <a:bodyPr/>
          <a:lstStyle/>
          <a:p>
            <a:pPr marL="0" indent="0">
              <a:buNone/>
            </a:pPr>
            <a:r>
              <a:rPr lang="en-US" sz="2400" dirty="0" err="1">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Điểm</a:t>
            </a:r>
            <a:r>
              <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mạnh</a:t>
            </a:r>
            <a:r>
              <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Xử</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lý</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trên</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không</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gian</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số</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chiều</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cao</a:t>
            </a:r>
            <a:endPar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Tiết</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kiệm</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bộ</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nhớ</a:t>
            </a:r>
            <a:endPar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Tính</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linh</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hoạt</a:t>
            </a:r>
            <a:endPar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err="1">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Điểm</a:t>
            </a:r>
            <a:r>
              <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yếu</a:t>
            </a:r>
            <a:r>
              <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Bài</a:t>
            </a:r>
            <a:r>
              <a:rPr lang="en-US" sz="24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toán</a:t>
            </a:r>
            <a:r>
              <a:rPr lang="en-US" sz="24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số</a:t>
            </a:r>
            <a:r>
              <a:rPr lang="en-US" sz="24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chiều</a:t>
            </a:r>
            <a:r>
              <a:rPr lang="en-US" sz="24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cao</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vi-VN" sz="24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Chưa thể hiện rõ tính xác suất</a:t>
            </a:r>
            <a:endParaRPr lang="en-US" sz="24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i="1" dirty="0" err="1">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Kết</a:t>
            </a:r>
            <a:r>
              <a:rPr lang="en-US" sz="2400" i="1"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2400" i="1" dirty="0" err="1">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luận</a:t>
            </a:r>
            <a:r>
              <a:rPr lang="vi-VN"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vi-VN"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SVM là một phương pháp hiệu quả cho bài toán phân lớp dữ liệu. Nó là một công cụ đắc lực cho các bài toán về xử lý ảnh, phân loại văn bản, phân tích quan điểm. Một yếu tố làm nên hiệu quả của SVM đó là việc sử dụng </a:t>
            </a:r>
            <a:r>
              <a:rPr lang="vi-VN" sz="2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Kernel function</a:t>
            </a:r>
            <a:r>
              <a:rPr lang="vi-VN" sz="24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khiến cho các phương pháp chuyển không gian trở nên linh hoạt hơn.</a:t>
            </a:r>
            <a:endParaRPr lang="en-US" sz="2400" i="1"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0" y="0"/>
            <a:ext cx="10576262" cy="769441"/>
          </a:xfrm>
          <a:prstGeom prst="rect">
            <a:avLst/>
          </a:prstGeom>
          <a:noFill/>
        </p:spPr>
        <p:txBody>
          <a:bodyPr wrap="square" rtlCol="0">
            <a:spAutoFit/>
          </a:bodyPr>
          <a:lstStyle/>
          <a:p>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NHẬN XÉT</a:t>
            </a:r>
          </a:p>
        </p:txBody>
      </p:sp>
    </p:spTree>
    <p:extLst>
      <p:ext uri="{BB962C8B-B14F-4D97-AF65-F5344CB8AC3E}">
        <p14:creationId xmlns:p14="http://schemas.microsoft.com/office/powerpoint/2010/main" val="348164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576262" cy="769441"/>
          </a:xfrm>
          <a:prstGeom prst="rect">
            <a:avLst/>
          </a:prstGeom>
          <a:noFill/>
        </p:spPr>
        <p:txBody>
          <a:bodyPr wrap="square" rtlCol="0">
            <a:spAutoFit/>
          </a:bodyPr>
          <a:lstStyle/>
          <a:p>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NGUỒN THAM KHẢO</a:t>
            </a:r>
          </a:p>
        </p:txBody>
      </p:sp>
      <p:sp>
        <p:nvSpPr>
          <p:cNvPr id="5" name="TextBox 4"/>
          <p:cNvSpPr txBox="1"/>
          <p:nvPr/>
        </p:nvSpPr>
        <p:spPr>
          <a:xfrm>
            <a:off x="187991" y="1654092"/>
            <a:ext cx="10576262" cy="1015663"/>
          </a:xfrm>
          <a:prstGeom prst="rect">
            <a:avLst/>
          </a:prstGeom>
          <a:noFill/>
        </p:spPr>
        <p:txBody>
          <a:bodyPr wrap="square" rtlCol="0">
            <a:spAutoFit/>
          </a:bodyPr>
          <a:lstStyle/>
          <a:p>
            <a:r>
              <a:rPr lang="en-US" sz="20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Machine Learning </a:t>
            </a:r>
            <a:r>
              <a:rPr lang="en-US" sz="2000" dirty="0" err="1">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Cơ</a:t>
            </a:r>
            <a:r>
              <a:rPr lang="en-US" sz="20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bản</a:t>
            </a:r>
            <a:r>
              <a:rPr lang="en-US" sz="20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hlinkClick r:id="rId2"/>
              </a:rPr>
              <a:t>https://machinelearningcoban.com/2017/04/22/kernelsmv/</a:t>
            </a:r>
            <a:r>
              <a:rPr lang="en-US" sz="20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endParaRPr lang="en-US" sz="2000" b="1"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a:p>
            <a:r>
              <a:rPr lang="en-US" sz="20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Wikipedia: </a:t>
            </a:r>
            <a:r>
              <a:rPr lang="en-US" sz="2000" dirty="0">
                <a:latin typeface="Tahoma" panose="020B0604030504040204" pitchFamily="34" charset="0"/>
                <a:ea typeface="Tahoma" panose="020B0604030504040204" pitchFamily="34" charset="0"/>
                <a:cs typeface="Tahoma" panose="020B0604030504040204" pitchFamily="34" charset="0"/>
                <a:hlinkClick r:id="rId3"/>
              </a:rPr>
              <a:t>https://en.wikipedia.org/wiki/Kernel_method</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err="1">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Scikit</a:t>
            </a:r>
            <a:r>
              <a:rPr lang="en-US" sz="20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 learn: </a:t>
            </a:r>
            <a:r>
              <a:rPr lang="en-US" sz="2000" dirty="0">
                <a:latin typeface="Tahoma" panose="020B0604030504040204" pitchFamily="34" charset="0"/>
                <a:ea typeface="Tahoma" panose="020B0604030504040204" pitchFamily="34" charset="0"/>
                <a:cs typeface="Tahoma" panose="020B0604030504040204" pitchFamily="34" charset="0"/>
                <a:hlinkClick r:id="rId4"/>
              </a:rPr>
              <a:t>https://scikit-learn.org/stable/modules/svm.html#svm-kernels</a:t>
            </a:r>
            <a:endParaRPr lang="en-US" sz="20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93382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587544"/>
            <a:ext cx="12192000" cy="1569660"/>
          </a:xfrm>
          <a:prstGeom prst="rect">
            <a:avLst/>
          </a:prstGeom>
          <a:noFill/>
        </p:spPr>
        <p:txBody>
          <a:bodyPr wrap="square" rtlCol="0">
            <a:spAutoFit/>
          </a:bodyPr>
          <a:lstStyle/>
          <a:p>
            <a:pPr algn="ctr"/>
            <a:r>
              <a:rPr lang="en-US" sz="96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Q &amp; A</a:t>
            </a:r>
          </a:p>
        </p:txBody>
      </p:sp>
    </p:spTree>
    <p:extLst>
      <p:ext uri="{BB962C8B-B14F-4D97-AF65-F5344CB8AC3E}">
        <p14:creationId xmlns:p14="http://schemas.microsoft.com/office/powerpoint/2010/main" val="412626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760227"/>
            <a:ext cx="12192000" cy="3631763"/>
          </a:xfrm>
          <a:prstGeom prst="rect">
            <a:avLst/>
          </a:prstGeom>
          <a:noFill/>
        </p:spPr>
        <p:txBody>
          <a:bodyPr wrap="square" rtlCol="0">
            <a:spAutoFit/>
          </a:bodyPr>
          <a:lstStyle/>
          <a:p>
            <a:pPr algn="ctr"/>
            <a:r>
              <a:rPr lang="en-US" sz="115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THANKS FOR WATCHING</a:t>
            </a:r>
          </a:p>
        </p:txBody>
      </p:sp>
    </p:spTree>
    <p:extLst>
      <p:ext uri="{BB962C8B-B14F-4D97-AF65-F5344CB8AC3E}">
        <p14:creationId xmlns:p14="http://schemas.microsoft.com/office/powerpoint/2010/main" val="100421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534400" cy="1507067"/>
          </a:xfrm>
        </p:spPr>
        <p:txBody>
          <a:bodyPr>
            <a:normAutofit/>
          </a:bodyPr>
          <a:lstStyle/>
          <a:p>
            <a:r>
              <a:rPr lang="en-US" sz="4400" b="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Tổng</a:t>
            </a:r>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4400" b="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quan</a:t>
            </a: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4"/>
          <p:cNvSpPr>
            <a:spLocks noGrp="1"/>
          </p:cNvSpPr>
          <p:nvPr>
            <p:ph idx="1"/>
          </p:nvPr>
        </p:nvSpPr>
        <p:spPr>
          <a:xfrm>
            <a:off x="495300" y="1208314"/>
            <a:ext cx="9675067" cy="4744617"/>
          </a:xfrm>
        </p:spPr>
        <p:txBody>
          <a:bodyPr>
            <a:normAutofit lnSpcReduction="10000"/>
          </a:bodyPr>
          <a:lstStyle/>
          <a:p>
            <a:pPr marL="0" indent="0">
              <a:buNone/>
            </a:pP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1. SVM kernel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là</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gì</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b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_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Khái</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niệm</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Kernel</a:t>
            </a:r>
          </a:p>
          <a:p>
            <a:pPr marL="742950" indent="-742950">
              <a:buAutoNum type="arabicPeriod"/>
            </a:pP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_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Hàm</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số</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Kernel</a:t>
            </a:r>
          </a:p>
          <a:p>
            <a:pPr marL="0" indent="0">
              <a:buNone/>
            </a:pP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2. Minh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họa</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kernel?</a:t>
            </a:r>
          </a:p>
          <a:p>
            <a:pPr marL="0" indent="0">
              <a:buNone/>
            </a:pP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3.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Điểm</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mạnh</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và</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yếu</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của</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Kernel?</a:t>
            </a:r>
          </a:p>
          <a:p>
            <a:pPr marL="0" indent="0">
              <a:buNone/>
            </a:pP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5.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Tài</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liệu</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tham</a:t>
            </a: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khảo</a:t>
            </a:r>
            <a:endPar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36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4. Q&amp;A</a:t>
            </a:r>
          </a:p>
        </p:txBody>
      </p:sp>
    </p:spTree>
    <p:extLst>
      <p:ext uri="{BB962C8B-B14F-4D97-AF65-F5344CB8AC3E}">
        <p14:creationId xmlns:p14="http://schemas.microsoft.com/office/powerpoint/2010/main" val="35518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771"/>
            <a:ext cx="8534400" cy="1507067"/>
          </a:xfrm>
        </p:spPr>
        <p:txBody>
          <a:bodyPr>
            <a:normAutofit/>
          </a:bodyPr>
          <a:lstStyle/>
          <a:p>
            <a:r>
              <a:rPr lang="en-US" sz="4400" b="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Khái</a:t>
            </a:r>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4400" b="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niệm</a:t>
            </a:r>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kernel</a:t>
            </a:r>
          </a:p>
        </p:txBody>
      </p:sp>
      <p:sp>
        <p:nvSpPr>
          <p:cNvPr id="5" name="Subtitle 4"/>
          <p:cNvSpPr>
            <a:spLocks noGrp="1"/>
          </p:cNvSpPr>
          <p:nvPr>
            <p:ph idx="1"/>
          </p:nvPr>
        </p:nvSpPr>
        <p:spPr>
          <a:xfrm>
            <a:off x="259669" y="1338943"/>
            <a:ext cx="11327494" cy="3948674"/>
          </a:xfrm>
        </p:spPr>
        <p:txBody>
          <a:bodyPr>
            <a:noAutofit/>
          </a:bodyPr>
          <a:lstStyle/>
          <a:p>
            <a:pPr marL="0" indent="0">
              <a:buNone/>
            </a:pP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(Support Vector Machine)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là</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thuật</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toán</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khá</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phổ</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biến</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cho</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việc</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classification. SVM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xây</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dựng</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(learn)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siêu</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phẳng</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(hyperplane)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để</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phân</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lớp</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(classify)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tập</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dữ</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liệu</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thành</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2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lớp</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riêng</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biệt</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vi-VN"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 siêu phẳng là một hàm tương tự như phương trình đường thẳng, y = ax + b. Trong thực tế, nếu ta cần phân lớp tập dữ liệu chỉ gồm 2 feature, siêu phẳng lúc này chính là một đường thẳng.</a:t>
            </a:r>
            <a:endPar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Khi</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dataset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không</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linearly separable,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thì</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ta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sẽ</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dùng</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Kernel function.</a:t>
            </a:r>
          </a:p>
          <a:p>
            <a:pPr marL="0" indent="0">
              <a:buNone/>
            </a:pP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Kernel function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giúp</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biến</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dataset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trở</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thành</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linearly separable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trong</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1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chiều</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không</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gian</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mới</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thường</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thì</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nhiều</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chiều</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28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hơn</a:t>
            </a:r>
            <a:r>
              <a:rPr lang="en-US" sz="28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0693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4945481" cy="769441"/>
          </a:xfrm>
          <a:prstGeom prst="rect">
            <a:avLst/>
          </a:prstGeom>
          <a:noFill/>
        </p:spPr>
        <p:txBody>
          <a:bodyPr wrap="square" rtlCol="0">
            <a:spAutoFit/>
          </a:bodyPr>
          <a:lstStyle/>
          <a:p>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HÀM SỐ KERNEL</a:t>
            </a:r>
          </a:p>
        </p:txBody>
      </p:sp>
      <p:sp>
        <p:nvSpPr>
          <p:cNvPr id="7" name="TextBox 6"/>
          <p:cNvSpPr txBox="1"/>
          <p:nvPr/>
        </p:nvSpPr>
        <p:spPr>
          <a:xfrm>
            <a:off x="187992" y="1430255"/>
            <a:ext cx="12004008" cy="3046988"/>
          </a:xfrm>
          <a:prstGeom prst="rect">
            <a:avLst/>
          </a:prstGeom>
          <a:noFill/>
        </p:spPr>
        <p:txBody>
          <a:bodyPr wrap="square" rtlCol="0">
            <a:spAutoFit/>
          </a:bodyPr>
          <a:lstStyle/>
          <a:p>
            <a:r>
              <a:rPr lang="vi-VN"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Nhiệm vụ chung của phân tích mẫu là tìm và nghiên cứu các loại quan hệ chung (ví dụ: cụm, </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a:t>
            </a:r>
            <a:r>
              <a:rPr lang="vi-VN"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ảng xếp hạng , thành phần chính , tương quan , phân loại ) trong bộ dữ liệu</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p>
          <a:p>
            <a:endPar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P</a:t>
            </a:r>
            <a:r>
              <a:rPr lang="vi-VN"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hương thức kernel chỉ yêu cầu một </a:t>
            </a:r>
            <a:r>
              <a:rPr lang="vi-VN" sz="3200" i="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kernel do</a:t>
            </a:r>
            <a:r>
              <a:rPr lang="vi-VN"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người dùng chỉ định</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88162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2775" y="3075658"/>
            <a:ext cx="2700339" cy="613714"/>
          </a:xfrm>
          <a:prstGeom prst="rect">
            <a:avLst/>
          </a:prstGeom>
        </p:spPr>
      </p:pic>
      <p:sp>
        <p:nvSpPr>
          <p:cNvPr id="9" name="TextBox 8"/>
          <p:cNvSpPr txBox="1"/>
          <p:nvPr/>
        </p:nvSpPr>
        <p:spPr>
          <a:xfrm>
            <a:off x="187992" y="2012045"/>
            <a:ext cx="12004008" cy="2554545"/>
          </a:xfrm>
          <a:prstGeom prst="rect">
            <a:avLst/>
          </a:prstGeom>
          <a:noFill/>
        </p:spPr>
        <p:txBody>
          <a:bodyPr wrap="square" rtlCol="0">
            <a:spAutoFit/>
          </a:bodyPr>
          <a:lstStyle/>
          <a:p>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Cho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tất</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cả</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x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và</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x’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vào</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không</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gian</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X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với</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số</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chức</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năng</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nhất</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định</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k(x, x’)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có</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thể</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được</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thể</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hiện</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bên</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trong</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một</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không</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gian</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V.</a:t>
            </a:r>
          </a:p>
          <a:p>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thường</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được</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gọi</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là</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kernel</a:t>
            </a:r>
          </a:p>
          <a:p>
            <a:endPar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Ta </a:t>
            </a:r>
            <a:r>
              <a:rPr lang="en-US" sz="3200"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có</a:t>
            </a:r>
            <a:r>
              <a:rPr lang="en-US" sz="32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a:t>
            </a:r>
          </a:p>
        </p:txBody>
      </p:sp>
      <p:sp>
        <p:nvSpPr>
          <p:cNvPr id="7" name="TextBox 6"/>
          <p:cNvSpPr txBox="1"/>
          <p:nvPr/>
        </p:nvSpPr>
        <p:spPr>
          <a:xfrm>
            <a:off x="0" y="-934"/>
            <a:ext cx="4945481" cy="769441"/>
          </a:xfrm>
          <a:prstGeom prst="rect">
            <a:avLst/>
          </a:prstGeom>
          <a:noFill/>
        </p:spPr>
        <p:txBody>
          <a:bodyPr wrap="square" rtlCol="0">
            <a:spAutoFit/>
          </a:bodyPr>
          <a:lstStyle/>
          <a:p>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HÀM SỐ KERNEL</a:t>
            </a:r>
          </a:p>
        </p:txBody>
      </p:sp>
      <p:sp>
        <p:nvSpPr>
          <p:cNvPr id="2" name="AutoShape 2" descr="k \ dấu hai chấm {\ mathcal {X}} \ lần {\ mathcal {X}} \ to \ mathbb {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k \ dấu hai chấm {\ mathcal {X}} \ lần {\ mathcal {X}} \ to \ mathbb {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884528" y="4566590"/>
            <a:ext cx="8497889" cy="1429933"/>
          </a:xfrm>
          <a:prstGeom prst="rect">
            <a:avLst/>
          </a:prstGeom>
        </p:spPr>
      </p:pic>
      <p:pic>
        <p:nvPicPr>
          <p:cNvPr id="11" name="Picture 10"/>
          <p:cNvPicPr>
            <a:picLocks noChangeAspect="1"/>
          </p:cNvPicPr>
          <p:nvPr/>
        </p:nvPicPr>
        <p:blipFill>
          <a:blip r:embed="rId4"/>
          <a:stretch>
            <a:fillRect/>
          </a:stretch>
        </p:blipFill>
        <p:spPr>
          <a:xfrm>
            <a:off x="1545513" y="4028817"/>
            <a:ext cx="2230438" cy="724168"/>
          </a:xfrm>
          <a:prstGeom prst="rect">
            <a:avLst/>
          </a:prstGeom>
        </p:spPr>
      </p:pic>
    </p:spTree>
    <p:extLst>
      <p:ext uri="{BB962C8B-B14F-4D97-AF65-F5344CB8AC3E}">
        <p14:creationId xmlns:p14="http://schemas.microsoft.com/office/powerpoint/2010/main" val="353302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10089" y="1947360"/>
            <a:ext cx="11046259" cy="1873919"/>
          </a:xfrm>
          <a:prstGeom prst="rect">
            <a:avLst/>
          </a:prstGeom>
        </p:spPr>
      </p:pic>
      <p:sp>
        <p:nvSpPr>
          <p:cNvPr id="8" name="TextBox 7"/>
          <p:cNvSpPr txBox="1"/>
          <p:nvPr/>
        </p:nvSpPr>
        <p:spPr>
          <a:xfrm>
            <a:off x="0" y="0"/>
            <a:ext cx="4945481" cy="769441"/>
          </a:xfrm>
          <a:prstGeom prst="rect">
            <a:avLst/>
          </a:prstGeom>
          <a:noFill/>
        </p:spPr>
        <p:txBody>
          <a:bodyPr wrap="square" rtlCol="0">
            <a:spAutoFit/>
          </a:bodyPr>
          <a:lstStyle/>
          <a:p>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HÀM SỐ KERNEL</a:t>
            </a:r>
          </a:p>
        </p:txBody>
      </p:sp>
      <p:sp>
        <p:nvSpPr>
          <p:cNvPr id="7" name="TextBox 6"/>
          <p:cNvSpPr txBox="1"/>
          <p:nvPr/>
        </p:nvSpPr>
        <p:spPr>
          <a:xfrm>
            <a:off x="187992" y="1287380"/>
            <a:ext cx="4945481" cy="584775"/>
          </a:xfrm>
          <a:prstGeom prst="rect">
            <a:avLst/>
          </a:prstGeom>
          <a:noFill/>
        </p:spPr>
        <p:txBody>
          <a:bodyPr wrap="square" rtlCol="0">
            <a:spAutoFit/>
          </a:bodyPr>
          <a:lstStyle/>
          <a:p>
            <a:r>
              <a:rPr lang="en-US" sz="3200" i="1" dirty="0" err="1">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Điều</a:t>
            </a:r>
            <a:r>
              <a:rPr lang="en-US" sz="3200" i="1"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200" i="1" dirty="0" err="1">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kiện</a:t>
            </a:r>
            <a:r>
              <a:rPr lang="en-US" sz="3200" i="1" dirty="0">
                <a:solidFill>
                  <a:schemeClr val="bg1">
                    <a:lumMod val="95000"/>
                    <a:lumOff val="5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Mercer</a:t>
            </a:r>
          </a:p>
        </p:txBody>
      </p:sp>
    </p:spTree>
    <p:extLst>
      <p:ext uri="{BB962C8B-B14F-4D97-AF65-F5344CB8AC3E}">
        <p14:creationId xmlns:p14="http://schemas.microsoft.com/office/powerpoint/2010/main" val="4146912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452" y="2666"/>
            <a:ext cx="8534400" cy="1507067"/>
          </a:xfrm>
        </p:spPr>
        <p:txBody>
          <a:bodyPr/>
          <a:lstStyle/>
          <a:p>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Minh </a:t>
            </a:r>
            <a:r>
              <a:rPr lang="en-US" sz="4400" b="1" dirty="0" err="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họa</a:t>
            </a:r>
            <a: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SVM kernel</a:t>
            </a:r>
            <a:br>
              <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https://upload.wikimedia.org/wikipedia/commons/thumb/c/cc/Kernel_trick_idea.svg/1920px-Kernel_trick_idea.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2" y="1277879"/>
            <a:ext cx="7218286" cy="309408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p:cNvSpPr>
            <a:spLocks noChangeArrowheads="1"/>
          </p:cNvSpPr>
          <p:nvPr/>
        </p:nvSpPr>
        <p:spPr bwMode="auto">
          <a:xfrm>
            <a:off x="357640" y="5458868"/>
            <a:ext cx="11680972" cy="769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SVM </a:t>
            </a:r>
            <a:r>
              <a:rPr kumimoji="0" lang="en-US" altLang="en-US" b="0" i="0" u="none" strike="noStrike" cap="none" normalizeH="0" baseline="0" dirty="0" err="1">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với</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kernel </a:t>
            </a:r>
            <a:r>
              <a:rPr kumimoji="0" lang="en-US" altLang="en-US" b="0" i="0" u="none" strike="noStrike" cap="none" normalizeH="0" baseline="0" dirty="0" err="1">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được</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b="0" i="0" u="none" strike="noStrike" cap="none" normalizeH="0" baseline="0" dirty="0" err="1">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cho</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b="0" i="0" u="none" strike="noStrike" cap="none" normalizeH="0" baseline="0" dirty="0" err="1">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bởi</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φ (( </a:t>
            </a:r>
            <a:r>
              <a:rPr kumimoji="0" lang="en-US" altLang="en-US" b="0" i="1"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a</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0" i="1"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b</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 ( </a:t>
            </a:r>
            <a:r>
              <a:rPr kumimoji="0" lang="en-US" altLang="en-US" b="0" i="1"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a</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0" i="1"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b</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0" i="1"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a </a:t>
            </a:r>
            <a:r>
              <a:rPr kumimoji="0" lang="en-US" altLang="en-US" b="0" i="0" u="none" strike="noStrike" cap="none" normalizeH="0" baseline="3000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2</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0" i="1"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b </a:t>
            </a:r>
            <a:r>
              <a:rPr kumimoji="0" lang="en-US" altLang="en-US" b="0" i="0" u="none" strike="noStrike" cap="none" normalizeH="0" baseline="3000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2</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0" i="0" u="none" strike="noStrike" cap="none" normalizeH="0" baseline="0" dirty="0" err="1">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do </a:t>
            </a:r>
            <a:r>
              <a:rPr kumimoji="0" lang="en-US" altLang="en-US" b="0" i="0" u="none" strike="noStrike" cap="none" normalizeH="0" baseline="0" dirty="0" err="1">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đó</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b="0" i="1"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K</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1"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x</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1"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y</a:t>
            </a:r>
            <a:r>
              <a:rPr kumimoji="0" lang="en-US" altLang="en-US" b="0" i="0"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kumimoji="0" lang="en-US" altLang="en-US" b="1"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b="1" u="none" strike="noStrike" cap="none" normalizeH="0" baseline="0" dirty="0" err="1">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x.y</a:t>
            </a:r>
            <a:r>
              <a:rPr kumimoji="0" lang="en-US" altLang="en-US" b="1"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 ||</a:t>
            </a:r>
            <a:r>
              <a:rPr lang="en-US" altLang="en-US" b="1" dirty="0">
                <a:solidFill>
                  <a:srgbClr val="222222"/>
                </a:solidFill>
                <a:latin typeface="Tahoma" panose="020B0604030504040204" pitchFamily="34" charset="0"/>
                <a:ea typeface="Tahoma" panose="020B0604030504040204" pitchFamily="34" charset="0"/>
                <a:cs typeface="Tahoma" panose="020B0604030504040204" pitchFamily="34" charset="0"/>
              </a:rPr>
              <a:t>a ||</a:t>
            </a:r>
            <a:r>
              <a:rPr lang="en-US" altLang="en-US" sz="2400" b="1" baseline="30000" dirty="0">
                <a:solidFill>
                  <a:srgbClr val="222222"/>
                </a:solidFill>
                <a:latin typeface="Tahoma" panose="020B0604030504040204" pitchFamily="34" charset="0"/>
                <a:ea typeface="Tahoma" panose="020B0604030504040204" pitchFamily="34" charset="0"/>
                <a:cs typeface="Tahoma" panose="020B0604030504040204" pitchFamily="34" charset="0"/>
              </a:rPr>
              <a:t>2</a:t>
            </a:r>
            <a:r>
              <a:rPr lang="en-US" altLang="en-US" b="1" dirty="0">
                <a:solidFill>
                  <a:srgbClr val="222222"/>
                </a:solidFill>
                <a:latin typeface="Tahoma" panose="020B0604030504040204" pitchFamily="34" charset="0"/>
                <a:ea typeface="Tahoma" panose="020B0604030504040204" pitchFamily="34" charset="0"/>
                <a:cs typeface="Tahoma" panose="020B0604030504040204" pitchFamily="34" charset="0"/>
              </a:rPr>
              <a:t> ||b ||</a:t>
            </a:r>
            <a:r>
              <a:rPr lang="en-US" altLang="en-US" sz="2400" b="1" baseline="30000" dirty="0">
                <a:solidFill>
                  <a:srgbClr val="222222"/>
                </a:solidFill>
                <a:latin typeface="Tahoma" panose="020B0604030504040204" pitchFamily="34" charset="0"/>
                <a:ea typeface="Tahoma" panose="020B0604030504040204" pitchFamily="34" charset="0"/>
                <a:cs typeface="Tahoma" panose="020B0604030504040204" pitchFamily="34" charset="0"/>
              </a:rPr>
              <a:t>2</a:t>
            </a:r>
            <a:r>
              <a:rPr kumimoji="0" lang="en-US" altLang="en-US" b="1"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en-US" sz="4400" b="1"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kumimoji="0" lang="en-US" altLang="en-US" b="1" u="none" strike="noStrike" cap="none" normalizeH="0" baseline="0" dirty="0">
              <a:ln>
                <a:noFill/>
              </a:ln>
              <a:solidFill>
                <a:srgbClr val="222222"/>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13" name="AutoShape 10" descr="{\ displaystyle \ mathbf {x} \ cdot \ mathbf {y} + \ left \ | \ mathbf {x} \ right \ | ^ {2} \ left \ | \ mathbf {y} \ right \ | ^ {2} }"/>
          <p:cNvSpPr>
            <a:spLocks noChangeAspect="1" noChangeArrowheads="1"/>
          </p:cNvSpPr>
          <p:nvPr/>
        </p:nvSpPr>
        <p:spPr bwMode="auto">
          <a:xfrm>
            <a:off x="42291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4" descr="https://ongxuanhong.files.wordpress.com/2015/09/svm-classification1.png"/>
          <p:cNvSpPr>
            <a:spLocks noChangeAspect="1" noChangeArrowheads="1"/>
          </p:cNvSpPr>
          <p:nvPr/>
        </p:nvSpPr>
        <p:spPr bwMode="auto">
          <a:xfrm>
            <a:off x="883363" y="4371967"/>
            <a:ext cx="2027788" cy="20277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a:blip r:embed="rId3"/>
          <a:stretch>
            <a:fillRect/>
          </a:stretch>
        </p:blipFill>
        <p:spPr>
          <a:xfrm>
            <a:off x="6555443" y="2784946"/>
            <a:ext cx="5403825" cy="3024159"/>
          </a:xfrm>
          <a:prstGeom prst="rect">
            <a:avLst/>
          </a:prstGeom>
        </p:spPr>
      </p:pic>
    </p:spTree>
    <p:extLst>
      <p:ext uri="{BB962C8B-B14F-4D97-AF65-F5344CB8AC3E}">
        <p14:creationId xmlns:p14="http://schemas.microsoft.com/office/powerpoint/2010/main" val="281217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4049065" y="2113424"/>
            <a:ext cx="3513953" cy="3467100"/>
          </a:xfrm>
          <a:prstGeom prst="rect">
            <a:avLst/>
          </a:prstGeom>
        </p:spPr>
      </p:pic>
      <p:pic>
        <p:nvPicPr>
          <p:cNvPr id="1026" name="Picture 2" descr="https://machinelearningcoban.com/assets/21_kernelsvm/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72" y="2113423"/>
            <a:ext cx="3493323" cy="3467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chinelearningcoban.com/assets/21_kernelsvm/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5949" y="5676422"/>
            <a:ext cx="13395325" cy="119543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machinelearningcoban.com/assets/21_kernelsvm/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8678" y="2113423"/>
            <a:ext cx="3885024" cy="346710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0"/>
          <p:cNvSpPr>
            <a:spLocks noGrp="1"/>
          </p:cNvSpPr>
          <p:nvPr>
            <p:ph type="title"/>
          </p:nvPr>
        </p:nvSpPr>
        <p:spPr/>
        <p:txBody>
          <a:bodyPr/>
          <a:lstStyle/>
          <a:p>
            <a:endParaRPr lang="en-US"/>
          </a:p>
        </p:txBody>
      </p:sp>
      <p:sp>
        <p:nvSpPr>
          <p:cNvPr id="14" name="Title 5"/>
          <p:cNvSpPr txBox="1">
            <a:spLocks/>
          </p:cNvSpPr>
          <p:nvPr/>
        </p:nvSpPr>
        <p:spPr>
          <a:xfrm>
            <a:off x="20452" y="2666"/>
            <a:ext cx="8534400"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Minh họa SVM kernel</a:t>
            </a:r>
            <a:br>
              <a:rPr lang="en-US" sz="4400" b="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010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56770"/>
            <a:ext cx="12192000" cy="49265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y2mate.com - svm_with_polynomial_kernel_visualization_3liCbRZPrZA_360p">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99184" y="1256770"/>
            <a:ext cx="6568751" cy="4926563"/>
          </a:xfrm>
          <a:prstGeom prst="rect">
            <a:avLst/>
          </a:prstGeom>
        </p:spPr>
      </p:pic>
      <p:sp>
        <p:nvSpPr>
          <p:cNvPr id="7" name="Title 5"/>
          <p:cNvSpPr txBox="1">
            <a:spLocks/>
          </p:cNvSpPr>
          <p:nvPr/>
        </p:nvSpPr>
        <p:spPr>
          <a:xfrm>
            <a:off x="20452" y="2666"/>
            <a:ext cx="8534400"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Minh họa SVM kernel</a:t>
            </a:r>
            <a:br>
              <a:rPr lang="en-US" sz="4400" b="1">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br>
            <a:endParaRPr lang="en-US" sz="4400" b="1"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300206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516</TotalTime>
  <Words>450</Words>
  <Application>Microsoft Office PowerPoint</Application>
  <PresentationFormat>Widescreen</PresentationFormat>
  <Paragraphs>61</Paragraphs>
  <Slides>14</Slides>
  <Notes>3</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Tahoma</vt:lpstr>
      <vt:lpstr>Wingdings 3</vt:lpstr>
      <vt:lpstr>Slice</vt:lpstr>
      <vt:lpstr>SVM Kernel (Support vector machine) </vt:lpstr>
      <vt:lpstr>Tổng quan</vt:lpstr>
      <vt:lpstr>Khái niệm SVM kernel</vt:lpstr>
      <vt:lpstr>PowerPoint Presentation</vt:lpstr>
      <vt:lpstr>PowerPoint Presentation</vt:lpstr>
      <vt:lpstr>PowerPoint Presentation</vt:lpstr>
      <vt:lpstr>Minh họa SVM kernel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Kernel</dc:title>
  <dc:creator>Phúc Nguyễn Phan Hoàng</dc:creator>
  <cp:lastModifiedBy>Hong Son Vo</cp:lastModifiedBy>
  <cp:revision>35</cp:revision>
  <dcterms:created xsi:type="dcterms:W3CDTF">2019-10-29T15:49:33Z</dcterms:created>
  <dcterms:modified xsi:type="dcterms:W3CDTF">2019-10-31T12:40:50Z</dcterms:modified>
</cp:coreProperties>
</file>