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1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7" r:id="rId4"/>
    <p:sldId id="259" r:id="rId5"/>
    <p:sldId id="260" r:id="rId6"/>
    <p:sldId id="261" r:id="rId7"/>
    <p:sldId id="268" r:id="rId8"/>
    <p:sldId id="26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46" autoAdjust="0"/>
  </p:normalViewPr>
  <p:slideViewPr>
    <p:cSldViewPr snapToGrid="0">
      <p:cViewPr varScale="1">
        <p:scale>
          <a:sx n="106" d="100"/>
          <a:sy n="106" d="100"/>
        </p:scale>
        <p:origin x="366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14328D-5D52-4B97-BEF1-9D41EACAFE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0AD1D3-C573-4458-8941-7D272837ED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7EC1B-7B47-4591-8AF0-F03EE04AB01C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CC5A6-A97A-4E34-A7E0-3165F5D683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87C9F-0D2C-4A42-80E0-0BDE0624BB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8B283-2623-4467-ADF0-4B9B8EF1A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29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50cafcc3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50cafcc3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50cafcc3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50cafcc3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668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50cafcc3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50cafcc3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50cafcc3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50cafcc3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50cafcc3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50cafcc3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50cafcc3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50cafcc3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346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50cafcc35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50cafcc35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B3AE-96FD-481C-B2A7-598811F31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15B99-26FE-4770-81A6-87C51B7FF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4EE4D-4EBD-45A0-9B7B-CADBE3B0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2503-6627-4CA8-B406-9564920C908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EAC1D-EBF7-4C95-897F-C82A48D7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DF7CA-0254-4111-8082-A52FA4E1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806815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6F31-6DA0-4822-832E-F3FCD708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A76AC-3C14-419D-9E23-7109AF455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32A1D-4514-477F-B779-56E2EDDA8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2503-6627-4CA8-B406-9564920C908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C3D8-6462-4325-B327-55B3F8DB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4B43F-758D-4E04-82B3-F30AF3F7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93782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C3F01C-F1A3-4B06-9A58-06AED7307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AE1E6-5F95-4AFD-AD07-E0F10B60B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C217C-C8B1-4F28-A0C6-751EA36B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2503-6627-4CA8-B406-9564920C908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90168-4D80-4062-92C3-D188D507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DED52-9F54-4766-9945-44D306DA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72531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624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CDF1-1B53-400E-A1E4-43A157B4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BD94B-10CC-4F99-915B-50B24446E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1065C-5245-4699-ACCF-69D81F5E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2503-6627-4CA8-B406-9564920C908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63511-B96A-4A70-A89C-90E34363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452C2-E6C6-42BA-8D9E-992FA853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793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65B4E-F8C3-4CE9-AFE1-7C92CD5A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F0535-20DB-46B6-B999-62B652BE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F06C0-D244-4F4E-A0FD-24C6A27A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2503-6627-4CA8-B406-9564920C908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ED98B-E065-4DBF-968F-63696F9AB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75466-503C-469D-BFC9-90359157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03983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E2BAD-666A-4122-8670-BCDC677D7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A8282-FC6A-448A-9C9A-B9994A3C4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019A0-C232-48D1-BED5-7F40DCB45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823F2-4C59-4C90-935A-82DDCC6D3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2503-6627-4CA8-B406-9564920C908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97CBC-02E4-4C54-8A92-423BD115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04CA9-5968-4343-954D-D2D3EE6A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60104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9432-291B-4D2C-B32B-EF362736C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6218F-9EC5-45C7-B18D-34C594EAF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5B271-6D83-4F93-838D-B65838587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FB478F-8E20-4524-819E-0AE7925DF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EE8AF-CB3C-4170-A56F-B6C06AE31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661FC1-BF7C-4F1D-BDDD-D14236C1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2503-6627-4CA8-B406-9564920C908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EE3F8E-E8BE-4D41-9AA3-52EB6641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39594-913C-4F7D-88D0-A0030A25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88957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E10E-53FA-48C9-8698-C18D62D7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95CF97-63A5-4DE4-8921-A5132D5A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2503-6627-4CA8-B406-9564920C908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184D0-C061-407C-908D-5F816381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11E73-43D2-46C2-B43B-A649CE38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095840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5D269E-0186-4373-AAC1-2C706ED46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2503-6627-4CA8-B406-9564920C908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202216-3F88-4940-8939-5E95BFF5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F562B-F45D-4116-AC99-47027C2A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133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01B0-2F96-473C-807D-78B2E5205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FB532-6A98-499C-9764-7ADC7ACC4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60A6D-CDA6-4AC0-B311-ECD431108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BB4BA-F04A-4F6E-8012-FC6234B8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2503-6627-4CA8-B406-9564920C908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C0423-08CC-426E-969A-95987A56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87B44-BAA6-43EA-9EF7-87668995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93031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BAEDB-CCBB-4B28-8219-83C1433A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775E8-F483-4799-88B2-1F513E1CD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73175-848A-4EC4-89D1-7684BD0FE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B4EBC-E1F4-484D-9CD0-186AFF97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2503-6627-4CA8-B406-9564920C908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B949B-B2B7-4E44-AC8C-90E4504C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3D0F4-8E39-4D68-9B8C-26AB957F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17149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E229C0-3F8D-4768-B4A0-F8C5FC4C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90C09-431A-4B76-8355-2E9F55187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32494-EA04-4CC1-B743-5F7B06964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A2503-6627-4CA8-B406-9564920C908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EEA24-1084-47B4-845C-31822CB4D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1990F-7398-4838-8BBE-B60D7443D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658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24747089-0322-4B03-B224-817DD4C8B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7228512D-3055-4911-A4D1-4A084C9C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950446" y="1029594"/>
            <a:ext cx="4601475" cy="4153336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 descr="Mountain range at sunrise">
            <a:extLst>
              <a:ext uri="{FF2B5EF4-FFF2-40B4-BE49-F238E27FC236}">
                <a16:creationId xmlns:a16="http://schemas.microsoft.com/office/drawing/2014/main" id="{063EDA2C-069D-4D51-811C-6C3C04DB82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8" r="3" b="3"/>
          <a:stretch/>
        </p:blipFill>
        <p:spPr>
          <a:xfrm>
            <a:off x="665086" y="10"/>
            <a:ext cx="6418085" cy="4010423"/>
          </a:xfrm>
          <a:custGeom>
            <a:avLst/>
            <a:gdLst/>
            <a:ahLst/>
            <a:cxnLst/>
            <a:rect l="l" t="t" r="r" b="b"/>
            <a:pathLst>
              <a:path w="9366779" h="5852967">
                <a:moveTo>
                  <a:pt x="1169579" y="0"/>
                </a:moveTo>
                <a:lnTo>
                  <a:pt x="8197201" y="0"/>
                </a:lnTo>
                <a:lnTo>
                  <a:pt x="9366779" y="1169579"/>
                </a:lnTo>
                <a:lnTo>
                  <a:pt x="4683391" y="5852967"/>
                </a:lnTo>
                <a:lnTo>
                  <a:pt x="0" y="1169579"/>
                </a:lnTo>
                <a:close/>
              </a:path>
            </a:pathLst>
          </a:custGeom>
        </p:spPr>
      </p:pic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3C98C7BF-70D9-4D19-BD2D-D808991FD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7889" y="3954285"/>
            <a:ext cx="2378429" cy="1189215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205185" y="1555727"/>
            <a:ext cx="2529128" cy="2529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ame 95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876207" y="1226749"/>
            <a:ext cx="3187085" cy="3187083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5112892" y="2315645"/>
            <a:ext cx="2713713" cy="1009290"/>
          </a:xfrm>
          <a:prstGeom prst="rect">
            <a:avLst/>
          </a:prstGeom>
          <a:noFill/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080808"/>
                </a:solidFill>
              </a:rPr>
              <a:t>Big Mountain Resort</a:t>
            </a:r>
            <a:endParaRPr lang="en-US" sz="2100" dirty="0">
              <a:solidFill>
                <a:srgbClr val="080808"/>
              </a:solidFill>
            </a:endParaRP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5456895" y="3395579"/>
            <a:ext cx="2025708" cy="494995"/>
          </a:xfrm>
          <a:prstGeom prst="rect">
            <a:avLst/>
          </a:prstGeom>
          <a:noFill/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200" dirty="0">
                <a:solidFill>
                  <a:srgbClr val="080808"/>
                </a:solidFill>
              </a:rPr>
              <a:t>Pricing Model</a:t>
            </a:r>
            <a:endParaRPr lang="en-US" sz="1200" dirty="0">
              <a:solidFill>
                <a:srgbClr val="080808"/>
              </a:solidFill>
            </a:endParaRP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FFD685C2-1A84-41DE-BFA0-0A068F83D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686232" y="219731"/>
            <a:ext cx="3792550" cy="6904951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Identification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482600" y="1337235"/>
            <a:ext cx="8178799" cy="32954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500" dirty="0"/>
              <a:t>GOAL - Increase revenue by $1,540,000 within the season to pay for new chairlift that was installed</a:t>
            </a:r>
          </a:p>
          <a:p>
            <a:pPr marL="11430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11430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11430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Current strategy - Charge higher prices than competitors</a:t>
            </a:r>
          </a:p>
          <a:p>
            <a:pPr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How do you justify the new prices?</a:t>
            </a:r>
          </a:p>
          <a:p>
            <a:pPr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Potential for missed opportunity</a:t>
            </a:r>
          </a:p>
          <a:p>
            <a:pPr marL="0" lvl="0" indent="0" defTabSz="914400">
              <a:spcBef>
                <a:spcPts val="0"/>
              </a:spcBef>
              <a:spcAft>
                <a:spcPts val="600"/>
              </a:spcAft>
              <a:buSzPts val="1800"/>
              <a:buNone/>
            </a:pPr>
            <a:endParaRPr lang="en-US" sz="1500" dirty="0"/>
          </a:p>
          <a:p>
            <a:pPr marL="0" lvl="0" indent="0" defTabSz="914400">
              <a:spcBef>
                <a:spcPts val="0"/>
              </a:spcBef>
              <a:spcAft>
                <a:spcPts val="600"/>
              </a:spcAft>
              <a:buSzPts val="1800"/>
              <a:buNone/>
            </a:pPr>
            <a:endParaRPr lang="en-US" sz="1500" dirty="0"/>
          </a:p>
          <a:p>
            <a:pPr marL="11430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New Strategy – Build predictive model for ticket price based on resort facilities</a:t>
            </a:r>
          </a:p>
          <a:p>
            <a:pPr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Use data on US resorts to identify features that would support higher ticket prices</a:t>
            </a:r>
          </a:p>
          <a:p>
            <a:pPr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Predict prices based on free market valuation of those facilities</a:t>
            </a:r>
          </a:p>
          <a:p>
            <a:pPr marL="596900"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89472" y="1590018"/>
            <a:ext cx="484026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716801" y="1007270"/>
            <a:ext cx="1899624" cy="954774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76320" y="3827443"/>
            <a:ext cx="1513185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20937" y="4296531"/>
            <a:ext cx="364184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Recommendations and Key </a:t>
            </a:r>
            <a:r>
              <a:rPr lang="en-US" sz="2700" dirty="0"/>
              <a:t>F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indings</a:t>
            </a:r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482600" y="1013988"/>
            <a:ext cx="3582405" cy="3722151"/>
          </a:xfrm>
          <a:prstGeom prst="rect">
            <a:avLst/>
          </a:prstGeom>
        </p:spPr>
        <p:txBody>
          <a:bodyPr spcFirstLastPara="1" vert="horz" lIns="91440" tIns="45720" rIns="91440" bIns="45720" numCol="1" rtlCol="0" anchorCtr="0">
            <a:noAutofit/>
          </a:bodyPr>
          <a:lstStyle/>
          <a:p>
            <a:pPr marL="0" indent="0" defTabSz="914400">
              <a:spcAft>
                <a:spcPts val="600"/>
              </a:spcAft>
              <a:buNone/>
            </a:pPr>
            <a:r>
              <a:rPr lang="en-US" sz="1200" b="1" dirty="0"/>
              <a:t>Recommendation</a:t>
            </a:r>
            <a:r>
              <a:rPr lang="en-US" sz="1200" dirty="0"/>
              <a:t>: Increase vertical drop, add a run and a chairlift:</a:t>
            </a:r>
          </a:p>
          <a:p>
            <a:pPr marL="171450" indent="-1714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Increase per ticket - $1.99 </a:t>
            </a:r>
          </a:p>
          <a:p>
            <a:pPr marL="171450" indent="-1714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Revenue increases (one season) - $3,474,638</a:t>
            </a:r>
          </a:p>
          <a:p>
            <a:pPr marL="0" lvl="0" indent="0" defTabSz="914400">
              <a:spcBef>
                <a:spcPts val="0"/>
              </a:spcBef>
              <a:spcAft>
                <a:spcPts val="600"/>
              </a:spcAft>
              <a:buNone/>
            </a:pPr>
            <a:endParaRPr lang="en-US" sz="1200" dirty="0"/>
          </a:p>
          <a:p>
            <a:pPr marL="0" lvl="0" indent="0" defTabSz="914400">
              <a:spcBef>
                <a:spcPts val="0"/>
              </a:spcBef>
              <a:spcAft>
                <a:spcPts val="600"/>
              </a:spcAft>
              <a:buNone/>
            </a:pPr>
            <a:endParaRPr lang="en-US" sz="1200" dirty="0"/>
          </a:p>
          <a:p>
            <a:pPr marL="171450" lvl="0" indent="-17145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Big Mountain ranks high among many features high in importance in our model:</a:t>
            </a:r>
          </a:p>
          <a:p>
            <a:pPr marL="628650" lvl="1" indent="-1714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S</a:t>
            </a:r>
            <a:r>
              <a:rPr lang="en-US" sz="1100" b="0" i="0" dirty="0">
                <a:solidFill>
                  <a:srgbClr val="000000"/>
                </a:solidFill>
                <a:effectLst/>
              </a:rPr>
              <a:t>now making area (3</a:t>
            </a:r>
            <a:r>
              <a:rPr lang="en-US" sz="1100" b="0" i="0" baseline="30000" dirty="0">
                <a:solidFill>
                  <a:srgbClr val="000000"/>
                </a:solidFill>
                <a:effectLst/>
              </a:rPr>
              <a:t>rd</a:t>
            </a:r>
            <a:r>
              <a:rPr lang="en-US" sz="1100" b="0" i="0" dirty="0">
                <a:solidFill>
                  <a:srgbClr val="000000"/>
                </a:solidFill>
                <a:effectLst/>
              </a:rPr>
              <a:t> in our model)</a:t>
            </a:r>
          </a:p>
          <a:p>
            <a:pPr marL="628650" lvl="1" indent="-1714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F</a:t>
            </a:r>
            <a:r>
              <a:rPr lang="en-US" sz="1100" b="0" i="0" dirty="0">
                <a:solidFill>
                  <a:srgbClr val="000000"/>
                </a:solidFill>
                <a:effectLst/>
              </a:rPr>
              <a:t>ast quads (1)</a:t>
            </a:r>
          </a:p>
          <a:p>
            <a:pPr marL="628650" lvl="1" indent="-1714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</a:rPr>
              <a:t>Runs (2)</a:t>
            </a:r>
          </a:p>
          <a:p>
            <a:pPr marL="628650" lvl="1" indent="-1714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Longest run </a:t>
            </a:r>
          </a:p>
          <a:p>
            <a:pPr marL="628650" lvl="1" indent="-1714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S</a:t>
            </a:r>
            <a:r>
              <a:rPr lang="en-US" sz="1100" b="0" i="0" dirty="0">
                <a:solidFill>
                  <a:srgbClr val="000000"/>
                </a:solidFill>
                <a:effectLst/>
              </a:rPr>
              <a:t>kiable terrain area (5)</a:t>
            </a:r>
          </a:p>
          <a:p>
            <a:pPr marL="628650" lvl="1" indent="-1714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0" i="0" dirty="0">
              <a:solidFill>
                <a:srgbClr val="000000"/>
              </a:solidFill>
              <a:effectLst/>
            </a:endParaRPr>
          </a:p>
          <a:p>
            <a:pPr marL="171450" indent="-1714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Vertical Drop (4</a:t>
            </a:r>
            <a:r>
              <a:rPr lang="en-US" sz="1200" baseline="30000" dirty="0"/>
              <a:t>th</a:t>
            </a:r>
            <a:r>
              <a:rPr lang="en-US" sz="1200" dirty="0"/>
              <a:t> in our model) is relatively high for Big Mountain resort but not among the highest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51122"/>
            <a:ext cx="760545" cy="1513185"/>
            <a:chOff x="0" y="4601497"/>
            <a:chExt cx="1014060" cy="2017580"/>
          </a:xfrm>
        </p:grpSpPr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AAD66CF-410D-410C-B983-E6D949DA1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933" y="1451482"/>
            <a:ext cx="4076534" cy="3271419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0"/>
            <a:ext cx="729532" cy="1451482"/>
            <a:chOff x="10918968" y="713127"/>
            <a:chExt cx="1273032" cy="2532832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043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482600" y="241300"/>
            <a:ext cx="3728158" cy="85180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Target Value and State Labels </a:t>
            </a: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216784" y="1337235"/>
            <a:ext cx="3334489" cy="32954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28600" lvl="0" indent="0" defTabSz="91440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 dirty="0"/>
              <a:t>Target value:  Adult weekend price</a:t>
            </a:r>
          </a:p>
          <a:p>
            <a:pPr marL="228600" lvl="0" indent="-228600" defTabSz="91440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28600" lvl="0" indent="-228600" defTabSz="91440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28600" lvl="0" indent="-228600" defTabSz="91440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28600" indent="0" defTabSz="914400">
              <a:buNone/>
            </a:pPr>
            <a:r>
              <a:rPr lang="en-US" sz="1500" dirty="0"/>
              <a:t>Treat states equally:</a:t>
            </a:r>
          </a:p>
          <a:p>
            <a:pPr marL="228600" indent="0" defTabSz="914400">
              <a:buNone/>
            </a:pPr>
            <a:endParaRPr lang="en-US" sz="1500" dirty="0"/>
          </a:p>
          <a:p>
            <a:pPr marL="514350" indent="-285750" defTabSz="914400">
              <a:buFont typeface="Arial" panose="020B0604020202020204" pitchFamily="34" charset="0"/>
              <a:buChar char="•"/>
            </a:pPr>
            <a:r>
              <a:rPr lang="en-US" sz="1300" dirty="0"/>
              <a:t>Big spread of states across 1</a:t>
            </a:r>
            <a:r>
              <a:rPr lang="en-US" sz="1300" baseline="30000" dirty="0"/>
              <a:t>st</a:t>
            </a:r>
            <a:r>
              <a:rPr lang="en-US" sz="1300" dirty="0"/>
              <a:t> component</a:t>
            </a:r>
          </a:p>
          <a:p>
            <a:pPr marL="514350" indent="-285750" defTabSz="914400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514350" indent="-285750" defTabSz="914400">
              <a:buFont typeface="Arial" panose="020B0604020202020204" pitchFamily="34" charset="0"/>
              <a:buChar char="•"/>
            </a:pPr>
            <a:r>
              <a:rPr lang="en-US" sz="1300" dirty="0"/>
              <a:t>Vermont/New Hampshire are outlines of 2</a:t>
            </a:r>
            <a:r>
              <a:rPr lang="en-US" sz="1300" baseline="30000" dirty="0"/>
              <a:t>nd</a:t>
            </a:r>
            <a:r>
              <a:rPr lang="en-US" sz="1300" dirty="0"/>
              <a:t> components: high resort density</a:t>
            </a:r>
          </a:p>
          <a:p>
            <a:pPr marL="514350" indent="-285750" defTabSz="914400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514350" indent="-285750" defTabSz="914400">
              <a:buFont typeface="Arial" panose="020B0604020202020204" pitchFamily="34" charset="0"/>
              <a:buChar char="•"/>
            </a:pPr>
            <a:r>
              <a:rPr lang="en-US" sz="1300" dirty="0"/>
              <a:t>Big spread of average price and quartiles </a:t>
            </a:r>
          </a:p>
          <a:p>
            <a:pPr marL="228600" indent="0" defTabSz="914400">
              <a:buNone/>
            </a:pPr>
            <a:endParaRPr lang="en-US" sz="1300" b="1" dirty="0"/>
          </a:p>
        </p:txBody>
      </p:sp>
      <p:sp>
        <p:nvSpPr>
          <p:cNvPr id="132" name="Isosceles Triangle 13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76320" y="3827443"/>
            <a:ext cx="1513185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20937" y="4296531"/>
            <a:ext cx="364184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6879DF-C0F2-4A16-9CFB-BBEF07CF6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274" y="542953"/>
            <a:ext cx="5592726" cy="4600017"/>
          </a:xfrm>
          <a:prstGeom prst="rect">
            <a:avLst/>
          </a:prstGeom>
        </p:spPr>
      </p:pic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21040" y="0"/>
            <a:ext cx="822960" cy="822960"/>
            <a:chOff x="11094720" y="0"/>
            <a:chExt cx="1097280" cy="1097280"/>
          </a:xfrm>
        </p:grpSpPr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482600" y="241300"/>
            <a:ext cx="3728158" cy="85180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- Feature Correlation </a:t>
            </a: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482601" y="1337235"/>
            <a:ext cx="3487659" cy="32954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28600" lvl="0" indent="0" defTabSz="914400">
              <a:spcBef>
                <a:spcPts val="0"/>
              </a:spcBef>
              <a:spcAft>
                <a:spcPts val="600"/>
              </a:spcAft>
              <a:buSzPts val="1800"/>
              <a:buNone/>
            </a:pPr>
            <a:r>
              <a:rPr lang="en-US" sz="1500" dirty="0"/>
              <a:t>Features highly correlated with ticket price: </a:t>
            </a:r>
          </a:p>
          <a:p>
            <a:pPr marL="228600" lvl="0" indent="0" defTabSz="914400">
              <a:spcBef>
                <a:spcPts val="0"/>
              </a:spcBef>
              <a:spcAft>
                <a:spcPts val="600"/>
              </a:spcAft>
              <a:buSzPts val="1800"/>
              <a:buNone/>
            </a:pPr>
            <a:endParaRPr lang="en-US" sz="1500" dirty="0"/>
          </a:p>
          <a:p>
            <a:pPr marL="514350" lvl="0" indent="-28575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500" dirty="0"/>
              <a:t>Vertical drop</a:t>
            </a:r>
          </a:p>
          <a:p>
            <a:pPr marL="514350" lvl="0" indent="-28575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500" dirty="0"/>
              <a:t>Fast quads</a:t>
            </a:r>
          </a:p>
          <a:p>
            <a:pPr marL="514350" lvl="0" indent="-28575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500" dirty="0"/>
              <a:t>Number of runs</a:t>
            </a:r>
          </a:p>
          <a:p>
            <a:pPr marL="514350" lvl="0" indent="-28575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500" dirty="0"/>
              <a:t>Snow making acers</a:t>
            </a:r>
          </a:p>
          <a:p>
            <a:pPr marL="228600" lvl="0" indent="0" defTabSz="914400">
              <a:spcBef>
                <a:spcPts val="0"/>
              </a:spcBef>
              <a:spcAft>
                <a:spcPts val="600"/>
              </a:spcAft>
              <a:buSzPts val="1800"/>
              <a:buNone/>
            </a:pPr>
            <a:endParaRPr lang="en-US" sz="1500" dirty="0"/>
          </a:p>
        </p:txBody>
      </p:sp>
      <p:sp>
        <p:nvSpPr>
          <p:cNvPr id="151" name="Isosceles Triangle 15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76320" y="3827443"/>
            <a:ext cx="1513185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20937" y="4296531"/>
            <a:ext cx="364184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154144-5DE6-45A1-BD86-2B40EDE42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214" y="422618"/>
            <a:ext cx="4814008" cy="4633483"/>
          </a:xfrm>
          <a:prstGeom prst="rect">
            <a:avLst/>
          </a:prstGeom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21040" y="0"/>
            <a:ext cx="822960" cy="822960"/>
            <a:chOff x="11094720" y="0"/>
            <a:chExt cx="1097280" cy="1097280"/>
          </a:xfrm>
        </p:grpSpPr>
        <p:sp>
          <p:nvSpPr>
            <p:cNvPr id="156" name="Isosceles Triangle 155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Building Model</a:t>
            </a:r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482600" y="1337235"/>
            <a:ext cx="8178799" cy="32954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514350" lvl="0" indent="-285750" defTabSz="91440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500" dirty="0"/>
              <a:t>Baseline Model</a:t>
            </a:r>
          </a:p>
          <a:p>
            <a:pPr lvl="1" indent="-228600" defTabSz="914400">
              <a:buSzPts val="1800"/>
              <a:buFont typeface="Arial" panose="020B0604020202020204" pitchFamily="34" charset="0"/>
              <a:buChar char="•"/>
            </a:pPr>
            <a:r>
              <a:rPr lang="en-US" sz="1500" dirty="0"/>
              <a:t>Use mean to predict the value</a:t>
            </a:r>
          </a:p>
          <a:p>
            <a:pPr lvl="1" indent="-228600" defTabSz="914400">
              <a:buSzPts val="1800"/>
              <a:buFont typeface="Arial" panose="020B0604020202020204" pitchFamily="34" charset="0"/>
              <a:buChar char="•"/>
            </a:pPr>
            <a:r>
              <a:rPr lang="en-US" sz="1500" dirty="0"/>
              <a:t>Error - $19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dirty="0"/>
              <a:t>Linear regression model: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00000"/>
                </a:solidFill>
                <a:effectLst/>
              </a:rPr>
              <a:t>Impute missing features with the median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00000"/>
                </a:solidFill>
                <a:effectLst/>
              </a:rPr>
              <a:t>Explains 80% of train set's variance and 70% on the test set – Overfitting?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00000"/>
                </a:solidFill>
                <a:effectLst/>
              </a:rPr>
              <a:t>Estimates the price to within $9</a:t>
            </a:r>
            <a:endParaRPr lang="en-US" sz="1500" dirty="0"/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500" dirty="0"/>
              <a:t>Random forest model (chosen model):</a:t>
            </a:r>
          </a:p>
          <a:p>
            <a:pPr lvl="1" indent="-228600" defTabSz="914400">
              <a:buSzPts val="1800"/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00000"/>
                </a:solidFill>
                <a:effectLst/>
              </a:rPr>
              <a:t>Lower cross-validation mean absolute error by almost $1 with less variability</a:t>
            </a:r>
            <a:endParaRPr lang="en-US" sz="15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89472" y="1590018"/>
            <a:ext cx="484026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716801" y="1007270"/>
            <a:ext cx="1899624" cy="954774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Isosceles Triangle 11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76320" y="3827443"/>
            <a:ext cx="1513185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20937" y="4296531"/>
            <a:ext cx="364184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 Scenarios</a:t>
            </a:r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482600" y="1337235"/>
            <a:ext cx="8178799" cy="32954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500" i="0" dirty="0">
                <a:solidFill>
                  <a:srgbClr val="000000"/>
                </a:solidFill>
                <a:effectLst/>
              </a:rPr>
              <a:t>Scenario 1 - Close up to 10 of the least used runs: This model results in a price drop or no change in price at all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500" i="0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500" i="0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Scenario 2 and 3 - </a:t>
            </a:r>
            <a:r>
              <a:rPr lang="en-US" sz="1500" i="0" dirty="0">
                <a:solidFill>
                  <a:srgbClr val="000000"/>
                </a:solidFill>
                <a:effectLst/>
              </a:rPr>
              <a:t>Add a run, increase the vertical drop by 150 feet, and install an additional chair lift (with or without adding 2 acres of snow making): Supports an increase in ticket price by $1.99 and a revenue increase of $3,474,638 </a:t>
            </a:r>
          </a:p>
          <a:p>
            <a:pPr marL="114300" indent="0" algn="l">
              <a:buNone/>
            </a:pPr>
            <a:endParaRPr lang="en-US" sz="1500" i="0" dirty="0">
              <a:solidFill>
                <a:srgbClr val="000000"/>
              </a:solidFill>
              <a:effectLst/>
            </a:endParaRPr>
          </a:p>
          <a:p>
            <a:pPr marL="114300" indent="0" algn="l">
              <a:buNone/>
            </a:pPr>
            <a:endParaRPr lang="en-US" sz="1500" i="0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Scenario 4 - </a:t>
            </a:r>
            <a:r>
              <a:rPr lang="en-US" sz="1500" i="0" dirty="0">
                <a:solidFill>
                  <a:srgbClr val="000000"/>
                </a:solidFill>
                <a:effectLst/>
              </a:rPr>
              <a:t>Increase the longest run by 0.2 miles and add 4 acres of snow making capability: No difference in ticket price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89472" y="1590018"/>
            <a:ext cx="484026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716801" y="1007270"/>
            <a:ext cx="1899624" cy="954774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Isosceles Triangle 11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76320" y="3827443"/>
            <a:ext cx="1513185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20937" y="4296531"/>
            <a:ext cx="364184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62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 dirty="0"/>
              <a:t>Conclusion and Summary</a:t>
            </a:r>
            <a:endParaRPr lang="en-US" sz="2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482600" y="1337235"/>
            <a:ext cx="8178799" cy="32954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Modelled price (using all features) - $95.87 (MAE of $10.39) vs. current price - $81 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b="0" i="0" dirty="0">
              <a:solidFill>
                <a:srgbClr val="000000"/>
              </a:solidFill>
              <a:effectLst/>
            </a:endParaRP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00000"/>
                </a:solidFill>
                <a:effectLst/>
              </a:rPr>
              <a:t>Big Mountain is doing well for vertical drop (4</a:t>
            </a:r>
            <a:r>
              <a:rPr lang="en-US" sz="1500" b="0" i="0" baseline="30000" dirty="0">
                <a:solidFill>
                  <a:srgbClr val="000000"/>
                </a:solidFill>
                <a:effectLst/>
              </a:rPr>
              <a:t>th</a:t>
            </a:r>
            <a:r>
              <a:rPr lang="en-US" sz="15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important in model)</a:t>
            </a:r>
            <a:r>
              <a:rPr lang="en-US" sz="1500" b="0" i="0" dirty="0">
                <a:solidFill>
                  <a:srgbClr val="000000"/>
                </a:solidFill>
                <a:effectLst/>
              </a:rPr>
              <a:t>, but there are still quite a few resorts with a greater drop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00000"/>
              </a:solidFill>
            </a:endParaRP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Big mountain resort already ranks very high for the top 3 features of importance, fast quads, runs and  snow making area</a:t>
            </a:r>
            <a:endParaRPr lang="en-US" sz="1500" baseline="30000" dirty="0"/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baseline="30000" dirty="0"/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The scenario with a 150 feet vertical drop increase (and adding a run and a chairlift) resulted in an extra revenue of </a:t>
            </a:r>
            <a:r>
              <a:rPr lang="en-US" sz="1500" i="0" dirty="0">
                <a:solidFill>
                  <a:srgbClr val="000000"/>
                </a:solidFill>
                <a:effectLst/>
              </a:rPr>
              <a:t>$3,474,638 </a:t>
            </a:r>
            <a:r>
              <a:rPr lang="en-US" sz="1500" dirty="0"/>
              <a:t>while only increasing ticket price by $1.99</a:t>
            </a:r>
          </a:p>
          <a:p>
            <a:pPr marL="685800" lvl="1" indent="0" defTabSz="914400">
              <a:spcAft>
                <a:spcPts val="600"/>
              </a:spcAft>
              <a:buSzPts val="1800"/>
              <a:buNone/>
            </a:pPr>
            <a:endParaRPr lang="en-US" sz="15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89472" y="1590018"/>
            <a:ext cx="484026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716801" y="1007270"/>
            <a:ext cx="1899624" cy="954774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Isosceles Triangle 12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76320" y="3827443"/>
            <a:ext cx="1513185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20937" y="4296531"/>
            <a:ext cx="364184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516</Words>
  <Application>Microsoft Office PowerPoint</Application>
  <PresentationFormat>On-screen Show (16:9)</PresentationFormat>
  <Paragraphs>78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 Light</vt:lpstr>
      <vt:lpstr>Calibri</vt:lpstr>
      <vt:lpstr>Office Theme</vt:lpstr>
      <vt:lpstr>Big Mountain Resort</vt:lpstr>
      <vt:lpstr>Problem Identification</vt:lpstr>
      <vt:lpstr>Recommendations and Key Findings</vt:lpstr>
      <vt:lpstr>Target Value and State Labels </vt:lpstr>
      <vt:lpstr>EDA - Feature Correlation </vt:lpstr>
      <vt:lpstr>Building Model</vt:lpstr>
      <vt:lpstr>Modeling Scenarios</vt:lpstr>
      <vt:lpstr>Conclusion and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cp:lastModifiedBy>Shine Roshan</cp:lastModifiedBy>
  <cp:revision>10</cp:revision>
  <dcterms:modified xsi:type="dcterms:W3CDTF">2021-10-04T08:09:39Z</dcterms:modified>
</cp:coreProperties>
</file>