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24"/>
  </p:handoutMasterIdLst>
  <p:sldIdLst>
    <p:sldId id="257" r:id="rId3"/>
    <p:sldId id="256" r:id="rId4"/>
    <p:sldId id="259" r:id="rId6"/>
    <p:sldId id="264" r:id="rId7"/>
    <p:sldId id="265" r:id="rId8"/>
    <p:sldId id="266" r:id="rId9"/>
    <p:sldId id="267" r:id="rId10"/>
    <p:sldId id="268" r:id="rId11"/>
    <p:sldId id="269" r:id="rId12"/>
    <p:sldId id="271" r:id="rId13"/>
    <p:sldId id="276" r:id="rId14"/>
    <p:sldId id="270" r:id="rId15"/>
    <p:sldId id="277" r:id="rId16"/>
    <p:sldId id="278" r:id="rId17"/>
    <p:sldId id="279" r:id="rId18"/>
    <p:sldId id="280" r:id="rId19"/>
    <p:sldId id="281" r:id="rId20"/>
    <p:sldId id="282" r:id="rId21"/>
    <p:sldId id="283" r:id="rId22"/>
    <p:sldId id="28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C8921ADE-FC01-405F-AF3B-BED0B3C26613}" type="doc">
      <dgm:prSet loTypeId="urn:microsoft.com/office/officeart/2005/8/layout/process4" loCatId="process" qsTypeId="urn:microsoft.com/office/officeart/2005/8/quickstyle/simple4" qsCatId="simple" csTypeId="urn:microsoft.com/office/officeart/2005/8/colors/colorful5" csCatId="colorful"/>
      <dgm:spPr/>
      <dgm:t>
        <a:bodyPr/>
        <a:lstStyle/>
        <a:p>
          <a:endParaRPr lang="en-US"/>
        </a:p>
      </dgm:t>
    </dgm:pt>
    <dgm:pt modelId="{89A5B0DA-D691-4608-A22E-6400F811A6AB}">
      <dgm:prSet/>
      <dgm:spPr/>
      <dgm:t>
        <a:bodyPr/>
        <a:lstStyle/>
        <a:p>
          <a:r>
            <a:rPr lang="en-GB" b="0" i="0"/>
            <a:t>Logistic regression gives useful probabilities for binary-class problems.</a:t>
          </a:r>
          <a:endParaRPr lang="en-US"/>
        </a:p>
      </dgm:t>
    </dgm:pt>
    <dgm:pt modelId="{95FF8A79-27D8-4B28-9D53-B238FBE3BE7E}" cxnId="{413ECE92-B5DD-4792-929D-4DBCED898EBB}" type="parTrans">
      <dgm:prSet/>
      <dgm:spPr/>
      <dgm:t>
        <a:bodyPr/>
        <a:lstStyle/>
        <a:p>
          <a:endParaRPr lang="en-US"/>
        </a:p>
      </dgm:t>
    </dgm:pt>
    <dgm:pt modelId="{93730D4B-B34B-40B4-A51D-319DDE89FFCE}" cxnId="{413ECE92-B5DD-4792-929D-4DBCED898EBB}" type="sibTrans">
      <dgm:prSet/>
      <dgm:spPr/>
      <dgm:t>
        <a:bodyPr/>
        <a:lstStyle/>
        <a:p>
          <a:endParaRPr lang="en-US"/>
        </a:p>
      </dgm:t>
    </dgm:pt>
    <dgm:pt modelId="{00D46253-C75F-4313-AE4F-9CB295F04EFC}">
      <dgm:prSet/>
      <dgm:spPr/>
      <dgm:t>
        <a:bodyPr/>
        <a:lstStyle/>
        <a:p>
          <a:r>
            <a:rPr lang="en-GB" b="0" i="0"/>
            <a:t>spam / not-spam</a:t>
          </a:r>
          <a:endParaRPr lang="en-US"/>
        </a:p>
      </dgm:t>
    </dgm:pt>
    <dgm:pt modelId="{22B8D587-12E5-4528-A24D-71DC2A716E09}" cxnId="{76BA15BD-7219-488C-8750-E6351F457B07}" type="parTrans">
      <dgm:prSet/>
      <dgm:spPr/>
      <dgm:t>
        <a:bodyPr/>
        <a:lstStyle/>
        <a:p>
          <a:endParaRPr lang="en-US"/>
        </a:p>
      </dgm:t>
    </dgm:pt>
    <dgm:pt modelId="{86F807AE-43D7-4362-9CD1-0B420A4F45E4}" cxnId="{76BA15BD-7219-488C-8750-E6351F457B07}" type="sibTrans">
      <dgm:prSet/>
      <dgm:spPr/>
      <dgm:t>
        <a:bodyPr/>
        <a:lstStyle/>
        <a:p>
          <a:endParaRPr lang="en-US"/>
        </a:p>
      </dgm:t>
    </dgm:pt>
    <dgm:pt modelId="{FC07980F-38DC-4D67-932A-B1B651C17AF6}">
      <dgm:prSet/>
      <dgm:spPr/>
      <dgm:t>
        <a:bodyPr/>
        <a:lstStyle/>
        <a:p>
          <a:r>
            <a:rPr lang="en-GB" b="0" i="0"/>
            <a:t>click / not-click</a:t>
          </a:r>
          <a:endParaRPr lang="en-US"/>
        </a:p>
      </dgm:t>
    </dgm:pt>
    <dgm:pt modelId="{900166FA-C6F9-4FCC-AE07-6D34C5251968}" cxnId="{4B1FBB26-4421-46A4-9683-36220460F1A7}" type="parTrans">
      <dgm:prSet/>
      <dgm:spPr/>
      <dgm:t>
        <a:bodyPr/>
        <a:lstStyle/>
        <a:p>
          <a:endParaRPr lang="en-US"/>
        </a:p>
      </dgm:t>
    </dgm:pt>
    <dgm:pt modelId="{9243AB51-40E4-4F84-9110-9F52CAF21A3A}" cxnId="{4B1FBB26-4421-46A4-9683-36220460F1A7}" type="sibTrans">
      <dgm:prSet/>
      <dgm:spPr/>
      <dgm:t>
        <a:bodyPr/>
        <a:lstStyle/>
        <a:p>
          <a:endParaRPr lang="en-US"/>
        </a:p>
      </dgm:t>
    </dgm:pt>
    <dgm:pt modelId="{8E1BEEFC-D1F8-4455-8215-A54790B0F182}">
      <dgm:prSet/>
      <dgm:spPr/>
      <dgm:t>
        <a:bodyPr/>
        <a:lstStyle/>
        <a:p>
          <a:r>
            <a:rPr lang="en-GB" b="0" i="0"/>
            <a:t>What about multi-class problems?</a:t>
          </a:r>
          <a:endParaRPr lang="en-US"/>
        </a:p>
      </dgm:t>
    </dgm:pt>
    <dgm:pt modelId="{2920C9D4-3960-4173-8717-32906EC2C52F}" cxnId="{15C8D626-885D-4861-BA18-AC387DC0540A}" type="parTrans">
      <dgm:prSet/>
      <dgm:spPr/>
      <dgm:t>
        <a:bodyPr/>
        <a:lstStyle/>
        <a:p>
          <a:endParaRPr lang="en-US"/>
        </a:p>
      </dgm:t>
    </dgm:pt>
    <dgm:pt modelId="{8BEEDFD3-7E95-43F6-AC4C-4113D7BE5750}" cxnId="{15C8D626-885D-4861-BA18-AC387DC0540A}" type="sibTrans">
      <dgm:prSet/>
      <dgm:spPr/>
      <dgm:t>
        <a:bodyPr/>
        <a:lstStyle/>
        <a:p>
          <a:endParaRPr lang="en-US"/>
        </a:p>
      </dgm:t>
    </dgm:pt>
    <dgm:pt modelId="{B5574427-8F9A-4AF6-84FC-F9089BFB08A8}">
      <dgm:prSet/>
      <dgm:spPr/>
      <dgm:t>
        <a:bodyPr/>
        <a:lstStyle/>
        <a:p>
          <a:r>
            <a:rPr lang="en-GB" b="0" i="0"/>
            <a:t>apple, banana, car, cardiologist, ..., walk sign, zebra, zoo</a:t>
          </a:r>
          <a:endParaRPr lang="en-US"/>
        </a:p>
      </dgm:t>
    </dgm:pt>
    <dgm:pt modelId="{D8C474C3-CE76-43EE-BC0C-CB0D6620324D}" cxnId="{14462EAD-5F6D-4FDE-B26E-C630DB46FC43}" type="parTrans">
      <dgm:prSet/>
      <dgm:spPr/>
      <dgm:t>
        <a:bodyPr/>
        <a:lstStyle/>
        <a:p>
          <a:endParaRPr lang="en-US"/>
        </a:p>
      </dgm:t>
    </dgm:pt>
    <dgm:pt modelId="{C123EE35-8121-489D-940C-E61F5D30C864}" cxnId="{14462EAD-5F6D-4FDE-B26E-C630DB46FC43}" type="sibTrans">
      <dgm:prSet/>
      <dgm:spPr/>
      <dgm:t>
        <a:bodyPr/>
        <a:lstStyle/>
        <a:p>
          <a:endParaRPr lang="en-US"/>
        </a:p>
      </dgm:t>
    </dgm:pt>
    <dgm:pt modelId="{20265531-840A-44B7-96E8-2FE483B193B9}">
      <dgm:prSet/>
      <dgm:spPr/>
      <dgm:t>
        <a:bodyPr/>
        <a:lstStyle/>
        <a:p>
          <a:r>
            <a:rPr lang="en-GB" b="0" i="0"/>
            <a:t>red, orange, yellow, green, blue, indigo, violet</a:t>
          </a:r>
          <a:endParaRPr lang="en-US"/>
        </a:p>
      </dgm:t>
    </dgm:pt>
    <dgm:pt modelId="{5450D6A7-47DD-49DA-BFD4-D8A58C3767AB}" cxnId="{C88E5FCC-339D-4B8C-9C7B-9476A4F1BFA1}" type="parTrans">
      <dgm:prSet/>
      <dgm:spPr/>
      <dgm:t>
        <a:bodyPr/>
        <a:lstStyle/>
        <a:p>
          <a:endParaRPr lang="en-US"/>
        </a:p>
      </dgm:t>
    </dgm:pt>
    <dgm:pt modelId="{4A270B6B-F220-405F-BFDE-BDAFA6EBD5B7}" cxnId="{C88E5FCC-339D-4B8C-9C7B-9476A4F1BFA1}" type="sibTrans">
      <dgm:prSet/>
      <dgm:spPr/>
      <dgm:t>
        <a:bodyPr/>
        <a:lstStyle/>
        <a:p>
          <a:endParaRPr lang="en-US"/>
        </a:p>
      </dgm:t>
    </dgm:pt>
    <dgm:pt modelId="{676DC8A2-7AD2-417F-8D10-7806DB2E9F40}">
      <dgm:prSet/>
      <dgm:spPr/>
      <dgm:t>
        <a:bodyPr/>
        <a:lstStyle/>
        <a:p>
          <a:r>
            <a:rPr lang="en-GB" b="0" i="0"/>
            <a:t>animal, vegetable, mineral</a:t>
          </a:r>
          <a:endParaRPr lang="en-US"/>
        </a:p>
      </dgm:t>
    </dgm:pt>
    <dgm:pt modelId="{6B614B2D-CA99-43F3-8B51-BFC071BE31F1}" cxnId="{728B5B4E-2354-407B-B578-B9041B169460}" type="parTrans">
      <dgm:prSet/>
      <dgm:spPr/>
      <dgm:t>
        <a:bodyPr/>
        <a:lstStyle/>
        <a:p>
          <a:endParaRPr lang="en-US"/>
        </a:p>
      </dgm:t>
    </dgm:pt>
    <dgm:pt modelId="{E9F820C5-CD70-4A6A-8C32-7259C13A4BDD}" cxnId="{728B5B4E-2354-407B-B578-B9041B169460}" type="sibTrans">
      <dgm:prSet/>
      <dgm:spPr/>
      <dgm:t>
        <a:bodyPr/>
        <a:lstStyle/>
        <a:p>
          <a:endParaRPr lang="en-US"/>
        </a:p>
      </dgm:t>
    </dgm:pt>
    <dgm:pt modelId="{08C1E12D-FBE9-48B5-8488-710ED0B829FC}" type="pres">
      <dgm:prSet presAssocID="{C8921ADE-FC01-405F-AF3B-BED0B3C26613}" presName="Name0" presStyleCnt="0">
        <dgm:presLayoutVars>
          <dgm:dir/>
          <dgm:animLvl val="lvl"/>
          <dgm:resizeHandles val="exact"/>
        </dgm:presLayoutVars>
      </dgm:prSet>
      <dgm:spPr/>
    </dgm:pt>
    <dgm:pt modelId="{E10DC3C6-1B6C-4B85-AC24-CCDC61DDA04D}" type="pres">
      <dgm:prSet presAssocID="{8E1BEEFC-D1F8-4455-8215-A54790B0F182}" presName="boxAndChildren" presStyleCnt="0"/>
      <dgm:spPr/>
    </dgm:pt>
    <dgm:pt modelId="{6695ADE6-02F4-44F6-979F-65A5A1874978}" type="pres">
      <dgm:prSet presAssocID="{8E1BEEFC-D1F8-4455-8215-A54790B0F182}" presName="parentTextBox" presStyleLbl="node1" presStyleIdx="0" presStyleCnt="2"/>
      <dgm:spPr/>
    </dgm:pt>
    <dgm:pt modelId="{F2DFDAEE-15F4-48D8-B341-C4F88DD27F8B}" type="pres">
      <dgm:prSet presAssocID="{8E1BEEFC-D1F8-4455-8215-A54790B0F182}" presName="entireBox" presStyleLbl="node1" presStyleIdx="0" presStyleCnt="2"/>
      <dgm:spPr/>
    </dgm:pt>
    <dgm:pt modelId="{629A2ED4-D92C-4835-B059-D01B40344285}" type="pres">
      <dgm:prSet presAssocID="{8E1BEEFC-D1F8-4455-8215-A54790B0F182}" presName="descendantBox" presStyleCnt="0"/>
      <dgm:spPr/>
    </dgm:pt>
    <dgm:pt modelId="{3ED815FB-687A-4F3F-B2DA-AF20FCAAF653}" type="pres">
      <dgm:prSet presAssocID="{B5574427-8F9A-4AF6-84FC-F9089BFB08A8}" presName="childTextBox" presStyleLbl="fgAccFollowNode1" presStyleIdx="0" presStyleCnt="5">
        <dgm:presLayoutVars>
          <dgm:bulletEnabled val="1"/>
        </dgm:presLayoutVars>
      </dgm:prSet>
      <dgm:spPr/>
    </dgm:pt>
    <dgm:pt modelId="{5A6B8CB9-8F90-4B10-BC51-C8345FCDEA75}" type="pres">
      <dgm:prSet presAssocID="{20265531-840A-44B7-96E8-2FE483B193B9}" presName="childTextBox" presStyleLbl="fgAccFollowNode1" presStyleIdx="1" presStyleCnt="5">
        <dgm:presLayoutVars>
          <dgm:bulletEnabled val="1"/>
        </dgm:presLayoutVars>
      </dgm:prSet>
      <dgm:spPr/>
    </dgm:pt>
    <dgm:pt modelId="{599A6543-DB66-4A24-BEE5-C6FA8FEB8248}" type="pres">
      <dgm:prSet presAssocID="{676DC8A2-7AD2-417F-8D10-7806DB2E9F40}" presName="childTextBox" presStyleLbl="fgAccFollowNode1" presStyleIdx="2" presStyleCnt="5">
        <dgm:presLayoutVars>
          <dgm:bulletEnabled val="1"/>
        </dgm:presLayoutVars>
      </dgm:prSet>
      <dgm:spPr/>
    </dgm:pt>
    <dgm:pt modelId="{596442BD-BD7E-4311-A85D-7DC4EABE7EE1}" type="pres">
      <dgm:prSet presAssocID="{93730D4B-B34B-40B4-A51D-319DDE89FFCE}" presName="sp" presStyleCnt="0"/>
      <dgm:spPr/>
    </dgm:pt>
    <dgm:pt modelId="{25C8869C-1CC8-4EA3-BDA0-43C50087D2C4}" type="pres">
      <dgm:prSet presAssocID="{89A5B0DA-D691-4608-A22E-6400F811A6AB}" presName="arrowAndChildren" presStyleCnt="0"/>
      <dgm:spPr/>
    </dgm:pt>
    <dgm:pt modelId="{E09AAB15-E04D-4650-A195-D75B5DAD8F0C}" type="pres">
      <dgm:prSet presAssocID="{89A5B0DA-D691-4608-A22E-6400F811A6AB}" presName="parentTextArrow" presStyleLbl="node1" presStyleIdx="0" presStyleCnt="2"/>
      <dgm:spPr/>
    </dgm:pt>
    <dgm:pt modelId="{E5C4AB0B-BE70-48A2-8A53-4A00CF40C8F4}" type="pres">
      <dgm:prSet presAssocID="{89A5B0DA-D691-4608-A22E-6400F811A6AB}" presName="arrow" presStyleLbl="node1" presStyleIdx="1" presStyleCnt="2"/>
      <dgm:spPr/>
    </dgm:pt>
    <dgm:pt modelId="{D6B17319-0C36-4CB5-9489-48456EF8C347}" type="pres">
      <dgm:prSet presAssocID="{89A5B0DA-D691-4608-A22E-6400F811A6AB}" presName="descendantArrow" presStyleCnt="0"/>
      <dgm:spPr/>
    </dgm:pt>
    <dgm:pt modelId="{B41490F7-C8F0-4A68-AB50-8D450DB37C67}" type="pres">
      <dgm:prSet presAssocID="{00D46253-C75F-4313-AE4F-9CB295F04EFC}" presName="childTextArrow" presStyleLbl="fgAccFollowNode1" presStyleIdx="3" presStyleCnt="5">
        <dgm:presLayoutVars>
          <dgm:bulletEnabled val="1"/>
        </dgm:presLayoutVars>
      </dgm:prSet>
      <dgm:spPr/>
    </dgm:pt>
    <dgm:pt modelId="{6ABDA3A6-716A-49BE-841A-16296E86E72A}" type="pres">
      <dgm:prSet presAssocID="{FC07980F-38DC-4D67-932A-B1B651C17AF6}" presName="childTextArrow" presStyleLbl="fgAccFollowNode1" presStyleIdx="4" presStyleCnt="5">
        <dgm:presLayoutVars>
          <dgm:bulletEnabled val="1"/>
        </dgm:presLayoutVars>
      </dgm:prSet>
      <dgm:spPr/>
    </dgm:pt>
  </dgm:ptLst>
  <dgm:cxnLst>
    <dgm:cxn modelId="{BE8E5D1D-A981-4DD6-A20B-D83AAF8BA411}" type="presOf" srcId="{B5574427-8F9A-4AF6-84FC-F9089BFB08A8}" destId="{3ED815FB-687A-4F3F-B2DA-AF20FCAAF653}" srcOrd="0" destOrd="0" presId="urn:microsoft.com/office/officeart/2005/8/layout/process4"/>
    <dgm:cxn modelId="{4B1FBB26-4421-46A4-9683-36220460F1A7}" srcId="{89A5B0DA-D691-4608-A22E-6400F811A6AB}" destId="{FC07980F-38DC-4D67-932A-B1B651C17AF6}" srcOrd="1" destOrd="0" parTransId="{900166FA-C6F9-4FCC-AE07-6D34C5251968}" sibTransId="{9243AB51-40E4-4F84-9110-9F52CAF21A3A}"/>
    <dgm:cxn modelId="{15C8D626-885D-4861-BA18-AC387DC0540A}" srcId="{C8921ADE-FC01-405F-AF3B-BED0B3C26613}" destId="{8E1BEEFC-D1F8-4455-8215-A54790B0F182}" srcOrd="1" destOrd="0" parTransId="{2920C9D4-3960-4173-8717-32906EC2C52F}" sibTransId="{8BEEDFD3-7E95-43F6-AC4C-4113D7BE5750}"/>
    <dgm:cxn modelId="{A36D3E34-4E7A-4CBC-8C50-7A360C963E45}" type="presOf" srcId="{8E1BEEFC-D1F8-4455-8215-A54790B0F182}" destId="{6695ADE6-02F4-44F6-979F-65A5A1874978}" srcOrd="0" destOrd="0" presId="urn:microsoft.com/office/officeart/2005/8/layout/process4"/>
    <dgm:cxn modelId="{5EAB3343-E615-4F85-9111-42A987BA5A94}" type="presOf" srcId="{676DC8A2-7AD2-417F-8D10-7806DB2E9F40}" destId="{599A6543-DB66-4A24-BEE5-C6FA8FEB8248}" srcOrd="0" destOrd="0" presId="urn:microsoft.com/office/officeart/2005/8/layout/process4"/>
    <dgm:cxn modelId="{C3A0A665-030D-4B35-86CD-531BB9898607}" type="presOf" srcId="{89A5B0DA-D691-4608-A22E-6400F811A6AB}" destId="{E09AAB15-E04D-4650-A195-D75B5DAD8F0C}" srcOrd="0" destOrd="0" presId="urn:microsoft.com/office/officeart/2005/8/layout/process4"/>
    <dgm:cxn modelId="{8F8D2B48-08D1-4AA1-AD61-2340178473B2}" type="presOf" srcId="{89A5B0DA-D691-4608-A22E-6400F811A6AB}" destId="{E5C4AB0B-BE70-48A2-8A53-4A00CF40C8F4}" srcOrd="1" destOrd="0" presId="urn:microsoft.com/office/officeart/2005/8/layout/process4"/>
    <dgm:cxn modelId="{728B5B4E-2354-407B-B578-B9041B169460}" srcId="{8E1BEEFC-D1F8-4455-8215-A54790B0F182}" destId="{676DC8A2-7AD2-417F-8D10-7806DB2E9F40}" srcOrd="2" destOrd="0" parTransId="{6B614B2D-CA99-43F3-8B51-BFC071BE31F1}" sibTransId="{E9F820C5-CD70-4A6A-8C32-7259C13A4BDD}"/>
    <dgm:cxn modelId="{413ECE92-B5DD-4792-929D-4DBCED898EBB}" srcId="{C8921ADE-FC01-405F-AF3B-BED0B3C26613}" destId="{89A5B0DA-D691-4608-A22E-6400F811A6AB}" srcOrd="0" destOrd="0" parTransId="{95FF8A79-27D8-4B28-9D53-B238FBE3BE7E}" sibTransId="{93730D4B-B34B-40B4-A51D-319DDE89FFCE}"/>
    <dgm:cxn modelId="{14462EAD-5F6D-4FDE-B26E-C630DB46FC43}" srcId="{8E1BEEFC-D1F8-4455-8215-A54790B0F182}" destId="{B5574427-8F9A-4AF6-84FC-F9089BFB08A8}" srcOrd="0" destOrd="0" parTransId="{D8C474C3-CE76-43EE-BC0C-CB0D6620324D}" sibTransId="{C123EE35-8121-489D-940C-E61F5D30C864}"/>
    <dgm:cxn modelId="{76BA15BD-7219-488C-8750-E6351F457B07}" srcId="{89A5B0DA-D691-4608-A22E-6400F811A6AB}" destId="{00D46253-C75F-4313-AE4F-9CB295F04EFC}" srcOrd="0" destOrd="0" parTransId="{22B8D587-12E5-4528-A24D-71DC2A716E09}" sibTransId="{86F807AE-43D7-4362-9CD1-0B420A4F45E4}"/>
    <dgm:cxn modelId="{0EA4BAC7-43F9-4EA8-A017-2C4CFE0CE018}" type="presOf" srcId="{FC07980F-38DC-4D67-932A-B1B651C17AF6}" destId="{6ABDA3A6-716A-49BE-841A-16296E86E72A}" srcOrd="0" destOrd="0" presId="urn:microsoft.com/office/officeart/2005/8/layout/process4"/>
    <dgm:cxn modelId="{C88E5FCC-339D-4B8C-9C7B-9476A4F1BFA1}" srcId="{8E1BEEFC-D1F8-4455-8215-A54790B0F182}" destId="{20265531-840A-44B7-96E8-2FE483B193B9}" srcOrd="1" destOrd="0" parTransId="{5450D6A7-47DD-49DA-BFD4-D8A58C3767AB}" sibTransId="{4A270B6B-F220-405F-BFDE-BDAFA6EBD5B7}"/>
    <dgm:cxn modelId="{76D431DB-67A9-4C35-8E4B-47035360CB64}" type="presOf" srcId="{C8921ADE-FC01-405F-AF3B-BED0B3C26613}" destId="{08C1E12D-FBE9-48B5-8488-710ED0B829FC}" srcOrd="0" destOrd="0" presId="urn:microsoft.com/office/officeart/2005/8/layout/process4"/>
    <dgm:cxn modelId="{52CD62DB-33C6-484B-AE7E-39F6B4C57743}" type="presOf" srcId="{20265531-840A-44B7-96E8-2FE483B193B9}" destId="{5A6B8CB9-8F90-4B10-BC51-C8345FCDEA75}" srcOrd="0" destOrd="0" presId="urn:microsoft.com/office/officeart/2005/8/layout/process4"/>
    <dgm:cxn modelId="{3A452AE6-BB30-4ECD-87A9-C04505EBAB6A}" type="presOf" srcId="{8E1BEEFC-D1F8-4455-8215-A54790B0F182}" destId="{F2DFDAEE-15F4-48D8-B341-C4F88DD27F8B}" srcOrd="1" destOrd="0" presId="urn:microsoft.com/office/officeart/2005/8/layout/process4"/>
    <dgm:cxn modelId="{32FBB0ED-0AC4-4B7C-80C9-7541FDE41F09}" type="presOf" srcId="{00D46253-C75F-4313-AE4F-9CB295F04EFC}" destId="{B41490F7-C8F0-4A68-AB50-8D450DB37C67}" srcOrd="0" destOrd="0" presId="urn:microsoft.com/office/officeart/2005/8/layout/process4"/>
    <dgm:cxn modelId="{B8913E02-086A-4099-9363-B70E995C11AF}" type="presParOf" srcId="{08C1E12D-FBE9-48B5-8488-710ED0B829FC}" destId="{E10DC3C6-1B6C-4B85-AC24-CCDC61DDA04D}" srcOrd="0" destOrd="0" presId="urn:microsoft.com/office/officeart/2005/8/layout/process4"/>
    <dgm:cxn modelId="{00790744-560A-48E1-A169-657BB528A09F}" type="presParOf" srcId="{E10DC3C6-1B6C-4B85-AC24-CCDC61DDA04D}" destId="{6695ADE6-02F4-44F6-979F-65A5A1874978}" srcOrd="0" destOrd="0" presId="urn:microsoft.com/office/officeart/2005/8/layout/process4"/>
    <dgm:cxn modelId="{8475C697-6B9E-45C7-B746-10D1DE14E9F2}" type="presParOf" srcId="{E10DC3C6-1B6C-4B85-AC24-CCDC61DDA04D}" destId="{F2DFDAEE-15F4-48D8-B341-C4F88DD27F8B}" srcOrd="1" destOrd="0" presId="urn:microsoft.com/office/officeart/2005/8/layout/process4"/>
    <dgm:cxn modelId="{63E6D1BA-0760-418B-91A1-EBF767884AFB}" type="presParOf" srcId="{E10DC3C6-1B6C-4B85-AC24-CCDC61DDA04D}" destId="{629A2ED4-D92C-4835-B059-D01B40344285}" srcOrd="2" destOrd="0" presId="urn:microsoft.com/office/officeart/2005/8/layout/process4"/>
    <dgm:cxn modelId="{8B25266D-ACF6-4B09-94B2-1D48E879D889}" type="presParOf" srcId="{629A2ED4-D92C-4835-B059-D01B40344285}" destId="{3ED815FB-687A-4F3F-B2DA-AF20FCAAF653}" srcOrd="0" destOrd="0" presId="urn:microsoft.com/office/officeart/2005/8/layout/process4"/>
    <dgm:cxn modelId="{6B66B107-D2AD-4447-8745-DF393BFE9D56}" type="presParOf" srcId="{629A2ED4-D92C-4835-B059-D01B40344285}" destId="{5A6B8CB9-8F90-4B10-BC51-C8345FCDEA75}" srcOrd="1" destOrd="0" presId="urn:microsoft.com/office/officeart/2005/8/layout/process4"/>
    <dgm:cxn modelId="{275C573D-4353-4FC6-A3A2-8C126351D3FB}" type="presParOf" srcId="{629A2ED4-D92C-4835-B059-D01B40344285}" destId="{599A6543-DB66-4A24-BEE5-C6FA8FEB8248}" srcOrd="2" destOrd="0" presId="urn:microsoft.com/office/officeart/2005/8/layout/process4"/>
    <dgm:cxn modelId="{0BE795BD-9B13-4B5C-BF0D-65FCB28CC9A6}" type="presParOf" srcId="{08C1E12D-FBE9-48B5-8488-710ED0B829FC}" destId="{596442BD-BD7E-4311-A85D-7DC4EABE7EE1}" srcOrd="1" destOrd="0" presId="urn:microsoft.com/office/officeart/2005/8/layout/process4"/>
    <dgm:cxn modelId="{F656A39C-5D5C-40BF-9E4E-3AECBBE7777C}" type="presParOf" srcId="{08C1E12D-FBE9-48B5-8488-710ED0B829FC}" destId="{25C8869C-1CC8-4EA3-BDA0-43C50087D2C4}" srcOrd="2" destOrd="0" presId="urn:microsoft.com/office/officeart/2005/8/layout/process4"/>
    <dgm:cxn modelId="{2B9A8471-60A6-4957-AD2E-7E66FE8DABA7}" type="presParOf" srcId="{25C8869C-1CC8-4EA3-BDA0-43C50087D2C4}" destId="{E09AAB15-E04D-4650-A195-D75B5DAD8F0C}" srcOrd="0" destOrd="0" presId="urn:microsoft.com/office/officeart/2005/8/layout/process4"/>
    <dgm:cxn modelId="{F6390C41-0758-4A88-A0FA-975AF66EB189}" type="presParOf" srcId="{25C8869C-1CC8-4EA3-BDA0-43C50087D2C4}" destId="{E5C4AB0B-BE70-48A2-8A53-4A00CF40C8F4}" srcOrd="1" destOrd="0" presId="urn:microsoft.com/office/officeart/2005/8/layout/process4"/>
    <dgm:cxn modelId="{2AF54E9D-771D-44B2-A6F4-219AF00E33FB}" type="presParOf" srcId="{25C8869C-1CC8-4EA3-BDA0-43C50087D2C4}" destId="{D6B17319-0C36-4CB5-9489-48456EF8C347}" srcOrd="2" destOrd="0" presId="urn:microsoft.com/office/officeart/2005/8/layout/process4"/>
    <dgm:cxn modelId="{BC550920-BE93-4E3E-8219-11EC387AC3EE}" type="presParOf" srcId="{D6B17319-0C36-4CB5-9489-48456EF8C347}" destId="{B41490F7-C8F0-4A68-AB50-8D450DB37C67}" srcOrd="0" destOrd="0" presId="urn:microsoft.com/office/officeart/2005/8/layout/process4"/>
    <dgm:cxn modelId="{FAD04183-7A0A-475E-845A-48FFA278BD14}" type="presParOf" srcId="{D6B17319-0C36-4CB5-9489-48456EF8C347}" destId="{6ABDA3A6-716A-49BE-841A-16296E86E72A}" srcOrd="1" destOrd="0" presId="urn:microsoft.com/office/officeart/2005/8/layout/process4"/>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DFDAEE-15F4-48D8-B341-C4F88DD27F8B}">
      <dsp:nvSpPr>
        <dsp:cNvPr id="0" name=""/>
        <dsp:cNvSpPr/>
      </dsp:nvSpPr>
      <dsp:spPr>
        <a:xfrm>
          <a:off x="0" y="2957136"/>
          <a:ext cx="6266011" cy="1940201"/>
        </a:xfrm>
        <a:prstGeom prst="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GB" sz="2500" b="0" i="0" kern="1200"/>
            <a:t>What about multi-class problems?</a:t>
          </a:r>
          <a:endParaRPr lang="en-US" sz="2500" kern="1200"/>
        </a:p>
      </dsp:txBody>
      <dsp:txXfrm>
        <a:off x="0" y="2957136"/>
        <a:ext cx="6266011" cy="1047708"/>
      </dsp:txXfrm>
    </dsp:sp>
    <dsp:sp modelId="{3ED815FB-687A-4F3F-B2DA-AF20FCAAF653}">
      <dsp:nvSpPr>
        <dsp:cNvPr id="0" name=""/>
        <dsp:cNvSpPr/>
      </dsp:nvSpPr>
      <dsp:spPr>
        <a:xfrm>
          <a:off x="3059" y="3966040"/>
          <a:ext cx="2086630" cy="892492"/>
        </a:xfrm>
        <a:prstGeom prst="rect">
          <a:avLst/>
        </a:prstGeom>
        <a:solidFill>
          <a:schemeClr val="accent5">
            <a:tint val="40000"/>
            <a:alpha val="90000"/>
            <a:hueOff val="0"/>
            <a:satOff val="0"/>
            <a:lumOff val="0"/>
            <a:alphaOff val="0"/>
          </a:schemeClr>
        </a:solidFill>
        <a:ln w="9525" cap="rnd"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GB" sz="1600" b="0" i="0" kern="1200"/>
            <a:t>apple, banana, car, cardiologist, ..., walk sign, zebra, zoo</a:t>
          </a:r>
          <a:endParaRPr lang="en-US" sz="1600" kern="1200"/>
        </a:p>
      </dsp:txBody>
      <dsp:txXfrm>
        <a:off x="3059" y="3966040"/>
        <a:ext cx="2086630" cy="892492"/>
      </dsp:txXfrm>
    </dsp:sp>
    <dsp:sp modelId="{5A6B8CB9-8F90-4B10-BC51-C8345FCDEA75}">
      <dsp:nvSpPr>
        <dsp:cNvPr id="0" name=""/>
        <dsp:cNvSpPr/>
      </dsp:nvSpPr>
      <dsp:spPr>
        <a:xfrm>
          <a:off x="2089690" y="3966040"/>
          <a:ext cx="2086630" cy="892492"/>
        </a:xfrm>
        <a:prstGeom prst="rect">
          <a:avLst/>
        </a:prstGeom>
        <a:solidFill>
          <a:schemeClr val="accent5">
            <a:tint val="40000"/>
            <a:alpha val="90000"/>
            <a:hueOff val="334309"/>
            <a:satOff val="5517"/>
            <a:lumOff val="-356"/>
            <a:alphaOff val="0"/>
          </a:schemeClr>
        </a:solidFill>
        <a:ln w="9525" cap="rnd"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GB" sz="1600" b="0" i="0" kern="1200"/>
            <a:t>red, orange, yellow, green, blue, indigo, violet</a:t>
          </a:r>
          <a:endParaRPr lang="en-US" sz="1600" kern="1200"/>
        </a:p>
      </dsp:txBody>
      <dsp:txXfrm>
        <a:off x="2089690" y="3966040"/>
        <a:ext cx="2086630" cy="892492"/>
      </dsp:txXfrm>
    </dsp:sp>
    <dsp:sp modelId="{599A6543-DB66-4A24-BEE5-C6FA8FEB8248}">
      <dsp:nvSpPr>
        <dsp:cNvPr id="0" name=""/>
        <dsp:cNvSpPr/>
      </dsp:nvSpPr>
      <dsp:spPr>
        <a:xfrm>
          <a:off x="4176320" y="3966040"/>
          <a:ext cx="2086630" cy="892492"/>
        </a:xfrm>
        <a:prstGeom prst="rect">
          <a:avLst/>
        </a:prstGeom>
        <a:solidFill>
          <a:schemeClr val="accent5">
            <a:tint val="40000"/>
            <a:alpha val="90000"/>
            <a:hueOff val="668618"/>
            <a:satOff val="11035"/>
            <a:lumOff val="-712"/>
            <a:alphaOff val="0"/>
          </a:schemeClr>
        </a:solidFill>
        <a:ln w="9525" cap="rnd"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GB" sz="1600" b="0" i="0" kern="1200"/>
            <a:t>animal, vegetable, mineral</a:t>
          </a:r>
          <a:endParaRPr lang="en-US" sz="1600" kern="1200"/>
        </a:p>
      </dsp:txBody>
      <dsp:txXfrm>
        <a:off x="4176320" y="3966040"/>
        <a:ext cx="2086630" cy="892492"/>
      </dsp:txXfrm>
    </dsp:sp>
    <dsp:sp modelId="{E5C4AB0B-BE70-48A2-8A53-4A00CF40C8F4}">
      <dsp:nvSpPr>
        <dsp:cNvPr id="0" name=""/>
        <dsp:cNvSpPr/>
      </dsp:nvSpPr>
      <dsp:spPr>
        <a:xfrm rot="10800000">
          <a:off x="0" y="2209"/>
          <a:ext cx="6266011" cy="2984029"/>
        </a:xfrm>
        <a:prstGeom prst="upArrowCallout">
          <a:avLst/>
        </a:prstGeom>
        <a:gradFill rotWithShape="0">
          <a:gsLst>
            <a:gs pos="0">
              <a:schemeClr val="accent5">
                <a:hueOff val="787450"/>
                <a:satOff val="42288"/>
                <a:lumOff val="-15294"/>
                <a:alphaOff val="0"/>
                <a:tint val="96000"/>
                <a:lumMod val="104000"/>
              </a:schemeClr>
            </a:gs>
            <a:gs pos="100000">
              <a:schemeClr val="accent5">
                <a:hueOff val="787450"/>
                <a:satOff val="42288"/>
                <a:lumOff val="-15294"/>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GB" sz="2500" b="0" i="0" kern="1200"/>
            <a:t>Logistic regression gives useful probabilities for binary-class problems.</a:t>
          </a:r>
          <a:endParaRPr lang="en-US" sz="2500" kern="1200"/>
        </a:p>
      </dsp:txBody>
      <dsp:txXfrm rot="-10800000">
        <a:off x="0" y="2209"/>
        <a:ext cx="6266011" cy="1047394"/>
      </dsp:txXfrm>
    </dsp:sp>
    <dsp:sp modelId="{B41490F7-C8F0-4A68-AB50-8D450DB37C67}">
      <dsp:nvSpPr>
        <dsp:cNvPr id="0" name=""/>
        <dsp:cNvSpPr/>
      </dsp:nvSpPr>
      <dsp:spPr>
        <a:xfrm>
          <a:off x="0" y="1049603"/>
          <a:ext cx="3133005" cy="892224"/>
        </a:xfrm>
        <a:prstGeom prst="rect">
          <a:avLst/>
        </a:prstGeom>
        <a:solidFill>
          <a:schemeClr val="accent5">
            <a:tint val="40000"/>
            <a:alpha val="90000"/>
            <a:hueOff val="1002927"/>
            <a:satOff val="16552"/>
            <a:lumOff val="-1069"/>
            <a:alphaOff val="0"/>
          </a:schemeClr>
        </a:solidFill>
        <a:ln w="9525" cap="rnd"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GB" sz="1600" b="0" i="0" kern="1200"/>
            <a:t>spam / not-spam</a:t>
          </a:r>
          <a:endParaRPr lang="en-US" sz="1600" kern="1200"/>
        </a:p>
      </dsp:txBody>
      <dsp:txXfrm>
        <a:off x="0" y="1049603"/>
        <a:ext cx="3133005" cy="892224"/>
      </dsp:txXfrm>
    </dsp:sp>
    <dsp:sp modelId="{6ABDA3A6-716A-49BE-841A-16296E86E72A}">
      <dsp:nvSpPr>
        <dsp:cNvPr id="0" name=""/>
        <dsp:cNvSpPr/>
      </dsp:nvSpPr>
      <dsp:spPr>
        <a:xfrm>
          <a:off x="3133005" y="1049603"/>
          <a:ext cx="3133005" cy="892224"/>
        </a:xfrm>
        <a:prstGeom prst="rect">
          <a:avLst/>
        </a:prstGeom>
        <a:solidFill>
          <a:schemeClr val="accent5">
            <a:tint val="40000"/>
            <a:alpha val="90000"/>
            <a:hueOff val="1337237"/>
            <a:satOff val="22070"/>
            <a:lumOff val="-1425"/>
            <a:alphaOff val="0"/>
          </a:schemeClr>
        </a:solidFill>
        <a:ln w="9525" cap="rnd"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GB" sz="1600" b="0" i="0" kern="1200"/>
            <a:t>click / not-click</a:t>
          </a:r>
          <a:endParaRPr lang="en-US" sz="1600" kern="1200"/>
        </a:p>
      </dsp:txBody>
      <dsp:txXfrm>
        <a:off x="3133005" y="1049603"/>
        <a:ext cx="3133005" cy="892224"/>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type="upArrowCallout" r:blip="" rot="180">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type="upArrowCallout" r:blip="" rot="180">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GB"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GB" altLang="en-US"/>
              <a:t>Mutinomial Naive Bayes is just claculating the probabaility that our unigram, bigram belongs to a certain category.</a:t>
            </a:r>
            <a:endParaRPr lang="en-GB" altLang="en-US"/>
          </a:p>
          <a:p>
            <a:endParaRPr lang="en-GB" altLang="en-US"/>
          </a:p>
          <a:p>
            <a:r>
              <a:rPr lang="en-GB" altLang="en-US"/>
              <a:t>couple of algorithms are generally preferred for text classification (SVM, Naive Bayes, multinomial regressions). </a:t>
            </a:r>
            <a:endParaRPr lang="en-GB" altLang="en-US"/>
          </a:p>
          <a:p>
            <a:endParaRPr lang="en-GB" altLang="en-US"/>
          </a:p>
          <a:p>
            <a:r>
              <a:rPr lang="en-GB" altLang="en-US"/>
              <a:t>http://www.cs.cornell.edu/people/tj/publications/joachims_98a.pdf</a:t>
            </a:r>
            <a:endParaRPr lang="en-GB" altLang="en-US"/>
          </a:p>
          <a:p>
            <a:endParaRPr lang="en-GB" altLang="en-US"/>
          </a:p>
          <a:p>
            <a:endParaRPr lang="en-GB"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effectLst/>
                <a:latin typeface="medium-content-serif-font"/>
                <a:sym typeface="+mn-ea"/>
              </a:rPr>
              <a:t>The vast majority of the predictions end up on the diagonal (predicted label = actual label), where we want them to be. However, there are a number of misclassifications.</a:t>
            </a:r>
            <a:br>
              <a:rPr lang="en-US">
                <a:effectLst/>
                <a:latin typeface="medium-content-serif-font"/>
                <a:sym typeface="+mn-ea"/>
              </a:rPr>
            </a:br>
            <a:br>
              <a:rPr lang="en-US">
                <a:effectLst/>
                <a:latin typeface="medium-content-serif-font"/>
                <a:sym typeface="+mn-ea"/>
              </a:rPr>
            </a:br>
            <a:r>
              <a:rPr lang="en-US">
                <a:effectLst/>
                <a:latin typeface="medium-content-serif-font"/>
                <a:sym typeface="+mn-ea"/>
              </a:rPr>
              <a:t>The reason for misclassification is that a description contains language that suggests that it belongs to more than one class. </a:t>
            </a:r>
            <a:br>
              <a:rPr lang="en-US">
                <a:effectLst/>
                <a:latin typeface="medium-content-serif-font"/>
                <a:sym typeface="+mn-ea"/>
              </a:rPr>
            </a:br>
            <a:r>
              <a:rPr lang="en-US">
                <a:effectLst/>
                <a:latin typeface="medium-content-serif-font"/>
                <a:sym typeface="+mn-ea"/>
              </a:rPr>
              <a:t>Pizza Hut is a restaurant, but it is also a takeaway and those are distinct in the 350 taxonomy of business descriptions that we are trying to classify against.</a:t>
            </a:r>
            <a:endParaRPr lang="en-GB"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GB" altLang="en-US"/>
              <a:t>SKU - categorical - nominal - product type TShirt, Trousers, </a:t>
            </a:r>
            <a:endParaRPr lang="en-GB" altLang="en-US"/>
          </a:p>
          <a:p>
            <a:r>
              <a:rPr lang="en-GB" altLang="en-US"/>
              <a:t>Colour -  nominal </a:t>
            </a:r>
            <a:endParaRPr lang="en-GB" altLang="en-US"/>
          </a:p>
          <a:p>
            <a:r>
              <a:rPr lang="en-GB" altLang="en-US"/>
              <a:t>Order Date - </a:t>
            </a:r>
            <a:endParaRPr lang="en-GB" altLang="en-US"/>
          </a:p>
          <a:p>
            <a:r>
              <a:rPr lang="en-GB" altLang="en-US"/>
              <a:t>sales representative - nominal </a:t>
            </a:r>
            <a:endParaRPr lang="en-GB" altLang="en-US"/>
          </a:p>
          <a:p>
            <a:endParaRPr lang="en-GB" altLang="en-US"/>
          </a:p>
          <a:p>
            <a:r>
              <a:rPr lang="en-GB" altLang="en-US"/>
              <a:t>Convert into a machine learning problem. </a:t>
            </a:r>
            <a:endParaRPr lang="en-GB" altLang="en-US"/>
          </a:p>
          <a:p>
            <a:endParaRPr lang="en-GB" altLang="en-US"/>
          </a:p>
          <a:p>
            <a:endParaRPr lang="en-GB" altLang="en-US"/>
          </a:p>
          <a:p>
            <a:r>
              <a:rPr lang="en-GB" altLang="en-US"/>
              <a:t>Time(in order but not regaular intervals) </a:t>
            </a:r>
            <a:endParaRPr lang="en-GB" altLang="en-US"/>
          </a:p>
          <a:p>
            <a:r>
              <a:rPr lang="en-GB" altLang="en-US"/>
              <a:t>We need to split out each product and create equal intervals and see if their is seasonabiity/pattern for each indidvidual product. </a:t>
            </a:r>
            <a:endParaRPr lang="en-GB" altLang="en-US"/>
          </a:p>
          <a:p>
            <a:endParaRPr lang="en-GB" altLang="en-US"/>
          </a:p>
          <a:p>
            <a:r>
              <a:rPr lang="en-GB" altLang="en-US"/>
              <a:t>We can extract features from date as as day, week, month, year. </a:t>
            </a:r>
            <a:endParaRPr lang="en-GB" altLang="en-US"/>
          </a:p>
          <a:p>
            <a:r>
              <a:rPr lang="en-GB" altLang="en-US"/>
              <a:t>Could the quantity order of a particular product be an indicator in future time periods. Should it be lagged. </a:t>
            </a:r>
            <a:endParaRPr lang="en-GB" altLang="en-US"/>
          </a:p>
          <a:p>
            <a:r>
              <a:rPr lang="en-GB" altLang="en-US"/>
              <a:t>We can correlated the quantity ordered with various lagged quantity order to see if their is any relavant </a:t>
            </a:r>
            <a:endParaRPr lang="en-GB" altLang="en-US"/>
          </a:p>
          <a:p>
            <a:r>
              <a:rPr lang="en-GB" altLang="en-US"/>
              <a:t>or we can take a window of average values of a period of time in history...</a:t>
            </a:r>
            <a:endParaRPr lang="en-GB" altLang="en-US"/>
          </a:p>
          <a:p>
            <a:r>
              <a:rPr lang="en-GB" altLang="en-US"/>
              <a:t>or we can weight the more recent values. </a:t>
            </a:r>
            <a:endParaRPr lang="en-GB" altLang="en-US"/>
          </a:p>
          <a:p>
            <a:endParaRPr lang="en-GB" altLang="en-US"/>
          </a:p>
          <a:p>
            <a:r>
              <a:rPr lang="en-GB" altLang="en-US"/>
              <a:t>Type colour combination</a:t>
            </a:r>
            <a:endParaRPr lang="en-GB" altLang="en-US"/>
          </a:p>
          <a:p>
            <a:r>
              <a:rPr lang="en-GB" altLang="en-US"/>
              <a:t>type on its own. </a:t>
            </a:r>
            <a:endParaRPr lang="en-GB" altLang="en-US"/>
          </a:p>
          <a:p>
            <a:r>
              <a:rPr lang="en-GB" altLang="en-US"/>
              <a:t> </a:t>
            </a:r>
            <a:endParaRPr lang="en-GB" altLang="en-US"/>
          </a:p>
          <a:p>
            <a:endParaRPr lang="en-GB"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GB" altLang="en-US"/>
              <a:t>Employee Attrition. Microsft Talent has this information or any HR operations platform. </a:t>
            </a:r>
            <a:endParaRPr lang="en-GB" altLang="en-US"/>
          </a:p>
          <a:p>
            <a:r>
              <a:rPr lang="en-GB" altLang="en-US"/>
              <a:t>Can we sell them a product as add on to ERP/Talent Implementation. </a:t>
            </a:r>
            <a:endParaRPr lang="en-GB" altLang="en-US"/>
          </a:p>
          <a:p>
            <a:endParaRPr lang="en-GB" altLang="en-US"/>
          </a:p>
          <a:p>
            <a:r>
              <a:rPr lang="en-GB" altLang="en-US"/>
              <a:t>Gender - age distribution by gender, income by gendar, gender by dept</a:t>
            </a:r>
            <a:endParaRPr lang="en-GB" altLang="en-US"/>
          </a:p>
          <a:p>
            <a:r>
              <a:rPr lang="en-GB" altLang="en-US"/>
              <a:t>Income - by dept, attribution by overtime.</a:t>
            </a:r>
            <a:endParaRPr lang="en-GB" altLang="en-US"/>
          </a:p>
          <a:p>
            <a:r>
              <a:rPr lang="en-GB" altLang="en-US"/>
              <a:t>working enviroment - median salary by job role, attrition by job role</a:t>
            </a:r>
            <a:endParaRPr lang="en-GB" altLang="en-US"/>
          </a:p>
          <a:p>
            <a:r>
              <a:rPr lang="en-GB" altLang="en-US"/>
              <a:t>Data Science Process- objective, data understanding, data prepartion, modelling, evaluation....</a:t>
            </a:r>
            <a:endParaRPr lang="en-GB" altLang="en-US"/>
          </a:p>
          <a:p>
            <a:endParaRPr lang="en-GB" altLang="en-US"/>
          </a:p>
          <a:p>
            <a:r>
              <a:rPr lang="en-GB" altLang="en-US"/>
              <a:t>Will theperson leave based on </a:t>
            </a:r>
            <a:endParaRPr lang="en-GB" altLang="en-US"/>
          </a:p>
          <a:p>
            <a:r>
              <a:rPr lang="en-GB" altLang="en-US"/>
              <a:t>department, distance from home, eduction, gendar, income, age, compensation increases, , years worked, years with current manager....mant others... </a:t>
            </a:r>
            <a:endParaRPr lang="en-GB" altLang="en-US"/>
          </a:p>
          <a:p>
            <a:endParaRPr lang="en-GB" altLang="en-US"/>
          </a:p>
          <a:p>
            <a:r>
              <a:rPr lang="en-GB" altLang="en-US"/>
              <a:t>Classification model </a:t>
            </a:r>
            <a:endParaRPr lang="en-GB" altLang="en-US"/>
          </a:p>
          <a:p>
            <a:endParaRPr lang="en-GB" altLang="en-US"/>
          </a:p>
          <a:p>
            <a:r>
              <a:rPr lang="en-GB" altLang="en-US"/>
              <a:t>CONCLUSION</a:t>
            </a:r>
            <a:endParaRPr lang="en-GB" altLang="en-US"/>
          </a:p>
          <a:p>
            <a:r>
              <a:rPr lang="en-GB" altLang="en-US"/>
              <a:t>People leave based on age - retire - attrition. </a:t>
            </a:r>
            <a:endParaRPr lang="en-GB" altLang="en-US"/>
          </a:p>
          <a:p>
            <a:r>
              <a:rPr lang="en-GB" altLang="en-US"/>
              <a:t>Income </a:t>
            </a:r>
            <a:endParaRPr lang="en-GB" altLang="en-US"/>
          </a:p>
          <a:p>
            <a:r>
              <a:rPr lang="en-GB" altLang="en-US"/>
              <a:t>Lack of overtime</a:t>
            </a:r>
            <a:endParaRPr lang="en-GB" altLang="en-US"/>
          </a:p>
          <a:p>
            <a:r>
              <a:rPr lang="en-GB" altLang="en-US"/>
              <a:t>Manager</a:t>
            </a:r>
            <a:endParaRPr lang="en-GB" altLang="en-US"/>
          </a:p>
          <a:p>
            <a:endParaRPr lang="en-GB" altLang="en-US"/>
          </a:p>
          <a:p>
            <a:endParaRPr lang="en-GB"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GB" altLang="en-US"/>
              <a:t>Win new Business. </a:t>
            </a:r>
            <a:endParaRPr lang="en-GB" altLang="en-US"/>
          </a:p>
          <a:p>
            <a:r>
              <a:rPr lang="en-GB" altLang="en-US"/>
              <a:t>Classification of Credit Data.</a:t>
            </a:r>
            <a:endParaRPr lang="en-GB"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GB" altLang="en-US"/>
              <a:t>Bag or words by compiling all the words that appear in a training set of reviews into a dictionary </a:t>
            </a:r>
            <a:endParaRPr lang="en-GB" altLang="en-US"/>
          </a:p>
          <a:p>
            <a:r>
              <a:rPr lang="en-GB" altLang="en-US"/>
              <a:t>transform each of the reviews into a feature vector of length base on whether a word </a:t>
            </a:r>
            <a:endParaRPr lang="en-GB" altLang="en-US"/>
          </a:p>
          <a:p>
            <a:r>
              <a:rPr lang="en-GB" altLang="en-US"/>
              <a:t>in the review appears in the position in the bag of words. </a:t>
            </a:r>
            <a:endParaRPr lang="en-GB" altLang="en-US"/>
          </a:p>
          <a:p>
            <a:r>
              <a:rPr lang="en-GB" altLang="en-US"/>
              <a:t>Above Mary, Loves apples appears in dictionary in the order it appears in document but red does not appear in document so encode as 1,1,1,0. </a:t>
            </a:r>
            <a:endParaRPr lang="en-GB" altLang="en-US"/>
          </a:p>
          <a:p>
            <a:endParaRPr lang="en-GB" altLang="en-US"/>
          </a:p>
          <a:p>
            <a:r>
              <a:rPr lang="en-GB" altLang="en-US"/>
              <a:t>Feature Engineering could be</a:t>
            </a:r>
            <a:endParaRPr lang="en-GB" altLang="en-US"/>
          </a:p>
          <a:p>
            <a:r>
              <a:rPr lang="en-GB" altLang="en-US"/>
              <a:t>removing stopwords or you could use bigrams as well as unigrams </a:t>
            </a:r>
            <a:endParaRPr lang="en-GB" altLang="en-US"/>
          </a:p>
          <a:p>
            <a:endParaRPr lang="en-GB" altLang="en-US"/>
          </a:p>
          <a:p>
            <a:endParaRPr lang="en-GB" altLang="en-US"/>
          </a:p>
          <a:p>
            <a:r>
              <a:rPr lang="en-GB" altLang="en-US"/>
              <a:t>Perceptron algorithm - two-class classification problems</a:t>
            </a:r>
            <a:endParaRPr lang="en-GB" altLang="en-US"/>
          </a:p>
          <a:p>
            <a:endParaRPr lang="en-GB" altLang="en-US"/>
          </a:p>
          <a:p>
            <a:endParaRPr lang="en-GB" altLang="en-US"/>
          </a:p>
          <a:p>
            <a:endParaRPr lang="en-GB" altLang="en-US"/>
          </a:p>
          <a:p>
            <a:endParaRPr lang="en-GB" altLang="en-US"/>
          </a:p>
          <a:p>
            <a:endParaRPr lang="en-GB" altLang="en-US"/>
          </a:p>
          <a:p>
            <a:endParaRPr lang="en-GB" altLang="en-US"/>
          </a:p>
          <a:p>
            <a:endParaRPr lang="en-GB" altLang="en-US"/>
          </a:p>
          <a:p>
            <a:endParaRPr lang="en-GB"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GB" altLang="en-US">
                <a:sym typeface="+mn-ea"/>
              </a:rPr>
              <a:t>Perceptron receives input signals from examples of training data that we weight and combined in a linear equation called the activation.</a:t>
            </a:r>
            <a:endParaRPr lang="en-GB" altLang="en-US">
              <a:sym typeface="+mn-ea"/>
            </a:endParaRPr>
          </a:p>
          <a:p>
            <a:endParaRPr lang="en-GB" altLang="en-US">
              <a:sym typeface="+mn-ea"/>
            </a:endParaRPr>
          </a:p>
          <a:p>
            <a:r>
              <a:rPr lang="en-GB" altLang="en-US">
                <a:sym typeface="+mn-ea"/>
              </a:rPr>
              <a:t>activation = sum(weight_i * x_i) + bias</a:t>
            </a:r>
            <a:endParaRPr lang="en-GB" altLang="en-US">
              <a:sym typeface="+mn-ea"/>
            </a:endParaRPr>
          </a:p>
          <a:p>
            <a:endParaRPr lang="en-GB" altLang="en-US">
              <a:sym typeface="+mn-ea"/>
            </a:endParaRPr>
          </a:p>
          <a:p>
            <a:r>
              <a:rPr lang="en-GB" altLang="en-US">
                <a:sym typeface="+mn-ea"/>
              </a:rPr>
              <a:t>The activation is then transformed into an output value or prediction using a transfer function, such as the step transfer function.</a:t>
            </a:r>
            <a:endParaRPr lang="en-GB" altLang="en-US">
              <a:sym typeface="+mn-ea"/>
            </a:endParaRPr>
          </a:p>
          <a:p>
            <a:r>
              <a:rPr lang="en-GB" altLang="en-US"/>
              <a:t>prediction = 1.0 if activation &gt;= 0.0 else 0.0</a:t>
            </a:r>
            <a:endParaRPr lang="en-GB" altLang="en-US"/>
          </a:p>
          <a:p>
            <a:endParaRPr lang="en-GB" altLang="en-US"/>
          </a:p>
          <a:p>
            <a:r>
              <a:rPr lang="en-GB" altLang="en-US"/>
              <a:t>It is closely related to linear regression and logistic regression that make predictions in a similar way (e.g. a weighted sum of inputs).</a:t>
            </a:r>
            <a:endParaRPr lang="en-GB" altLang="en-US"/>
          </a:p>
          <a:p>
            <a:endParaRPr lang="en-GB" altLang="en-US"/>
          </a:p>
          <a:p>
            <a:r>
              <a:rPr lang="en-GB" altLang="en-US"/>
              <a:t>The way this optimization algorithm works is that each training instance is shown to the model one at a time. The model makes a prediction for a training instance, the error is calculated and the model is updated in order to reduce the error for the next prediction.</a:t>
            </a:r>
            <a:endParaRPr lang="en-GB" altLang="en-US"/>
          </a:p>
          <a:p>
            <a:endParaRPr lang="en-GB" altLang="en-US"/>
          </a:p>
          <a:p>
            <a:r>
              <a:rPr lang="en-GB" altLang="en-US"/>
              <a:t>This procedure can be used to find the set of weights in a model that result in the smallest error for the model on the training data.</a:t>
            </a:r>
            <a:endParaRPr lang="en-GB" altLang="en-US"/>
          </a:p>
          <a:p>
            <a:endParaRPr lang="en-GB" altLang="en-US"/>
          </a:p>
          <a:p>
            <a:r>
              <a:rPr lang="en-GB" altLang="en-US"/>
              <a:t>For the Perceptron algorithm, each iteration the weights (w) are updated using the equation:</a:t>
            </a:r>
            <a:endParaRPr lang="en-GB" altLang="en-US"/>
          </a:p>
          <a:p>
            <a:endParaRPr lang="en-GB" altLang="en-US"/>
          </a:p>
          <a:p>
            <a:r>
              <a:rPr lang="en-GB" altLang="en-US"/>
              <a:t>w = w + learning_rate * (expected - predicted) * x</a:t>
            </a:r>
            <a:endParaRPr lang="en-GB" altLang="en-US"/>
          </a:p>
          <a:p>
            <a:endParaRPr lang="en-GB" altLang="en-US"/>
          </a:p>
          <a:p>
            <a:r>
              <a:rPr lang="en-GB" altLang="en-US"/>
              <a:t>Where w is weight being optimized, learning_rate is a learning rate that you must configure (e.g. 0.01), (expected – predicted) is the prediction error for the model on the training data attributed to the weight and x is the input value.</a:t>
            </a:r>
            <a:endParaRPr lang="en-GB" altLang="en-US"/>
          </a:p>
          <a:p>
            <a:endParaRPr lang="en-GB" altLang="en-US"/>
          </a:p>
          <a:p>
            <a:endParaRPr lang="en-GB" altLang="en-US"/>
          </a:p>
          <a:p>
            <a:endParaRPr lang="en-GB" altLang="en-US"/>
          </a:p>
          <a:p>
            <a:endParaRPr lang="en-GB" altLang="en-US"/>
          </a:p>
          <a:p>
            <a:endParaRPr lang="en-GB"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GB" altLang="en-US">
                <a:solidFill>
                  <a:schemeClr val="bg1"/>
                </a:solidFill>
                <a:sym typeface="+mn-ea"/>
              </a:rPr>
              <a:t>A matrix of the training data. Each row of train_x contains the features of one image, which are simply the raw pixel values flattened out into a vector of length . The pixel values are float values between 0 and 1 (0 stands for black, 1 for white, and various shades of gray in-between).</a:t>
            </a:r>
            <a:endParaRPr lang="en-GB" altLang="en-US">
              <a:solidFill>
                <a:schemeClr val="bg1"/>
              </a:solidFill>
            </a:endParaRPr>
          </a:p>
          <a:p>
            <a:endParaRPr lang="en-GB" altLang="en-US"/>
          </a:p>
          <a:p>
            <a:r>
              <a:rPr lang="en-GB" altLang="en-US"/>
              <a:t>multiclass SVM with a one-vs-rest strategy</a:t>
            </a:r>
            <a:endParaRPr lang="en-GB" altLang="en-US"/>
          </a:p>
          <a:p>
            <a:r>
              <a:rPr lang="en-GB" altLang="en-US"/>
              <a:t>softmax regression - more than one class.(probabilty of being a member of a certain class)</a:t>
            </a:r>
            <a:endParaRPr lang="en-GB" altLang="en-US"/>
          </a:p>
          <a:p>
            <a:endParaRPr lang="en-GB" altLang="en-US"/>
          </a:p>
          <a:p>
            <a:r>
              <a:rPr lang="en-GB" altLang="en-US"/>
              <a:t>PCA - centre the data on orgin by substracting the mean and get the sum of teh quare distances from the project point to the origin </a:t>
            </a:r>
            <a:endParaRPr lang="en-GB" altLang="en-US"/>
          </a:p>
          <a:p>
            <a:endParaRPr lang="en-GB" altLang="en-US"/>
          </a:p>
          <a:p>
            <a:r>
              <a:rPr lang="en-GB" altLang="en-US"/>
              <a:t>We want the most important data in our dataset that represents the maority of the spread or variance - e.g. 99%</a:t>
            </a:r>
            <a:endParaRPr lang="en-GB" altLang="en-US"/>
          </a:p>
          <a:p>
            <a:endParaRPr lang="en-GB" altLang="en-US"/>
          </a:p>
          <a:p>
            <a:r>
              <a:rPr lang="en-GB" altLang="en-US"/>
              <a:t>1/ What data is of value</a:t>
            </a:r>
            <a:endParaRPr lang="en-GB" altLang="en-US"/>
          </a:p>
          <a:p>
            <a:r>
              <a:rPr lang="en-GB" altLang="en-US"/>
              <a:t>2/ maximise the spread of the datat on axis</a:t>
            </a:r>
            <a:endParaRPr lang="en-GB" altLang="en-US"/>
          </a:p>
          <a:p>
            <a:r>
              <a:rPr lang="en-GB" altLang="en-US"/>
              <a:t>3/ minimise the errror of each data point </a:t>
            </a:r>
            <a:endParaRPr lang="en-GB" altLang="en-US"/>
          </a:p>
          <a:p>
            <a:r>
              <a:rPr lang="en-GB" altLang="en-US"/>
              <a:t>4/ Keep on finding the axis = same as orginal number of dimensions - which are orthognal to the previous</a:t>
            </a:r>
            <a:endParaRPr lang="en-GB" altLang="en-US"/>
          </a:p>
          <a:p>
            <a:r>
              <a:rPr lang="en-GB" altLang="en-US"/>
              <a:t>5/scale the data so centre it on zero </a:t>
            </a:r>
            <a:endParaRPr lang="en-GB" altLang="en-US"/>
          </a:p>
          <a:p>
            <a:r>
              <a:rPr lang="en-GB" altLang="en-US"/>
              <a:t>6/ covariance matrix which calculates eigenvalues and eigen vectors</a:t>
            </a:r>
            <a:endParaRPr lang="en-GB" altLang="en-US"/>
          </a:p>
          <a:p>
            <a:r>
              <a:rPr lang="en-GB" altLang="en-US"/>
              <a:t>7/ we want 99% if the variance explained. </a:t>
            </a:r>
            <a:endParaRPr lang="en-GB" altLang="en-US"/>
          </a:p>
          <a:p>
            <a:endParaRPr lang="en-GB" altLang="en-US"/>
          </a:p>
          <a:p>
            <a:r>
              <a:rPr lang="en-GB" altLang="en-US"/>
              <a:t>Model should perform nearly as well when only given 18 numbers encoding each image as compared to the 784 in the original data (error on the test set using PCA features should be around 0.15). This is because PCA ensures these 18 feature values capture the maximal amount of variation from the original 784-dimensional data.</a:t>
            </a:r>
            <a:endParaRPr lang="en-GB" altLang="en-US"/>
          </a:p>
          <a:p>
            <a:endParaRPr lang="en-GB" altLang="en-US"/>
          </a:p>
          <a:p>
            <a:endParaRPr lang="en-GB" altLang="en-US"/>
          </a:p>
          <a:p>
            <a:endParaRPr lang="en-GB" altLang="en-US"/>
          </a:p>
          <a:p>
            <a:r>
              <a:rPr lang="en-GB" altLang="en-US"/>
              <a:t>STILL NEED To STUDY</a:t>
            </a:r>
            <a:endParaRPr lang="en-GB" altLang="en-US"/>
          </a:p>
          <a:p>
            <a:r>
              <a:rPr lang="en-GB" altLang="en-US"/>
              <a:t>Kernel methods owe their name to the use of kernel functions, which enable them to operate in a high-dimensional, implicit feature space without ever computing the coordinates of the data in that space, but rather by simply computing the inner products between the images of all pairs of data in the feature space. This operation is often computationally cheaper than the explicit computation of the coordinates. This approach is called the "kernel trick".[1] Kernel functions have been introduced for sequence data, graphs, text, images, as well as vectors.</a:t>
            </a:r>
            <a:endParaRPr lang="en-GB" altLang="en-US"/>
          </a:p>
          <a:p>
            <a:endParaRPr lang="en-GB" altLang="en-US"/>
          </a:p>
          <a:p>
            <a:endParaRPr lang="en-GB" altLang="en-US"/>
          </a:p>
          <a:p>
            <a:endParaRPr lang="en-GB" altLang="en-US"/>
          </a:p>
          <a:p>
            <a:endParaRPr lang="en-GB"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GB" altLang="en-US"/>
              <a:t>simple input, weight, activation</a:t>
            </a:r>
            <a:endParaRPr lang="en-GB" altLang="en-US"/>
          </a:p>
          <a:p>
            <a:r>
              <a:rPr lang="en-GB" altLang="en-US"/>
              <a:t>deep - more than 1 hidden layer</a:t>
            </a:r>
            <a:endParaRPr lang="en-GB" altLang="en-US"/>
          </a:p>
          <a:p>
            <a:r>
              <a:rPr lang="en-GB" altLang="en-US"/>
              <a:t>input * weight pass through an actuvation function (linear, or non linear(relu), non linear smoothed(tanh).</a:t>
            </a:r>
            <a:endParaRPr lang="en-GB" altLang="en-US"/>
          </a:p>
          <a:p>
            <a:endParaRPr lang="en-GB" altLang="en-US"/>
          </a:p>
          <a:p>
            <a:endParaRPr lang="en-GB" altLang="en-US"/>
          </a:p>
          <a:p>
            <a:r>
              <a:rPr lang="en-GB" altLang="en-US"/>
              <a:t>HE VALUE OF THE HIDDEN LAYER </a:t>
            </a:r>
            <a:endParaRPr lang="en-GB" altLang="en-US"/>
          </a:p>
          <a:p>
            <a:r>
              <a:rPr lang="en-GB" altLang="en-US"/>
              <a:t>It gives us a transformation of the input signal</a:t>
            </a:r>
            <a:endParaRPr lang="en-GB" altLang="en-US"/>
          </a:p>
          <a:p>
            <a:r>
              <a:rPr lang="en-GB" altLang="en-US"/>
              <a:t>into a representation that makes the problem easier to solve.</a:t>
            </a:r>
            <a:endParaRPr lang="en-GB" altLang="en-US"/>
          </a:p>
          <a:p>
            <a:endParaRPr lang="en-GB" altLang="en-US"/>
          </a:p>
          <a:p>
            <a:r>
              <a:rPr lang="en-GB" altLang="en-US"/>
              <a:t>Backpropagation - output versus expected. = Loss. Nudge the weights to reduce the loss. </a:t>
            </a:r>
            <a:endParaRPr lang="en-GB" altLang="en-US"/>
          </a:p>
          <a:p>
            <a:endParaRPr lang="en-GB" altLang="en-US"/>
          </a:p>
          <a:p>
            <a:r>
              <a:rPr lang="en-GB" altLang="en-US"/>
              <a:t>-----------------------------------------------</a:t>
            </a:r>
            <a:endParaRPr lang="en-GB" altLang="en-US"/>
          </a:p>
          <a:p>
            <a:r>
              <a:rPr lang="en-GB" altLang="en-US"/>
              <a:t>Recurrent Neural Networks - predicting sequequencys images, objects, events</a:t>
            </a:r>
            <a:endParaRPr lang="en-GB" altLang="en-US"/>
          </a:p>
          <a:p>
            <a:r>
              <a:rPr lang="en-GB" altLang="en-US"/>
              <a:t>e.g. currency forecast with previous values as input vector </a:t>
            </a:r>
            <a:endParaRPr lang="en-GB" altLang="en-US"/>
          </a:p>
          <a:p>
            <a:r>
              <a:rPr lang="en-GB" altLang="en-US"/>
              <a:t>e.g. one hot encode previous words in a sentence and use that to predict what comes next in teh sentence. </a:t>
            </a:r>
            <a:endParaRPr lang="en-GB" altLang="en-US"/>
          </a:p>
          <a:p>
            <a:endParaRPr lang="en-GB" altLang="en-US"/>
          </a:p>
          <a:p>
            <a:r>
              <a:rPr lang="en-GB" altLang="en-US"/>
              <a:t>BUT how far back should we go, what is the important information. </a:t>
            </a:r>
            <a:endParaRPr lang="en-GB" altLang="en-US"/>
          </a:p>
          <a:p>
            <a:endParaRPr lang="en-GB" altLang="en-US"/>
          </a:p>
          <a:p>
            <a:r>
              <a:rPr lang="en-GB" altLang="en-US"/>
              <a:t>OPTION TO </a:t>
            </a:r>
            <a:endParaRPr lang="en-GB" altLang="en-US"/>
          </a:p>
          <a:p>
            <a:r>
              <a:rPr lang="en-GB" altLang="en-US"/>
              <a:t>encode whole sentence- label would be -1(sentiment), next word, translation to different language. </a:t>
            </a:r>
            <a:endParaRPr lang="en-GB" altLang="en-US"/>
          </a:p>
          <a:p>
            <a:endParaRPr lang="en-GB"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GB"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GB" altLang="en-US"/>
              <a:t>Classification if the mortgage status is in arrears OF three or more months 2 years after initial lending.  Being in arreas is the label. Binary arears or not arrears, </a:t>
            </a:r>
            <a:endParaRPr lang="en-GB" altLang="en-US"/>
          </a:p>
          <a:p>
            <a:endParaRPr lang="en-GB" altLang="en-US"/>
          </a:p>
          <a:p>
            <a:r>
              <a:rPr lang="en-GB" altLang="en-US"/>
              <a:t>Questions being asked of the data</a:t>
            </a:r>
            <a:endParaRPr lang="en-GB" altLang="en-US"/>
          </a:p>
          <a:p>
            <a:r>
              <a:rPr lang="en-GB" altLang="en-US"/>
              <a:t>-Is the response class balanced?</a:t>
            </a:r>
            <a:endParaRPr lang="en-GB" altLang="en-US"/>
          </a:p>
          <a:p>
            <a:r>
              <a:rPr lang="en-GB" altLang="en-US"/>
              <a:t>-Are outliers justfied?</a:t>
            </a:r>
            <a:endParaRPr lang="en-GB" altLang="en-US"/>
          </a:p>
          <a:p>
            <a:r>
              <a:rPr lang="en-GB" altLang="en-US"/>
              <a:t>-Exclude bias attributes?</a:t>
            </a:r>
            <a:endParaRPr lang="en-GB" altLang="en-US"/>
          </a:p>
          <a:p>
            <a:r>
              <a:rPr lang="en-GB" altLang="en-US"/>
              <a:t>-Are distributions justfied? - Do we need to transform the data log and square root. </a:t>
            </a:r>
            <a:endParaRPr lang="en-GB" altLang="en-US"/>
          </a:p>
          <a:p>
            <a:r>
              <a:rPr lang="en-GB" altLang="en-US"/>
              <a:t>-Do features make domain sense in terms of predictive prower? age of the property any information on arrears. </a:t>
            </a:r>
            <a:endParaRPr lang="en-GB" altLang="en-US"/>
          </a:p>
          <a:p>
            <a:r>
              <a:rPr lang="en-GB" altLang="en-US"/>
              <a:t>-Multi-colinearity?  - high correlations among predictor variables, leading to unreliable and unstable estimates of regression</a:t>
            </a:r>
            <a:endParaRPr lang="en-GB" altLang="en-US"/>
          </a:p>
          <a:p>
            <a:r>
              <a:rPr lang="en-GB" altLang="en-US"/>
              <a:t>- Do we need to bin the data - helps with reducing noise or non-linearity, easy identification of outliers, invalid and missing values of numerical variables.</a:t>
            </a:r>
            <a:endParaRPr lang="en-GB" altLang="en-US"/>
          </a:p>
          <a:p>
            <a:endParaRPr lang="en-GB" altLang="en-US"/>
          </a:p>
          <a:p>
            <a:endParaRPr lang="en-GB" altLang="en-US"/>
          </a:p>
          <a:p>
            <a:r>
              <a:rPr lang="en-GB" altLang="en-US"/>
              <a:t>-Logistic Regression as the dependent variable is binary </a:t>
            </a:r>
            <a:endParaRPr lang="en-GB" altLang="en-US"/>
          </a:p>
          <a:p>
            <a:r>
              <a:rPr lang="en-GB" altLang="en-US"/>
              <a:t>-C4.5 - divide-and-conquer algorithm </a:t>
            </a:r>
            <a:endParaRPr lang="en-GB" altLang="en-US"/>
          </a:p>
          <a:p>
            <a:r>
              <a:rPr lang="en-GB" altLang="en-US"/>
              <a:t>attribute is a single class or the subset is small then the tree is a </a:t>
            </a:r>
            <a:endParaRPr lang="en-GB" altLang="en-US"/>
          </a:p>
          <a:p>
            <a:r>
              <a:rPr lang="en-GB" altLang="en-US"/>
              <a:t>leaf labelled with the most frequent class in the attribute. Otherwise, the </a:t>
            </a:r>
            <a:endParaRPr lang="en-GB" altLang="en-US"/>
          </a:p>
          <a:p>
            <a:r>
              <a:rPr lang="en-GB" altLang="en-US"/>
              <a:t>attribute is tested with two or more outcomes which generate branches </a:t>
            </a:r>
            <a:endParaRPr lang="en-GB" altLang="en-US"/>
          </a:p>
          <a:p>
            <a:r>
              <a:rPr lang="en-GB" altLang="en-US"/>
              <a:t>(subsets of the attribute) according </a:t>
            </a:r>
            <a:endParaRPr lang="en-GB" altLang="en-US"/>
          </a:p>
          <a:p>
            <a:r>
              <a:rPr lang="en-GB" altLang="en-US"/>
              <a:t>to the outcome of the test with the same procedure applied recursively. </a:t>
            </a:r>
            <a:endParaRPr lang="en-GB" altLang="en-US"/>
          </a:p>
          <a:p>
            <a:endParaRPr lang="en-GB" altLang="en-US"/>
          </a:p>
          <a:p>
            <a:r>
              <a:rPr lang="en-GB" altLang="en-US"/>
              <a:t>-------------------------------------------------</a:t>
            </a:r>
            <a:endParaRPr lang="en-GB" altLang="en-US"/>
          </a:p>
          <a:p>
            <a:endParaRPr lang="en-GB" altLang="en-US"/>
          </a:p>
          <a:p>
            <a:r>
              <a:rPr lang="en-GB" altLang="en-US"/>
              <a:t>ADVANATGES</a:t>
            </a:r>
            <a:endParaRPr lang="en-GB" altLang="en-US"/>
          </a:p>
          <a:p>
            <a:r>
              <a:rPr lang="en-GB" altLang="en-US"/>
              <a:t>C4.5 - variable screening; accept all forms of data, not concerned by missing values or sensitive to outliers as the splitting happens based on the proportion of samples within the split ranges and not on absolute values. ....trees are easy to interpret and explain. </a:t>
            </a:r>
            <a:endParaRPr lang="en-GB" altLang="en-US"/>
          </a:p>
          <a:p>
            <a:r>
              <a:rPr lang="en-GB" altLang="en-US"/>
              <a:t>However, high number of features with multiple partitions may create overfitting. </a:t>
            </a:r>
            <a:endParaRPr lang="en-GB" altLang="en-US"/>
          </a:p>
          <a:p>
            <a:endParaRPr lang="en-GB" altLang="en-US"/>
          </a:p>
          <a:p>
            <a:r>
              <a:rPr lang="en-GB" altLang="en-US"/>
              <a:t>LR data requires pre-processing for outliers and extreme values to generate a stable model as it assumes there is a single smooth non-linear decision boundary, not necessarily parallel to the axis whilst decision tress can be applied to situations where there is not just one underlying decision boundary. Logistic regression has low variance so there is a lower chance of overfitting. Decision trees can be scaled up to be very complex but are more liable to over-fit. Pruning is applied to avoid this.  Logistic regression is easier to interpret and there are lots of techniques developed to undertake subset selection or stepwise selection. Finally, when the feature dimensions gets large, it is very hard to interpret for trees.</a:t>
            </a:r>
            <a:endParaRPr lang="en-GB" altLang="en-US"/>
          </a:p>
          <a:p>
            <a:endParaRPr lang="en-GB" altLang="en-US"/>
          </a:p>
          <a:p>
            <a:endParaRPr lang="en-GB" altLang="en-US"/>
          </a:p>
          <a:p>
            <a:r>
              <a:rPr lang="en-GB" altLang="en-US"/>
              <a:t>EVALUATION</a:t>
            </a:r>
            <a:endParaRPr lang="en-GB" altLang="en-US"/>
          </a:p>
          <a:p>
            <a:endParaRPr lang="en-GB" altLang="en-US"/>
          </a:p>
          <a:p>
            <a:r>
              <a:rPr lang="en-GB" altLang="en-US"/>
              <a:t>Regards evaluating the predictive performance of the classification models, four commonly used metrics</a:t>
            </a:r>
            <a:endParaRPr lang="en-GB" altLang="en-US"/>
          </a:p>
          <a:p>
            <a:r>
              <a:rPr lang="en-GB" altLang="en-US"/>
              <a:t>kappa, recall and precision and accuracy[15]. </a:t>
            </a:r>
            <a:endParaRPr lang="en-GB" altLang="en-US"/>
          </a:p>
          <a:p>
            <a:endParaRPr lang="en-GB" altLang="en-US"/>
          </a:p>
          <a:p>
            <a:r>
              <a:rPr lang="en-GB" altLang="en-US"/>
              <a:t>Kappa measures how well the classifier performed as compared to how well it would have performed simply by chance. </a:t>
            </a:r>
            <a:endParaRPr lang="en-GB" altLang="en-US"/>
          </a:p>
          <a:p>
            <a:r>
              <a:rPr lang="en-GB" altLang="en-US"/>
              <a:t>‘Observed Accuracy’ minus ‘Expected Accuracy’ divided by 1-Expected Accuracy.</a:t>
            </a:r>
            <a:endParaRPr lang="en-GB" altLang="en-US"/>
          </a:p>
          <a:p>
            <a:endParaRPr lang="en-GB" altLang="en-US"/>
          </a:p>
          <a:p>
            <a:r>
              <a:rPr lang="en-GB" altLang="en-US"/>
              <a:t>Sensity. ‘recall’ or true positive rate of the model is the rate that the event of interest is predicted correctly for all samples having the event. It is measuring the accuracy in the event population. </a:t>
            </a:r>
            <a:endParaRPr lang="en-GB" altLang="en-US"/>
          </a:p>
          <a:p>
            <a:endParaRPr lang="en-GB" altLang="en-US"/>
          </a:p>
          <a:p>
            <a:r>
              <a:rPr lang="en-GB" altLang="en-US"/>
              <a:t>The precision also known as positive predictive value tells us the probability that the sample is an event. i.e. When it predicts an outcome, how often is that prediction correction?</a:t>
            </a:r>
            <a:endParaRPr lang="en-GB" altLang="en-US"/>
          </a:p>
          <a:p>
            <a:r>
              <a:rPr lang="en-GB" altLang="en-US"/>
              <a:t>It is the number of correct results divided by all results. </a:t>
            </a:r>
            <a:endParaRPr lang="en-GB" altLang="en-US"/>
          </a:p>
          <a:p>
            <a:endParaRPr lang="en-GB" altLang="en-US"/>
          </a:p>
          <a:p>
            <a:r>
              <a:rPr lang="en-GB" altLang="en-US"/>
              <a:t>Total Accuracy is the number of true positives added to the number of true negatives divided all true and false positives and negatives. </a:t>
            </a:r>
            <a:endParaRPr lang="en-GB" altLang="en-US"/>
          </a:p>
          <a:p>
            <a:r>
              <a:rPr lang="en-GB" altLang="en-US"/>
              <a:t>Additionally, an evaluation method must consider the benchmark of 'no-information' frequency as a model predicting worse than this is of no value. </a:t>
            </a:r>
            <a:endParaRPr lang="en-GB" altLang="en-US"/>
          </a:p>
          <a:p>
            <a:endParaRPr lang="en-GB" altLang="en-US"/>
          </a:p>
          <a:p>
            <a:endParaRPr lang="en-GB" altLang="en-US"/>
          </a:p>
          <a:p>
            <a:endParaRPr lang="en-GB"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GB" altLang="en-US"/>
              <a:t>Historically, mimimax was applied to games to search the whole space or as deep as they could go withing time/computing constraints,</a:t>
            </a:r>
            <a:endParaRPr lang="en-GB" altLang="en-US"/>
          </a:p>
          <a:p>
            <a:r>
              <a:rPr lang="en-GB" altLang="en-US"/>
              <a:t>Alpha Beta pruning was then introduce to trim trees and evaluation functions wre developed to add domain intelligence. </a:t>
            </a:r>
            <a:endParaRPr lang="en-GB" altLang="en-US"/>
          </a:p>
          <a:p>
            <a:endParaRPr lang="en-GB" altLang="en-US"/>
          </a:p>
          <a:p>
            <a:endParaRPr lang="en-GB" altLang="en-US"/>
          </a:p>
          <a:p>
            <a:endParaRPr lang="en-GB" altLang="en-US"/>
          </a:p>
          <a:p>
            <a:endParaRPr lang="en-GB"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GB" altLang="en-US"/>
              <a:t>White will want the highest utility so will select a move to take it to 3.</a:t>
            </a:r>
            <a:endParaRPr lang="en-GB" altLang="en-US"/>
          </a:p>
          <a:p>
            <a:r>
              <a:rPr lang="en-GB" altLang="en-US"/>
              <a:t>Their is no point in searching the moves beneath the &lt;=4 because white will never move in that direction cause it is less than the 3.</a:t>
            </a:r>
            <a:endParaRPr lang="en-GB" altLang="en-US"/>
          </a:p>
          <a:p>
            <a:r>
              <a:rPr lang="en-GB" altLang="en-US"/>
              <a:t>Black will take a move that pushes white to a utility of 3 because 3 is lower than 5. </a:t>
            </a:r>
            <a:endParaRPr lang="en-GB" altLang="en-US"/>
          </a:p>
          <a:p>
            <a:r>
              <a:rPr lang="en-GB" altLang="en-US"/>
              <a:t>There is no point in searching the second branch beneath the &gt;=5 because black will never take a position enabling white to move in that direction.</a:t>
            </a:r>
            <a:endParaRPr lang="en-GB" altLang="en-US"/>
          </a:p>
          <a:p>
            <a:r>
              <a:rPr lang="en-GB" altLang="en-US"/>
              <a:t>Again, this is pruning which reduces the search space. </a:t>
            </a:r>
            <a:endParaRPr lang="en-GB" altLang="en-US"/>
          </a:p>
          <a:p>
            <a:endParaRPr lang="en-GB" altLang="en-US"/>
          </a:p>
          <a:p>
            <a:r>
              <a:rPr lang="en-GB" altLang="en-US"/>
              <a:t>The real limits of AI on games was overcome by sheer computing power and not algorithms. </a:t>
            </a:r>
            <a:endParaRPr lang="en-GB" altLang="en-US"/>
          </a:p>
          <a:p>
            <a:endParaRPr lang="en-GB"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GB" altLang="en-US"/>
              <a:t>A genetic algrorithm was applied whereby an array was filled with random integers. These acted as weights against a set of heuristics (playing strategies).</a:t>
            </a:r>
            <a:endParaRPr lang="en-GB" altLang="en-US"/>
          </a:p>
          <a:p>
            <a:r>
              <a:rPr lang="en-GB" altLang="en-US"/>
              <a:t>The weights are genes and the arrays are the chromasomes.</a:t>
            </a:r>
            <a:endParaRPr lang="en-GB" altLang="en-US"/>
          </a:p>
          <a:p>
            <a:r>
              <a:rPr lang="en-GB" altLang="en-US"/>
              <a:t>Hundreds of chromasomes played against each other.</a:t>
            </a:r>
            <a:endParaRPr lang="en-GB" altLang="en-US"/>
          </a:p>
          <a:p>
            <a:r>
              <a:rPr lang="en-GB" altLang="en-US"/>
              <a:t>The fittest chromasome was takend out.</a:t>
            </a:r>
            <a:endParaRPr lang="en-GB" altLang="en-US"/>
          </a:p>
          <a:p>
            <a:r>
              <a:rPr lang="en-GB" altLang="en-US"/>
              <a:t>A random selection of 10 more chromasomes was taken out of the orginal amount and made to play a tournament. </a:t>
            </a:r>
            <a:endParaRPr lang="en-GB" altLang="en-US"/>
          </a:p>
          <a:p>
            <a:r>
              <a:rPr lang="en-GB" altLang="en-US"/>
              <a:t>The best chromasome/array from the tournament was </a:t>
            </a:r>
            <a:endParaRPr lang="en-GB" altLang="en-US"/>
          </a:p>
          <a:p>
            <a:r>
              <a:rPr lang="en-GB" altLang="en-US"/>
              <a:t>crossed-over with the fittest chromasome.</a:t>
            </a:r>
            <a:endParaRPr lang="en-GB" altLang="en-US"/>
          </a:p>
          <a:p>
            <a:r>
              <a:rPr lang="en-GB" altLang="en-US"/>
              <a:t>The genes/intergers in the new array was randomely mutated.</a:t>
            </a:r>
            <a:endParaRPr lang="en-GB" altLang="en-US"/>
          </a:p>
          <a:p>
            <a:r>
              <a:rPr lang="en-GB" altLang="en-US"/>
              <a:t>This was put back into a new pool of randomly allocated chromasomes. </a:t>
            </a:r>
            <a:endParaRPr lang="en-GB" altLang="en-US"/>
          </a:p>
          <a:p>
            <a:r>
              <a:rPr lang="en-GB" altLang="en-US"/>
              <a:t>The process/ the generation started again. </a:t>
            </a:r>
            <a:endParaRPr lang="en-GB" altLang="en-US"/>
          </a:p>
          <a:p>
            <a:endParaRPr lang="en-GB" altLang="en-US"/>
          </a:p>
          <a:p>
            <a:r>
              <a:rPr lang="en-GB" altLang="en-US"/>
              <a:t>Java</a:t>
            </a:r>
            <a:endParaRPr lang="en-GB" altLang="en-US"/>
          </a:p>
          <a:p>
            <a:endParaRPr lang="en-GB" altLang="en-US"/>
          </a:p>
          <a:p>
            <a:endParaRPr lang="en-GB" altLang="en-US"/>
          </a:p>
          <a:p>
            <a:r>
              <a:rPr lang="en-GB" altLang="en-US"/>
              <a:t>Stopping Citeria </a:t>
            </a:r>
            <a:endParaRPr lang="en-GB" altLang="en-US"/>
          </a:p>
          <a:p>
            <a:r>
              <a:rPr lang="en-GB" altLang="en-US"/>
              <a:t> </a:t>
            </a:r>
            <a:endParaRPr lang="en-GB" altLang="en-US"/>
          </a:p>
          <a:p>
            <a:endParaRPr lang="en-GB"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pPr indent="0" algn="l">
              <a:buFont typeface="Wingdings 2" panose="05020102010507070707" charset="2"/>
              <a:buNone/>
            </a:pPr>
            <a:r>
              <a:rPr lang="en-GB" altLang="en-US">
                <a:solidFill>
                  <a:schemeClr val="tx2"/>
                </a:solidFill>
                <a:sym typeface="+mn-ea"/>
              </a:rPr>
              <a:t>Why </a:t>
            </a:r>
            <a:endParaRPr lang="en-US">
              <a:solidFill>
                <a:schemeClr val="tx2"/>
              </a:solidFill>
              <a:sym typeface="+mn-ea"/>
            </a:endParaRPr>
          </a:p>
          <a:p>
            <a:pPr indent="0" algn="l">
              <a:buFont typeface="Wingdings 2" panose="05020102010507070707" charset="2"/>
              <a:buNone/>
            </a:pPr>
            <a:r>
              <a:rPr lang="en-GB" altLang="en-US">
                <a:solidFill>
                  <a:schemeClr val="tx2"/>
                </a:solidFill>
                <a:sym typeface="+mn-ea"/>
              </a:rPr>
              <a:t>Organisation has m</a:t>
            </a:r>
            <a:r>
              <a:rPr lang="en-US">
                <a:solidFill>
                  <a:schemeClr val="tx2"/>
                </a:solidFill>
                <a:sym typeface="+mn-ea"/>
              </a:rPr>
              <a:t>ultiple disparate suppliers</a:t>
            </a:r>
            <a:endParaRPr lang="en-US">
              <a:solidFill>
                <a:schemeClr val="tx2"/>
              </a:solidFill>
              <a:sym typeface="+mn-ea"/>
            </a:endParaRPr>
          </a:p>
          <a:p>
            <a:pPr indent="0" algn="l">
              <a:buFont typeface="Wingdings 2" panose="05020102010507070707" charset="2"/>
              <a:buNone/>
            </a:pPr>
            <a:r>
              <a:rPr lang="en-US">
                <a:solidFill>
                  <a:schemeClr val="tx2"/>
                </a:solidFill>
                <a:sym typeface="+mn-ea"/>
              </a:rPr>
              <a:t>Inaccurate understanding of spend</a:t>
            </a:r>
            <a:endParaRPr lang="en-US">
              <a:solidFill>
                <a:schemeClr val="tx2"/>
              </a:solidFill>
            </a:endParaRPr>
          </a:p>
          <a:p>
            <a:pPr indent="0" algn="l">
              <a:buFont typeface="Wingdings 2" panose="05020102010507070707" charset="2"/>
              <a:buNone/>
            </a:pPr>
            <a:r>
              <a:rPr lang="en-US">
                <a:solidFill>
                  <a:schemeClr val="tx2"/>
                </a:solidFill>
                <a:sym typeface="+mn-ea"/>
              </a:rPr>
              <a:t>Unable to take advantage of economies of scale</a:t>
            </a:r>
            <a:endParaRPr lang="en-US">
              <a:solidFill>
                <a:schemeClr val="tx2"/>
              </a:solidFill>
            </a:endParaRPr>
          </a:p>
          <a:p>
            <a:pPr indent="0" algn="l">
              <a:buFont typeface="Wingdings 2" panose="05020102010507070707" charset="2"/>
              <a:buNone/>
            </a:pPr>
            <a:r>
              <a:rPr lang="en-US">
                <a:solidFill>
                  <a:schemeClr val="tx2"/>
                </a:solidFill>
                <a:sym typeface="+mn-ea"/>
              </a:rPr>
              <a:t>Goal: Create a continuous model classifying suppliers</a:t>
            </a:r>
            <a:endParaRPr lang="en-US">
              <a:solidFill>
                <a:schemeClr val="tx2"/>
              </a:solidFill>
              <a:sym typeface="+mn-ea"/>
            </a:endParaRPr>
          </a:p>
          <a:p>
            <a:pPr indent="0" algn="l">
              <a:buFont typeface="Wingdings 2" panose="05020102010507070707" charset="2"/>
              <a:buNone/>
            </a:pPr>
            <a:endParaRPr lang="en-US">
              <a:solidFill>
                <a:schemeClr val="tx2"/>
              </a:solidFill>
              <a:sym typeface="+mn-ea"/>
            </a:endParaRPr>
          </a:p>
          <a:p>
            <a:pPr indent="0" algn="l">
              <a:buFont typeface="Wingdings 2" panose="05020102010507070707" charset="2"/>
              <a:buNone/>
            </a:pPr>
            <a:r>
              <a:rPr lang="en-GB" altLang="en-US">
                <a:solidFill>
                  <a:schemeClr val="tx2"/>
                </a:solidFill>
                <a:sym typeface="+mn-ea"/>
              </a:rPr>
              <a:t>So...they have a list of supplier names and a set of industry classifications (stationers, banks, insurance, takeaways). They want to allocate each suuplier to teh correct classification. </a:t>
            </a:r>
            <a:endParaRPr lang="en-US">
              <a:solidFill>
                <a:schemeClr val="tx2"/>
              </a:solidFill>
              <a:sym typeface="+mn-ea"/>
            </a:endParaRPr>
          </a:p>
          <a:p>
            <a:pPr indent="0" algn="l">
              <a:buFont typeface="Wingdings 2" panose="05020102010507070707" charset="2"/>
              <a:buNone/>
            </a:pPr>
            <a:endParaRPr lang="en-US">
              <a:solidFill>
                <a:schemeClr val="tx2"/>
              </a:solidFill>
              <a:sym typeface="+mn-ea"/>
            </a:endParaRPr>
          </a:p>
          <a:p>
            <a:pPr indent="0" algn="l">
              <a:buFont typeface="Wingdings 2" panose="05020102010507070707" charset="2"/>
              <a:buNone/>
            </a:pPr>
            <a:r>
              <a:rPr lang="en-GB" altLang="en-US">
                <a:solidFill>
                  <a:schemeClr val="tx2"/>
                </a:solidFill>
                <a:sym typeface="+mn-ea"/>
              </a:rPr>
              <a:t>Data Preparation</a:t>
            </a:r>
            <a:endParaRPr lang="en-US">
              <a:solidFill>
                <a:schemeClr val="tx2"/>
              </a:solidFill>
              <a:sym typeface="+mn-ea"/>
            </a:endParaRPr>
          </a:p>
          <a:p>
            <a:pPr indent="0" algn="l">
              <a:buFont typeface="Wingdings 2" panose="05020102010507070707" charset="2"/>
              <a:buNone/>
            </a:pPr>
            <a:r>
              <a:rPr lang="en-GB">
                <a:sym typeface="+mn-ea"/>
              </a:rPr>
              <a:t>Names of suppliers in excel</a:t>
            </a:r>
            <a:endParaRPr lang="en-GB"/>
          </a:p>
          <a:p>
            <a:pPr indent="0" algn="l">
              <a:buFont typeface="Wingdings 2" panose="05020102010507070707" charset="2"/>
              <a:buNone/>
            </a:pPr>
            <a:r>
              <a:rPr lang="en-GB">
                <a:sym typeface="+mn-ea"/>
              </a:rPr>
              <a:t>Taxonomy of 350 classifications</a:t>
            </a:r>
            <a:endParaRPr lang="en-GB"/>
          </a:p>
          <a:p>
            <a:pPr indent="0" algn="l">
              <a:buFont typeface="Wingdings 2" panose="05020102010507070707" charset="2"/>
              <a:buNone/>
            </a:pPr>
            <a:r>
              <a:rPr lang="en-GB">
                <a:sym typeface="+mn-ea"/>
              </a:rPr>
              <a:t>Scrape description of each supplier.  </a:t>
            </a:r>
            <a:endParaRPr lang="en-GB"/>
          </a:p>
          <a:p>
            <a:pPr indent="0" algn="l">
              <a:buFont typeface="Wingdings 2" panose="05020102010507070707" charset="2"/>
              <a:buNone/>
            </a:pPr>
            <a:r>
              <a:rPr lang="en-GB">
                <a:sym typeface="+mn-ea"/>
              </a:rPr>
              <a:t>Take out stop words.</a:t>
            </a:r>
            <a:endParaRPr lang="en-GB"/>
          </a:p>
          <a:p>
            <a:pPr indent="0" algn="l">
              <a:buFont typeface="Wingdings 2" panose="05020102010507070707" charset="2"/>
              <a:buNone/>
            </a:pPr>
            <a:r>
              <a:rPr lang="en-GB">
                <a:sym typeface="+mn-ea"/>
              </a:rPr>
              <a:t>TD-IDF – Term Frequency and Inverse Document Frequency - penalise words that appear too frequently</a:t>
            </a:r>
            <a:endParaRPr lang="en-GB">
              <a:sym typeface="+mn-ea"/>
            </a:endParaRPr>
          </a:p>
          <a:p>
            <a:pPr indent="0" algn="l">
              <a:buFont typeface="Wingdings 2" panose="05020102010507070707" charset="2"/>
              <a:buNone/>
            </a:pPr>
            <a:r>
              <a:rPr lang="en-GB">
                <a:sym typeface="+mn-ea"/>
              </a:rPr>
              <a:t>What are the most important unigrams and bigrams?  ...in terms of their correlation with the label. </a:t>
            </a:r>
            <a:endParaRPr lang="en-GB">
              <a:sym typeface="+mn-ea"/>
            </a:endParaRPr>
          </a:p>
          <a:p>
            <a:pPr indent="0" algn="l">
              <a:buFont typeface="Wingdings 2" panose="05020102010507070707" charset="2"/>
              <a:buNone/>
            </a:pPr>
            <a:r>
              <a:rPr lang="en-GB">
                <a:sym typeface="+mn-ea"/>
              </a:rPr>
              <a:t>One hot encode the most important unigrams and bigrams</a:t>
            </a:r>
            <a:endParaRPr lang="en-GB">
              <a:sym typeface="+mn-ea"/>
            </a:endParaRPr>
          </a:p>
          <a:p>
            <a:pPr indent="0" algn="l">
              <a:buFont typeface="Wingdings 2" panose="05020102010507070707" charset="2"/>
              <a:buNone/>
            </a:pPr>
            <a:endParaRPr lang="en-GB">
              <a:sym typeface="+mn-ea"/>
            </a:endParaRPr>
          </a:p>
          <a:p>
            <a:pPr indent="0" algn="l">
              <a:buFont typeface="Wingdings 2" panose="05020102010507070707" charset="2"/>
              <a:buNone/>
            </a:pPr>
            <a:r>
              <a:rPr lang="en-GB">
                <a:sym typeface="+mn-ea"/>
              </a:rPr>
              <a:t>Manually label each supplier description with 350 classification. This is to train and a subset was taken out</a:t>
            </a:r>
            <a:endParaRPr lang="en-GB">
              <a:sym typeface="+mn-ea"/>
            </a:endParaRPr>
          </a:p>
          <a:p>
            <a:pPr indent="0" algn="l">
              <a:buFont typeface="Wingdings 2" panose="05020102010507070707" charset="2"/>
              <a:buNone/>
            </a:pPr>
            <a:r>
              <a:rPr lang="en-GB"/>
              <a:t>for testing. </a:t>
            </a:r>
            <a:endParaRPr lang="en-GB"/>
          </a:p>
          <a:p>
            <a:pPr indent="0" algn="l">
              <a:buFont typeface="Wingdings 2" panose="05020102010507070707" charset="2"/>
              <a:buNone/>
            </a:pPr>
            <a:endParaRPr lang="en-US">
              <a:solidFill>
                <a:schemeClr val="tx2"/>
              </a:solidFill>
              <a:effectLst/>
              <a:sym typeface="+mn-ea"/>
            </a:endParaRPr>
          </a:p>
          <a:p>
            <a:pPr indent="0" algn="l">
              <a:buFont typeface="Wingdings 2" panose="05020102010507070707" charset="2"/>
              <a:buNone/>
            </a:pPr>
            <a:r>
              <a:rPr lang="en-GB" altLang="en-US">
                <a:solidFill>
                  <a:schemeClr val="tx2"/>
                </a:solidFill>
                <a:effectLst/>
                <a:sym typeface="+mn-ea"/>
              </a:rPr>
              <a:t>-----------------------------------------------------------------</a:t>
            </a:r>
            <a:endParaRPr lang="en-US">
              <a:solidFill>
                <a:schemeClr val="tx2"/>
              </a:solidFill>
              <a:effectLst/>
              <a:sym typeface="+mn-ea"/>
            </a:endParaRPr>
          </a:p>
          <a:p>
            <a:pPr indent="0" algn="l">
              <a:buFont typeface="Wingdings 2" panose="05020102010507070707" charset="2"/>
              <a:buNone/>
            </a:pPr>
            <a:endParaRPr lang="en-US">
              <a:solidFill>
                <a:schemeClr val="tx2"/>
              </a:solidFill>
              <a:effectLst/>
              <a:sym typeface="+mn-ea"/>
            </a:endParaRPr>
          </a:p>
          <a:p>
            <a:pPr indent="0" algn="l">
              <a:buFont typeface="Wingdings 2" panose="05020102010507070707" charset="2"/>
              <a:buNone/>
            </a:pPr>
            <a:endParaRPr lang="en-US">
              <a:solidFill>
                <a:schemeClr val="tx2"/>
              </a:solidFill>
              <a:effectLst/>
              <a:sym typeface="+mn-ea"/>
            </a:endParaRPr>
          </a:p>
          <a:p>
            <a:pPr indent="0" algn="l">
              <a:buFont typeface="Wingdings 2" panose="05020102010507070707" charset="2"/>
              <a:buNone/>
            </a:pPr>
            <a:endParaRPr lang="en-US">
              <a:solidFill>
                <a:schemeClr val="tx2"/>
              </a:solidFill>
              <a:effectLst/>
            </a:endParaRPr>
          </a:p>
          <a:p>
            <a:pPr algn="l"/>
            <a:endParaRPr lang="en-GB">
              <a:solidFill>
                <a:schemeClr val="tx2"/>
              </a:solidFill>
            </a:endParaRPr>
          </a:p>
          <a:p>
            <a:pPr indent="0" algn="l">
              <a:buFont typeface="Wingdings 2" panose="05020102010507070707" charset="2"/>
              <a:buNone/>
            </a:pPr>
            <a:endParaRPr lang="en-GB">
              <a:sym typeface="+mn-ea"/>
            </a:endParaRPr>
          </a:p>
          <a:p>
            <a:pPr indent="0" algn="l">
              <a:buFont typeface="Wingdings 2" panose="05020102010507070707" charset="2"/>
              <a:buNone/>
            </a:pPr>
            <a:endParaRPr lang="en-GB">
              <a:sym typeface="+mn-ea"/>
            </a:endParaRPr>
          </a:p>
          <a:p>
            <a:pPr indent="0" algn="l">
              <a:buFont typeface="Wingdings 2" panose="05020102010507070707" charset="2"/>
              <a:buNone/>
            </a:pPr>
            <a:endParaRPr lang="en-GB"/>
          </a:p>
          <a:p>
            <a:pPr indent="0" algn="l">
              <a:buFont typeface="Wingdings 2" panose="05020102010507070707" charset="2"/>
              <a:buNone/>
            </a:pPr>
            <a:endParaRPr lang="en-US">
              <a:solidFill>
                <a:schemeClr val="tx2"/>
              </a:solidFill>
            </a:endParaRPr>
          </a:p>
          <a:p>
            <a:endParaRPr lang="en-GB"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GB" altLang="en-US"/>
              <a:t>here we see an exmaple of unigrams and bi grams being correlated with labels. </a:t>
            </a:r>
            <a:endParaRPr lang="en-GB" altLang="en-US"/>
          </a:p>
          <a:p>
            <a:endParaRPr lang="en-GB" altLang="en-US"/>
          </a:p>
          <a:p>
            <a:r>
              <a:rPr lang="en-GB" altLang="en-US"/>
              <a:t>In this case, it isnt from the specifci project but a simlar one. </a:t>
            </a:r>
            <a:endParaRPr lang="en-GB"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GB" altLang="en-US"/>
              <a:t>1. Integer Encoding</a:t>
            </a:r>
            <a:endParaRPr lang="en-GB" altLang="en-US"/>
          </a:p>
          <a:p>
            <a:r>
              <a:rPr lang="en-GB" altLang="en-US"/>
              <a:t>As a first step, each unique category value is assigned an integer value.</a:t>
            </a:r>
            <a:endParaRPr lang="en-GB" altLang="en-US"/>
          </a:p>
          <a:p>
            <a:r>
              <a:rPr lang="en-GB" altLang="en-US"/>
              <a:t>For example, “Can” is 1, “I” is 2, and “EAT” is 3.</a:t>
            </a:r>
            <a:endParaRPr lang="en-GB" altLang="en-US"/>
          </a:p>
          <a:p>
            <a:r>
              <a:rPr lang="en-GB" altLang="en-US"/>
              <a:t>Ordinal realtionships where model can taken advantage of ordering</a:t>
            </a:r>
            <a:endParaRPr lang="en-GB" altLang="en-US"/>
          </a:p>
          <a:p>
            <a:endParaRPr lang="en-GB" altLang="en-US"/>
          </a:p>
          <a:p>
            <a:r>
              <a:rPr lang="en-GB" altLang="en-US"/>
              <a:t>2. One-Hot Encoding</a:t>
            </a:r>
            <a:endParaRPr lang="en-GB" altLang="en-US"/>
          </a:p>
          <a:p>
            <a:r>
              <a:rPr lang="en-GB" altLang="en-US"/>
              <a:t>For categorical variables where no such ordinal relationship exists, the integer encoding is not enough as model assums a natural ordering. </a:t>
            </a:r>
            <a:endParaRPr lang="en-GB" altLang="en-US"/>
          </a:p>
          <a:p>
            <a:endParaRPr lang="en-GB" altLang="en-US"/>
          </a:p>
          <a:p>
            <a:r>
              <a:rPr lang="en-GB" altLang="en-US"/>
              <a:t>HOW ARE YOU</a:t>
            </a:r>
            <a:endParaRPr lang="en-GB" altLang="en-US"/>
          </a:p>
          <a:p>
            <a:endParaRPr lang="en-GB" altLang="en-US"/>
          </a:p>
          <a:p>
            <a:r>
              <a:rPr lang="en-GB" altLang="en-US"/>
              <a:t>CAN</a:t>
            </a:r>
            <a:endParaRPr lang="en-GB" altLang="en-US"/>
          </a:p>
          <a:p>
            <a:r>
              <a:rPr lang="en-GB" altLang="en-US"/>
              <a:t>1, 0,0</a:t>
            </a:r>
            <a:endParaRPr lang="en-GB" altLang="en-US"/>
          </a:p>
          <a:p>
            <a:endParaRPr lang="en-GB" altLang="en-US"/>
          </a:p>
          <a:p>
            <a:r>
              <a:rPr lang="en-GB" altLang="en-US"/>
              <a:t>I</a:t>
            </a:r>
            <a:endParaRPr lang="en-GB" altLang="en-US"/>
          </a:p>
          <a:p>
            <a:r>
              <a:rPr lang="en-GB" altLang="en-US"/>
              <a:t>0,1,0</a:t>
            </a:r>
            <a:endParaRPr lang="en-GB" altLang="en-US"/>
          </a:p>
          <a:p>
            <a:endParaRPr lang="en-GB" altLang="en-US"/>
          </a:p>
          <a:p>
            <a:r>
              <a:rPr lang="en-GB" altLang="en-US"/>
              <a:t>EAT</a:t>
            </a:r>
            <a:endParaRPr lang="en-GB" altLang="en-US"/>
          </a:p>
          <a:p>
            <a:r>
              <a:rPr lang="en-GB" altLang="en-US"/>
              <a:t>0,0,1</a:t>
            </a:r>
            <a:endParaRPr lang="en-GB"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6.wmf"/><Relationship Id="rId1"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wmf"/><Relationship Id="rId1"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2.xml"/><Relationship Id="rId6" Type="http://schemas.openxmlformats.org/officeDocument/2006/relationships/image" Target="../media/image5.jpe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large, sitting, white, numbers"/>
          <p:cNvPicPr>
            <a:picLocks noChangeAspect="1"/>
          </p:cNvPicPr>
          <p:nvPr/>
        </p:nvPicPr>
        <p:blipFill rotWithShape="1">
          <a:blip r:embed="rId1">
            <a:extLst>
              <a:ext uri="{28A0092B-C50C-407E-A947-70E740481C1C}">
                <a14:useLocalDpi xmlns:a14="http://schemas.microsoft.com/office/drawing/2010/main" val="0"/>
              </a:ext>
            </a:extLst>
          </a:blip>
          <a:srcRect/>
          <a:stretch>
            <a:fillRect/>
          </a:stretch>
        </p:blipFill>
        <p:spPr>
          <a:xfrm>
            <a:off x="322" y="0"/>
            <a:ext cx="12191356" cy="6858000"/>
          </a:xfrm>
          <a:prstGeom prst="rect">
            <a:avLst/>
          </a:prstGeom>
        </p:spPr>
      </p:pic>
      <p:sp useBgFill="1">
        <p:nvSpPr>
          <p:cNvPr id="96" name="Freeform 5"/>
          <p:cNvSpPr>
            <a:spLocks noGrp="1" noRot="1" noChangeAspect="1" noMove="1" noResize="1" noEditPoints="1" noAdjustHandles="1" noChangeArrowheads="1" noChangeShapeType="1" noTextEdit="1"/>
          </p:cNvSpPr>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Arial Nova"/>
              <a:ea typeface="+mn-ea"/>
              <a:cs typeface="+mn-cs"/>
            </a:endParaRPr>
          </a:p>
        </p:txBody>
      </p:sp>
      <p:sp>
        <p:nvSpPr>
          <p:cNvPr id="2" name="Title 1"/>
          <p:cNvSpPr>
            <a:spLocks noGrp="1"/>
          </p:cNvSpPr>
          <p:nvPr>
            <p:ph type="ctrTitle"/>
          </p:nvPr>
        </p:nvSpPr>
        <p:spPr>
          <a:xfrm>
            <a:off x="7389962" y="1673524"/>
            <a:ext cx="3485073" cy="2420504"/>
          </a:xfrm>
        </p:spPr>
        <p:txBody>
          <a:bodyPr>
            <a:normAutofit/>
          </a:bodyPr>
          <a:lstStyle/>
          <a:p>
            <a:pPr algn="l"/>
            <a:r>
              <a:rPr lang="en-GB" altLang="en-US" sz="4000"/>
              <a:t>Data Projects</a:t>
            </a:r>
            <a:endParaRPr lang="en-GB" altLang="en-US" sz="4000"/>
          </a:p>
        </p:txBody>
      </p:sp>
      <p:sp>
        <p:nvSpPr>
          <p:cNvPr id="3" name="Subtitle 2"/>
          <p:cNvSpPr>
            <a:spLocks noGrp="1"/>
          </p:cNvSpPr>
          <p:nvPr>
            <p:ph type="subTitle" idx="1"/>
          </p:nvPr>
        </p:nvSpPr>
        <p:spPr>
          <a:xfrm>
            <a:off x="7389965" y="4157933"/>
            <a:ext cx="3485072" cy="1026544"/>
          </a:xfrm>
        </p:spPr>
        <p:txBody>
          <a:bodyPr>
            <a:normAutofit/>
          </a:bodyPr>
          <a:lstStyle/>
          <a:p>
            <a:pPr algn="l"/>
            <a:r>
              <a:rPr lang="en-US">
                <a:solidFill>
                  <a:srgbClr val="5792BA"/>
                </a:solidFill>
              </a:rPr>
              <a:t>Viran Gohil</a:t>
            </a:r>
            <a:endParaRPr lang="en-US" sz="2300">
              <a:solidFill>
                <a:srgbClr val="5792BA"/>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466726"/>
            <a:ext cx="9440034" cy="1123949"/>
          </a:xfrm>
        </p:spPr>
        <p:txBody>
          <a:bodyPr/>
          <a:lstStyle/>
          <a:p>
            <a:r>
              <a:rPr lang="en-GB">
                <a:solidFill>
                  <a:schemeClr val="bg1"/>
                </a:solidFill>
              </a:rPr>
              <a:t>Correlations</a:t>
            </a:r>
            <a:endParaRPr lang="en-GB">
              <a:solidFill>
                <a:schemeClr val="bg1"/>
              </a:solidFill>
            </a:endParaRPr>
          </a:p>
        </p:txBody>
      </p:sp>
      <p:sp>
        <p:nvSpPr>
          <p:cNvPr id="3" name="Subtitle 2"/>
          <p:cNvSpPr>
            <a:spLocks noGrp="1"/>
          </p:cNvSpPr>
          <p:nvPr>
            <p:ph type="subTitle" idx="1"/>
          </p:nvPr>
        </p:nvSpPr>
        <p:spPr>
          <a:xfrm>
            <a:off x="1370693" y="1809751"/>
            <a:ext cx="9440034" cy="3013606"/>
          </a:xfrm>
        </p:spPr>
        <p:txBody>
          <a:bodyPr>
            <a:noAutofit/>
          </a:bodyPr>
          <a:lstStyle/>
          <a:p>
            <a:pPr marL="285750" indent="-285750" algn="l">
              <a:buFont typeface="Arial" panose="020B0604020202020204" pitchFamily="34" charset="0"/>
              <a:buChar char="•"/>
            </a:pPr>
            <a:r>
              <a:rPr lang="en-US" sz="1400" b="0" i="0">
                <a:solidFill>
                  <a:schemeClr val="bg1"/>
                </a:solidFill>
                <a:effectLst/>
              </a:rPr>
              <a:t>from </a:t>
            </a:r>
            <a:r>
              <a:rPr lang="en-US" sz="1400" b="0" i="0" err="1">
                <a:solidFill>
                  <a:schemeClr val="bg1"/>
                </a:solidFill>
                <a:effectLst/>
              </a:rPr>
              <a:t>sklearn.feature_selection</a:t>
            </a:r>
            <a:r>
              <a:rPr lang="en-US" sz="1400" b="0" i="0">
                <a:solidFill>
                  <a:schemeClr val="bg1"/>
                </a:solidFill>
                <a:effectLst/>
              </a:rPr>
              <a:t> import chi2</a:t>
            </a:r>
            <a:br>
              <a:rPr lang="en-US" sz="1400">
                <a:solidFill>
                  <a:schemeClr val="bg1"/>
                </a:solidFill>
              </a:rPr>
            </a:br>
            <a:r>
              <a:rPr lang="en-US" sz="1400" b="0" i="0">
                <a:solidFill>
                  <a:schemeClr val="bg1"/>
                </a:solidFill>
                <a:effectLst/>
              </a:rPr>
              <a:t>import </a:t>
            </a:r>
            <a:r>
              <a:rPr lang="en-US" sz="1400" b="0" i="0" err="1">
                <a:solidFill>
                  <a:schemeClr val="bg1"/>
                </a:solidFill>
                <a:effectLst/>
              </a:rPr>
              <a:t>numpy</a:t>
            </a:r>
            <a:r>
              <a:rPr lang="en-US" sz="1400" b="0" i="0">
                <a:solidFill>
                  <a:schemeClr val="bg1"/>
                </a:solidFill>
                <a:effectLst/>
              </a:rPr>
              <a:t> as np</a:t>
            </a:r>
            <a:endParaRPr lang="en-US" sz="1400" b="0" i="0">
              <a:solidFill>
                <a:schemeClr val="bg1"/>
              </a:solidFill>
              <a:effectLst/>
            </a:endParaRPr>
          </a:p>
          <a:p>
            <a:pPr marL="285750" indent="-285750" algn="l">
              <a:buFont typeface="Arial" panose="020B0604020202020204" pitchFamily="34" charset="0"/>
              <a:buChar char="•"/>
            </a:pPr>
            <a:r>
              <a:rPr lang="en-US" sz="1400">
                <a:solidFill>
                  <a:schemeClr val="bg1"/>
                </a:solidFill>
                <a:effectLst/>
              </a:rPr>
              <a:t>Which Unigrams/Bigrams are most correlated with each of the 350 labels?</a:t>
            </a:r>
            <a:endParaRPr lang="en-US" sz="1400">
              <a:solidFill>
                <a:schemeClr val="bg1"/>
              </a:solidFill>
              <a:effectLst/>
            </a:endParaRPr>
          </a:p>
          <a:p>
            <a:pPr algn="l"/>
            <a:endParaRPr lang="en-US" sz="1400">
              <a:solidFill>
                <a:schemeClr val="bg1"/>
              </a:solidFill>
              <a:effectLst/>
            </a:endParaRPr>
          </a:p>
        </p:txBody>
      </p:sp>
      <p:graphicFrame>
        <p:nvGraphicFramePr>
          <p:cNvPr id="4" name="Table 5"/>
          <p:cNvGraphicFramePr>
            <a:graphicFrameLocks noGrp="1"/>
          </p:cNvGraphicFramePr>
          <p:nvPr/>
        </p:nvGraphicFramePr>
        <p:xfrm>
          <a:off x="2209281" y="2911474"/>
          <a:ext cx="8127999" cy="3479800"/>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endParaRPr lang="en-GB"/>
                    </a:p>
                  </a:txBody>
                  <a:tcPr/>
                </a:tc>
                <a:tc>
                  <a:txBody>
                    <a:bodyPr/>
                    <a:lstStyle/>
                    <a:p>
                      <a:endParaRPr lang="en-GB"/>
                    </a:p>
                  </a:txBody>
                  <a:tcPr/>
                </a:tc>
                <a:tc>
                  <a:txBody>
                    <a:bodyPr/>
                    <a:lstStyle/>
                    <a:p>
                      <a:endParaRPr lang="en-GB"/>
                    </a:p>
                  </a:txBody>
                  <a:tcPr/>
                </a:tc>
              </a:tr>
              <a:tr h="370840">
                <a:tc>
                  <a:txBody>
                    <a:bodyPr/>
                    <a:lstStyle/>
                    <a:p>
                      <a:pPr algn="l"/>
                      <a:r>
                        <a:rPr lang="en-GB" sz="1800" b="0" i="0">
                          <a:solidFill>
                            <a:schemeClr val="bg1"/>
                          </a:solidFill>
                          <a:effectLst/>
                          <a:latin typeface="medium-content-serif-font"/>
                        </a:rPr>
                        <a:t># ‘</a:t>
                      </a:r>
                      <a:r>
                        <a:rPr lang="en-GB" sz="1800" b="1" i="0">
                          <a:solidFill>
                            <a:schemeClr val="bg1"/>
                          </a:solidFill>
                          <a:effectLst/>
                          <a:latin typeface="medium-content-serif-font"/>
                        </a:rPr>
                        <a:t>Bank account or service</a:t>
                      </a:r>
                      <a:r>
                        <a:rPr lang="en-GB" sz="1800" b="0" i="0">
                          <a:solidFill>
                            <a:schemeClr val="bg1"/>
                          </a:solidFill>
                          <a:effectLst/>
                          <a:latin typeface="medium-content-serif-font"/>
                        </a:rPr>
                        <a:t>’:</a:t>
                      </a:r>
                      <a:br>
                        <a:rPr lang="en-GB" sz="1800">
                          <a:solidFill>
                            <a:schemeClr val="bg1"/>
                          </a:solidFill>
                        </a:rPr>
                      </a:br>
                      <a:r>
                        <a:rPr lang="en-GB" sz="1800" b="0" i="0">
                          <a:solidFill>
                            <a:schemeClr val="bg1"/>
                          </a:solidFill>
                          <a:effectLst/>
                          <a:latin typeface="medium-content-serif-font"/>
                        </a:rPr>
                        <a:t>. Most correlated unigrams:</a:t>
                      </a:r>
                      <a:br>
                        <a:rPr lang="en-GB" sz="1800">
                          <a:solidFill>
                            <a:schemeClr val="bg1"/>
                          </a:solidFill>
                        </a:rPr>
                      </a:br>
                      <a:r>
                        <a:rPr lang="en-GB" sz="1800" b="0" i="0">
                          <a:solidFill>
                            <a:schemeClr val="bg1"/>
                          </a:solidFill>
                          <a:effectLst/>
                          <a:latin typeface="medium-content-serif-font"/>
                        </a:rPr>
                        <a:t>. bank</a:t>
                      </a:r>
                      <a:br>
                        <a:rPr lang="en-GB" sz="1800">
                          <a:solidFill>
                            <a:schemeClr val="bg1"/>
                          </a:solidFill>
                        </a:rPr>
                      </a:br>
                      <a:r>
                        <a:rPr lang="en-GB" sz="1800" b="0" i="0">
                          <a:solidFill>
                            <a:schemeClr val="bg1"/>
                          </a:solidFill>
                          <a:effectLst/>
                          <a:latin typeface="medium-content-serif-font"/>
                        </a:rPr>
                        <a:t>. overdraft</a:t>
                      </a:r>
                      <a:br>
                        <a:rPr lang="en-GB" sz="1800">
                          <a:solidFill>
                            <a:schemeClr val="bg1"/>
                          </a:solidFill>
                        </a:rPr>
                      </a:br>
                      <a:r>
                        <a:rPr lang="en-GB" sz="1800" b="0" i="0">
                          <a:solidFill>
                            <a:schemeClr val="bg1"/>
                          </a:solidFill>
                          <a:effectLst/>
                          <a:latin typeface="medium-content-serif-font"/>
                        </a:rPr>
                        <a:t>. Most correlated bigrams:</a:t>
                      </a:r>
                      <a:br>
                        <a:rPr lang="en-GB" sz="1800">
                          <a:solidFill>
                            <a:schemeClr val="bg1"/>
                          </a:solidFill>
                        </a:rPr>
                      </a:br>
                      <a:r>
                        <a:rPr lang="en-GB" sz="1800" b="0" i="0">
                          <a:solidFill>
                            <a:schemeClr val="bg1"/>
                          </a:solidFill>
                          <a:effectLst/>
                          <a:latin typeface="medium-content-serif-font"/>
                        </a:rPr>
                        <a:t>. overdraft fees</a:t>
                      </a:r>
                      <a:br>
                        <a:rPr lang="en-GB" sz="1800">
                          <a:solidFill>
                            <a:schemeClr val="bg1"/>
                          </a:solidFill>
                        </a:rPr>
                      </a:br>
                      <a:r>
                        <a:rPr lang="en-GB" sz="1800" b="0" i="0">
                          <a:solidFill>
                            <a:schemeClr val="bg1"/>
                          </a:solidFill>
                          <a:effectLst/>
                          <a:latin typeface="medium-content-serif-font"/>
                        </a:rPr>
                        <a:t>. checking account</a:t>
                      </a:r>
                      <a:br>
                        <a:rPr lang="en-GB" sz="1800">
                          <a:solidFill>
                            <a:schemeClr val="bg1"/>
                          </a:solidFill>
                        </a:rPr>
                      </a:br>
                      <a:br>
                        <a:rPr lang="en-GB" sz="1800">
                          <a:solidFill>
                            <a:schemeClr val="bg1"/>
                          </a:solidFill>
                        </a:rPr>
                      </a:br>
                      <a:endParaRPr lang="en-GB"/>
                    </a:p>
                  </a:txBody>
                  <a:tcPr>
                    <a:solidFill>
                      <a:schemeClr val="tx1"/>
                    </a:solidFill>
                  </a:tcPr>
                </a:tc>
                <a:tc>
                  <a:txBody>
                    <a:bodyPr/>
                    <a:lstStyle/>
                    <a:p>
                      <a:r>
                        <a:rPr lang="en-GB" sz="1800" b="0" i="0">
                          <a:solidFill>
                            <a:schemeClr val="bg1"/>
                          </a:solidFill>
                          <a:effectLst/>
                          <a:latin typeface="medium-content-serif-font"/>
                        </a:rPr>
                        <a:t># ‘</a:t>
                      </a:r>
                      <a:r>
                        <a:rPr lang="en-GB" sz="1800" b="1" i="0">
                          <a:solidFill>
                            <a:schemeClr val="bg1"/>
                          </a:solidFill>
                          <a:effectLst/>
                          <a:latin typeface="medium-content-serif-font"/>
                        </a:rPr>
                        <a:t>Consumer Loan</a:t>
                      </a:r>
                      <a:r>
                        <a:rPr lang="en-GB" sz="1800" b="0" i="0">
                          <a:solidFill>
                            <a:schemeClr val="bg1"/>
                          </a:solidFill>
                          <a:effectLst/>
                          <a:latin typeface="medium-content-serif-font"/>
                        </a:rPr>
                        <a:t>’:</a:t>
                      </a:r>
                      <a:br>
                        <a:rPr lang="en-GB" sz="1800">
                          <a:solidFill>
                            <a:schemeClr val="bg1"/>
                          </a:solidFill>
                        </a:rPr>
                      </a:br>
                      <a:r>
                        <a:rPr lang="en-GB" sz="1800" b="0" i="0">
                          <a:solidFill>
                            <a:schemeClr val="bg1"/>
                          </a:solidFill>
                          <a:effectLst/>
                          <a:latin typeface="medium-content-serif-font"/>
                        </a:rPr>
                        <a:t>. Most correlated unigrams:</a:t>
                      </a:r>
                      <a:br>
                        <a:rPr lang="en-GB" sz="1800">
                          <a:solidFill>
                            <a:schemeClr val="bg1"/>
                          </a:solidFill>
                        </a:rPr>
                      </a:br>
                      <a:r>
                        <a:rPr lang="en-GB" sz="1800" b="0" i="0">
                          <a:solidFill>
                            <a:schemeClr val="bg1"/>
                          </a:solidFill>
                          <a:effectLst/>
                          <a:latin typeface="medium-content-serif-font"/>
                        </a:rPr>
                        <a:t>. car</a:t>
                      </a:r>
                      <a:br>
                        <a:rPr lang="en-GB" sz="1800">
                          <a:solidFill>
                            <a:schemeClr val="bg1"/>
                          </a:solidFill>
                        </a:rPr>
                      </a:br>
                      <a:r>
                        <a:rPr lang="en-GB" sz="1800" b="0" i="0">
                          <a:solidFill>
                            <a:schemeClr val="bg1"/>
                          </a:solidFill>
                          <a:effectLst/>
                          <a:latin typeface="medium-content-serif-font"/>
                        </a:rPr>
                        <a:t>. vehicle</a:t>
                      </a:r>
                      <a:br>
                        <a:rPr lang="en-GB" sz="1800">
                          <a:solidFill>
                            <a:schemeClr val="bg1"/>
                          </a:solidFill>
                        </a:rPr>
                      </a:br>
                      <a:r>
                        <a:rPr lang="en-GB" sz="1800" b="0" i="0">
                          <a:solidFill>
                            <a:schemeClr val="bg1"/>
                          </a:solidFill>
                          <a:effectLst/>
                          <a:latin typeface="medium-content-serif-font"/>
                        </a:rPr>
                        <a:t>. Most correlated bigrams:</a:t>
                      </a:r>
                      <a:br>
                        <a:rPr lang="en-GB" sz="1800">
                          <a:solidFill>
                            <a:schemeClr val="bg1"/>
                          </a:solidFill>
                        </a:rPr>
                      </a:br>
                      <a:r>
                        <a:rPr lang="en-GB" sz="1800" b="0" i="0">
                          <a:solidFill>
                            <a:schemeClr val="bg1"/>
                          </a:solidFill>
                          <a:effectLst/>
                          <a:latin typeface="medium-content-serif-font"/>
                        </a:rPr>
                        <a:t>. vehicle </a:t>
                      </a:r>
                      <a:r>
                        <a:rPr lang="en-GB" sz="1800" b="0" i="0" err="1">
                          <a:solidFill>
                            <a:schemeClr val="bg1"/>
                          </a:solidFill>
                          <a:effectLst/>
                          <a:latin typeface="medium-content-serif-font"/>
                        </a:rPr>
                        <a:t>xxxx</a:t>
                      </a:r>
                      <a:br>
                        <a:rPr lang="en-GB" sz="1800">
                          <a:solidFill>
                            <a:schemeClr val="bg1"/>
                          </a:solidFill>
                        </a:rPr>
                      </a:br>
                      <a:r>
                        <a:rPr lang="en-GB" sz="1800" b="0" i="0">
                          <a:solidFill>
                            <a:schemeClr val="bg1"/>
                          </a:solidFill>
                          <a:effectLst/>
                          <a:latin typeface="medium-content-serif-font"/>
                        </a:rPr>
                        <a:t>. </a:t>
                      </a:r>
                      <a:r>
                        <a:rPr lang="en-GB" sz="1800" b="0" i="0" err="1">
                          <a:solidFill>
                            <a:schemeClr val="bg1"/>
                          </a:solidFill>
                          <a:effectLst/>
                          <a:latin typeface="medium-content-serif-font"/>
                        </a:rPr>
                        <a:t>toyota</a:t>
                      </a:r>
                      <a:r>
                        <a:rPr lang="en-GB" sz="1800" b="0" i="0">
                          <a:solidFill>
                            <a:schemeClr val="bg1"/>
                          </a:solidFill>
                          <a:effectLst/>
                          <a:latin typeface="medium-content-serif-font"/>
                        </a:rPr>
                        <a:t> financial</a:t>
                      </a:r>
                      <a:endParaRPr lang="en-GB"/>
                    </a:p>
                  </a:txBody>
                  <a:tcPr>
                    <a:solidFill>
                      <a:schemeClr val="tx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GB" sz="1800" b="0" i="0">
                          <a:solidFill>
                            <a:schemeClr val="bg1"/>
                          </a:solidFill>
                          <a:effectLst/>
                          <a:latin typeface="medium-content-serif-font"/>
                        </a:rPr>
                        <a:t># ‘</a:t>
                      </a:r>
                      <a:r>
                        <a:rPr lang="en-GB" sz="1800" b="1" i="0">
                          <a:solidFill>
                            <a:schemeClr val="bg1"/>
                          </a:solidFill>
                          <a:effectLst/>
                          <a:latin typeface="medium-content-serif-font"/>
                        </a:rPr>
                        <a:t>Credit card</a:t>
                      </a:r>
                      <a:r>
                        <a:rPr lang="en-GB" sz="1800" b="0" i="0">
                          <a:solidFill>
                            <a:schemeClr val="bg1"/>
                          </a:solidFill>
                          <a:effectLst/>
                          <a:latin typeface="medium-content-serif-font"/>
                        </a:rPr>
                        <a:t>’:</a:t>
                      </a:r>
                      <a:br>
                        <a:rPr lang="en-GB" sz="1800">
                          <a:solidFill>
                            <a:schemeClr val="bg1"/>
                          </a:solidFill>
                        </a:rPr>
                      </a:br>
                      <a:r>
                        <a:rPr lang="en-GB" sz="1800" b="0" i="0">
                          <a:solidFill>
                            <a:schemeClr val="bg1"/>
                          </a:solidFill>
                          <a:effectLst/>
                          <a:latin typeface="medium-content-serif-font"/>
                        </a:rPr>
                        <a:t>. Most correlated unigrams:</a:t>
                      </a:r>
                      <a:br>
                        <a:rPr lang="en-GB" sz="1800">
                          <a:solidFill>
                            <a:schemeClr val="bg1"/>
                          </a:solidFill>
                        </a:rPr>
                      </a:br>
                      <a:r>
                        <a:rPr lang="en-GB" sz="1800" b="0" i="0">
                          <a:solidFill>
                            <a:schemeClr val="bg1"/>
                          </a:solidFill>
                          <a:effectLst/>
                          <a:latin typeface="medium-content-serif-font"/>
                        </a:rPr>
                        <a:t>. </a:t>
                      </a:r>
                      <a:r>
                        <a:rPr lang="en-GB" sz="1800" b="0" i="0" err="1">
                          <a:solidFill>
                            <a:schemeClr val="bg1"/>
                          </a:solidFill>
                          <a:effectLst/>
                          <a:latin typeface="medium-content-serif-font"/>
                        </a:rPr>
                        <a:t>citi</a:t>
                      </a:r>
                      <a:br>
                        <a:rPr lang="en-GB" sz="1800">
                          <a:solidFill>
                            <a:schemeClr val="bg1"/>
                          </a:solidFill>
                        </a:rPr>
                      </a:br>
                      <a:r>
                        <a:rPr lang="en-GB" sz="1800" b="0" i="0">
                          <a:solidFill>
                            <a:schemeClr val="bg1"/>
                          </a:solidFill>
                          <a:effectLst/>
                          <a:latin typeface="medium-content-serif-font"/>
                        </a:rPr>
                        <a:t>. card</a:t>
                      </a:r>
                      <a:br>
                        <a:rPr lang="en-GB" sz="1800">
                          <a:solidFill>
                            <a:schemeClr val="bg1"/>
                          </a:solidFill>
                        </a:rPr>
                      </a:br>
                      <a:r>
                        <a:rPr lang="en-GB" sz="1800" b="0" i="0">
                          <a:solidFill>
                            <a:schemeClr val="bg1"/>
                          </a:solidFill>
                          <a:effectLst/>
                          <a:latin typeface="medium-content-serif-font"/>
                        </a:rPr>
                        <a:t>. Most correlated bigrams:</a:t>
                      </a:r>
                      <a:br>
                        <a:rPr lang="en-GB" sz="1800">
                          <a:solidFill>
                            <a:schemeClr val="bg1"/>
                          </a:solidFill>
                        </a:rPr>
                      </a:br>
                      <a:r>
                        <a:rPr lang="en-GB" sz="1800" b="0" i="0">
                          <a:solidFill>
                            <a:schemeClr val="bg1"/>
                          </a:solidFill>
                          <a:effectLst/>
                          <a:latin typeface="medium-content-serif-font"/>
                        </a:rPr>
                        <a:t>. annual fee</a:t>
                      </a:r>
                      <a:br>
                        <a:rPr lang="en-GB" sz="1800">
                          <a:solidFill>
                            <a:schemeClr val="bg1"/>
                          </a:solidFill>
                        </a:rPr>
                      </a:br>
                      <a:r>
                        <a:rPr lang="en-GB" sz="1800" b="0" i="0">
                          <a:solidFill>
                            <a:schemeClr val="bg1"/>
                          </a:solidFill>
                          <a:effectLst/>
                          <a:latin typeface="medium-content-serif-font"/>
                        </a:rPr>
                        <a:t>. credit card</a:t>
                      </a:r>
                      <a:endParaRPr lang="en-GB" sz="1800">
                        <a:solidFill>
                          <a:schemeClr val="bg1"/>
                        </a:solidFill>
                      </a:endParaRPr>
                    </a:p>
                    <a:p>
                      <a:endParaRPr lang="en-GB"/>
                    </a:p>
                  </a:txBody>
                  <a:tcPr>
                    <a:solidFill>
                      <a:schemeClr val="tx1"/>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sp>
        <p:nvSpPr>
          <p:cNvPr id="3" name="Content Placeholder 2"/>
          <p:cNvSpPr>
            <a:spLocks noGrp="1"/>
          </p:cNvSpPr>
          <p:nvPr>
            <p:ph idx="1"/>
          </p:nvPr>
        </p:nvSpPr>
        <p:spPr/>
        <p:txBody>
          <a:bodyPr/>
          <a:p>
            <a:endParaRPr lang="en-GB" altLang="en-US"/>
          </a:p>
        </p:txBody>
      </p:sp>
      <p:sp>
        <p:nvSpPr>
          <p:cNvPr id="93" name="Rectangle 86"/>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itle 1"/>
          <p:cNvSpPr>
            <a:spLocks noGrp="1"/>
          </p:cNvSpPr>
          <p:nvPr/>
        </p:nvSpPr>
        <p:spPr>
          <a:xfrm>
            <a:off x="1050290" y="1115695"/>
            <a:ext cx="3869690" cy="462661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panose="020B0603020202020204"/>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600">
                <a:solidFill>
                  <a:schemeClr val="bg1"/>
                </a:solidFill>
              </a:rPr>
              <a:t>Encoding Text</a:t>
            </a:r>
            <a:br>
              <a:rPr lang="en-US" sz="3600">
                <a:solidFill>
                  <a:schemeClr val="bg1"/>
                </a:solidFill>
              </a:rPr>
            </a:br>
            <a:br>
              <a:rPr lang="en-US" sz="3600">
                <a:solidFill>
                  <a:schemeClr val="bg1"/>
                </a:solidFill>
              </a:rPr>
            </a:br>
            <a:r>
              <a:rPr lang="en-US" sz="3600">
                <a:solidFill>
                  <a:schemeClr val="bg1"/>
                </a:solidFill>
              </a:rPr>
              <a:t>One-Hot</a:t>
            </a:r>
            <a:br>
              <a:rPr lang="en-US" sz="3600">
                <a:solidFill>
                  <a:schemeClr val="bg1"/>
                </a:solidFill>
              </a:rPr>
            </a:br>
            <a:r>
              <a:rPr lang="en-US" sz="3600">
                <a:solidFill>
                  <a:schemeClr val="bg1"/>
                </a:solidFill>
              </a:rPr>
              <a:t>TDF-IDF</a:t>
            </a:r>
            <a:br>
              <a:rPr lang="en-US" sz="3600">
                <a:solidFill>
                  <a:schemeClr val="bg1"/>
                </a:solidFill>
              </a:rPr>
            </a:br>
            <a:r>
              <a:rPr lang="en-US" sz="3600">
                <a:solidFill>
                  <a:schemeClr val="bg1"/>
                </a:solidFill>
              </a:rPr>
              <a:t>Word Embeddings</a:t>
            </a:r>
            <a:endParaRPr lang="en-US" sz="3600">
              <a:solidFill>
                <a:schemeClr val="bg1"/>
              </a:solidFill>
            </a:endParaRPr>
          </a:p>
        </p:txBody>
      </p:sp>
      <p:sp>
        <p:nvSpPr>
          <p:cNvPr id="5" name="Subtitle 2"/>
          <p:cNvSpPr>
            <a:spLocks noGrp="1"/>
          </p:cNvSpPr>
          <p:nvPr/>
        </p:nvSpPr>
        <p:spPr>
          <a:xfrm>
            <a:off x="5504180" y="1464310"/>
            <a:ext cx="5846445" cy="3879215"/>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marL="0" indent="0" algn="ctr" defTabSz="457200" rtl="0" eaLnBrk="1" latinLnBrk="0" hangingPunct="1">
              <a:lnSpc>
                <a:spcPct val="110000"/>
              </a:lnSpc>
              <a:spcBef>
                <a:spcPct val="20000"/>
              </a:spcBef>
              <a:spcAft>
                <a:spcPts val="600"/>
              </a:spcAft>
              <a:buClr>
                <a:schemeClr val="tx2"/>
              </a:buClr>
              <a:buSzPct val="70000"/>
              <a:buFont typeface="Wingdings 2" panose="05020102010507070707" charset="2"/>
              <a:buNone/>
              <a:defRPr sz="23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ctr" defTabSz="457200" rtl="0" eaLnBrk="1" latinLnBrk="0" hangingPunct="1">
              <a:spcBef>
                <a:spcPct val="20000"/>
              </a:spcBef>
              <a:spcAft>
                <a:spcPts val="600"/>
              </a:spcAft>
              <a:buClr>
                <a:schemeClr val="tx2"/>
              </a:buClr>
              <a:buSzPct val="70000"/>
              <a:buFont typeface="Wingdings 2" panose="05020102010507070707" charset="2"/>
              <a:buNone/>
              <a:defRPr sz="21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2pPr>
            <a:lvl3pPr marL="914400" indent="0" algn="ctr" defTabSz="457200" rtl="0" eaLnBrk="1" latinLnBrk="0" hangingPunct="1">
              <a:spcBef>
                <a:spcPct val="20000"/>
              </a:spcBef>
              <a:spcAft>
                <a:spcPts val="600"/>
              </a:spcAft>
              <a:buClr>
                <a:schemeClr val="tx2"/>
              </a:buClr>
              <a:buSzPct val="70000"/>
              <a:buFont typeface="Wingdings 2" panose="05020102010507070707" charset="2"/>
              <a:buNone/>
              <a:defRPr sz="18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3pPr>
            <a:lvl4pPr marL="1371600" indent="0" algn="ctr" defTabSz="457200" rtl="0" eaLnBrk="1" latinLnBrk="0" hangingPunct="1">
              <a:spcBef>
                <a:spcPct val="20000"/>
              </a:spcBef>
              <a:spcAft>
                <a:spcPts val="600"/>
              </a:spcAft>
              <a:buClr>
                <a:schemeClr val="tx2"/>
              </a:buClr>
              <a:buSzPct val="70000"/>
              <a:buFont typeface="Wingdings 2" panose="05020102010507070707" charset="2"/>
              <a:buNone/>
              <a:defRPr sz="16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4pPr>
            <a:lvl5pPr marL="1828800" indent="0" algn="ctr" defTabSz="457200" rtl="0" eaLnBrk="1" latinLnBrk="0" hangingPunct="1">
              <a:spcBef>
                <a:spcPct val="20000"/>
              </a:spcBef>
              <a:spcAft>
                <a:spcPts val="600"/>
              </a:spcAft>
              <a:buClr>
                <a:schemeClr val="tx2"/>
              </a:buClr>
              <a:buSzPct val="70000"/>
              <a:buFont typeface="Wingdings 2" panose="05020102010507070707" charset="2"/>
              <a:buNone/>
              <a:defRPr sz="16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5pPr>
            <a:lvl6pPr marL="2286000" indent="0" algn="ctr" defTabSz="457200" rtl="0" eaLnBrk="1" latinLnBrk="0" hangingPunct="1">
              <a:spcBef>
                <a:spcPct val="20000"/>
              </a:spcBef>
              <a:spcAft>
                <a:spcPts val="600"/>
              </a:spcAft>
              <a:buClr>
                <a:schemeClr val="tx2"/>
              </a:buClr>
              <a:buSzPct val="70000"/>
              <a:buFont typeface="Wingdings 2" panose="05020102010507070707"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6pPr>
            <a:lvl7pPr marL="2743200" indent="0" algn="ctr" defTabSz="457200" rtl="0" eaLnBrk="1" latinLnBrk="0" hangingPunct="1">
              <a:spcBef>
                <a:spcPct val="20000"/>
              </a:spcBef>
              <a:spcAft>
                <a:spcPts val="600"/>
              </a:spcAft>
              <a:buClr>
                <a:schemeClr val="tx2"/>
              </a:buClr>
              <a:buSzPct val="70000"/>
              <a:buFont typeface="Wingdings 2" panose="05020102010507070707"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7pPr>
            <a:lvl8pPr marL="3200400" indent="0" algn="ctr" defTabSz="457200" rtl="0" eaLnBrk="1" latinLnBrk="0" hangingPunct="1">
              <a:spcBef>
                <a:spcPct val="20000"/>
              </a:spcBef>
              <a:spcAft>
                <a:spcPts val="600"/>
              </a:spcAft>
              <a:buClr>
                <a:schemeClr val="tx2"/>
              </a:buClr>
              <a:buSzPct val="70000"/>
              <a:buFont typeface="Wingdings 2" panose="05020102010507070707"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8pPr>
            <a:lvl9pPr marL="3657600" indent="0" algn="ctr" defTabSz="457200" rtl="0" eaLnBrk="1" latinLnBrk="0" hangingPunct="1">
              <a:spcBef>
                <a:spcPct val="20000"/>
              </a:spcBef>
              <a:spcAft>
                <a:spcPts val="600"/>
              </a:spcAft>
              <a:buClr>
                <a:schemeClr val="tx2"/>
              </a:buClr>
              <a:buSzPct val="70000"/>
              <a:buFont typeface="Wingdings 2" panose="05020102010507070707"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9pPr>
          </a:lstStyle>
          <a:p>
            <a:pPr algn="l"/>
            <a:r>
              <a:rPr lang="en-US" sz="3600" b="0" i="0">
                <a:solidFill>
                  <a:schemeClr val="bg1"/>
                </a:solidFill>
              </a:rPr>
              <a:t>[[1. 0. 0. 0. 0.] #can</a:t>
            </a:r>
            <a:br>
              <a:rPr lang="en-US" sz="3600">
                <a:solidFill>
                  <a:schemeClr val="bg1"/>
                </a:solidFill>
              </a:rPr>
            </a:br>
            <a:r>
              <a:rPr lang="en-US" sz="3600" b="0" i="0">
                <a:solidFill>
                  <a:schemeClr val="bg1"/>
                </a:solidFill>
              </a:rPr>
              <a:t>[0. 0. 1. 0. 0.] #i</a:t>
            </a:r>
            <a:br>
              <a:rPr lang="en-US" sz="3600">
                <a:solidFill>
                  <a:schemeClr val="bg1"/>
                </a:solidFill>
              </a:rPr>
            </a:br>
            <a:r>
              <a:rPr lang="en-US" sz="3600" b="0" i="0">
                <a:solidFill>
                  <a:schemeClr val="bg1"/>
                </a:solidFill>
              </a:rPr>
              <a:t>[0. 1. 0. 0. 0.] #eat</a:t>
            </a:r>
            <a:br>
              <a:rPr lang="en-US" sz="3600">
                <a:solidFill>
                  <a:schemeClr val="bg1"/>
                </a:solidFill>
              </a:rPr>
            </a:br>
            <a:r>
              <a:rPr lang="en-US" sz="3600" b="0" i="0">
                <a:solidFill>
                  <a:schemeClr val="bg1"/>
                </a:solidFill>
              </a:rPr>
              <a:t>[0. 0. 0. 0. 1.] #the</a:t>
            </a:r>
            <a:br>
              <a:rPr lang="en-US" sz="3600">
                <a:solidFill>
                  <a:schemeClr val="bg1"/>
                </a:solidFill>
              </a:rPr>
            </a:br>
            <a:r>
              <a:rPr lang="en-US" sz="3600" b="0" i="0">
                <a:solidFill>
                  <a:schemeClr val="bg1"/>
                </a:solidFill>
              </a:rPr>
              <a:t>[0. 0. 0. 1. 0.]] #pizza</a:t>
            </a:r>
            <a:endParaRPr lang="en-US" sz="3600" b="0" i="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2" name="Title 1"/>
          <p:cNvSpPr>
            <a:spLocks noGrp="1"/>
          </p:cNvSpPr>
          <p:nvPr>
            <p:ph type="title"/>
          </p:nvPr>
        </p:nvSpPr>
        <p:spPr/>
        <p:txBody>
          <a:bodyPr/>
          <a:p>
            <a:endParaRPr lang="en-GB" altLang="en-US"/>
          </a:p>
        </p:txBody>
      </p:sp>
      <p:sp>
        <p:nvSpPr>
          <p:cNvPr id="3" name="Content Placeholder 2"/>
          <p:cNvSpPr>
            <a:spLocks noGrp="1"/>
          </p:cNvSpPr>
          <p:nvPr>
            <p:ph idx="1"/>
          </p:nvPr>
        </p:nvSpPr>
        <p:spPr/>
        <p:txBody>
          <a:bodyPr/>
          <a:p>
            <a:pPr>
              <a:buFont typeface="Arial" panose="020B0604020202020204" pitchFamily="34" charset="0"/>
              <a:buChar char="•"/>
            </a:pPr>
            <a:endParaRPr lang="en-US">
              <a:solidFill>
                <a:schemeClr val="bg1"/>
              </a:solidFill>
              <a:effectLst/>
              <a:latin typeface="medium-content-serif-font"/>
              <a:sym typeface="+mn-ea"/>
            </a:endParaRPr>
          </a:p>
          <a:p>
            <a:pPr>
              <a:buFont typeface="Arial" panose="020B0604020202020204" pitchFamily="34" charset="0"/>
              <a:buChar char="•"/>
            </a:pPr>
            <a:r>
              <a:rPr lang="en-US" sz="3600">
                <a:solidFill>
                  <a:schemeClr val="bg1"/>
                </a:solidFill>
                <a:effectLst/>
                <a:cs typeface="+mn-lt"/>
                <a:sym typeface="+mn-ea"/>
              </a:rPr>
              <a:t>Logistic Regression</a:t>
            </a:r>
            <a:endParaRPr lang="en-US" sz="3600" b="0">
              <a:solidFill>
                <a:schemeClr val="bg1"/>
              </a:solidFill>
              <a:effectLst/>
              <a:cs typeface="+mn-lt"/>
            </a:endParaRPr>
          </a:p>
          <a:p>
            <a:pPr>
              <a:buFont typeface="Arial" panose="020B0604020202020204" pitchFamily="34" charset="0"/>
              <a:buChar char="•"/>
            </a:pPr>
            <a:r>
              <a:rPr lang="en-US" sz="3600">
                <a:solidFill>
                  <a:schemeClr val="bg1"/>
                </a:solidFill>
                <a:effectLst/>
                <a:cs typeface="+mn-lt"/>
                <a:sym typeface="+mn-ea"/>
              </a:rPr>
              <a:t>(Multinomial) Naive Bayes</a:t>
            </a:r>
            <a:endParaRPr lang="en-US" sz="3600" b="0">
              <a:solidFill>
                <a:schemeClr val="bg1"/>
              </a:solidFill>
              <a:effectLst/>
              <a:cs typeface="+mn-lt"/>
            </a:endParaRPr>
          </a:p>
          <a:p>
            <a:pPr>
              <a:buFont typeface="Arial" panose="020B0604020202020204" pitchFamily="34" charset="0"/>
              <a:buChar char="•"/>
            </a:pPr>
            <a:r>
              <a:rPr lang="en-US" sz="3600">
                <a:solidFill>
                  <a:schemeClr val="bg1"/>
                </a:solidFill>
                <a:effectLst/>
                <a:cs typeface="+mn-lt"/>
                <a:sym typeface="+mn-ea"/>
              </a:rPr>
              <a:t>Linear Support Vector Machine</a:t>
            </a:r>
            <a:endParaRPr lang="en-US" sz="3600" b="0">
              <a:solidFill>
                <a:schemeClr val="bg1"/>
              </a:solidFill>
              <a:effectLst/>
              <a:cs typeface="+mn-lt"/>
            </a:endParaRPr>
          </a:p>
          <a:p>
            <a:pPr>
              <a:buFont typeface="Arial" panose="020B0604020202020204" pitchFamily="34" charset="0"/>
              <a:buChar char="•"/>
            </a:pPr>
            <a:r>
              <a:rPr lang="en-US" sz="3600">
                <a:solidFill>
                  <a:schemeClr val="bg1"/>
                </a:solidFill>
                <a:effectLst/>
                <a:cs typeface="+mn-lt"/>
                <a:sym typeface="+mn-ea"/>
              </a:rPr>
              <a:t>Random Forest</a:t>
            </a:r>
            <a:endParaRPr lang="en-US" sz="3600" b="0">
              <a:solidFill>
                <a:schemeClr val="bg1"/>
              </a:solidFill>
              <a:effectLst/>
              <a:cs typeface="+mn-lt"/>
            </a:endParaRPr>
          </a:p>
          <a:p>
            <a:endParaRPr lang="en-US" altLang="en-US" sz="3600" b="0">
              <a:solidFill>
                <a:schemeClr val="bg1"/>
              </a:solidFill>
              <a:effectLst/>
              <a:cs typeface="+mn-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2" name="Title 1"/>
          <p:cNvSpPr>
            <a:spLocks noGrp="1"/>
          </p:cNvSpPr>
          <p:nvPr>
            <p:ph type="title"/>
          </p:nvPr>
        </p:nvSpPr>
        <p:spPr/>
        <p:txBody>
          <a:bodyPr/>
          <a:p>
            <a:endParaRPr lang="en-GB" altLang="en-US"/>
          </a:p>
        </p:txBody>
      </p:sp>
      <p:graphicFrame>
        <p:nvGraphicFramePr>
          <p:cNvPr id="6" name="Content Placeholder 5"/>
          <p:cNvGraphicFramePr>
            <a:graphicFrameLocks noChangeAspect="1"/>
          </p:cNvGraphicFramePr>
          <p:nvPr>
            <p:ph idx="1"/>
          </p:nvPr>
        </p:nvGraphicFramePr>
        <p:xfrm>
          <a:off x="5487670" y="1851025"/>
          <a:ext cx="5761990" cy="4351655"/>
        </p:xfrm>
        <a:graphic>
          <a:graphicData uri="http://schemas.openxmlformats.org/presentationml/2006/ole">
            <mc:AlternateContent xmlns:mc="http://schemas.openxmlformats.org/markup-compatibility/2006">
              <mc:Choice xmlns:v="urn:schemas-microsoft-com:vml" Requires="v">
                <p:oleObj spid="_x0000_s7" name="" r:id="rId1" imgW="6195060" imgH="4678680" progId="Paint.Picture">
                  <p:embed/>
                </p:oleObj>
              </mc:Choice>
              <mc:Fallback>
                <p:oleObj name="" r:id="rId1" imgW="6195060" imgH="4678680" progId="Paint.Picture">
                  <p:embed/>
                  <p:pic>
                    <p:nvPicPr>
                      <p:cNvPr id="0" name="Picture 6"/>
                      <p:cNvPicPr/>
                      <p:nvPr/>
                    </p:nvPicPr>
                    <p:blipFill>
                      <a:blip r:embed="rId2"/>
                      <a:stretch>
                        <a:fillRect/>
                      </a:stretch>
                    </p:blipFill>
                    <p:spPr>
                      <a:xfrm>
                        <a:off x="5487670" y="1851025"/>
                        <a:ext cx="5761990" cy="4351655"/>
                      </a:xfrm>
                      <a:prstGeom prst="rect">
                        <a:avLst/>
                      </a:prstGeom>
                    </p:spPr>
                  </p:pic>
                </p:oleObj>
              </mc:Fallback>
            </mc:AlternateContent>
          </a:graphicData>
        </a:graphic>
      </p:graphicFrame>
      <p:sp>
        <p:nvSpPr>
          <p:cNvPr id="10" name="Text Box 9"/>
          <p:cNvSpPr txBox="1"/>
          <p:nvPr/>
        </p:nvSpPr>
        <p:spPr>
          <a:xfrm>
            <a:off x="329565" y="1898650"/>
            <a:ext cx="4788535" cy="4246245"/>
          </a:xfrm>
          <a:prstGeom prst="rect">
            <a:avLst/>
          </a:prstGeom>
          <a:noFill/>
        </p:spPr>
        <p:txBody>
          <a:bodyPr wrap="square" rtlCol="0">
            <a:spAutoFit/>
          </a:bodyPr>
          <a:p>
            <a:r>
              <a:rPr lang="en-US">
                <a:solidFill>
                  <a:schemeClr val="bg1"/>
                </a:solidFill>
                <a:effectLst/>
                <a:latin typeface="medium-content-serif-font"/>
                <a:sym typeface="+mn-ea"/>
              </a:rPr>
              <a:t>The vast majority of the predictions end up on the diagonal (predicted label = actual label), where we want them to be. However, there are a number of misclassifications.</a:t>
            </a:r>
            <a:br>
              <a:rPr lang="en-US">
                <a:solidFill>
                  <a:schemeClr val="bg1"/>
                </a:solidFill>
                <a:effectLst/>
                <a:latin typeface="medium-content-serif-font"/>
                <a:sym typeface="+mn-ea"/>
              </a:rPr>
            </a:br>
            <a:br>
              <a:rPr lang="en-US">
                <a:solidFill>
                  <a:schemeClr val="bg1"/>
                </a:solidFill>
                <a:effectLst/>
                <a:latin typeface="medium-content-serif-font"/>
                <a:sym typeface="+mn-ea"/>
              </a:rPr>
            </a:br>
            <a:r>
              <a:rPr lang="en-US">
                <a:solidFill>
                  <a:schemeClr val="bg1"/>
                </a:solidFill>
                <a:effectLst/>
                <a:latin typeface="medium-content-serif-font"/>
                <a:sym typeface="+mn-ea"/>
              </a:rPr>
              <a:t>The reason for misclassification is that a description contains language that suggests that it belongs to more than one class. </a:t>
            </a:r>
            <a:br>
              <a:rPr lang="en-US">
                <a:solidFill>
                  <a:schemeClr val="bg1"/>
                </a:solidFill>
                <a:effectLst/>
                <a:latin typeface="medium-content-serif-font"/>
                <a:sym typeface="+mn-ea"/>
              </a:rPr>
            </a:br>
            <a:r>
              <a:rPr lang="en-US">
                <a:solidFill>
                  <a:schemeClr val="bg1"/>
                </a:solidFill>
                <a:effectLst/>
                <a:latin typeface="medium-content-serif-font"/>
                <a:sym typeface="+mn-ea"/>
              </a:rPr>
              <a:t>Pizza Hut is a restaurant, but it is also a takeaway and those are distinct in the 350 taxonomy of business descriptions that we are trying to </a:t>
            </a:r>
            <a:r>
              <a:rPr lang="en-US">
                <a:effectLst/>
                <a:latin typeface="medium-content-serif-font"/>
                <a:sym typeface="+mn-ea"/>
              </a:rPr>
              <a:t>classify against. </a:t>
            </a:r>
            <a:endParaRPr lang="en-GB" altLang="en-US">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2" name="Title 1"/>
          <p:cNvSpPr>
            <a:spLocks noGrp="1"/>
          </p:cNvSpPr>
          <p:nvPr>
            <p:ph type="title"/>
          </p:nvPr>
        </p:nvSpPr>
        <p:spPr/>
        <p:txBody>
          <a:bodyPr/>
          <a:p>
            <a:r>
              <a:rPr lang="en-GB" altLang="en-US">
                <a:solidFill>
                  <a:schemeClr val="bg1"/>
                </a:solidFill>
              </a:rPr>
              <a:t>Demand Forecasting - Pre-processing</a:t>
            </a:r>
            <a:endParaRPr lang="en-GB" altLang="en-US">
              <a:solidFill>
                <a:schemeClr val="bg1"/>
              </a:solidFill>
            </a:endParaRPr>
          </a:p>
        </p:txBody>
      </p:sp>
      <p:graphicFrame>
        <p:nvGraphicFramePr>
          <p:cNvPr id="4" name="Content Placeholder 3"/>
          <p:cNvGraphicFramePr/>
          <p:nvPr>
            <p:ph idx="1"/>
          </p:nvPr>
        </p:nvGraphicFramePr>
        <p:xfrm>
          <a:off x="838200" y="1825625"/>
          <a:ext cx="10236200" cy="2545080"/>
        </p:xfrm>
        <a:graphic>
          <a:graphicData uri="http://schemas.openxmlformats.org/drawingml/2006/table">
            <a:tbl>
              <a:tblPr firstRow="1" bandRow="1">
                <a:tableStyleId>{5C22544A-7EE6-4342-B048-85BDC9FD1C3A}</a:tableStyleId>
              </a:tblPr>
              <a:tblGrid>
                <a:gridCol w="2047240"/>
                <a:gridCol w="2047240"/>
                <a:gridCol w="2047240"/>
                <a:gridCol w="2047240"/>
                <a:gridCol w="2047240"/>
              </a:tblGrid>
              <a:tr h="752475">
                <a:tc>
                  <a:txBody>
                    <a:bodyPr/>
                    <a:p>
                      <a:pPr>
                        <a:buNone/>
                      </a:pPr>
                      <a:r>
                        <a:rPr lang="en-GB" altLang="en-US"/>
                        <a:t>SKU</a:t>
                      </a:r>
                      <a:endParaRPr lang="en-GB" altLang="en-US"/>
                    </a:p>
                  </a:txBody>
                  <a:tcPr/>
                </a:tc>
                <a:tc>
                  <a:txBody>
                    <a:bodyPr/>
                    <a:p>
                      <a:pPr>
                        <a:buNone/>
                      </a:pPr>
                      <a:r>
                        <a:rPr lang="en-GB" altLang="en-US"/>
                        <a:t>Colour</a:t>
                      </a:r>
                      <a:endParaRPr lang="en-GB" altLang="en-US"/>
                    </a:p>
                  </a:txBody>
                  <a:tcPr/>
                </a:tc>
                <a:tc>
                  <a:txBody>
                    <a:bodyPr/>
                    <a:p>
                      <a:pPr>
                        <a:buNone/>
                      </a:pPr>
                      <a:r>
                        <a:rPr lang="en-GB" altLang="en-US"/>
                        <a:t>Order Date</a:t>
                      </a:r>
                      <a:endParaRPr lang="en-GB" altLang="en-US"/>
                    </a:p>
                  </a:txBody>
                  <a:tcPr/>
                </a:tc>
                <a:tc>
                  <a:txBody>
                    <a:bodyPr/>
                    <a:p>
                      <a:pPr>
                        <a:buNone/>
                      </a:pPr>
                      <a:r>
                        <a:rPr lang="en-GB" altLang="en-US"/>
                        <a:t>Quantity</a:t>
                      </a:r>
                      <a:endParaRPr lang="en-GB" altLang="en-US"/>
                    </a:p>
                  </a:txBody>
                  <a:tcPr/>
                </a:tc>
                <a:tc>
                  <a:txBody>
                    <a:bodyPr/>
                    <a:p>
                      <a:pPr>
                        <a:buNone/>
                      </a:pPr>
                      <a:r>
                        <a:rPr lang="en-GB" altLang="en-US"/>
                        <a:t>Sales Representative</a:t>
                      </a:r>
                      <a:endParaRPr lang="en-GB" altLang="en-US"/>
                    </a:p>
                  </a:txBody>
                  <a:tcPr/>
                </a:tc>
              </a:tr>
              <a:tr h="448310">
                <a:tc>
                  <a:txBody>
                    <a:bodyPr/>
                    <a:p>
                      <a:pPr>
                        <a:buNone/>
                      </a:pPr>
                      <a:endParaRPr lang="en-GB" altLang="en-US"/>
                    </a:p>
                  </a:txBody>
                  <a:tcPr/>
                </a:tc>
                <a:tc>
                  <a:txBody>
                    <a:bodyPr/>
                    <a:p>
                      <a:pPr>
                        <a:buNone/>
                      </a:pPr>
                      <a:endParaRPr lang="en-GB" altLang="en-US"/>
                    </a:p>
                  </a:txBody>
                  <a:tcPr/>
                </a:tc>
                <a:tc>
                  <a:txBody>
                    <a:bodyPr/>
                    <a:p>
                      <a:pPr>
                        <a:buNone/>
                      </a:pPr>
                      <a:endParaRPr lang="en-GB" altLang="en-US"/>
                    </a:p>
                  </a:txBody>
                  <a:tcPr/>
                </a:tc>
                <a:tc>
                  <a:txBody>
                    <a:bodyPr/>
                    <a:p>
                      <a:pPr>
                        <a:buNone/>
                      </a:pPr>
                      <a:endParaRPr lang="en-GB" altLang="en-US"/>
                    </a:p>
                  </a:txBody>
                  <a:tcPr/>
                </a:tc>
                <a:tc>
                  <a:txBody>
                    <a:bodyPr/>
                    <a:p>
                      <a:pPr>
                        <a:buNone/>
                      </a:pPr>
                      <a:endParaRPr lang="en-GB" altLang="en-US"/>
                    </a:p>
                  </a:txBody>
                  <a:tcPr/>
                </a:tc>
              </a:tr>
              <a:tr h="448310">
                <a:tc>
                  <a:txBody>
                    <a:bodyPr/>
                    <a:p>
                      <a:pPr>
                        <a:buNone/>
                      </a:pPr>
                      <a:endParaRPr lang="en-GB" altLang="en-US"/>
                    </a:p>
                  </a:txBody>
                  <a:tcPr/>
                </a:tc>
                <a:tc>
                  <a:txBody>
                    <a:bodyPr/>
                    <a:p>
                      <a:pPr>
                        <a:buNone/>
                      </a:pPr>
                      <a:endParaRPr lang="en-GB" altLang="en-US"/>
                    </a:p>
                  </a:txBody>
                  <a:tcPr/>
                </a:tc>
                <a:tc>
                  <a:txBody>
                    <a:bodyPr/>
                    <a:p>
                      <a:pPr>
                        <a:buNone/>
                      </a:pPr>
                      <a:endParaRPr lang="en-GB" altLang="en-US"/>
                    </a:p>
                  </a:txBody>
                  <a:tcPr/>
                </a:tc>
                <a:tc>
                  <a:txBody>
                    <a:bodyPr/>
                    <a:p>
                      <a:pPr>
                        <a:buNone/>
                      </a:pPr>
                      <a:endParaRPr lang="en-GB" altLang="en-US"/>
                    </a:p>
                  </a:txBody>
                  <a:tcPr/>
                </a:tc>
                <a:tc>
                  <a:txBody>
                    <a:bodyPr/>
                    <a:p>
                      <a:pPr>
                        <a:buNone/>
                      </a:pPr>
                      <a:endParaRPr lang="en-GB" altLang="en-US"/>
                    </a:p>
                  </a:txBody>
                  <a:tcPr/>
                </a:tc>
              </a:tr>
              <a:tr h="447675">
                <a:tc>
                  <a:txBody>
                    <a:bodyPr/>
                    <a:p>
                      <a:pPr>
                        <a:buNone/>
                      </a:pPr>
                      <a:endParaRPr lang="en-GB" altLang="en-US"/>
                    </a:p>
                  </a:txBody>
                  <a:tcPr/>
                </a:tc>
                <a:tc>
                  <a:txBody>
                    <a:bodyPr/>
                    <a:p>
                      <a:pPr>
                        <a:buNone/>
                      </a:pPr>
                      <a:endParaRPr lang="en-GB" altLang="en-US"/>
                    </a:p>
                  </a:txBody>
                  <a:tcPr/>
                </a:tc>
                <a:tc>
                  <a:txBody>
                    <a:bodyPr/>
                    <a:p>
                      <a:pPr>
                        <a:buNone/>
                      </a:pPr>
                      <a:endParaRPr lang="en-GB" altLang="en-US"/>
                    </a:p>
                  </a:txBody>
                  <a:tcPr/>
                </a:tc>
                <a:tc>
                  <a:txBody>
                    <a:bodyPr/>
                    <a:p>
                      <a:pPr>
                        <a:buNone/>
                      </a:pPr>
                      <a:endParaRPr lang="en-GB" altLang="en-US"/>
                    </a:p>
                  </a:txBody>
                  <a:tcPr/>
                </a:tc>
                <a:tc>
                  <a:txBody>
                    <a:bodyPr/>
                    <a:p>
                      <a:pPr>
                        <a:buNone/>
                      </a:pPr>
                      <a:endParaRPr lang="en-GB" altLang="en-US"/>
                    </a:p>
                  </a:txBody>
                  <a:tcPr/>
                </a:tc>
              </a:tr>
              <a:tr h="448310">
                <a:tc>
                  <a:txBody>
                    <a:bodyPr/>
                    <a:p>
                      <a:pPr>
                        <a:buNone/>
                      </a:pPr>
                      <a:endParaRPr lang="en-GB" altLang="en-US"/>
                    </a:p>
                  </a:txBody>
                  <a:tcPr/>
                </a:tc>
                <a:tc>
                  <a:txBody>
                    <a:bodyPr/>
                    <a:p>
                      <a:pPr>
                        <a:buNone/>
                      </a:pPr>
                      <a:endParaRPr lang="en-GB" altLang="en-US"/>
                    </a:p>
                  </a:txBody>
                  <a:tcPr/>
                </a:tc>
                <a:tc>
                  <a:txBody>
                    <a:bodyPr/>
                    <a:p>
                      <a:pPr>
                        <a:buNone/>
                      </a:pPr>
                      <a:endParaRPr lang="en-GB" altLang="en-US"/>
                    </a:p>
                  </a:txBody>
                  <a:tcPr/>
                </a:tc>
                <a:tc>
                  <a:txBody>
                    <a:bodyPr/>
                    <a:p>
                      <a:pPr>
                        <a:buNone/>
                      </a:pPr>
                      <a:endParaRPr lang="en-GB" altLang="en-US"/>
                    </a:p>
                  </a:txBody>
                  <a:tcPr/>
                </a:tc>
                <a:tc>
                  <a:txBody>
                    <a:bodyPr/>
                    <a:p>
                      <a:pPr>
                        <a:buNone/>
                      </a:pPr>
                      <a:endParaRPr lang="en-GB" altLang="en-US"/>
                    </a:p>
                  </a:txBody>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2" name="Title 1"/>
          <p:cNvSpPr>
            <a:spLocks noGrp="1"/>
          </p:cNvSpPr>
          <p:nvPr>
            <p:ph type="title"/>
          </p:nvPr>
        </p:nvSpPr>
        <p:spPr/>
        <p:txBody>
          <a:bodyPr/>
          <a:p>
            <a:r>
              <a:rPr lang="en-GB" altLang="en-US">
                <a:solidFill>
                  <a:schemeClr val="bg1"/>
                </a:solidFill>
              </a:rPr>
              <a:t>Project Employee Turnover</a:t>
            </a:r>
            <a:endParaRPr lang="en-GB" altLang="en-US">
              <a:solidFill>
                <a:schemeClr val="bg1"/>
              </a:solidFill>
            </a:endParaRPr>
          </a:p>
        </p:txBody>
      </p:sp>
      <p:sp>
        <p:nvSpPr>
          <p:cNvPr id="3" name="Content Placeholder 2"/>
          <p:cNvSpPr>
            <a:spLocks noGrp="1"/>
          </p:cNvSpPr>
          <p:nvPr>
            <p:ph idx="1"/>
          </p:nvPr>
        </p:nvSpPr>
        <p:spPr/>
        <p:txBody>
          <a:bodyPr/>
          <a:p>
            <a:endParaRPr lang="en-GB" altLang="en-US">
              <a:solidFill>
                <a:schemeClr val="bg1"/>
              </a:solidFill>
            </a:endParaRPr>
          </a:p>
          <a:p>
            <a:r>
              <a:rPr lang="en-GB" altLang="en-US">
                <a:solidFill>
                  <a:schemeClr val="bg1"/>
                </a:solidFill>
              </a:rPr>
              <a:t>Attrition - Company does not fill position </a:t>
            </a:r>
            <a:endParaRPr lang="en-GB" altLang="en-US">
              <a:solidFill>
                <a:schemeClr val="bg1"/>
              </a:solidFill>
            </a:endParaRPr>
          </a:p>
          <a:p>
            <a:endParaRPr lang="en-GB" altLang="en-US">
              <a:solidFill>
                <a:schemeClr val="bg1"/>
              </a:solidFill>
            </a:endParaRPr>
          </a:p>
          <a:p>
            <a:r>
              <a:rPr lang="en-GB" altLang="en-US">
                <a:solidFill>
                  <a:schemeClr val="bg1"/>
                </a:solidFill>
              </a:rPr>
              <a:t>Turnover - Company does fill position</a:t>
            </a:r>
            <a:endParaRPr lang="en-GB" altLang="en-US">
              <a:solidFill>
                <a:schemeClr val="bg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2" name="Title 1"/>
          <p:cNvSpPr>
            <a:spLocks noGrp="1"/>
          </p:cNvSpPr>
          <p:nvPr>
            <p:ph type="title"/>
          </p:nvPr>
        </p:nvSpPr>
        <p:spPr/>
        <p:txBody>
          <a:bodyPr/>
          <a:p>
            <a:r>
              <a:rPr lang="en-GB" altLang="en-US">
                <a:solidFill>
                  <a:schemeClr val="bg1"/>
                </a:solidFill>
              </a:rPr>
              <a:t>Azure ML Studio Training Course</a:t>
            </a:r>
            <a:endParaRPr lang="en-GB" altLang="en-US">
              <a:solidFill>
                <a:schemeClr val="bg1"/>
              </a:solidFill>
            </a:endParaRPr>
          </a:p>
        </p:txBody>
      </p:sp>
      <p:pic>
        <p:nvPicPr>
          <p:cNvPr id="4" name="Content Placeholder 3"/>
          <p:cNvPicPr>
            <a:picLocks noChangeAspect="1"/>
          </p:cNvPicPr>
          <p:nvPr>
            <p:ph idx="1"/>
          </p:nvPr>
        </p:nvPicPr>
        <p:blipFill>
          <a:blip r:embed="rId1"/>
          <a:stretch>
            <a:fillRect/>
          </a:stretch>
        </p:blipFill>
        <p:spPr>
          <a:xfrm>
            <a:off x="1780540" y="1440180"/>
            <a:ext cx="8858885" cy="498094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2" name="Title 1"/>
          <p:cNvSpPr>
            <a:spLocks noGrp="1"/>
          </p:cNvSpPr>
          <p:nvPr>
            <p:ph type="title"/>
          </p:nvPr>
        </p:nvSpPr>
        <p:spPr>
          <a:xfrm>
            <a:off x="788035" y="365125"/>
            <a:ext cx="10565765" cy="767715"/>
          </a:xfrm>
        </p:spPr>
        <p:txBody>
          <a:bodyPr/>
          <a:p>
            <a:r>
              <a:rPr lang="en-GB" altLang="en-US">
                <a:solidFill>
                  <a:schemeClr val="bg1"/>
                </a:solidFill>
              </a:rPr>
              <a:t>Project - Automatic Review Analyser</a:t>
            </a:r>
            <a:endParaRPr lang="en-GB" altLang="en-US">
              <a:solidFill>
                <a:schemeClr val="bg1"/>
              </a:solidFill>
            </a:endParaRPr>
          </a:p>
        </p:txBody>
      </p:sp>
      <p:graphicFrame>
        <p:nvGraphicFramePr>
          <p:cNvPr id="5" name="Content Placeholder 4"/>
          <p:cNvGraphicFramePr/>
          <p:nvPr>
            <p:ph idx="1"/>
          </p:nvPr>
        </p:nvGraphicFramePr>
        <p:xfrm>
          <a:off x="698500" y="1132840"/>
          <a:ext cx="10515600" cy="2468880"/>
        </p:xfrm>
        <a:graphic>
          <a:graphicData uri="http://schemas.openxmlformats.org/drawingml/2006/table">
            <a:tbl>
              <a:tblPr firstRow="1" bandRow="1">
                <a:tableStyleId>{5C22544A-7EE6-4342-B048-85BDC9FD1C3A}</a:tableStyleId>
              </a:tblPr>
              <a:tblGrid>
                <a:gridCol w="5257800"/>
                <a:gridCol w="5257800"/>
              </a:tblGrid>
              <a:tr h="365760">
                <a:tc>
                  <a:txBody>
                    <a:bodyPr/>
                    <a:p>
                      <a:pPr>
                        <a:buNone/>
                      </a:pPr>
                      <a:r>
                        <a:rPr lang="en-GB" altLang="en-US"/>
                        <a:t>Review</a:t>
                      </a:r>
                      <a:endParaRPr lang="en-GB" altLang="en-US"/>
                    </a:p>
                  </a:txBody>
                  <a:tcPr/>
                </a:tc>
                <a:tc>
                  <a:txBody>
                    <a:bodyPr/>
                    <a:p>
                      <a:pPr>
                        <a:buNone/>
                      </a:pPr>
                      <a:r>
                        <a:rPr lang="en-GB" altLang="en-US"/>
                        <a:t>Label</a:t>
                      </a:r>
                      <a:endParaRPr lang="en-GB" altLang="en-US"/>
                    </a:p>
                  </a:txBody>
                  <a:tcPr/>
                </a:tc>
              </a:tr>
              <a:tr h="640080">
                <a:tc>
                  <a:txBody>
                    <a:bodyPr/>
                    <a:p>
                      <a:pPr>
                        <a:buNone/>
                      </a:pPr>
                      <a:r>
                        <a:rPr lang="en-GB" altLang="en-US"/>
                        <a:t>Nasty No flavor. The candy is just red, No flavor. Just plan and chewy. I would never buy them again</a:t>
                      </a:r>
                      <a:endParaRPr lang="en-GB" altLang="en-US"/>
                    </a:p>
                  </a:txBody>
                  <a:tcPr/>
                </a:tc>
                <a:tc>
                  <a:txBody>
                    <a:bodyPr/>
                    <a:p>
                      <a:pPr>
                        <a:buNone/>
                      </a:pPr>
                      <a:r>
                        <a:rPr lang="en-GB" altLang="en-US"/>
                        <a:t>-1</a:t>
                      </a:r>
                      <a:endParaRPr lang="en-GB" altLang="en-US"/>
                    </a:p>
                  </a:txBody>
                  <a:tcPr/>
                </a:tc>
              </a:tr>
              <a:tr h="1463040">
                <a:tc>
                  <a:txBody>
                    <a:bodyPr/>
                    <a:p>
                      <a:pPr>
                        <a:buNone/>
                      </a:pPr>
                      <a:r>
                        <a:rPr lang="en-GB" altLang="en-US"/>
                        <a:t>YUMMY! You would never guess that they're sugar-free and it's so great that you can eat them pretty much guilt free! i was so impressed that i've ordered some for myself (w dark chocolate) to take to the office. These are just EXCELLENT!</a:t>
                      </a:r>
                      <a:endParaRPr lang="en-GB" altLang="en-US"/>
                    </a:p>
                  </a:txBody>
                  <a:tcPr/>
                </a:tc>
                <a:tc>
                  <a:txBody>
                    <a:bodyPr/>
                    <a:p>
                      <a:pPr>
                        <a:buNone/>
                      </a:pPr>
                      <a:r>
                        <a:rPr lang="en-GB" altLang="en-US"/>
                        <a:t>1</a:t>
                      </a:r>
                      <a:endParaRPr lang="en-GB" altLang="en-US"/>
                    </a:p>
                  </a:txBody>
                  <a:tcPr/>
                </a:tc>
              </a:tr>
            </a:tbl>
          </a:graphicData>
        </a:graphic>
      </p:graphicFrame>
      <p:sp>
        <p:nvSpPr>
          <p:cNvPr id="7" name="Text Box 6"/>
          <p:cNvSpPr txBox="1"/>
          <p:nvPr/>
        </p:nvSpPr>
        <p:spPr>
          <a:xfrm>
            <a:off x="698500" y="4011295"/>
            <a:ext cx="8208645" cy="1476375"/>
          </a:xfrm>
          <a:prstGeom prst="rect">
            <a:avLst/>
          </a:prstGeom>
          <a:noFill/>
        </p:spPr>
        <p:txBody>
          <a:bodyPr wrap="square" rtlCol="0">
            <a:spAutoFit/>
          </a:bodyPr>
          <a:p>
            <a:r>
              <a:rPr lang="en-GB" altLang="en-US">
                <a:solidFill>
                  <a:schemeClr val="bg1"/>
                </a:solidFill>
              </a:rPr>
              <a:t>Two documents - “Mary loves apples” “Red apples”</a:t>
            </a:r>
            <a:endParaRPr lang="en-GB" altLang="en-US">
              <a:solidFill>
                <a:schemeClr val="bg1"/>
              </a:solidFill>
            </a:endParaRPr>
          </a:p>
          <a:p>
            <a:r>
              <a:rPr lang="en-GB" altLang="en-US">
                <a:solidFill>
                  <a:schemeClr val="bg1"/>
                </a:solidFill>
              </a:rPr>
              <a:t>dictionary - {Mary; loves; apples; red}</a:t>
            </a:r>
            <a:endParaRPr lang="en-GB" altLang="en-US">
              <a:solidFill>
                <a:schemeClr val="bg1"/>
              </a:solidFill>
            </a:endParaRPr>
          </a:p>
          <a:p>
            <a:r>
              <a:rPr lang="en-GB" altLang="en-US">
                <a:solidFill>
                  <a:schemeClr val="bg1"/>
                </a:solidFill>
              </a:rPr>
              <a:t>“Mary loves apples” = (1;1;1;0)</a:t>
            </a:r>
            <a:endParaRPr lang="en-GB" altLang="en-US">
              <a:solidFill>
                <a:schemeClr val="bg1"/>
              </a:solidFill>
            </a:endParaRPr>
          </a:p>
          <a:p>
            <a:r>
              <a:rPr lang="en-GB" altLang="en-US">
                <a:solidFill>
                  <a:schemeClr val="bg1"/>
                </a:solidFill>
              </a:rPr>
              <a:t>“Red apples” = (0;0;1;1)</a:t>
            </a:r>
            <a:endParaRPr lang="en-GB" altLang="en-US">
              <a:solidFill>
                <a:schemeClr val="bg1"/>
              </a:solidFill>
            </a:endParaRPr>
          </a:p>
          <a:p>
            <a:endParaRPr lang="en-GB" altLang="en-US">
              <a:solidFill>
                <a:schemeClr val="bg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2" name="Title 1"/>
          <p:cNvSpPr>
            <a:spLocks noGrp="1"/>
          </p:cNvSpPr>
          <p:nvPr>
            <p:ph type="title"/>
          </p:nvPr>
        </p:nvSpPr>
        <p:spPr/>
        <p:txBody>
          <a:bodyPr/>
          <a:p>
            <a:r>
              <a:rPr lang="en-GB" altLang="en-US">
                <a:solidFill>
                  <a:schemeClr val="bg1"/>
                </a:solidFill>
              </a:rPr>
              <a:t>Perceptron</a:t>
            </a:r>
            <a:endParaRPr lang="en-GB" altLang="en-US">
              <a:solidFill>
                <a:schemeClr val="bg1"/>
              </a:solidFill>
            </a:endParaRPr>
          </a:p>
        </p:txBody>
      </p:sp>
      <p:pic>
        <p:nvPicPr>
          <p:cNvPr id="4" name="Content Placeholder 3"/>
          <p:cNvPicPr>
            <a:picLocks noChangeAspect="1"/>
          </p:cNvPicPr>
          <p:nvPr>
            <p:ph idx="1"/>
          </p:nvPr>
        </p:nvPicPr>
        <p:blipFill>
          <a:blip r:embed="rId1"/>
          <a:stretch>
            <a:fillRect/>
          </a:stretch>
        </p:blipFill>
        <p:spPr>
          <a:xfrm>
            <a:off x="2765425" y="2713355"/>
            <a:ext cx="6659880" cy="257556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2" name="Title 1"/>
          <p:cNvSpPr>
            <a:spLocks noGrp="1"/>
          </p:cNvSpPr>
          <p:nvPr>
            <p:ph type="title"/>
          </p:nvPr>
        </p:nvSpPr>
        <p:spPr/>
        <p:txBody>
          <a:bodyPr/>
          <a:p>
            <a:r>
              <a:rPr lang="en-GB" altLang="en-US">
                <a:solidFill>
                  <a:schemeClr val="bg1"/>
                </a:solidFill>
              </a:rPr>
              <a:t>Project - MNIST Images of Digits </a:t>
            </a:r>
            <a:endParaRPr lang="en-GB" altLang="en-US">
              <a:solidFill>
                <a:schemeClr val="bg1"/>
              </a:solidFill>
            </a:endParaRPr>
          </a:p>
        </p:txBody>
      </p:sp>
      <p:pic>
        <p:nvPicPr>
          <p:cNvPr id="4" name="Content Placeholder 3"/>
          <p:cNvPicPr>
            <a:picLocks noChangeAspect="1"/>
          </p:cNvPicPr>
          <p:nvPr>
            <p:ph idx="1"/>
          </p:nvPr>
        </p:nvPicPr>
        <p:blipFill>
          <a:blip r:embed="rId1"/>
          <a:stretch>
            <a:fillRect/>
          </a:stretch>
        </p:blipFill>
        <p:spPr>
          <a:xfrm>
            <a:off x="3920490" y="1469390"/>
            <a:ext cx="4288790" cy="428879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71625" y="1874520"/>
            <a:ext cx="9302750" cy="4337685"/>
          </a:xfrm>
        </p:spPr>
        <p:txBody>
          <a:bodyPr>
            <a:normAutofit fontScale="90000"/>
          </a:bodyPr>
          <a:lstStyle/>
          <a:p>
            <a:pPr marL="0" indent="0" algn="l"/>
            <a:br>
              <a:rPr lang="en-GB" altLang="en-US" sz="2665" dirty="0">
                <a:solidFill>
                  <a:schemeClr val="bg1"/>
                </a:solidFill>
              </a:rPr>
            </a:br>
            <a:br>
              <a:rPr lang="en-GB" altLang="en-US" sz="2665" dirty="0">
                <a:solidFill>
                  <a:schemeClr val="bg1"/>
                </a:solidFill>
              </a:rPr>
            </a:br>
            <a:br>
              <a:rPr lang="en-GB" altLang="en-US" sz="2665" dirty="0">
                <a:solidFill>
                  <a:schemeClr val="bg1"/>
                </a:solidFill>
              </a:rPr>
            </a:br>
            <a:br>
              <a:rPr lang="en-GB" altLang="en-US" sz="2665" dirty="0">
                <a:solidFill>
                  <a:schemeClr val="bg1"/>
                </a:solidFill>
              </a:rPr>
            </a:br>
            <a:br>
              <a:rPr lang="en-GB" altLang="en-US" sz="2665" dirty="0">
                <a:solidFill>
                  <a:schemeClr val="bg1"/>
                </a:solidFill>
              </a:rPr>
            </a:br>
            <a:br>
              <a:rPr lang="en-GB" altLang="en-US" sz="2665" dirty="0">
                <a:solidFill>
                  <a:schemeClr val="bg1"/>
                </a:solidFill>
              </a:rPr>
            </a:br>
            <a:br>
              <a:rPr lang="en-GB" altLang="en-US" sz="2665" dirty="0">
                <a:solidFill>
                  <a:schemeClr val="bg1"/>
                </a:solidFill>
              </a:rPr>
            </a:br>
            <a:br>
              <a:rPr lang="en-GB" altLang="en-US" sz="2665" dirty="0">
                <a:solidFill>
                  <a:schemeClr val="bg1"/>
                </a:solidFill>
              </a:rPr>
            </a:br>
            <a:br>
              <a:rPr lang="en-GB" altLang="en-US" sz="2665" dirty="0">
                <a:solidFill>
                  <a:schemeClr val="bg1"/>
                </a:solidFill>
              </a:rPr>
            </a:br>
            <a:br>
              <a:rPr lang="en-GB" altLang="en-US" sz="2665" dirty="0">
                <a:solidFill>
                  <a:schemeClr val="bg1"/>
                </a:solidFill>
              </a:rPr>
            </a:br>
            <a:br>
              <a:rPr lang="en-GB" altLang="en-US" sz="2665" dirty="0">
                <a:solidFill>
                  <a:schemeClr val="bg1"/>
                </a:solidFill>
              </a:rPr>
            </a:br>
            <a:br>
              <a:rPr lang="en-GB" altLang="en-US" sz="2665" dirty="0">
                <a:solidFill>
                  <a:schemeClr val="bg1"/>
                </a:solidFill>
              </a:rPr>
            </a:br>
            <a:br>
              <a:rPr lang="en-GB" altLang="en-US" sz="2665" dirty="0">
                <a:solidFill>
                  <a:schemeClr val="bg1"/>
                </a:solidFill>
              </a:rPr>
            </a:br>
            <a:br>
              <a:rPr lang="en-GB" altLang="en-US" sz="2665" dirty="0">
                <a:solidFill>
                  <a:schemeClr val="bg1"/>
                </a:solidFill>
              </a:rPr>
            </a:br>
            <a:br>
              <a:rPr lang="en-GB" altLang="en-US" sz="2665" dirty="0">
                <a:solidFill>
                  <a:schemeClr val="bg1"/>
                </a:solidFill>
              </a:rPr>
            </a:br>
            <a:br>
              <a:rPr lang="en-GB" altLang="en-US" sz="2665" dirty="0">
                <a:solidFill>
                  <a:schemeClr val="bg1"/>
                </a:solidFill>
              </a:rPr>
            </a:br>
            <a:br>
              <a:rPr lang="en-GB" altLang="en-US" sz="2665" dirty="0">
                <a:solidFill>
                  <a:schemeClr val="bg1"/>
                </a:solidFill>
              </a:rPr>
            </a:br>
            <a:br>
              <a:rPr lang="en-GB" altLang="en-US" sz="2665" dirty="0">
                <a:solidFill>
                  <a:schemeClr val="bg1"/>
                </a:solidFill>
              </a:rPr>
            </a:br>
            <a:br>
              <a:rPr lang="en-GB" altLang="en-US" sz="2665" dirty="0">
                <a:solidFill>
                  <a:schemeClr val="bg1"/>
                </a:solidFill>
              </a:rPr>
            </a:br>
            <a:br>
              <a:rPr lang="en-GB" altLang="en-US" sz="2665" dirty="0">
                <a:solidFill>
                  <a:schemeClr val="bg1"/>
                </a:solidFill>
              </a:rPr>
            </a:br>
            <a:br>
              <a:rPr lang="en-GB" altLang="en-US" sz="2665" dirty="0">
                <a:solidFill>
                  <a:schemeClr val="bg1"/>
                </a:solidFill>
              </a:rPr>
            </a:br>
            <a:br>
              <a:rPr lang="en-GB" altLang="en-US" sz="2665" dirty="0">
                <a:solidFill>
                  <a:schemeClr val="bg1"/>
                </a:solidFill>
              </a:rPr>
            </a:br>
            <a:br>
              <a:rPr lang="en-GB" altLang="en-US" sz="2665" dirty="0">
                <a:solidFill>
                  <a:schemeClr val="bg1"/>
                </a:solidFill>
              </a:rPr>
            </a:br>
            <a:br>
              <a:rPr lang="en-GB" altLang="en-US" sz="2665" dirty="0">
                <a:solidFill>
                  <a:schemeClr val="bg1"/>
                </a:solidFill>
              </a:rPr>
            </a:br>
            <a:br>
              <a:rPr lang="en-GB" altLang="en-US" sz="2665" dirty="0">
                <a:solidFill>
                  <a:schemeClr val="bg1"/>
                </a:solidFill>
              </a:rPr>
            </a:br>
            <a:br>
              <a:rPr lang="en-GB" altLang="en-US" sz="2665" dirty="0">
                <a:solidFill>
                  <a:schemeClr val="bg1"/>
                </a:solidFill>
              </a:rPr>
            </a:br>
            <a:br>
              <a:rPr lang="en-GB" altLang="en-US" sz="3555" dirty="0">
                <a:solidFill>
                  <a:schemeClr val="bg1"/>
                </a:solidFill>
              </a:rPr>
            </a:br>
            <a:br>
              <a:rPr lang="en-GB" altLang="en-US" sz="4800" dirty="0">
                <a:solidFill>
                  <a:schemeClr val="bg1"/>
                </a:solidFill>
              </a:rPr>
            </a:br>
            <a:br>
              <a:rPr lang="en-GB" altLang="en-US" dirty="0">
                <a:solidFill>
                  <a:schemeClr val="bg1"/>
                </a:solidFill>
              </a:rPr>
            </a:br>
            <a:endParaRPr lang="en-GB" altLang="en-US" dirty="0">
              <a:solidFill>
                <a:schemeClr val="bg1"/>
              </a:solidFill>
            </a:endParaRPr>
          </a:p>
        </p:txBody>
      </p:sp>
      <p:sp>
        <p:nvSpPr>
          <p:cNvPr id="4" name="Text Box 3"/>
          <p:cNvSpPr txBox="1"/>
          <p:nvPr/>
        </p:nvSpPr>
        <p:spPr>
          <a:xfrm>
            <a:off x="886460" y="660400"/>
            <a:ext cx="10598785" cy="4892675"/>
          </a:xfrm>
          <a:prstGeom prst="rect">
            <a:avLst/>
          </a:prstGeom>
          <a:noFill/>
        </p:spPr>
        <p:txBody>
          <a:bodyPr wrap="square" rtlCol="0">
            <a:spAutoFit/>
          </a:bodyPr>
          <a:p>
            <a:pPr indent="0">
              <a:buNone/>
            </a:pPr>
            <a:endParaRPr lang="en-GB" altLang="en-US" sz="2400" dirty="0">
              <a:solidFill>
                <a:schemeClr val="bg1"/>
              </a:solidFill>
              <a:sym typeface="+mn-ea"/>
            </a:endParaRPr>
          </a:p>
          <a:p>
            <a:pPr indent="0">
              <a:buNone/>
            </a:pPr>
            <a:endParaRPr lang="en-GB" altLang="en-US" sz="2400" dirty="0">
              <a:solidFill>
                <a:schemeClr val="bg1"/>
              </a:solidFill>
              <a:sym typeface="+mn-ea"/>
            </a:endParaRPr>
          </a:p>
          <a:p>
            <a:pPr indent="0">
              <a:buNone/>
            </a:pPr>
            <a:r>
              <a:rPr lang="en-GB" altLang="en-US" sz="2400" dirty="0">
                <a:solidFill>
                  <a:schemeClr val="bg1"/>
                </a:solidFill>
                <a:sym typeface="+mn-ea"/>
              </a:rPr>
              <a:t>-Credit Data- Logistic, C.45 Tree</a:t>
            </a:r>
            <a:br>
              <a:rPr lang="en-GB" altLang="en-US" sz="2400" dirty="0">
                <a:solidFill>
                  <a:schemeClr val="bg1"/>
                </a:solidFill>
                <a:sym typeface="+mn-ea"/>
              </a:rPr>
            </a:br>
            <a:r>
              <a:rPr lang="en-GB" altLang="en-US" sz="2400" dirty="0">
                <a:solidFill>
                  <a:schemeClr val="bg1"/>
                </a:solidFill>
                <a:sym typeface="+mn-ea"/>
              </a:rPr>
              <a:t>-Backgammon - Genetic Algo</a:t>
            </a:r>
            <a:br>
              <a:rPr lang="en-GB" altLang="en-US" sz="2400" dirty="0">
                <a:solidFill>
                  <a:schemeClr val="bg1"/>
                </a:solidFill>
                <a:sym typeface="+mn-ea"/>
              </a:rPr>
            </a:br>
            <a:r>
              <a:rPr lang="en-GB" altLang="en-US" sz="2400" dirty="0">
                <a:solidFill>
                  <a:schemeClr val="bg1"/>
                </a:solidFill>
                <a:sym typeface="+mn-ea"/>
              </a:rPr>
              <a:t>-Procurement Data - Multi-Class Text Classification</a:t>
            </a:r>
            <a:br>
              <a:rPr lang="en-GB" altLang="en-US" sz="2400" dirty="0">
                <a:solidFill>
                  <a:schemeClr val="bg1"/>
                </a:solidFill>
                <a:sym typeface="+mn-ea"/>
              </a:rPr>
            </a:br>
            <a:r>
              <a:rPr lang="en-GB" altLang="en-US" sz="2400" dirty="0">
                <a:solidFill>
                  <a:schemeClr val="bg1"/>
                </a:solidFill>
                <a:sym typeface="+mn-ea"/>
              </a:rPr>
              <a:t>-Demand Forecasting - Pre-processing advice</a:t>
            </a:r>
            <a:br>
              <a:rPr lang="en-GB" altLang="en-US" sz="2400" dirty="0">
                <a:solidFill>
                  <a:schemeClr val="bg1"/>
                </a:solidFill>
                <a:sym typeface="+mn-ea"/>
              </a:rPr>
            </a:br>
            <a:r>
              <a:rPr lang="en-GB" altLang="en-US" sz="2400" dirty="0">
                <a:solidFill>
                  <a:schemeClr val="bg1"/>
                </a:solidFill>
                <a:sym typeface="+mn-ea"/>
              </a:rPr>
              <a:t>-Minimum Viable Product - Employee Attrition</a:t>
            </a:r>
            <a:br>
              <a:rPr lang="en-GB" altLang="en-US" sz="2400" dirty="0">
                <a:solidFill>
                  <a:schemeClr val="bg1"/>
                </a:solidFill>
                <a:sym typeface="+mn-ea"/>
              </a:rPr>
            </a:br>
            <a:r>
              <a:rPr lang="en-GB" altLang="en-US" sz="2400" dirty="0">
                <a:solidFill>
                  <a:schemeClr val="bg1"/>
                </a:solidFill>
                <a:sym typeface="+mn-ea"/>
              </a:rPr>
              <a:t>-Azure Machine Learning - Training Course </a:t>
            </a:r>
            <a:br>
              <a:rPr lang="en-GB" altLang="en-US" sz="2400" dirty="0">
                <a:solidFill>
                  <a:schemeClr val="bg1"/>
                </a:solidFill>
                <a:sym typeface="+mn-ea"/>
              </a:rPr>
            </a:br>
            <a:r>
              <a:rPr lang="en-GB" altLang="en-US" sz="2400" dirty="0">
                <a:solidFill>
                  <a:schemeClr val="bg1"/>
                </a:solidFill>
                <a:sym typeface="+mn-ea"/>
              </a:rPr>
              <a:t>-Product Reviews - Perceptron</a:t>
            </a:r>
            <a:br>
              <a:rPr lang="en-GB" altLang="en-US" sz="2400" dirty="0">
                <a:solidFill>
                  <a:schemeClr val="bg1"/>
                </a:solidFill>
                <a:sym typeface="+mn-ea"/>
              </a:rPr>
            </a:br>
            <a:r>
              <a:rPr lang="en-GB" altLang="en-US" sz="2400" dirty="0">
                <a:solidFill>
                  <a:schemeClr val="bg1"/>
                </a:solidFill>
                <a:sym typeface="+mn-ea"/>
              </a:rPr>
              <a:t>-Digit Recognition -  SVM, Multinomial Regression, PCA, Kernals, Neural, Fully Connected, Convolutional</a:t>
            </a:r>
            <a:br>
              <a:rPr lang="en-GB" altLang="en-US" sz="2400" dirty="0">
                <a:solidFill>
                  <a:schemeClr val="bg1"/>
                </a:solidFill>
                <a:sym typeface="+mn-ea"/>
              </a:rPr>
            </a:br>
            <a:r>
              <a:rPr lang="en-GB" altLang="en-US" sz="2400" dirty="0">
                <a:solidFill>
                  <a:schemeClr val="bg1"/>
                </a:solidFill>
                <a:sym typeface="+mn-ea"/>
              </a:rPr>
              <a:t>-Ratings - Unsupervised</a:t>
            </a:r>
            <a:br>
              <a:rPr lang="en-GB" altLang="en-US" sz="2400" dirty="0">
                <a:solidFill>
                  <a:schemeClr val="bg1"/>
                </a:solidFill>
                <a:sym typeface="+mn-ea"/>
              </a:rPr>
            </a:br>
            <a:r>
              <a:rPr lang="en-GB" altLang="en-US" sz="2400" dirty="0">
                <a:solidFill>
                  <a:schemeClr val="bg1"/>
                </a:solidFill>
                <a:sym typeface="+mn-ea"/>
              </a:rPr>
              <a:t>-Text-Based Game - Reinforcement</a:t>
            </a:r>
            <a:endParaRPr lang="en-GB" altLang="en-US" sz="2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2" name="Title 1"/>
          <p:cNvSpPr>
            <a:spLocks noGrp="1"/>
          </p:cNvSpPr>
          <p:nvPr>
            <p:ph type="title"/>
          </p:nvPr>
        </p:nvSpPr>
        <p:spPr/>
        <p:txBody>
          <a:bodyPr/>
          <a:p>
            <a:r>
              <a:rPr lang="en-GB" altLang="en-US">
                <a:solidFill>
                  <a:schemeClr val="bg1"/>
                </a:solidFill>
              </a:rPr>
              <a:t>Project - MNIST images of Digits</a:t>
            </a:r>
            <a:endParaRPr lang="en-GB" altLang="en-US">
              <a:solidFill>
                <a:schemeClr val="bg1"/>
              </a:solidFill>
            </a:endParaRPr>
          </a:p>
        </p:txBody>
      </p:sp>
      <p:pic>
        <p:nvPicPr>
          <p:cNvPr id="4" name="Content Placeholder 3"/>
          <p:cNvPicPr>
            <a:picLocks noChangeAspect="1"/>
          </p:cNvPicPr>
          <p:nvPr>
            <p:ph idx="1"/>
          </p:nvPr>
        </p:nvPicPr>
        <p:blipFill>
          <a:blip r:embed="rId1"/>
          <a:stretch>
            <a:fillRect/>
          </a:stretch>
        </p:blipFill>
        <p:spPr>
          <a:xfrm>
            <a:off x="1624965" y="1691005"/>
            <a:ext cx="9385300" cy="396113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2" name="Title 1"/>
          <p:cNvSpPr>
            <a:spLocks noGrp="1"/>
          </p:cNvSpPr>
          <p:nvPr>
            <p:ph type="title"/>
          </p:nvPr>
        </p:nvSpPr>
        <p:spPr/>
        <p:txBody>
          <a:bodyPr/>
          <a:p>
            <a:r>
              <a:rPr lang="en-GB" altLang="en-US">
                <a:solidFill>
                  <a:schemeClr val="bg1"/>
                </a:solidFill>
              </a:rPr>
              <a:t>CRISP-DM, the Agile Way</a:t>
            </a:r>
            <a:endParaRPr lang="en-GB" altLang="en-US">
              <a:solidFill>
                <a:schemeClr val="bg1"/>
              </a:solidFill>
            </a:endParaRPr>
          </a:p>
        </p:txBody>
      </p:sp>
      <p:pic>
        <p:nvPicPr>
          <p:cNvPr id="4" name="Content Placeholder 3"/>
          <p:cNvPicPr>
            <a:picLocks noChangeAspect="1"/>
          </p:cNvPicPr>
          <p:nvPr>
            <p:ph idx="1"/>
          </p:nvPr>
        </p:nvPicPr>
        <p:blipFill>
          <a:blip r:embed="rId1"/>
          <a:stretch>
            <a:fillRect/>
          </a:stretch>
        </p:blipFill>
        <p:spPr>
          <a:xfrm>
            <a:off x="1327150" y="1560195"/>
            <a:ext cx="9525635" cy="472567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n>
                  <a:solidFill>
                    <a:prstClr val="black">
                      <a:lumMod val="75000"/>
                      <a:lumOff val="25000"/>
                      <a:alpha val="10000"/>
                    </a:prstClr>
                  </a:solidFill>
                </a:ln>
                <a:solidFill>
                  <a:schemeClr val="bg1"/>
                </a:solidFill>
                <a:effectLst>
                  <a:outerShdw blurRad="9525" dist="25400" dir="14640000" algn="tl" rotWithShape="0">
                    <a:prstClr val="black">
                      <a:alpha val="30000"/>
                    </a:prstClr>
                  </a:outerShdw>
                </a:effectLst>
              </a:rPr>
              <a:t>Methodology-CRISP-DM</a:t>
            </a:r>
            <a:endParaRPr lang="en-US" dirty="0">
              <a:ln>
                <a:solidFill>
                  <a:prstClr val="black">
                    <a:lumMod val="75000"/>
                    <a:lumOff val="25000"/>
                    <a:alpha val="10000"/>
                  </a:prstClr>
                </a:solidFill>
              </a:ln>
              <a:solidFill>
                <a:schemeClr val="bg1"/>
              </a:solidFill>
              <a:effectLst>
                <a:outerShdw blurRad="9525" dist="25400" dir="14640000" algn="tl" rotWithShape="0">
                  <a:prstClr val="black">
                    <a:alpha val="30000"/>
                  </a:prstClr>
                </a:outerShdw>
              </a:effectLst>
            </a:endParaRPr>
          </a:p>
        </p:txBody>
      </p:sp>
      <p:sp>
        <p:nvSpPr>
          <p:cNvPr id="3" name="Content Placeholder 2"/>
          <p:cNvSpPr>
            <a:spLocks noGrp="1"/>
          </p:cNvSpPr>
          <p:nvPr>
            <p:ph idx="1"/>
          </p:nvPr>
        </p:nvSpPr>
        <p:spPr/>
        <p:txBody>
          <a:bodyPr>
            <a:normAutofit fontScale="55000" lnSpcReduction="20000"/>
          </a:bodyPr>
          <a:lstStyle/>
          <a:p>
            <a:pPr marL="37465" indent="0">
              <a:buNone/>
            </a:pPr>
            <a:endParaRPr lang="en-US"/>
          </a:p>
          <a:p>
            <a:pPr indent="-305435"/>
            <a:r>
              <a:rPr lang="en-US">
                <a:ln>
                  <a:solidFill>
                    <a:prstClr val="black">
                      <a:lumMod val="75000"/>
                      <a:lumOff val="25000"/>
                      <a:alpha val="10000"/>
                    </a:prstClr>
                  </a:solidFill>
                </a:ln>
                <a:solidFill>
                  <a:schemeClr val="bg1"/>
                </a:solidFill>
                <a:effectLst>
                  <a:outerShdw blurRad="9525" dist="25400" dir="14640000" algn="tl" rotWithShape="0">
                    <a:prstClr val="black">
                      <a:alpha val="30000"/>
                    </a:prstClr>
                  </a:outerShdw>
                </a:effectLst>
              </a:rPr>
              <a:t>Business Understanding</a:t>
            </a:r>
            <a:endParaRPr lang="en-US" dirty="0">
              <a:ln>
                <a:solidFill>
                  <a:prstClr val="black">
                    <a:lumMod val="75000"/>
                    <a:lumOff val="25000"/>
                    <a:alpha val="10000"/>
                  </a:prstClr>
                </a:solidFill>
              </a:ln>
              <a:solidFill>
                <a:schemeClr val="bg1"/>
              </a:solidFill>
              <a:effectLst>
                <a:outerShdw blurRad="9525" dist="25400" dir="14640000" algn="tl" rotWithShape="0">
                  <a:prstClr val="black">
                    <a:alpha val="30000"/>
                  </a:prstClr>
                </a:outerShdw>
              </a:effectLst>
            </a:endParaRPr>
          </a:p>
          <a:p>
            <a:pPr marL="719455" lvl="1" indent="-269875"/>
            <a:r>
              <a:rPr lang="en-US">
                <a:ln>
                  <a:solidFill>
                    <a:prstClr val="black">
                      <a:lumMod val="75000"/>
                      <a:lumOff val="25000"/>
                      <a:alpha val="10000"/>
                    </a:prstClr>
                  </a:solidFill>
                </a:ln>
                <a:solidFill>
                  <a:schemeClr val="bg1"/>
                </a:solidFill>
                <a:effectLst>
                  <a:outerShdw blurRad="9525" dist="25400" dir="14640000" algn="tl" rotWithShape="0">
                    <a:prstClr val="black">
                      <a:alpha val="30000"/>
                    </a:prstClr>
                  </a:outerShdw>
                </a:effectLst>
              </a:rPr>
              <a:t>Who are the stakeholders? What are their objectives? Can objectives be reconciled? Do they </a:t>
            </a:r>
            <a:r>
              <a:rPr lang="en-US" dirty="0">
                <a:ln>
                  <a:solidFill>
                    <a:prstClr val="black">
                      <a:lumMod val="75000"/>
                      <a:lumOff val="25000"/>
                      <a:alpha val="10000"/>
                    </a:prstClr>
                  </a:solidFill>
                </a:ln>
                <a:solidFill>
                  <a:schemeClr val="bg1"/>
                </a:solidFill>
                <a:effectLst>
                  <a:outerShdw blurRad="9525" dist="25400" dir="14640000" algn="tl" rotWithShape="0">
                    <a:prstClr val="black">
                      <a:alpha val="30000"/>
                    </a:prstClr>
                  </a:outerShdw>
                </a:effectLst>
              </a:rPr>
              <a:t>understand the risk? Can we get stakeholders to work together to agreement exact </a:t>
            </a:r>
            <a:r>
              <a:rPr lang="en-US">
                <a:ln>
                  <a:solidFill>
                    <a:prstClr val="black">
                      <a:lumMod val="75000"/>
                      <a:lumOff val="25000"/>
                      <a:alpha val="10000"/>
                    </a:prstClr>
                  </a:solidFill>
                </a:ln>
                <a:solidFill>
                  <a:schemeClr val="bg1"/>
                </a:solidFill>
                <a:effectLst>
                  <a:outerShdw blurRad="9525" dist="25400" dir="14640000" algn="tl" rotWithShape="0">
                    <a:prstClr val="black">
                      <a:alpha val="30000"/>
                    </a:prstClr>
                  </a:outerShdw>
                </a:effectLst>
              </a:rPr>
              <a:t>objectives?</a:t>
            </a:r>
            <a:endParaRPr lang="en-US" dirty="0">
              <a:ln>
                <a:solidFill>
                  <a:prstClr val="black">
                    <a:lumMod val="75000"/>
                    <a:lumOff val="25000"/>
                    <a:alpha val="10000"/>
                  </a:prstClr>
                </a:solidFill>
              </a:ln>
              <a:solidFill>
                <a:schemeClr val="bg1"/>
              </a:solidFill>
              <a:effectLst>
                <a:outerShdw blurRad="9525" dist="25400" dir="14640000" algn="tl" rotWithShape="0">
                  <a:prstClr val="black">
                    <a:alpha val="30000"/>
                  </a:prstClr>
                </a:outerShdw>
              </a:effectLst>
            </a:endParaRPr>
          </a:p>
          <a:p>
            <a:pPr indent="-305435"/>
            <a:r>
              <a:rPr lang="en-US" dirty="0">
                <a:ln>
                  <a:solidFill>
                    <a:prstClr val="black">
                      <a:lumMod val="75000"/>
                      <a:lumOff val="25000"/>
                      <a:alpha val="10000"/>
                    </a:prstClr>
                  </a:solidFill>
                </a:ln>
                <a:solidFill>
                  <a:schemeClr val="bg1"/>
                </a:solidFill>
                <a:effectLst>
                  <a:outerShdw blurRad="9525" dist="25400" dir="14640000" algn="tl" rotWithShape="0">
                    <a:prstClr val="black">
                      <a:alpha val="30000"/>
                    </a:prstClr>
                  </a:outerShdw>
                </a:effectLst>
              </a:rPr>
              <a:t>Data Understanding</a:t>
            </a:r>
            <a:endParaRPr lang="en-US" dirty="0">
              <a:ln>
                <a:solidFill>
                  <a:prstClr val="black">
                    <a:lumMod val="75000"/>
                    <a:lumOff val="25000"/>
                    <a:alpha val="10000"/>
                  </a:prstClr>
                </a:solidFill>
              </a:ln>
              <a:solidFill>
                <a:schemeClr val="bg1"/>
              </a:solidFill>
              <a:effectLst>
                <a:outerShdw blurRad="9525" dist="25400" dir="14640000" algn="tl" rotWithShape="0">
                  <a:prstClr val="black">
                    <a:alpha val="30000"/>
                  </a:prstClr>
                </a:outerShdw>
              </a:effectLst>
            </a:endParaRPr>
          </a:p>
          <a:p>
            <a:pPr marL="719455" lvl="1" indent="-269875"/>
            <a:r>
              <a:rPr lang="en-US">
                <a:ln>
                  <a:solidFill>
                    <a:prstClr val="black">
                      <a:lumMod val="75000"/>
                      <a:lumOff val="25000"/>
                      <a:alpha val="10000"/>
                    </a:prstClr>
                  </a:solidFill>
                </a:ln>
                <a:solidFill>
                  <a:schemeClr val="bg1"/>
                </a:solidFill>
                <a:effectLst>
                  <a:outerShdw blurRad="9525" dist="25400" dir="14640000" algn="tl" rotWithShape="0">
                    <a:prstClr val="black">
                      <a:alpha val="30000"/>
                    </a:prstClr>
                  </a:outerShdw>
                </a:effectLst>
              </a:rPr>
              <a:t>What have we got, what is important and what do we need to do to get it into a usable format? Structured, Unstructured, Batch, Stream, </a:t>
            </a:r>
            <a:r>
              <a:rPr lang="en-US" dirty="0">
                <a:ln>
                  <a:solidFill>
                    <a:prstClr val="black">
                      <a:lumMod val="75000"/>
                      <a:lumOff val="25000"/>
                      <a:alpha val="10000"/>
                    </a:prstClr>
                  </a:solidFill>
                </a:ln>
                <a:solidFill>
                  <a:schemeClr val="bg1"/>
                </a:solidFill>
                <a:effectLst>
                  <a:outerShdw blurRad="9525" dist="25400" dir="14640000" algn="tl" rotWithShape="0">
                    <a:prstClr val="black">
                      <a:alpha val="30000"/>
                    </a:prstClr>
                  </a:outerShdw>
                </a:effectLst>
              </a:rPr>
              <a:t>Pipelines.</a:t>
            </a:r>
            <a:endParaRPr lang="en-US" dirty="0">
              <a:ln>
                <a:solidFill>
                  <a:prstClr val="black">
                    <a:lumMod val="75000"/>
                    <a:lumOff val="25000"/>
                    <a:alpha val="10000"/>
                  </a:prstClr>
                </a:solidFill>
              </a:ln>
              <a:solidFill>
                <a:schemeClr val="bg1"/>
              </a:solidFill>
              <a:effectLst>
                <a:outerShdw blurRad="9525" dist="25400" dir="14640000" algn="tl" rotWithShape="0">
                  <a:prstClr val="black">
                    <a:alpha val="30000"/>
                  </a:prstClr>
                </a:outerShdw>
              </a:effectLst>
            </a:endParaRPr>
          </a:p>
          <a:p>
            <a:pPr indent="-305435"/>
            <a:r>
              <a:rPr lang="en-US">
                <a:ln>
                  <a:solidFill>
                    <a:prstClr val="black">
                      <a:lumMod val="75000"/>
                      <a:lumOff val="25000"/>
                      <a:alpha val="10000"/>
                    </a:prstClr>
                  </a:solidFill>
                </a:ln>
                <a:solidFill>
                  <a:schemeClr val="bg1"/>
                </a:solidFill>
                <a:effectLst>
                  <a:outerShdw blurRad="9525" dist="25400" dir="14640000" algn="tl" rotWithShape="0">
                    <a:prstClr val="black">
                      <a:alpha val="30000"/>
                    </a:prstClr>
                  </a:outerShdw>
                </a:effectLst>
              </a:rPr>
              <a:t>Data Preparation</a:t>
            </a:r>
            <a:endParaRPr lang="en-US" dirty="0">
              <a:ln>
                <a:solidFill>
                  <a:prstClr val="black">
                    <a:lumMod val="75000"/>
                    <a:lumOff val="25000"/>
                    <a:alpha val="10000"/>
                  </a:prstClr>
                </a:solidFill>
              </a:ln>
              <a:solidFill>
                <a:schemeClr val="bg1"/>
              </a:solidFill>
              <a:effectLst>
                <a:outerShdw blurRad="9525" dist="25400" dir="14640000" algn="tl" rotWithShape="0">
                  <a:prstClr val="black">
                    <a:alpha val="30000"/>
                  </a:prstClr>
                </a:outerShdw>
              </a:effectLst>
            </a:endParaRPr>
          </a:p>
          <a:p>
            <a:pPr marL="719455" lvl="1" indent="-269875"/>
            <a:r>
              <a:rPr lang="en-US">
                <a:ln>
                  <a:solidFill>
                    <a:prstClr val="black">
                      <a:lumMod val="75000"/>
                      <a:lumOff val="25000"/>
                      <a:alpha val="10000"/>
                    </a:prstClr>
                  </a:solidFill>
                </a:ln>
                <a:solidFill>
                  <a:schemeClr val="bg1"/>
                </a:solidFill>
                <a:effectLst>
                  <a:outerShdw blurRad="9525" dist="25400" dir="14640000" algn="tl" rotWithShape="0">
                    <a:prstClr val="black">
                      <a:alpha val="30000"/>
                    </a:prstClr>
                  </a:outerShdw>
                </a:effectLst>
              </a:rPr>
              <a:t>Cleansing, Wrangling, Featture Engineering. </a:t>
            </a:r>
            <a:endParaRPr lang="en-US">
              <a:ln>
                <a:solidFill>
                  <a:prstClr val="black">
                    <a:lumMod val="75000"/>
                    <a:lumOff val="25000"/>
                    <a:alpha val="10000"/>
                  </a:prstClr>
                </a:solidFill>
              </a:ln>
              <a:solidFill>
                <a:schemeClr val="bg1"/>
              </a:solidFill>
              <a:effectLst>
                <a:outerShdw blurRad="9525" dist="25400" dir="14640000" algn="tl" rotWithShape="0">
                  <a:prstClr val="black">
                    <a:alpha val="30000"/>
                  </a:prstClr>
                </a:outerShdw>
              </a:effectLst>
            </a:endParaRPr>
          </a:p>
          <a:p>
            <a:pPr indent="-305435"/>
            <a:r>
              <a:rPr lang="en-US">
                <a:ln>
                  <a:solidFill>
                    <a:prstClr val="black">
                      <a:lumMod val="75000"/>
                      <a:lumOff val="25000"/>
                      <a:alpha val="10000"/>
                    </a:prstClr>
                  </a:solidFill>
                </a:ln>
                <a:solidFill>
                  <a:schemeClr val="bg1"/>
                </a:solidFill>
                <a:effectLst>
                  <a:outerShdw blurRad="9525" dist="25400" dir="14640000" algn="tl" rotWithShape="0">
                    <a:prstClr val="black">
                      <a:alpha val="30000"/>
                    </a:prstClr>
                  </a:outerShdw>
                </a:effectLst>
              </a:rPr>
              <a:t>Modelling</a:t>
            </a:r>
            <a:endParaRPr lang="en-US" dirty="0">
              <a:ln>
                <a:solidFill>
                  <a:prstClr val="black">
                    <a:lumMod val="75000"/>
                    <a:lumOff val="25000"/>
                    <a:alpha val="10000"/>
                  </a:prstClr>
                </a:solidFill>
              </a:ln>
              <a:solidFill>
                <a:schemeClr val="bg1"/>
              </a:solidFill>
              <a:effectLst>
                <a:outerShdw blurRad="9525" dist="25400" dir="14640000" algn="tl" rotWithShape="0">
                  <a:prstClr val="black">
                    <a:alpha val="30000"/>
                  </a:prstClr>
                </a:outerShdw>
              </a:effectLst>
            </a:endParaRPr>
          </a:p>
          <a:p>
            <a:pPr marL="719455" lvl="1" indent="-269875"/>
            <a:r>
              <a:rPr lang="en-US">
                <a:ln>
                  <a:solidFill>
                    <a:prstClr val="black">
                      <a:lumMod val="75000"/>
                      <a:lumOff val="25000"/>
                      <a:alpha val="10000"/>
                    </a:prstClr>
                  </a:solidFill>
                </a:ln>
                <a:solidFill>
                  <a:schemeClr val="bg1"/>
                </a:solidFill>
                <a:effectLst>
                  <a:outerShdw blurRad="9525" dist="25400" dir="14640000" algn="tl" rotWithShape="0">
                    <a:prstClr val="black">
                      <a:alpha val="30000"/>
                    </a:prstClr>
                  </a:outerShdw>
                </a:effectLst>
              </a:rPr>
              <a:t>Automated hyperparamter </a:t>
            </a:r>
            <a:r>
              <a:rPr lang="en-US" dirty="0">
                <a:ln>
                  <a:solidFill>
                    <a:prstClr val="black">
                      <a:lumMod val="75000"/>
                      <a:lumOff val="25000"/>
                      <a:alpha val="10000"/>
                    </a:prstClr>
                  </a:solidFill>
                </a:ln>
                <a:solidFill>
                  <a:schemeClr val="bg1"/>
                </a:solidFill>
                <a:effectLst>
                  <a:outerShdw blurRad="9525" dist="25400" dir="14640000" algn="tl" rotWithShape="0">
                    <a:prstClr val="black">
                      <a:alpha val="30000"/>
                    </a:prstClr>
                  </a:outerShdw>
                </a:effectLst>
              </a:rPr>
              <a:t>tuning.</a:t>
            </a:r>
            <a:endParaRPr lang="en-US" dirty="0">
              <a:ln>
                <a:solidFill>
                  <a:prstClr val="black">
                    <a:lumMod val="75000"/>
                    <a:lumOff val="25000"/>
                    <a:alpha val="10000"/>
                  </a:prstClr>
                </a:solidFill>
              </a:ln>
              <a:solidFill>
                <a:schemeClr val="bg1"/>
              </a:solidFill>
              <a:effectLst>
                <a:outerShdw blurRad="9525" dist="25400" dir="14640000" algn="tl" rotWithShape="0">
                  <a:prstClr val="black">
                    <a:alpha val="30000"/>
                  </a:prstClr>
                </a:outerShdw>
              </a:effectLst>
            </a:endParaRPr>
          </a:p>
          <a:p>
            <a:pPr indent="-305435"/>
            <a:r>
              <a:rPr lang="en-US" dirty="0">
                <a:ln>
                  <a:solidFill>
                    <a:prstClr val="black">
                      <a:lumMod val="75000"/>
                      <a:lumOff val="25000"/>
                      <a:alpha val="10000"/>
                    </a:prstClr>
                  </a:solidFill>
                </a:ln>
                <a:solidFill>
                  <a:schemeClr val="bg1"/>
                </a:solidFill>
                <a:effectLst>
                  <a:outerShdw blurRad="9525" dist="25400" dir="14640000" algn="tl" rotWithShape="0">
                    <a:prstClr val="black">
                      <a:alpha val="30000"/>
                    </a:prstClr>
                  </a:outerShdw>
                </a:effectLst>
              </a:rPr>
              <a:t>Evaluation</a:t>
            </a:r>
            <a:endParaRPr lang="en-US" dirty="0">
              <a:ln>
                <a:solidFill>
                  <a:prstClr val="black">
                    <a:lumMod val="75000"/>
                    <a:lumOff val="25000"/>
                    <a:alpha val="10000"/>
                  </a:prstClr>
                </a:solidFill>
              </a:ln>
              <a:solidFill>
                <a:schemeClr val="bg1"/>
              </a:solidFill>
              <a:effectLst>
                <a:outerShdw blurRad="9525" dist="25400" dir="14640000" algn="tl" rotWithShape="0">
                  <a:prstClr val="black">
                    <a:alpha val="30000"/>
                  </a:prstClr>
                </a:outerShdw>
              </a:effectLst>
            </a:endParaRPr>
          </a:p>
          <a:p>
            <a:pPr indent="-305435"/>
            <a:r>
              <a:rPr lang="en-US">
                <a:ln>
                  <a:solidFill>
                    <a:prstClr val="black">
                      <a:lumMod val="75000"/>
                      <a:lumOff val="25000"/>
                      <a:alpha val="10000"/>
                    </a:prstClr>
                  </a:solidFill>
                </a:ln>
                <a:solidFill>
                  <a:schemeClr val="bg1"/>
                </a:solidFill>
                <a:effectLst>
                  <a:outerShdw blurRad="9525" dist="25400" dir="14640000" algn="tl" rotWithShape="0">
                    <a:prstClr val="black">
                      <a:alpha val="30000"/>
                    </a:prstClr>
                  </a:outerShdw>
                </a:effectLst>
              </a:rPr>
              <a:t>Deployment</a:t>
            </a:r>
            <a:endParaRPr lang="en-US" dirty="0">
              <a:ln>
                <a:solidFill>
                  <a:prstClr val="black">
                    <a:lumMod val="75000"/>
                    <a:lumOff val="25000"/>
                    <a:alpha val="10000"/>
                  </a:prstClr>
                </a:solidFill>
              </a:ln>
              <a:solidFill>
                <a:schemeClr val="bg1"/>
              </a:solidFill>
              <a:effectLst>
                <a:outerShdw blurRad="9525" dist="25400" dir="14640000" algn="tl" rotWithShape="0">
                  <a:prstClr val="black">
                    <a:alpha val="30000"/>
                  </a:prstClr>
                </a:outerShdw>
              </a:effectLst>
            </a:endParaRPr>
          </a:p>
          <a:p>
            <a:pPr marL="719455" lvl="1" indent="-269875"/>
            <a:r>
              <a:rPr lang="en-US">
                <a:ln>
                  <a:solidFill>
                    <a:prstClr val="black">
                      <a:lumMod val="75000"/>
                      <a:lumOff val="25000"/>
                      <a:alpha val="10000"/>
                    </a:prstClr>
                  </a:solidFill>
                </a:ln>
                <a:solidFill>
                  <a:schemeClr val="bg1"/>
                </a:solidFill>
                <a:effectLst>
                  <a:outerShdw blurRad="9525" dist="25400" dir="14640000" algn="tl" rotWithShape="0">
                    <a:prstClr val="black">
                      <a:alpha val="30000"/>
                    </a:prstClr>
                  </a:outerShdw>
                </a:effectLst>
              </a:rPr>
              <a:t>Ongoining Managment</a:t>
            </a:r>
            <a:endParaRPr lang="en-US">
              <a:ln>
                <a:solidFill>
                  <a:prstClr val="black">
                    <a:lumMod val="75000"/>
                    <a:lumOff val="25000"/>
                    <a:alpha val="10000"/>
                  </a:prstClr>
                </a:solidFill>
              </a:ln>
              <a:solidFill>
                <a:schemeClr val="bg1"/>
              </a:solidFill>
              <a:effectLst>
                <a:outerShdw blurRad="9525" dist="25400" dir="14640000" algn="tl" rotWithShape="0">
                  <a:prstClr val="black">
                    <a:alpha val="30000"/>
                  </a:prstClr>
                </a:out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2" name="Title 1"/>
          <p:cNvSpPr>
            <a:spLocks noGrp="1"/>
          </p:cNvSpPr>
          <p:nvPr>
            <p:ph type="title"/>
          </p:nvPr>
        </p:nvSpPr>
        <p:spPr/>
        <p:txBody>
          <a:bodyPr/>
          <a:p>
            <a:r>
              <a:rPr lang="en-GB" altLang="en-US">
                <a:solidFill>
                  <a:schemeClr val="bg1"/>
                </a:solidFill>
              </a:rPr>
              <a:t>Project - Credit Data </a:t>
            </a:r>
            <a:endParaRPr lang="en-GB" altLang="en-US">
              <a:solidFill>
                <a:schemeClr val="bg1"/>
              </a:solidFill>
            </a:endParaRPr>
          </a:p>
        </p:txBody>
      </p:sp>
      <p:sp>
        <p:nvSpPr>
          <p:cNvPr id="3" name="Content Placeholder 2"/>
          <p:cNvSpPr>
            <a:spLocks noGrp="1"/>
          </p:cNvSpPr>
          <p:nvPr>
            <p:ph idx="1"/>
          </p:nvPr>
        </p:nvSpPr>
        <p:spPr/>
        <p:txBody>
          <a:bodyPr/>
          <a:p>
            <a:pPr marL="0" indent="0">
              <a:buNone/>
            </a:pPr>
            <a:r>
              <a:rPr lang="en-GB" altLang="en-US">
                <a:solidFill>
                  <a:schemeClr val="bg1"/>
                </a:solidFill>
              </a:rPr>
              <a:t>Data Understanding and Preperation</a:t>
            </a:r>
            <a:endParaRPr lang="en-GB" altLang="en-US">
              <a:solidFill>
                <a:schemeClr val="bg1"/>
              </a:solidFill>
            </a:endParaRPr>
          </a:p>
          <a:p>
            <a:pPr marL="0" indent="0">
              <a:buNone/>
            </a:pPr>
            <a:r>
              <a:rPr lang="en-GB" altLang="en-US">
                <a:solidFill>
                  <a:schemeClr val="bg1"/>
                </a:solidFill>
              </a:rPr>
              <a:t>Modelling</a:t>
            </a:r>
            <a:endParaRPr lang="en-GB" altLang="en-US">
              <a:solidFill>
                <a:schemeClr val="bg1"/>
              </a:solidFill>
            </a:endParaRPr>
          </a:p>
          <a:p>
            <a:pPr marL="0" indent="0">
              <a:buNone/>
            </a:pPr>
            <a:r>
              <a:rPr lang="en-GB" altLang="en-US">
                <a:solidFill>
                  <a:schemeClr val="bg1"/>
                </a:solidFill>
              </a:rPr>
              <a:t>	Logistic Regression</a:t>
            </a:r>
            <a:endParaRPr lang="en-GB" altLang="en-US">
              <a:solidFill>
                <a:schemeClr val="bg1"/>
              </a:solidFill>
            </a:endParaRPr>
          </a:p>
          <a:p>
            <a:pPr marL="0" indent="0">
              <a:buNone/>
            </a:pPr>
            <a:r>
              <a:rPr lang="en-GB" altLang="en-US">
                <a:solidFill>
                  <a:schemeClr val="bg1"/>
                </a:solidFill>
              </a:rPr>
              <a:t>	C4.5 - Divide and Conquer</a:t>
            </a:r>
            <a:endParaRPr lang="en-GB" altLang="en-US">
              <a:solidFill>
                <a:schemeClr val="bg1"/>
              </a:solidFill>
            </a:endParaRPr>
          </a:p>
          <a:p>
            <a:pPr marL="0" indent="0">
              <a:buNone/>
            </a:pPr>
            <a:endParaRPr lang="en-GB" altLang="en-US">
              <a:solidFill>
                <a:schemeClr val="bg1"/>
              </a:solidFill>
            </a:endParaRPr>
          </a:p>
          <a:p>
            <a:pPr marL="0" indent="0">
              <a:buNone/>
            </a:pPr>
            <a:endParaRPr lang="en-GB" altLang="en-US">
              <a:solidFill>
                <a:schemeClr val="bg1"/>
              </a:solidFill>
            </a:endParaRPr>
          </a:p>
          <a:p>
            <a:pPr marL="0" indent="0">
              <a:buNone/>
            </a:pPr>
            <a:endParaRPr lang="en-GB" altLang="en-US">
              <a:solidFill>
                <a:schemeClr val="bg1"/>
              </a:solidFill>
            </a:endParaRPr>
          </a:p>
          <a:p>
            <a:pPr marL="0" indent="0">
              <a:buNone/>
            </a:pPr>
            <a:endParaRPr lang="en-GB" altLang="en-US">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2" name="Title 1"/>
          <p:cNvSpPr>
            <a:spLocks noGrp="1"/>
          </p:cNvSpPr>
          <p:nvPr>
            <p:ph type="title"/>
          </p:nvPr>
        </p:nvSpPr>
        <p:spPr/>
        <p:txBody>
          <a:bodyPr/>
          <a:p>
            <a:r>
              <a:rPr lang="en-GB" altLang="en-US">
                <a:solidFill>
                  <a:schemeClr val="bg1"/>
                </a:solidFill>
              </a:rPr>
              <a:t>Project - Backgammon  </a:t>
            </a:r>
            <a:endParaRPr lang="en-GB" altLang="en-US">
              <a:solidFill>
                <a:schemeClr val="bg1"/>
              </a:solidFill>
            </a:endParaRPr>
          </a:p>
        </p:txBody>
      </p:sp>
      <p:sp>
        <p:nvSpPr>
          <p:cNvPr id="3" name="Content Placeholder 2"/>
          <p:cNvSpPr>
            <a:spLocks noGrp="1"/>
          </p:cNvSpPr>
          <p:nvPr>
            <p:ph idx="1"/>
          </p:nvPr>
        </p:nvSpPr>
        <p:spPr/>
        <p:txBody>
          <a:bodyPr/>
          <a:p>
            <a:pPr marL="0" indent="0">
              <a:buNone/>
            </a:pPr>
            <a:endParaRPr lang="en-GB" altLang="en-US">
              <a:solidFill>
                <a:schemeClr val="bg1"/>
              </a:solidFill>
            </a:endParaRPr>
          </a:p>
          <a:p>
            <a:pPr marL="0" indent="0">
              <a:buNone/>
            </a:pPr>
            <a:r>
              <a:rPr lang="en-GB" altLang="en-US">
                <a:solidFill>
                  <a:schemeClr val="bg1"/>
                </a:solidFill>
              </a:rPr>
              <a:t>Minimax, Alpha Beta Pruning, Evaluation functions. </a:t>
            </a:r>
            <a:endParaRPr lang="en-GB" altLang="en-US">
              <a:solidFill>
                <a:schemeClr val="bg1"/>
              </a:solidFill>
            </a:endParaRPr>
          </a:p>
          <a:p>
            <a:pPr marL="0" indent="0">
              <a:buNone/>
            </a:pPr>
            <a:r>
              <a:rPr lang="en-GB" altLang="en-US">
                <a:solidFill>
                  <a:schemeClr val="bg1"/>
                </a:solidFill>
              </a:rPr>
              <a:t>Evolutionary Computing (genetic algorithms)</a:t>
            </a:r>
            <a:endParaRPr lang="en-GB" altLang="en-US">
              <a:solidFill>
                <a:schemeClr val="bg1"/>
              </a:solidFill>
            </a:endParaRPr>
          </a:p>
          <a:p>
            <a:pPr marL="0" indent="0">
              <a:buNone/>
            </a:pPr>
            <a:r>
              <a:rPr lang="en-GB" altLang="en-US">
                <a:solidFill>
                  <a:schemeClr val="bg1"/>
                </a:solidFill>
              </a:rPr>
              <a:t>Neural networks and Machine learning</a:t>
            </a:r>
            <a:endParaRPr lang="en-GB" altLang="en-US">
              <a:solidFill>
                <a:schemeClr val="bg1"/>
              </a:solidFill>
            </a:endParaRPr>
          </a:p>
          <a:p>
            <a:pPr marL="0" indent="0">
              <a:buNone/>
            </a:pPr>
            <a:endParaRPr lang="en-GB" altLang="en-US">
              <a:solidFill>
                <a:schemeClr val="bg1"/>
              </a:solidFill>
            </a:endParaRPr>
          </a:p>
          <a:p>
            <a:pPr marL="0" indent="0">
              <a:buNone/>
            </a:pPr>
            <a:endParaRPr lang="en-GB" altLang="en-US">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2" name="Title 1"/>
          <p:cNvSpPr>
            <a:spLocks noGrp="1"/>
          </p:cNvSpPr>
          <p:nvPr>
            <p:ph type="title"/>
          </p:nvPr>
        </p:nvSpPr>
        <p:spPr/>
        <p:txBody>
          <a:bodyPr/>
          <a:p>
            <a:r>
              <a:rPr lang="en-GB" altLang="en-US">
                <a:solidFill>
                  <a:schemeClr val="bg1"/>
                </a:solidFill>
              </a:rPr>
              <a:t>Mimimax and Alpha Beta Pruning</a:t>
            </a:r>
            <a:endParaRPr lang="en-GB" altLang="en-US">
              <a:solidFill>
                <a:schemeClr val="bg1"/>
              </a:solidFill>
            </a:endParaRPr>
          </a:p>
        </p:txBody>
      </p:sp>
      <p:graphicFrame>
        <p:nvGraphicFramePr>
          <p:cNvPr id="4" name="Content Placeholder 3"/>
          <p:cNvGraphicFramePr>
            <a:graphicFrameLocks noChangeAspect="1"/>
          </p:cNvGraphicFramePr>
          <p:nvPr>
            <p:ph idx="1"/>
          </p:nvPr>
        </p:nvGraphicFramePr>
        <p:xfrm>
          <a:off x="1494790" y="1444625"/>
          <a:ext cx="9806305" cy="4544060"/>
        </p:xfrm>
        <a:graphic>
          <a:graphicData uri="http://schemas.openxmlformats.org/presentationml/2006/ole">
            <mc:AlternateContent xmlns:mc="http://schemas.openxmlformats.org/markup-compatibility/2006">
              <mc:Choice xmlns:v="urn:schemas-microsoft-com:vml" Requires="v">
                <p:oleObj spid="_x0000_s5" name="" r:id="rId1" imgW="6553200" imgH="3649980" progId="Paint.Picture">
                  <p:embed/>
                </p:oleObj>
              </mc:Choice>
              <mc:Fallback>
                <p:oleObj name="" r:id="rId1" imgW="6553200" imgH="3649980" progId="Paint.Picture">
                  <p:embed/>
                  <p:pic>
                    <p:nvPicPr>
                      <p:cNvPr id="0" name="Picture 4"/>
                      <p:cNvPicPr/>
                      <p:nvPr/>
                    </p:nvPicPr>
                    <p:blipFill>
                      <a:blip r:embed="rId2"/>
                      <a:stretch>
                        <a:fillRect/>
                      </a:stretch>
                    </p:blipFill>
                    <p:spPr>
                      <a:xfrm>
                        <a:off x="1494790" y="1444625"/>
                        <a:ext cx="9806305" cy="4544060"/>
                      </a:xfrm>
                      <a:prstGeom prst="rect">
                        <a:avLst/>
                      </a:prstGeom>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2" name="Title 1"/>
          <p:cNvSpPr>
            <a:spLocks noGrp="1"/>
          </p:cNvSpPr>
          <p:nvPr>
            <p:ph type="title"/>
          </p:nvPr>
        </p:nvSpPr>
        <p:spPr/>
        <p:txBody>
          <a:bodyPr/>
          <a:p>
            <a:r>
              <a:rPr lang="en-GB" altLang="en-US">
                <a:solidFill>
                  <a:schemeClr val="bg1"/>
                </a:solidFill>
              </a:rPr>
              <a:t>Crossover and Mutation</a:t>
            </a:r>
            <a:endParaRPr lang="en-GB" altLang="en-US">
              <a:solidFill>
                <a:schemeClr val="bg1"/>
              </a:solidFill>
            </a:endParaRPr>
          </a:p>
        </p:txBody>
      </p:sp>
      <p:pic>
        <p:nvPicPr>
          <p:cNvPr id="4" name="Content Placeholder 3"/>
          <p:cNvPicPr>
            <a:picLocks noChangeAspect="1"/>
          </p:cNvPicPr>
          <p:nvPr>
            <p:ph idx="1"/>
          </p:nvPr>
        </p:nvPicPr>
        <p:blipFill>
          <a:blip r:embed="rId1"/>
          <a:stretch>
            <a:fillRect/>
          </a:stretch>
        </p:blipFill>
        <p:spPr>
          <a:xfrm>
            <a:off x="838200" y="2038350"/>
            <a:ext cx="10515600" cy="39249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2" name="Title 1"/>
          <p:cNvSpPr>
            <a:spLocks noGrp="1"/>
          </p:cNvSpPr>
          <p:nvPr>
            <p:ph type="title"/>
          </p:nvPr>
        </p:nvSpPr>
        <p:spPr/>
        <p:txBody>
          <a:bodyPr/>
          <a:p>
            <a:r>
              <a:rPr lang="en-GB" altLang="en-US">
                <a:solidFill>
                  <a:schemeClr val="bg1"/>
                </a:solidFill>
              </a:rPr>
              <a:t>Project - Multi-Class Text Classification</a:t>
            </a:r>
            <a:endParaRPr lang="en-GB" altLang="en-US">
              <a:solidFill>
                <a:schemeClr val="bg1"/>
              </a:solidFill>
            </a:endParaRPr>
          </a:p>
        </p:txBody>
      </p:sp>
      <p:graphicFrame>
        <p:nvGraphicFramePr>
          <p:cNvPr id="5" name="Content Placeholder 2"/>
          <p:cNvGraphicFramePr>
            <a:graphicFrameLocks noGrp="1"/>
          </p:cNvGraphicFramePr>
          <p:nvPr/>
        </p:nvGraphicFramePr>
        <p:xfrm>
          <a:off x="112351" y="1690758"/>
          <a:ext cx="6266011" cy="489954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2050" name="Picture 2" descr="Image for post"/>
          <p:cNvPicPr>
            <a:picLocks noChangeAspect="1" noChangeArrowheads="1"/>
          </p:cNvPicPr>
          <p:nvPr>
            <p:ph idx="1"/>
          </p:nvPr>
        </p:nvPicPr>
        <p:blipFill>
          <a:blip r:embed="rId6">
            <a:extLst>
              <a:ext uri="{28A0092B-C50C-407E-A947-70E740481C1C}">
                <a14:useLocalDpi xmlns:a14="http://schemas.microsoft.com/office/drawing/2010/main" val="0"/>
              </a:ext>
            </a:extLst>
          </a:blip>
          <a:stretch>
            <a:fillRect/>
          </a:stretch>
        </p:blipFill>
        <p:spPr bwMode="auto">
          <a:xfrm>
            <a:off x="5876925" y="2172970"/>
            <a:ext cx="6315075" cy="39350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3445</Words>
  <Application>WPS Presentation</Application>
  <PresentationFormat>Widescreen</PresentationFormat>
  <Paragraphs>121</Paragraphs>
  <Slides>20</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20</vt:i4>
      </vt:variant>
    </vt:vector>
  </HeadingPairs>
  <TitlesOfParts>
    <vt:vector size="35" baseType="lpstr">
      <vt:lpstr>Arial</vt:lpstr>
      <vt:lpstr>SimSun</vt:lpstr>
      <vt:lpstr>Wingdings</vt:lpstr>
      <vt:lpstr>Calibri Light</vt:lpstr>
      <vt:lpstr>Calibri</vt:lpstr>
      <vt:lpstr>Microsoft YaHei</vt:lpstr>
      <vt:lpstr>Arial Unicode MS</vt:lpstr>
      <vt:lpstr>Arial Nova</vt:lpstr>
      <vt:lpstr>Wingdings 2</vt:lpstr>
      <vt:lpstr>medium-content-serif-font</vt:lpstr>
      <vt:lpstr>Segoe Print</vt:lpstr>
      <vt:lpstr>Trebuchet MS</vt:lpstr>
      <vt:lpstr>Office Theme</vt:lpstr>
      <vt:lpstr>Paint.Picture</vt:lpstr>
      <vt:lpstr>Paint.Picture</vt:lpstr>
      <vt:lpstr>Multi-Class Text Classification</vt:lpstr>
      <vt:lpstr>PowerPoint 演示文稿</vt:lpstr>
      <vt:lpstr>PowerPoint 演示文稿</vt:lpstr>
      <vt:lpstr>Methodology-CRISP-DM</vt:lpstr>
      <vt:lpstr>PowerPoint 演示文稿</vt:lpstr>
      <vt:lpstr>Project - Credit Data </vt:lpstr>
      <vt:lpstr>PowerPoint 演示文稿</vt:lpstr>
      <vt:lpstr>PowerPoint 演示文稿</vt:lpstr>
      <vt:lpstr>PowerPoint 演示文稿</vt:lpstr>
      <vt:lpstr>Correlations</vt:lpstr>
      <vt:lpstr>Encoding Text  One-Hot TDF-IDF Word Embeddings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Projects</dc:title>
  <dc:creator/>
  <cp:lastModifiedBy>Viz Good</cp:lastModifiedBy>
  <cp:revision>5</cp:revision>
  <dcterms:created xsi:type="dcterms:W3CDTF">2021-06-22T10:28:08Z</dcterms:created>
  <dcterms:modified xsi:type="dcterms:W3CDTF">2021-06-23T10:28:23Z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2057-11.2.0.10152</vt:lpwstr>
  </property>
</Properties>
</file>