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media/image1.svg" ContentType="image/svg+xml"/>
  <Override PartName="/ppt/media/image2.svg" ContentType="image/svg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0" r:id="rId3"/>
    <p:sldId id="292" r:id="rId4"/>
    <p:sldId id="293" r:id="rId5"/>
    <p:sldId id="282" r:id="rId6"/>
    <p:sldId id="283" r:id="rId7"/>
    <p:sldId id="287" r:id="rId8"/>
    <p:sldId id="286" r:id="rId9"/>
    <p:sldId id="288" r:id="rId10"/>
    <p:sldId id="284" r:id="rId11"/>
    <p:sldId id="289" r:id="rId12"/>
    <p:sldId id="290" r:id="rId13"/>
    <p:sldId id="285" r:id="rId14"/>
    <p:sldId id="291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2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svg"/><Relationship Id="rId5" Type="http://schemas.openxmlformats.org/officeDocument/2006/relationships/image" Target="../media/image14.png"/><Relationship Id="rId4" Type="http://schemas.openxmlformats.org/officeDocument/2006/relationships/image" Target="../media/image2.svg"/><Relationship Id="rId3" Type="http://schemas.openxmlformats.org/officeDocument/2006/relationships/image" Target="../media/image13.png"/><Relationship Id="rId2" Type="http://schemas.openxmlformats.org/officeDocument/2006/relationships/image" Target="../media/image1.svg"/><Relationship Id="rId1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svg"/><Relationship Id="rId5" Type="http://schemas.openxmlformats.org/officeDocument/2006/relationships/image" Target="../media/image14.png"/><Relationship Id="rId4" Type="http://schemas.openxmlformats.org/officeDocument/2006/relationships/image" Target="../media/image2.svg"/><Relationship Id="rId3" Type="http://schemas.openxmlformats.org/officeDocument/2006/relationships/image" Target="../media/image13.png"/><Relationship Id="rId2" Type="http://schemas.openxmlformats.org/officeDocument/2006/relationships/image" Target="../media/image1.sv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921ADE-FC01-405F-AF3B-BED0B3C26613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9A5B0DA-D691-4608-A22E-6400F811A6AB}">
      <dgm:prSet/>
      <dgm:spPr/>
      <dgm:t>
        <a:bodyPr/>
        <a:lstStyle/>
        <a:p>
          <a:r>
            <a:rPr lang="en-GB" b="0" i="0"/>
            <a:t>Logistic regression gives useful probabilities for binary-class problems.</a:t>
          </a:r>
          <a:endParaRPr lang="en-US"/>
        </a:p>
      </dgm:t>
    </dgm:pt>
    <dgm:pt modelId="{95FF8A79-27D8-4B28-9D53-B238FBE3BE7E}" cxnId="{413ECE92-B5DD-4792-929D-4DBCED898EBB}" type="parTrans">
      <dgm:prSet/>
      <dgm:spPr/>
      <dgm:t>
        <a:bodyPr/>
        <a:lstStyle/>
        <a:p>
          <a:endParaRPr lang="en-US"/>
        </a:p>
      </dgm:t>
    </dgm:pt>
    <dgm:pt modelId="{93730D4B-B34B-40B4-A51D-319DDE89FFCE}" cxnId="{413ECE92-B5DD-4792-929D-4DBCED898EBB}" type="sibTrans">
      <dgm:prSet/>
      <dgm:spPr/>
      <dgm:t>
        <a:bodyPr/>
        <a:lstStyle/>
        <a:p>
          <a:endParaRPr lang="en-US"/>
        </a:p>
      </dgm:t>
    </dgm:pt>
    <dgm:pt modelId="{00D46253-C75F-4313-AE4F-9CB295F04EFC}">
      <dgm:prSet/>
      <dgm:spPr/>
      <dgm:t>
        <a:bodyPr/>
        <a:lstStyle/>
        <a:p>
          <a:r>
            <a:rPr lang="en-GB" b="0" i="0"/>
            <a:t>spam / not-spam</a:t>
          </a:r>
          <a:endParaRPr lang="en-US"/>
        </a:p>
      </dgm:t>
    </dgm:pt>
    <dgm:pt modelId="{22B8D587-12E5-4528-A24D-71DC2A716E09}" cxnId="{76BA15BD-7219-488C-8750-E6351F457B07}" type="parTrans">
      <dgm:prSet/>
      <dgm:spPr/>
      <dgm:t>
        <a:bodyPr/>
        <a:lstStyle/>
        <a:p>
          <a:endParaRPr lang="en-US"/>
        </a:p>
      </dgm:t>
    </dgm:pt>
    <dgm:pt modelId="{86F807AE-43D7-4362-9CD1-0B420A4F45E4}" cxnId="{76BA15BD-7219-488C-8750-E6351F457B07}" type="sibTrans">
      <dgm:prSet/>
      <dgm:spPr/>
      <dgm:t>
        <a:bodyPr/>
        <a:lstStyle/>
        <a:p>
          <a:endParaRPr lang="en-US"/>
        </a:p>
      </dgm:t>
    </dgm:pt>
    <dgm:pt modelId="{FC07980F-38DC-4D67-932A-B1B651C17AF6}">
      <dgm:prSet/>
      <dgm:spPr/>
      <dgm:t>
        <a:bodyPr/>
        <a:lstStyle/>
        <a:p>
          <a:r>
            <a:rPr lang="en-GB" b="0" i="0"/>
            <a:t>click / not-click</a:t>
          </a:r>
          <a:endParaRPr lang="en-US"/>
        </a:p>
      </dgm:t>
    </dgm:pt>
    <dgm:pt modelId="{900166FA-C6F9-4FCC-AE07-6D34C5251968}" cxnId="{4B1FBB26-4421-46A4-9683-36220460F1A7}" type="parTrans">
      <dgm:prSet/>
      <dgm:spPr/>
      <dgm:t>
        <a:bodyPr/>
        <a:lstStyle/>
        <a:p>
          <a:endParaRPr lang="en-US"/>
        </a:p>
      </dgm:t>
    </dgm:pt>
    <dgm:pt modelId="{9243AB51-40E4-4F84-9110-9F52CAF21A3A}" cxnId="{4B1FBB26-4421-46A4-9683-36220460F1A7}" type="sibTrans">
      <dgm:prSet/>
      <dgm:spPr/>
      <dgm:t>
        <a:bodyPr/>
        <a:lstStyle/>
        <a:p>
          <a:endParaRPr lang="en-US"/>
        </a:p>
      </dgm:t>
    </dgm:pt>
    <dgm:pt modelId="{8E1BEEFC-D1F8-4455-8215-A54790B0F182}">
      <dgm:prSet/>
      <dgm:spPr/>
      <dgm:t>
        <a:bodyPr/>
        <a:lstStyle/>
        <a:p>
          <a:r>
            <a:rPr lang="en-GB" b="0" i="0"/>
            <a:t>What about multi-class problems?</a:t>
          </a:r>
          <a:endParaRPr lang="en-US"/>
        </a:p>
      </dgm:t>
    </dgm:pt>
    <dgm:pt modelId="{2920C9D4-3960-4173-8717-32906EC2C52F}" cxnId="{15C8D626-885D-4861-BA18-AC387DC0540A}" type="parTrans">
      <dgm:prSet/>
      <dgm:spPr/>
      <dgm:t>
        <a:bodyPr/>
        <a:lstStyle/>
        <a:p>
          <a:endParaRPr lang="en-US"/>
        </a:p>
      </dgm:t>
    </dgm:pt>
    <dgm:pt modelId="{8BEEDFD3-7E95-43F6-AC4C-4113D7BE5750}" cxnId="{15C8D626-885D-4861-BA18-AC387DC0540A}" type="sibTrans">
      <dgm:prSet/>
      <dgm:spPr/>
      <dgm:t>
        <a:bodyPr/>
        <a:lstStyle/>
        <a:p>
          <a:endParaRPr lang="en-US"/>
        </a:p>
      </dgm:t>
    </dgm:pt>
    <dgm:pt modelId="{B5574427-8F9A-4AF6-84FC-F9089BFB08A8}">
      <dgm:prSet/>
      <dgm:spPr/>
      <dgm:t>
        <a:bodyPr/>
        <a:lstStyle/>
        <a:p>
          <a:r>
            <a:rPr lang="en-GB" b="0" i="0"/>
            <a:t>apple, banana, car, cardiologist, ..., walk sign, zebra, zoo</a:t>
          </a:r>
          <a:endParaRPr lang="en-US"/>
        </a:p>
      </dgm:t>
    </dgm:pt>
    <dgm:pt modelId="{D8C474C3-CE76-43EE-BC0C-CB0D6620324D}" cxnId="{14462EAD-5F6D-4FDE-B26E-C630DB46FC43}" type="parTrans">
      <dgm:prSet/>
      <dgm:spPr/>
      <dgm:t>
        <a:bodyPr/>
        <a:lstStyle/>
        <a:p>
          <a:endParaRPr lang="en-US"/>
        </a:p>
      </dgm:t>
    </dgm:pt>
    <dgm:pt modelId="{C123EE35-8121-489D-940C-E61F5D30C864}" cxnId="{14462EAD-5F6D-4FDE-B26E-C630DB46FC43}" type="sibTrans">
      <dgm:prSet/>
      <dgm:spPr/>
      <dgm:t>
        <a:bodyPr/>
        <a:lstStyle/>
        <a:p>
          <a:endParaRPr lang="en-US"/>
        </a:p>
      </dgm:t>
    </dgm:pt>
    <dgm:pt modelId="{20265531-840A-44B7-96E8-2FE483B193B9}">
      <dgm:prSet/>
      <dgm:spPr/>
      <dgm:t>
        <a:bodyPr/>
        <a:lstStyle/>
        <a:p>
          <a:r>
            <a:rPr lang="en-GB" b="0" i="0"/>
            <a:t>red, orange, yellow, green, blue, indigo, violet</a:t>
          </a:r>
          <a:endParaRPr lang="en-US"/>
        </a:p>
      </dgm:t>
    </dgm:pt>
    <dgm:pt modelId="{5450D6A7-47DD-49DA-BFD4-D8A58C3767AB}" cxnId="{C88E5FCC-339D-4B8C-9C7B-9476A4F1BFA1}" type="parTrans">
      <dgm:prSet/>
      <dgm:spPr/>
      <dgm:t>
        <a:bodyPr/>
        <a:lstStyle/>
        <a:p>
          <a:endParaRPr lang="en-US"/>
        </a:p>
      </dgm:t>
    </dgm:pt>
    <dgm:pt modelId="{4A270B6B-F220-405F-BFDE-BDAFA6EBD5B7}" cxnId="{C88E5FCC-339D-4B8C-9C7B-9476A4F1BFA1}" type="sibTrans">
      <dgm:prSet/>
      <dgm:spPr/>
      <dgm:t>
        <a:bodyPr/>
        <a:lstStyle/>
        <a:p>
          <a:endParaRPr lang="en-US"/>
        </a:p>
      </dgm:t>
    </dgm:pt>
    <dgm:pt modelId="{676DC8A2-7AD2-417F-8D10-7806DB2E9F40}">
      <dgm:prSet/>
      <dgm:spPr/>
      <dgm:t>
        <a:bodyPr/>
        <a:lstStyle/>
        <a:p>
          <a:r>
            <a:rPr lang="en-GB" b="0" i="0"/>
            <a:t>animal, vegetable, mineral</a:t>
          </a:r>
          <a:endParaRPr lang="en-US"/>
        </a:p>
      </dgm:t>
    </dgm:pt>
    <dgm:pt modelId="{6B614B2D-CA99-43F3-8B51-BFC071BE31F1}" cxnId="{728B5B4E-2354-407B-B578-B9041B169460}" type="parTrans">
      <dgm:prSet/>
      <dgm:spPr/>
      <dgm:t>
        <a:bodyPr/>
        <a:lstStyle/>
        <a:p>
          <a:endParaRPr lang="en-US"/>
        </a:p>
      </dgm:t>
    </dgm:pt>
    <dgm:pt modelId="{E9F820C5-CD70-4A6A-8C32-7259C13A4BDD}" cxnId="{728B5B4E-2354-407B-B578-B9041B169460}" type="sibTrans">
      <dgm:prSet/>
      <dgm:spPr/>
      <dgm:t>
        <a:bodyPr/>
        <a:lstStyle/>
        <a:p>
          <a:endParaRPr lang="en-US"/>
        </a:p>
      </dgm:t>
    </dgm:pt>
    <dgm:pt modelId="{08C1E12D-FBE9-48B5-8488-710ED0B829FC}" type="pres">
      <dgm:prSet presAssocID="{C8921ADE-FC01-405F-AF3B-BED0B3C26613}" presName="Name0" presStyleCnt="0">
        <dgm:presLayoutVars>
          <dgm:dir/>
          <dgm:animLvl val="lvl"/>
          <dgm:resizeHandles val="exact"/>
        </dgm:presLayoutVars>
      </dgm:prSet>
      <dgm:spPr/>
    </dgm:pt>
    <dgm:pt modelId="{E10DC3C6-1B6C-4B85-AC24-CCDC61DDA04D}" type="pres">
      <dgm:prSet presAssocID="{8E1BEEFC-D1F8-4455-8215-A54790B0F182}" presName="boxAndChildren" presStyleCnt="0"/>
      <dgm:spPr/>
    </dgm:pt>
    <dgm:pt modelId="{6695ADE6-02F4-44F6-979F-65A5A1874978}" type="pres">
      <dgm:prSet presAssocID="{8E1BEEFC-D1F8-4455-8215-A54790B0F182}" presName="parentTextBox" presStyleLbl="node1" presStyleIdx="0" presStyleCnt="2"/>
      <dgm:spPr/>
    </dgm:pt>
    <dgm:pt modelId="{F2DFDAEE-15F4-48D8-B341-C4F88DD27F8B}" type="pres">
      <dgm:prSet presAssocID="{8E1BEEFC-D1F8-4455-8215-A54790B0F182}" presName="entireBox" presStyleLbl="node1" presStyleIdx="0" presStyleCnt="2"/>
      <dgm:spPr/>
    </dgm:pt>
    <dgm:pt modelId="{629A2ED4-D92C-4835-B059-D01B40344285}" type="pres">
      <dgm:prSet presAssocID="{8E1BEEFC-D1F8-4455-8215-A54790B0F182}" presName="descendantBox" presStyleCnt="0"/>
      <dgm:spPr/>
    </dgm:pt>
    <dgm:pt modelId="{3ED815FB-687A-4F3F-B2DA-AF20FCAAF653}" type="pres">
      <dgm:prSet presAssocID="{B5574427-8F9A-4AF6-84FC-F9089BFB08A8}" presName="childTextBox" presStyleLbl="fgAccFollowNode1" presStyleIdx="0" presStyleCnt="5">
        <dgm:presLayoutVars>
          <dgm:bulletEnabled val="1"/>
        </dgm:presLayoutVars>
      </dgm:prSet>
      <dgm:spPr/>
    </dgm:pt>
    <dgm:pt modelId="{5A6B8CB9-8F90-4B10-BC51-C8345FCDEA75}" type="pres">
      <dgm:prSet presAssocID="{20265531-840A-44B7-96E8-2FE483B193B9}" presName="childTextBox" presStyleLbl="fgAccFollowNode1" presStyleIdx="1" presStyleCnt="5">
        <dgm:presLayoutVars>
          <dgm:bulletEnabled val="1"/>
        </dgm:presLayoutVars>
      </dgm:prSet>
      <dgm:spPr/>
    </dgm:pt>
    <dgm:pt modelId="{599A6543-DB66-4A24-BEE5-C6FA8FEB8248}" type="pres">
      <dgm:prSet presAssocID="{676DC8A2-7AD2-417F-8D10-7806DB2E9F40}" presName="childTextBox" presStyleLbl="fgAccFollowNode1" presStyleIdx="2" presStyleCnt="5">
        <dgm:presLayoutVars>
          <dgm:bulletEnabled val="1"/>
        </dgm:presLayoutVars>
      </dgm:prSet>
      <dgm:spPr/>
    </dgm:pt>
    <dgm:pt modelId="{596442BD-BD7E-4311-A85D-7DC4EABE7EE1}" type="pres">
      <dgm:prSet presAssocID="{93730D4B-B34B-40B4-A51D-319DDE89FFCE}" presName="sp" presStyleCnt="0"/>
      <dgm:spPr/>
    </dgm:pt>
    <dgm:pt modelId="{25C8869C-1CC8-4EA3-BDA0-43C50087D2C4}" type="pres">
      <dgm:prSet presAssocID="{89A5B0DA-D691-4608-A22E-6400F811A6AB}" presName="arrowAndChildren" presStyleCnt="0"/>
      <dgm:spPr/>
    </dgm:pt>
    <dgm:pt modelId="{E09AAB15-E04D-4650-A195-D75B5DAD8F0C}" type="pres">
      <dgm:prSet presAssocID="{89A5B0DA-D691-4608-A22E-6400F811A6AB}" presName="parentTextArrow" presStyleLbl="node1" presStyleIdx="0" presStyleCnt="2"/>
      <dgm:spPr/>
    </dgm:pt>
    <dgm:pt modelId="{E5C4AB0B-BE70-48A2-8A53-4A00CF40C8F4}" type="pres">
      <dgm:prSet presAssocID="{89A5B0DA-D691-4608-A22E-6400F811A6AB}" presName="arrow" presStyleLbl="node1" presStyleIdx="1" presStyleCnt="2"/>
      <dgm:spPr/>
    </dgm:pt>
    <dgm:pt modelId="{D6B17319-0C36-4CB5-9489-48456EF8C347}" type="pres">
      <dgm:prSet presAssocID="{89A5B0DA-D691-4608-A22E-6400F811A6AB}" presName="descendantArrow" presStyleCnt="0"/>
      <dgm:spPr/>
    </dgm:pt>
    <dgm:pt modelId="{B41490F7-C8F0-4A68-AB50-8D450DB37C67}" type="pres">
      <dgm:prSet presAssocID="{00D46253-C75F-4313-AE4F-9CB295F04EFC}" presName="childTextArrow" presStyleLbl="fgAccFollowNode1" presStyleIdx="3" presStyleCnt="5">
        <dgm:presLayoutVars>
          <dgm:bulletEnabled val="1"/>
        </dgm:presLayoutVars>
      </dgm:prSet>
      <dgm:spPr/>
    </dgm:pt>
    <dgm:pt modelId="{6ABDA3A6-716A-49BE-841A-16296E86E72A}" type="pres">
      <dgm:prSet presAssocID="{FC07980F-38DC-4D67-932A-B1B651C17AF6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BE8E5D1D-A981-4DD6-A20B-D83AAF8BA411}" type="presOf" srcId="{B5574427-8F9A-4AF6-84FC-F9089BFB08A8}" destId="{3ED815FB-687A-4F3F-B2DA-AF20FCAAF653}" srcOrd="0" destOrd="0" presId="urn:microsoft.com/office/officeart/2005/8/layout/process4"/>
    <dgm:cxn modelId="{4B1FBB26-4421-46A4-9683-36220460F1A7}" srcId="{89A5B0DA-D691-4608-A22E-6400F811A6AB}" destId="{FC07980F-38DC-4D67-932A-B1B651C17AF6}" srcOrd="1" destOrd="0" parTransId="{900166FA-C6F9-4FCC-AE07-6D34C5251968}" sibTransId="{9243AB51-40E4-4F84-9110-9F52CAF21A3A}"/>
    <dgm:cxn modelId="{15C8D626-885D-4861-BA18-AC387DC0540A}" srcId="{C8921ADE-FC01-405F-AF3B-BED0B3C26613}" destId="{8E1BEEFC-D1F8-4455-8215-A54790B0F182}" srcOrd="1" destOrd="0" parTransId="{2920C9D4-3960-4173-8717-32906EC2C52F}" sibTransId="{8BEEDFD3-7E95-43F6-AC4C-4113D7BE5750}"/>
    <dgm:cxn modelId="{A36D3E34-4E7A-4CBC-8C50-7A360C963E45}" type="presOf" srcId="{8E1BEEFC-D1F8-4455-8215-A54790B0F182}" destId="{6695ADE6-02F4-44F6-979F-65A5A1874978}" srcOrd="0" destOrd="0" presId="urn:microsoft.com/office/officeart/2005/8/layout/process4"/>
    <dgm:cxn modelId="{5EAB3343-E615-4F85-9111-42A987BA5A94}" type="presOf" srcId="{676DC8A2-7AD2-417F-8D10-7806DB2E9F40}" destId="{599A6543-DB66-4A24-BEE5-C6FA8FEB8248}" srcOrd="0" destOrd="0" presId="urn:microsoft.com/office/officeart/2005/8/layout/process4"/>
    <dgm:cxn modelId="{C3A0A665-030D-4B35-86CD-531BB9898607}" type="presOf" srcId="{89A5B0DA-D691-4608-A22E-6400F811A6AB}" destId="{E09AAB15-E04D-4650-A195-D75B5DAD8F0C}" srcOrd="0" destOrd="0" presId="urn:microsoft.com/office/officeart/2005/8/layout/process4"/>
    <dgm:cxn modelId="{8F8D2B48-08D1-4AA1-AD61-2340178473B2}" type="presOf" srcId="{89A5B0DA-D691-4608-A22E-6400F811A6AB}" destId="{E5C4AB0B-BE70-48A2-8A53-4A00CF40C8F4}" srcOrd="1" destOrd="0" presId="urn:microsoft.com/office/officeart/2005/8/layout/process4"/>
    <dgm:cxn modelId="{728B5B4E-2354-407B-B578-B9041B169460}" srcId="{8E1BEEFC-D1F8-4455-8215-A54790B0F182}" destId="{676DC8A2-7AD2-417F-8D10-7806DB2E9F40}" srcOrd="2" destOrd="0" parTransId="{6B614B2D-CA99-43F3-8B51-BFC071BE31F1}" sibTransId="{E9F820C5-CD70-4A6A-8C32-7259C13A4BDD}"/>
    <dgm:cxn modelId="{413ECE92-B5DD-4792-929D-4DBCED898EBB}" srcId="{C8921ADE-FC01-405F-AF3B-BED0B3C26613}" destId="{89A5B0DA-D691-4608-A22E-6400F811A6AB}" srcOrd="0" destOrd="0" parTransId="{95FF8A79-27D8-4B28-9D53-B238FBE3BE7E}" sibTransId="{93730D4B-B34B-40B4-A51D-319DDE89FFCE}"/>
    <dgm:cxn modelId="{14462EAD-5F6D-4FDE-B26E-C630DB46FC43}" srcId="{8E1BEEFC-D1F8-4455-8215-A54790B0F182}" destId="{B5574427-8F9A-4AF6-84FC-F9089BFB08A8}" srcOrd="0" destOrd="0" parTransId="{D8C474C3-CE76-43EE-BC0C-CB0D6620324D}" sibTransId="{C123EE35-8121-489D-940C-E61F5D30C864}"/>
    <dgm:cxn modelId="{76BA15BD-7219-488C-8750-E6351F457B07}" srcId="{89A5B0DA-D691-4608-A22E-6400F811A6AB}" destId="{00D46253-C75F-4313-AE4F-9CB295F04EFC}" srcOrd="0" destOrd="0" parTransId="{22B8D587-12E5-4528-A24D-71DC2A716E09}" sibTransId="{86F807AE-43D7-4362-9CD1-0B420A4F45E4}"/>
    <dgm:cxn modelId="{0EA4BAC7-43F9-4EA8-A017-2C4CFE0CE018}" type="presOf" srcId="{FC07980F-38DC-4D67-932A-B1B651C17AF6}" destId="{6ABDA3A6-716A-49BE-841A-16296E86E72A}" srcOrd="0" destOrd="0" presId="urn:microsoft.com/office/officeart/2005/8/layout/process4"/>
    <dgm:cxn modelId="{C88E5FCC-339D-4B8C-9C7B-9476A4F1BFA1}" srcId="{8E1BEEFC-D1F8-4455-8215-A54790B0F182}" destId="{20265531-840A-44B7-96E8-2FE483B193B9}" srcOrd="1" destOrd="0" parTransId="{5450D6A7-47DD-49DA-BFD4-D8A58C3767AB}" sibTransId="{4A270B6B-F220-405F-BFDE-BDAFA6EBD5B7}"/>
    <dgm:cxn modelId="{76D431DB-67A9-4C35-8E4B-47035360CB64}" type="presOf" srcId="{C8921ADE-FC01-405F-AF3B-BED0B3C26613}" destId="{08C1E12D-FBE9-48B5-8488-710ED0B829FC}" srcOrd="0" destOrd="0" presId="urn:microsoft.com/office/officeart/2005/8/layout/process4"/>
    <dgm:cxn modelId="{52CD62DB-33C6-484B-AE7E-39F6B4C57743}" type="presOf" srcId="{20265531-840A-44B7-96E8-2FE483B193B9}" destId="{5A6B8CB9-8F90-4B10-BC51-C8345FCDEA75}" srcOrd="0" destOrd="0" presId="urn:microsoft.com/office/officeart/2005/8/layout/process4"/>
    <dgm:cxn modelId="{3A452AE6-BB30-4ECD-87A9-C04505EBAB6A}" type="presOf" srcId="{8E1BEEFC-D1F8-4455-8215-A54790B0F182}" destId="{F2DFDAEE-15F4-48D8-B341-C4F88DD27F8B}" srcOrd="1" destOrd="0" presId="urn:microsoft.com/office/officeart/2005/8/layout/process4"/>
    <dgm:cxn modelId="{32FBB0ED-0AC4-4B7C-80C9-7541FDE41F09}" type="presOf" srcId="{00D46253-C75F-4313-AE4F-9CB295F04EFC}" destId="{B41490F7-C8F0-4A68-AB50-8D450DB37C67}" srcOrd="0" destOrd="0" presId="urn:microsoft.com/office/officeart/2005/8/layout/process4"/>
    <dgm:cxn modelId="{B8913E02-086A-4099-9363-B70E995C11AF}" type="presParOf" srcId="{08C1E12D-FBE9-48B5-8488-710ED0B829FC}" destId="{E10DC3C6-1B6C-4B85-AC24-CCDC61DDA04D}" srcOrd="0" destOrd="0" presId="urn:microsoft.com/office/officeart/2005/8/layout/process4"/>
    <dgm:cxn modelId="{00790744-560A-48E1-A169-657BB528A09F}" type="presParOf" srcId="{E10DC3C6-1B6C-4B85-AC24-CCDC61DDA04D}" destId="{6695ADE6-02F4-44F6-979F-65A5A1874978}" srcOrd="0" destOrd="0" presId="urn:microsoft.com/office/officeart/2005/8/layout/process4"/>
    <dgm:cxn modelId="{8475C697-6B9E-45C7-B746-10D1DE14E9F2}" type="presParOf" srcId="{E10DC3C6-1B6C-4B85-AC24-CCDC61DDA04D}" destId="{F2DFDAEE-15F4-48D8-B341-C4F88DD27F8B}" srcOrd="1" destOrd="0" presId="urn:microsoft.com/office/officeart/2005/8/layout/process4"/>
    <dgm:cxn modelId="{63E6D1BA-0760-418B-91A1-EBF767884AFB}" type="presParOf" srcId="{E10DC3C6-1B6C-4B85-AC24-CCDC61DDA04D}" destId="{629A2ED4-D92C-4835-B059-D01B40344285}" srcOrd="2" destOrd="0" presId="urn:microsoft.com/office/officeart/2005/8/layout/process4"/>
    <dgm:cxn modelId="{8B25266D-ACF6-4B09-94B2-1D48E879D889}" type="presParOf" srcId="{629A2ED4-D92C-4835-B059-D01B40344285}" destId="{3ED815FB-687A-4F3F-B2DA-AF20FCAAF653}" srcOrd="0" destOrd="0" presId="urn:microsoft.com/office/officeart/2005/8/layout/process4"/>
    <dgm:cxn modelId="{6B66B107-D2AD-4447-8745-DF393BFE9D56}" type="presParOf" srcId="{629A2ED4-D92C-4835-B059-D01B40344285}" destId="{5A6B8CB9-8F90-4B10-BC51-C8345FCDEA75}" srcOrd="1" destOrd="0" presId="urn:microsoft.com/office/officeart/2005/8/layout/process4"/>
    <dgm:cxn modelId="{275C573D-4353-4FC6-A3A2-8C126351D3FB}" type="presParOf" srcId="{629A2ED4-D92C-4835-B059-D01B40344285}" destId="{599A6543-DB66-4A24-BEE5-C6FA8FEB8248}" srcOrd="2" destOrd="0" presId="urn:microsoft.com/office/officeart/2005/8/layout/process4"/>
    <dgm:cxn modelId="{0BE795BD-9B13-4B5C-BF0D-65FCB28CC9A6}" type="presParOf" srcId="{08C1E12D-FBE9-48B5-8488-710ED0B829FC}" destId="{596442BD-BD7E-4311-A85D-7DC4EABE7EE1}" srcOrd="1" destOrd="0" presId="urn:microsoft.com/office/officeart/2005/8/layout/process4"/>
    <dgm:cxn modelId="{F656A39C-5D5C-40BF-9E4E-3AECBBE7777C}" type="presParOf" srcId="{08C1E12D-FBE9-48B5-8488-710ED0B829FC}" destId="{25C8869C-1CC8-4EA3-BDA0-43C50087D2C4}" srcOrd="2" destOrd="0" presId="urn:microsoft.com/office/officeart/2005/8/layout/process4"/>
    <dgm:cxn modelId="{2B9A8471-60A6-4957-AD2E-7E66FE8DABA7}" type="presParOf" srcId="{25C8869C-1CC8-4EA3-BDA0-43C50087D2C4}" destId="{E09AAB15-E04D-4650-A195-D75B5DAD8F0C}" srcOrd="0" destOrd="0" presId="urn:microsoft.com/office/officeart/2005/8/layout/process4"/>
    <dgm:cxn modelId="{F6390C41-0758-4A88-A0FA-975AF66EB189}" type="presParOf" srcId="{25C8869C-1CC8-4EA3-BDA0-43C50087D2C4}" destId="{E5C4AB0B-BE70-48A2-8A53-4A00CF40C8F4}" srcOrd="1" destOrd="0" presId="urn:microsoft.com/office/officeart/2005/8/layout/process4"/>
    <dgm:cxn modelId="{2AF54E9D-771D-44B2-A6F4-219AF00E33FB}" type="presParOf" srcId="{25C8869C-1CC8-4EA3-BDA0-43C50087D2C4}" destId="{D6B17319-0C36-4CB5-9489-48456EF8C347}" srcOrd="2" destOrd="0" presId="urn:microsoft.com/office/officeart/2005/8/layout/process4"/>
    <dgm:cxn modelId="{BC550920-BE93-4E3E-8219-11EC387AC3EE}" type="presParOf" srcId="{D6B17319-0C36-4CB5-9489-48456EF8C347}" destId="{B41490F7-C8F0-4A68-AB50-8D450DB37C67}" srcOrd="0" destOrd="0" presId="urn:microsoft.com/office/officeart/2005/8/layout/process4"/>
    <dgm:cxn modelId="{FAD04183-7A0A-475E-845A-48FFA278BD14}" type="presParOf" srcId="{D6B17319-0C36-4CB5-9489-48456EF8C347}" destId="{6ABDA3A6-716A-49BE-841A-16296E86E72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Lorem Ipsum</a:t>
          </a:r>
        </a:p>
      </dgm:t>
    </dgm:pt>
    <dgm:pt modelId="{BE164097-A5AA-4EA1-9E64-D7FCD4DD2A4E}" cxnId="{507A74C7-FEAF-4A4C-9250-0613CBC2F127}" type="parTrans">
      <dgm:prSet/>
      <dgm:spPr/>
      <dgm:t>
        <a:bodyPr/>
        <a:lstStyle/>
        <a:p>
          <a:endParaRPr lang="en-US"/>
        </a:p>
      </dgm:t>
    </dgm:pt>
    <dgm:pt modelId="{02D8D4EF-9694-45C7-AF26-E20371B3C352}" cxnId="{507A74C7-FEAF-4A4C-9250-0613CBC2F127}" type="sibTrans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Dolor Sit Amet</a:t>
          </a:r>
        </a:p>
      </dgm:t>
    </dgm:pt>
    <dgm:pt modelId="{5CF5C62A-BD1A-4922-92B6-33ECA44C1F76}" cxnId="{7A243DB8-C0B8-4718-B558-CE939B8FF03E}" type="parTrans">
      <dgm:prSet/>
      <dgm:spPr/>
      <dgm:t>
        <a:bodyPr/>
        <a:lstStyle/>
        <a:p>
          <a:endParaRPr lang="en-US"/>
        </a:p>
      </dgm:t>
    </dgm:pt>
    <dgm:pt modelId="{F9BAA161-AAEC-4A41-B4D9-A27EAD80526E}" cxnId="{7A243DB8-C0B8-4718-B558-CE939B8FF03E}" type="sibTrans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Lorem Ipsum</a:t>
          </a:r>
        </a:p>
      </dgm:t>
    </dgm:pt>
    <dgm:pt modelId="{3AD83C96-5A95-4337-BF2D-97454AF7F108}" cxnId="{E70347E4-4461-4B80-8927-4CA0AEBFAAF8}" type="parTrans">
      <dgm:prSet/>
      <dgm:spPr/>
      <dgm:t>
        <a:bodyPr/>
        <a:lstStyle/>
        <a:p>
          <a:endParaRPr lang="en-US"/>
        </a:p>
      </dgm:t>
    </dgm:pt>
    <dgm:pt modelId="{2C1DF6EC-6090-4926-A556-3D2417B7F2AA}" cxnId="{E70347E4-4461-4B80-8927-4CA0AEBFAAF8}" type="sibTrans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Dolor Sit Amet</a:t>
          </a:r>
        </a:p>
      </dgm:t>
    </dgm:pt>
    <dgm:pt modelId="{D1B05DEA-DFE0-4560-B75F-1C2BCB67A7C6}" cxnId="{B2BEE9D2-644C-400C-8E33-2C4491C5B104}" type="parTrans">
      <dgm:prSet/>
      <dgm:spPr/>
      <dgm:t>
        <a:bodyPr/>
        <a:lstStyle/>
        <a:p>
          <a:endParaRPr lang="en-US"/>
        </a:p>
      </dgm:t>
    </dgm:pt>
    <dgm:pt modelId="{A6301E27-5ACC-4907-A7C8-B41877235C87}" cxnId="{B2BEE9D2-644C-400C-8E33-2C4491C5B104}" type="sibTrans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Lorem Ipsum</a:t>
          </a:r>
        </a:p>
      </dgm:t>
    </dgm:pt>
    <dgm:pt modelId="{2BF5F791-D223-44A4-B231-6C3F4B786D08}" cxnId="{05037335-2E5B-48BE-86A9-5372B1A16299}" type="parTrans">
      <dgm:prSet/>
      <dgm:spPr/>
      <dgm:t>
        <a:bodyPr/>
        <a:lstStyle/>
        <a:p>
          <a:endParaRPr lang="en-US"/>
        </a:p>
      </dgm:t>
    </dgm:pt>
    <dgm:pt modelId="{A432C086-9156-4D32-A06E-6E237CC66D92}" cxnId="{05037335-2E5B-48BE-86A9-5372B1A16299}" type="sibTrans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Dolor Sit Amet</a:t>
          </a:r>
        </a:p>
      </dgm:t>
    </dgm:pt>
    <dgm:pt modelId="{C89C556F-BA69-4B68-9F7C-1121B26764B0}" cxnId="{B807BF75-BC86-4A84-AB83-7B8BC68E737C}" type="parTrans">
      <dgm:prSet/>
      <dgm:spPr/>
      <dgm:t>
        <a:bodyPr/>
        <a:lstStyle/>
        <a:p>
          <a:endParaRPr lang="en-US"/>
        </a:p>
      </dgm:t>
    </dgm:pt>
    <dgm:pt modelId="{7BEFF1EA-4DB5-4BD3-A89B-DF0184626A1A}" cxnId="{B807BF75-BC86-4A84-AB83-7B8BC68E737C}" type="sibTrans">
      <dgm:prSet/>
      <dgm:spPr/>
      <dgm:t>
        <a:bodyPr/>
        <a:lstStyle/>
        <a:p>
          <a:endParaRPr lang="en-US"/>
        </a:p>
      </dgm:t>
    </dgm:pt>
    <dgm:pt modelId="{E73E8133-584D-4C45-99EA-6F2691A17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Consectetuer Elit</a:t>
          </a:r>
        </a:p>
      </dgm:t>
    </dgm:pt>
    <dgm:pt modelId="{19366B0E-517E-41A1-A871-4D800CF4D2F7}" cxnId="{CE13601D-E1A5-42B4-9435-EF16045E60FA}" type="parTrans">
      <dgm:prSet/>
      <dgm:spPr/>
      <dgm:t>
        <a:bodyPr/>
        <a:lstStyle/>
        <a:p>
          <a:endParaRPr lang="en-US"/>
        </a:p>
      </dgm:t>
    </dgm:pt>
    <dgm:pt modelId="{C09243AF-AD07-4CBF-84F7-E2CD9DD2CEF1}" cxnId="{CE13601D-E1A5-42B4-9435-EF16045E60FA}" type="sibTrans">
      <dgm:prSet/>
      <dgm:spPr/>
      <dgm:t>
        <a:bodyPr/>
        <a:lstStyle/>
        <a:p>
          <a:endParaRPr lang="en-US"/>
        </a:p>
      </dgm:t>
    </dgm:pt>
    <dgm:pt modelId="{19AE6A50-B2F7-4F98-A456-DF10E94887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Nunc Viverra</a:t>
          </a:r>
        </a:p>
      </dgm:t>
    </dgm:pt>
    <dgm:pt modelId="{FCAB35B7-FF11-4E93-9864-F2B9C97274F4}" cxnId="{F938F5D5-804D-4B23-8281-BE5677075ACA}" type="parTrans">
      <dgm:prSet/>
      <dgm:spPr/>
      <dgm:t>
        <a:bodyPr/>
        <a:lstStyle/>
        <a:p>
          <a:endParaRPr lang="en-US"/>
        </a:p>
      </dgm:t>
    </dgm:pt>
    <dgm:pt modelId="{F7BDB8CA-0E84-4B27-8BED-5C7340299BE3}" cxnId="{F938F5D5-804D-4B23-8281-BE5677075ACA}" type="sibTrans">
      <dgm:prSet/>
      <dgm:spPr/>
      <dgm:t>
        <a:bodyPr/>
        <a:lstStyle/>
        <a:p>
          <a:endParaRPr lang="en-US"/>
        </a:p>
      </dgm:t>
    </dgm:pt>
    <dgm:pt modelId="{6BF509EE-1E1E-4BF7-84F4-158CD8D2D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Consectetuer Elit</a:t>
          </a:r>
        </a:p>
      </dgm:t>
    </dgm:pt>
    <dgm:pt modelId="{A66C651E-305C-49C9-A282-1069A4617E85}" cxnId="{E40A96C6-DC5F-42A1-9307-3B282B7BE6C8}" type="parTrans">
      <dgm:prSet/>
      <dgm:spPr/>
      <dgm:t>
        <a:bodyPr/>
        <a:lstStyle/>
        <a:p>
          <a:endParaRPr lang="en-US"/>
        </a:p>
      </dgm:t>
    </dgm:pt>
    <dgm:pt modelId="{20224668-7462-4C4B-BD92-AE4512D3930F}" cxnId="{E40A96C6-DC5F-42A1-9307-3B282B7BE6C8}" type="sibTrans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Nunc Viverra</a:t>
          </a:r>
        </a:p>
      </dgm:t>
    </dgm:pt>
    <dgm:pt modelId="{CB4C8DF6-8671-4F14-9BD6-68E721D7CBE8}" cxnId="{D1B32484-28F0-428A-9520-8334A2F3F0B1}" type="parTrans">
      <dgm:prSet/>
      <dgm:spPr/>
      <dgm:t>
        <a:bodyPr/>
        <a:lstStyle/>
        <a:p>
          <a:endParaRPr lang="en-US"/>
        </a:p>
      </dgm:t>
    </dgm:pt>
    <dgm:pt modelId="{1F052CFC-B532-468F-8AAE-C7C381ADE52A}" cxnId="{D1B32484-28F0-428A-9520-8334A2F3F0B1}" type="sibTrans">
      <dgm:prSet/>
      <dgm:spPr/>
      <dgm:t>
        <a:bodyPr/>
        <a:lstStyle/>
        <a:p>
          <a:endParaRPr lang="en-US"/>
        </a:p>
      </dgm:t>
    </dgm:pt>
    <dgm:pt modelId="{C1BC2591-8C91-4D2E-838F-26D0C0073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Consectetuer Elit</a:t>
          </a:r>
        </a:p>
      </dgm:t>
    </dgm:pt>
    <dgm:pt modelId="{7DCA0393-C91B-458E-9602-70CA0004F5AA}" cxnId="{D20E76FA-21CC-446B-8735-8A5FCDFC9E0E}" type="parTrans">
      <dgm:prSet/>
      <dgm:spPr/>
      <dgm:t>
        <a:bodyPr/>
        <a:lstStyle/>
        <a:p>
          <a:endParaRPr lang="en-US"/>
        </a:p>
      </dgm:t>
    </dgm:pt>
    <dgm:pt modelId="{472A1DB7-924E-4E35-8E55-E1EE1C624B51}" cxnId="{D20E76FA-21CC-446B-8735-8A5FCDFC9E0E}" type="sibTrans">
      <dgm:prSet/>
      <dgm:spPr/>
      <dgm:t>
        <a:bodyPr/>
        <a:lstStyle/>
        <a:p>
          <a:endParaRPr lang="en-US"/>
        </a:p>
      </dgm:t>
    </dgm:pt>
    <dgm:pt modelId="{F74BC01B-5E1E-4ADD-9515-00356B79D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Nunc Viverra</a:t>
          </a:r>
        </a:p>
      </dgm:t>
    </dgm:pt>
    <dgm:pt modelId="{E80B95A6-581A-4BC4-B523-74C273FD8287}" cxnId="{8778ABD9-C262-4DF9-8C1E-BF1D063BB5C9}" type="parTrans">
      <dgm:prSet/>
      <dgm:spPr/>
      <dgm:t>
        <a:bodyPr/>
        <a:lstStyle/>
        <a:p>
          <a:endParaRPr lang="en-US"/>
        </a:p>
      </dgm:t>
    </dgm:pt>
    <dgm:pt modelId="{FD8ABA08-9D28-4DE1-846B-EF07372F5BF8}" cxnId="{8778ABD9-C262-4DF9-8C1E-BF1D063BB5C9}" type="sibTrans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CE13601D-E1A5-42B4-9435-EF16045E60FA}" srcId="{E754A2A0-41CE-428B-9DDC-DCD1FD12D16A}" destId="{E73E8133-584D-4C45-99EA-6F2691A17A73}" srcOrd="1" destOrd="0" parTransId="{19366B0E-517E-41A1-A871-4D800CF4D2F7}" sibTransId="{C09243AF-AD07-4CBF-84F7-E2CD9DD2CEF1}"/>
    <dgm:cxn modelId="{6D4CB933-1DF3-4BC1-A454-546CC5034B5C}" type="presOf" srcId="{C1BC2591-8C91-4D2E-838F-26D0C0073985}" destId="{6418EBED-F111-425B-8EE2-06B8B2297A68}" srcOrd="0" destOrd="1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31236A4C-17B7-4AD6-A6DF-D5505A7B3830}" type="presOf" srcId="{19AE6A50-B2F7-4F98-A456-DF10E94887E7}" destId="{DD091D0A-5A25-4241-91F3-18D32B0BDD4F}" srcOrd="0" destOrd="2" presId="urn:microsoft.com/office/officeart/2018/5/layout/CenteredIconLabelDescriptionList"/>
    <dgm:cxn modelId="{E3ED426D-0ED9-435E-9A9A-1B437DA49D3E}" type="presOf" srcId="{80308036-41FA-49DF-BC56-8BE1223C877B}" destId="{7CD40649-A74C-4AD8-B9D0-2573A1955C91}" srcOrd="0" destOrd="2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BE03A87C-50F2-49E6-B8EB-2219D8A5E4BF}" type="presOf" srcId="{E73E8133-584D-4C45-99EA-6F2691A17A73}" destId="{DD091D0A-5A25-4241-91F3-18D32B0BDD4F}" srcOrd="0" destOrd="1" presId="urn:microsoft.com/office/officeart/2018/5/layout/CenteredIconLabelDescriptionList"/>
    <dgm:cxn modelId="{9C9F8283-EF4B-46ED-B123-7152942A1C38}" type="presOf" srcId="{F74BC01B-5E1E-4ADD-9515-00356B79D176}" destId="{6418EBED-F111-425B-8EE2-06B8B2297A68}" srcOrd="0" destOrd="2" presId="urn:microsoft.com/office/officeart/2018/5/layout/CenteredIconLabelDescriptionList"/>
    <dgm:cxn modelId="{D1B32484-28F0-428A-9520-8334A2F3F0B1}" srcId="{DCCE571A-4D30-4294-ABAF-6885F619D2D9}" destId="{80308036-41FA-49DF-BC56-8BE1223C877B}" srcOrd="2" destOrd="0" parTransId="{CB4C8DF6-8671-4F14-9BD6-68E721D7CBE8}" sibTransId="{1F052CFC-B532-468F-8AAE-C7C381ADE52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E40A96C6-DC5F-42A1-9307-3B282B7BE6C8}" srcId="{DCCE571A-4D30-4294-ABAF-6885F619D2D9}" destId="{6BF509EE-1E1E-4BF7-84F4-158CD8D2DC09}" srcOrd="1" destOrd="0" parTransId="{A66C651E-305C-49C9-A282-1069A4617E85}" sibTransId="{20224668-7462-4C4B-BD92-AE4512D3930F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F938F5D5-804D-4B23-8281-BE5677075ACA}" srcId="{E754A2A0-41CE-428B-9DDC-DCD1FD12D16A}" destId="{19AE6A50-B2F7-4F98-A456-DF10E94887E7}" srcOrd="2" destOrd="0" parTransId="{FCAB35B7-FF11-4E93-9864-F2B9C97274F4}" sibTransId="{F7BDB8CA-0E84-4B27-8BED-5C7340299BE3}"/>
    <dgm:cxn modelId="{8778ABD9-C262-4DF9-8C1E-BF1D063BB5C9}" srcId="{1C1B28B7-2609-4BAA-AAAB-5801EDFD334C}" destId="{F74BC01B-5E1E-4ADD-9515-00356B79D176}" srcOrd="2" destOrd="0" parTransId="{E80B95A6-581A-4BC4-B523-74C273FD8287}" sibTransId="{FD8ABA08-9D28-4DE1-846B-EF07372F5BF8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3DA7E7F0-5057-42E1-BFDF-4C763F4C13E6}" type="presOf" srcId="{6BF509EE-1E1E-4BF7-84F4-158CD8D2DC09}" destId="{7CD40649-A74C-4AD8-B9D0-2573A1955C91}" srcOrd="0" destOrd="1" presId="urn:microsoft.com/office/officeart/2018/5/layout/CenteredIconLabelDescriptionList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D20E76FA-21CC-446B-8735-8A5FCDFC9E0E}" srcId="{1C1B28B7-2609-4BAA-AAAB-5801EDFD334C}" destId="{C1BC2591-8C91-4D2E-838F-26D0C0073985}" srcOrd="1" destOrd="0" parTransId="{7DCA0393-C91B-458E-9602-70CA0004F5AA}" sibTransId="{472A1DB7-924E-4E35-8E55-E1EE1C624B51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FDAEE-15F4-48D8-B341-C4F88DD27F8B}">
      <dsp:nvSpPr>
        <dsp:cNvPr id="0" name=""/>
        <dsp:cNvSpPr/>
      </dsp:nvSpPr>
      <dsp:spPr>
        <a:xfrm>
          <a:off x="0" y="2957136"/>
          <a:ext cx="6266011" cy="19402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/>
            <a:t>What about multi-class problems?</a:t>
          </a:r>
          <a:endParaRPr lang="en-US" sz="2500" kern="1200"/>
        </a:p>
      </dsp:txBody>
      <dsp:txXfrm>
        <a:off x="0" y="2957136"/>
        <a:ext cx="6266011" cy="1047708"/>
      </dsp:txXfrm>
    </dsp:sp>
    <dsp:sp modelId="{3ED815FB-687A-4F3F-B2DA-AF20FCAAF653}">
      <dsp:nvSpPr>
        <dsp:cNvPr id="0" name=""/>
        <dsp:cNvSpPr/>
      </dsp:nvSpPr>
      <dsp:spPr>
        <a:xfrm>
          <a:off x="3059" y="3966040"/>
          <a:ext cx="2086630" cy="89249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apple, banana, car, cardiologist, ..., walk sign, zebra, zoo</a:t>
          </a:r>
          <a:endParaRPr lang="en-US" sz="1600" kern="1200"/>
        </a:p>
      </dsp:txBody>
      <dsp:txXfrm>
        <a:off x="3059" y="3966040"/>
        <a:ext cx="2086630" cy="892492"/>
      </dsp:txXfrm>
    </dsp:sp>
    <dsp:sp modelId="{5A6B8CB9-8F90-4B10-BC51-C8345FCDEA75}">
      <dsp:nvSpPr>
        <dsp:cNvPr id="0" name=""/>
        <dsp:cNvSpPr/>
      </dsp:nvSpPr>
      <dsp:spPr>
        <a:xfrm>
          <a:off x="2089690" y="3966040"/>
          <a:ext cx="2086630" cy="892492"/>
        </a:xfrm>
        <a:prstGeom prst="rect">
          <a:avLst/>
        </a:prstGeom>
        <a:solidFill>
          <a:schemeClr val="accent5">
            <a:tint val="40000"/>
            <a:alpha val="90000"/>
            <a:hueOff val="334309"/>
            <a:satOff val="5517"/>
            <a:lumOff val="-356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red, orange, yellow, green, blue, indigo, violet</a:t>
          </a:r>
          <a:endParaRPr lang="en-US" sz="1600" kern="1200"/>
        </a:p>
      </dsp:txBody>
      <dsp:txXfrm>
        <a:off x="2089690" y="3966040"/>
        <a:ext cx="2086630" cy="892492"/>
      </dsp:txXfrm>
    </dsp:sp>
    <dsp:sp modelId="{599A6543-DB66-4A24-BEE5-C6FA8FEB8248}">
      <dsp:nvSpPr>
        <dsp:cNvPr id="0" name=""/>
        <dsp:cNvSpPr/>
      </dsp:nvSpPr>
      <dsp:spPr>
        <a:xfrm>
          <a:off x="4176320" y="3966040"/>
          <a:ext cx="2086630" cy="892492"/>
        </a:xfrm>
        <a:prstGeom prst="rect">
          <a:avLst/>
        </a:prstGeom>
        <a:solidFill>
          <a:schemeClr val="accent5">
            <a:tint val="40000"/>
            <a:alpha val="90000"/>
            <a:hueOff val="668618"/>
            <a:satOff val="11035"/>
            <a:lumOff val="-712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animal, vegetable, mineral</a:t>
          </a:r>
          <a:endParaRPr lang="en-US" sz="1600" kern="1200"/>
        </a:p>
      </dsp:txBody>
      <dsp:txXfrm>
        <a:off x="4176320" y="3966040"/>
        <a:ext cx="2086630" cy="892492"/>
      </dsp:txXfrm>
    </dsp:sp>
    <dsp:sp modelId="{E5C4AB0B-BE70-48A2-8A53-4A00CF40C8F4}">
      <dsp:nvSpPr>
        <dsp:cNvPr id="0" name=""/>
        <dsp:cNvSpPr/>
      </dsp:nvSpPr>
      <dsp:spPr>
        <a:xfrm rot="10800000">
          <a:off x="0" y="2209"/>
          <a:ext cx="6266011" cy="2984029"/>
        </a:xfrm>
        <a:prstGeom prst="upArrowCallout">
          <a:avLst/>
        </a:prstGeom>
        <a:gradFill rotWithShape="0">
          <a:gsLst>
            <a:gs pos="0">
              <a:schemeClr val="accent5">
                <a:hueOff val="787450"/>
                <a:satOff val="42288"/>
                <a:lumOff val="-15294"/>
                <a:alphaOff val="0"/>
                <a:tint val="96000"/>
                <a:lumMod val="104000"/>
              </a:schemeClr>
            </a:gs>
            <a:gs pos="100000">
              <a:schemeClr val="accent5">
                <a:hueOff val="787450"/>
                <a:satOff val="42288"/>
                <a:lumOff val="-1529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/>
            <a:t>Logistic regression gives useful probabilities for binary-class problems.</a:t>
          </a:r>
          <a:endParaRPr lang="en-US" sz="2500" kern="1200"/>
        </a:p>
      </dsp:txBody>
      <dsp:txXfrm rot="-10800000">
        <a:off x="0" y="2209"/>
        <a:ext cx="6266011" cy="1047394"/>
      </dsp:txXfrm>
    </dsp:sp>
    <dsp:sp modelId="{B41490F7-C8F0-4A68-AB50-8D450DB37C67}">
      <dsp:nvSpPr>
        <dsp:cNvPr id="0" name=""/>
        <dsp:cNvSpPr/>
      </dsp:nvSpPr>
      <dsp:spPr>
        <a:xfrm>
          <a:off x="0" y="1049603"/>
          <a:ext cx="3133005" cy="892224"/>
        </a:xfrm>
        <a:prstGeom prst="rect">
          <a:avLst/>
        </a:prstGeom>
        <a:solidFill>
          <a:schemeClr val="accent5">
            <a:tint val="40000"/>
            <a:alpha val="90000"/>
            <a:hueOff val="1002927"/>
            <a:satOff val="16552"/>
            <a:lumOff val="-1069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spam / not-spam</a:t>
          </a:r>
          <a:endParaRPr lang="en-US" sz="1600" kern="1200"/>
        </a:p>
      </dsp:txBody>
      <dsp:txXfrm>
        <a:off x="0" y="1049603"/>
        <a:ext cx="3133005" cy="892224"/>
      </dsp:txXfrm>
    </dsp:sp>
    <dsp:sp modelId="{6ABDA3A6-716A-49BE-841A-16296E86E72A}">
      <dsp:nvSpPr>
        <dsp:cNvPr id="0" name=""/>
        <dsp:cNvSpPr/>
      </dsp:nvSpPr>
      <dsp:spPr>
        <a:xfrm>
          <a:off x="3133005" y="1049603"/>
          <a:ext cx="3133005" cy="892224"/>
        </a:xfrm>
        <a:prstGeom prst="rect">
          <a:avLst/>
        </a:prstGeom>
        <a:solidFill>
          <a:schemeClr val="accent5">
            <a:tint val="40000"/>
            <a:alpha val="90000"/>
            <a:hueOff val="1337237"/>
            <a:satOff val="22070"/>
            <a:lumOff val="-1425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click / not-click</a:t>
          </a:r>
          <a:endParaRPr lang="en-US" sz="1600" kern="1200"/>
        </a:p>
      </dsp:txBody>
      <dsp:txXfrm>
        <a:off x="3133005" y="1049603"/>
        <a:ext cx="3133005" cy="892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Lorem Ipsum</a:t>
          </a:r>
        </a:p>
      </dsp:txBody>
      <dsp:txXfrm>
        <a:off x="4228" y="1707263"/>
        <a:ext cx="3088125" cy="463218"/>
      </dsp:txXfrm>
    </dsp:sp>
    <dsp:sp modelId="{DD091D0A-5A25-4241-91F3-18D32B0BDD4F}">
      <dsp:nvSpPr>
        <dsp:cNvPr id="0" name=""/>
        <dsp:cNvSpPr/>
      </dsp:nvSpPr>
      <dsp:spPr>
        <a:xfrm>
          <a:off x="4228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Nunc Viverra</a:t>
          </a:r>
        </a:p>
      </dsp:txBody>
      <dsp:txXfrm>
        <a:off x="4228" y="2224353"/>
        <a:ext cx="3088125" cy="979799"/>
      </dsp:txXfrm>
    </dsp:sp>
    <dsp:sp modelId="{210823F6-AC1A-46E3-9D99-A319DF497539}">
      <dsp:nvSpPr>
        <dsp:cNvPr id="0" name=""/>
        <dsp:cNvSpPr/>
      </dsp:nvSpPr>
      <dsp:spPr>
        <a:xfrm>
          <a:off x="4636415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774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Lorem Ipsum</a:t>
          </a:r>
        </a:p>
      </dsp:txBody>
      <dsp:txXfrm>
        <a:off x="3632774" y="1707263"/>
        <a:ext cx="3088125" cy="463218"/>
      </dsp:txXfrm>
    </dsp:sp>
    <dsp:sp modelId="{7CD40649-A74C-4AD8-B9D0-2573A1955C91}">
      <dsp:nvSpPr>
        <dsp:cNvPr id="0" name=""/>
        <dsp:cNvSpPr/>
      </dsp:nvSpPr>
      <dsp:spPr>
        <a:xfrm>
          <a:off x="3632774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Nunc Viverra</a:t>
          </a:r>
        </a:p>
      </dsp:txBody>
      <dsp:txXfrm>
        <a:off x="3632774" y="2224353"/>
        <a:ext cx="3088125" cy="979799"/>
      </dsp:txXfrm>
    </dsp:sp>
    <dsp:sp modelId="{B0A3ABD2-C471-4A21-8AEF-3843C86919E1}">
      <dsp:nvSpPr>
        <dsp:cNvPr id="0" name=""/>
        <dsp:cNvSpPr/>
      </dsp:nvSpPr>
      <dsp:spPr>
        <a:xfrm>
          <a:off x="8264962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Lorem Ipsum</a:t>
          </a:r>
        </a:p>
      </dsp:txBody>
      <dsp:txXfrm>
        <a:off x="7261321" y="1707263"/>
        <a:ext cx="3088125" cy="463218"/>
      </dsp:txXfrm>
    </dsp:sp>
    <dsp:sp modelId="{6418EBED-F111-425B-8EE2-06B8B2297A68}">
      <dsp:nvSpPr>
        <dsp:cNvPr id="0" name=""/>
        <dsp:cNvSpPr/>
      </dsp:nvSpPr>
      <dsp:spPr>
        <a:xfrm>
          <a:off x="7261321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Nunc Viverra</a:t>
          </a:r>
        </a:p>
      </dsp:txBody>
      <dsp:txXfrm>
        <a:off x="7261321" y="2224353"/>
        <a:ext cx="3088125" cy="979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type="upArrowCallout" r:blip="" rot="180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type="upArrowCallout" r:blip="" rot="180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  <a:endParaRPr lang="en-US" sz="800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  <a:endParaRPr lang="en-US" sz="8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/>
              <a:t>Multi-Class Text Classification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5792BA"/>
                </a:solidFill>
              </a:rPr>
              <a:t>Viran Gohil</a:t>
            </a:r>
            <a:endParaRPr lang="en-US" sz="2300">
              <a:solidFill>
                <a:srgbClr val="5792B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466726"/>
            <a:ext cx="9440034" cy="1123949"/>
          </a:xfrm>
        </p:spPr>
        <p:txBody>
          <a:bodyPr/>
          <a:lstStyle/>
          <a:p>
            <a:r>
              <a:rPr lang="en-GB"/>
              <a:t>Correlations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1809751"/>
            <a:ext cx="9440034" cy="3013606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chemeClr val="tx2"/>
                </a:solidFill>
                <a:effectLst/>
              </a:rPr>
              <a:t>from </a:t>
            </a:r>
            <a:r>
              <a:rPr lang="en-US" sz="1400" b="0" i="0" err="1">
                <a:solidFill>
                  <a:schemeClr val="tx2"/>
                </a:solidFill>
                <a:effectLst/>
              </a:rPr>
              <a:t>sklearn.feature_selection</a:t>
            </a:r>
            <a:r>
              <a:rPr lang="en-US" sz="1400" b="0" i="0">
                <a:solidFill>
                  <a:schemeClr val="tx2"/>
                </a:solidFill>
                <a:effectLst/>
              </a:rPr>
              <a:t> import chi2</a:t>
            </a:r>
            <a:br>
              <a:rPr lang="en-US" sz="1400">
                <a:solidFill>
                  <a:schemeClr val="tx2"/>
                </a:solidFill>
              </a:rPr>
            </a:br>
            <a:r>
              <a:rPr lang="en-US" sz="1400" b="0" i="0">
                <a:solidFill>
                  <a:schemeClr val="tx2"/>
                </a:solidFill>
                <a:effectLst/>
              </a:rPr>
              <a:t>import </a:t>
            </a:r>
            <a:r>
              <a:rPr lang="en-US" sz="1400" b="0" i="0" err="1">
                <a:solidFill>
                  <a:schemeClr val="tx2"/>
                </a:solidFill>
                <a:effectLst/>
              </a:rPr>
              <a:t>numpy</a:t>
            </a:r>
            <a:r>
              <a:rPr lang="en-US" sz="1400" b="0" i="0">
                <a:solidFill>
                  <a:schemeClr val="tx2"/>
                </a:solidFill>
                <a:effectLst/>
              </a:rPr>
              <a:t> as np</a:t>
            </a:r>
            <a:endParaRPr lang="en-US" sz="1400" b="0" i="0">
              <a:solidFill>
                <a:schemeClr val="tx2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  <a:effectLst/>
              </a:rPr>
              <a:t>Which Unigrams/Bigrams are most correlated with each of the 350 labels?</a:t>
            </a:r>
            <a:endParaRPr lang="en-US" sz="1400">
              <a:solidFill>
                <a:schemeClr val="tx2"/>
              </a:solidFill>
              <a:effectLst/>
            </a:endParaRPr>
          </a:p>
          <a:p>
            <a:pPr algn="l"/>
            <a:endParaRPr lang="en-GB" sz="1400">
              <a:solidFill>
                <a:schemeClr val="tx2"/>
              </a:solidFill>
            </a:endParaRPr>
          </a:p>
        </p:txBody>
      </p:sp>
      <p:graphicFrame>
        <p:nvGraphicFramePr>
          <p:cNvPr id="4" name="Table 5"/>
          <p:cNvGraphicFramePr>
            <a:graphicFrameLocks noGrp="1"/>
          </p:cNvGraphicFramePr>
          <p:nvPr/>
        </p:nvGraphicFramePr>
        <p:xfrm>
          <a:off x="2209281" y="2911474"/>
          <a:ext cx="8127999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# ‘</a:t>
                      </a:r>
                      <a:r>
                        <a:rPr lang="en-GB" sz="1800" b="1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Bank account or service</a:t>
                      </a: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’:</a:t>
                      </a:r>
                      <a:br>
                        <a:rPr lang="en-GB" sz="1800">
                          <a:solidFill>
                            <a:schemeClr val="bg1"/>
                          </a:solidFill>
                        </a:rPr>
                      </a:b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. Most correlated unigrams:</a:t>
                      </a:r>
                      <a:br>
                        <a:rPr lang="en-GB" sz="1800">
                          <a:solidFill>
                            <a:schemeClr val="bg1"/>
                          </a:solidFill>
                        </a:rPr>
                      </a:b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. bank</a:t>
                      </a:r>
                      <a:br>
                        <a:rPr lang="en-GB" sz="1800">
                          <a:solidFill>
                            <a:schemeClr val="bg1"/>
                          </a:solidFill>
                        </a:rPr>
                      </a:b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. overdraft</a:t>
                      </a:r>
                      <a:br>
                        <a:rPr lang="en-GB" sz="1800">
                          <a:solidFill>
                            <a:schemeClr val="bg1"/>
                          </a:solidFill>
                        </a:rPr>
                      </a:b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. Most correlated bigrams:</a:t>
                      </a:r>
                      <a:br>
                        <a:rPr lang="en-GB" sz="1800">
                          <a:solidFill>
                            <a:schemeClr val="bg1"/>
                          </a:solidFill>
                        </a:rPr>
                      </a:b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. overdraft fees</a:t>
                      </a:r>
                      <a:br>
                        <a:rPr lang="en-GB" sz="1800">
                          <a:solidFill>
                            <a:schemeClr val="bg1"/>
                          </a:solidFill>
                        </a:rPr>
                      </a:b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. checking account</a:t>
                      </a:r>
                      <a:br>
                        <a:rPr lang="en-GB" sz="1800">
                          <a:solidFill>
                            <a:schemeClr val="bg1"/>
                          </a:solidFill>
                        </a:rPr>
                      </a:br>
                      <a:br>
                        <a:rPr lang="en-GB" sz="1800">
                          <a:solidFill>
                            <a:schemeClr val="bg1"/>
                          </a:solidFill>
                        </a:rPr>
                      </a:b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# ‘</a:t>
                      </a:r>
                      <a:r>
                        <a:rPr lang="en-GB" sz="1800" b="1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Consumer Loan</a:t>
                      </a: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’:</a:t>
                      </a:r>
                      <a:br>
                        <a:rPr lang="en-GB" sz="1800">
                          <a:solidFill>
                            <a:schemeClr val="bg1"/>
                          </a:solidFill>
                        </a:rPr>
                      </a:b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. Most correlated unigrams:</a:t>
                      </a:r>
                      <a:br>
                        <a:rPr lang="en-GB" sz="1800">
                          <a:solidFill>
                            <a:schemeClr val="bg1"/>
                          </a:solidFill>
                        </a:rPr>
                      </a:b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. car</a:t>
                      </a:r>
                      <a:br>
                        <a:rPr lang="en-GB" sz="1800">
                          <a:solidFill>
                            <a:schemeClr val="bg1"/>
                          </a:solidFill>
                        </a:rPr>
                      </a:b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. vehicle</a:t>
                      </a:r>
                      <a:br>
                        <a:rPr lang="en-GB" sz="1800">
                          <a:solidFill>
                            <a:schemeClr val="bg1"/>
                          </a:solidFill>
                        </a:rPr>
                      </a:b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. Most correlated bigrams:</a:t>
                      </a:r>
                      <a:br>
                        <a:rPr lang="en-GB" sz="1800">
                          <a:solidFill>
                            <a:schemeClr val="bg1"/>
                          </a:solidFill>
                        </a:rPr>
                      </a:b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. vehicle </a:t>
                      </a:r>
                      <a:r>
                        <a:rPr lang="en-GB" sz="1800" b="0" i="0" err="1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xxxx</a:t>
                      </a:r>
                      <a:br>
                        <a:rPr lang="en-GB" sz="1800">
                          <a:solidFill>
                            <a:schemeClr val="bg1"/>
                          </a:solidFill>
                        </a:rPr>
                      </a:b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. </a:t>
                      </a:r>
                      <a:r>
                        <a:rPr lang="en-GB" sz="1800" b="0" i="0" err="1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toyota</a:t>
                      </a: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 financial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# ‘</a:t>
                      </a:r>
                      <a:r>
                        <a:rPr lang="en-GB" sz="1800" b="1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Credit card</a:t>
                      </a: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’:</a:t>
                      </a:r>
                      <a:br>
                        <a:rPr lang="en-GB" sz="1800">
                          <a:solidFill>
                            <a:schemeClr val="bg1"/>
                          </a:solidFill>
                        </a:rPr>
                      </a:b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. Most correlated unigrams:</a:t>
                      </a:r>
                      <a:br>
                        <a:rPr lang="en-GB" sz="1800">
                          <a:solidFill>
                            <a:schemeClr val="bg1"/>
                          </a:solidFill>
                        </a:rPr>
                      </a:b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. </a:t>
                      </a:r>
                      <a:r>
                        <a:rPr lang="en-GB" sz="1800" b="0" i="0" err="1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citi</a:t>
                      </a:r>
                      <a:br>
                        <a:rPr lang="en-GB" sz="1800">
                          <a:solidFill>
                            <a:schemeClr val="bg1"/>
                          </a:solidFill>
                        </a:rPr>
                      </a:b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. card</a:t>
                      </a:r>
                      <a:br>
                        <a:rPr lang="en-GB" sz="1800">
                          <a:solidFill>
                            <a:schemeClr val="bg1"/>
                          </a:solidFill>
                        </a:rPr>
                      </a:b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. Most correlated bigrams:</a:t>
                      </a:r>
                      <a:br>
                        <a:rPr lang="en-GB" sz="1800">
                          <a:solidFill>
                            <a:schemeClr val="bg1"/>
                          </a:solidFill>
                        </a:rPr>
                      </a:b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. annual fee</a:t>
                      </a:r>
                      <a:br>
                        <a:rPr lang="en-GB" sz="1800">
                          <a:solidFill>
                            <a:schemeClr val="bg1"/>
                          </a:solidFill>
                        </a:rPr>
                      </a:br>
                      <a:r>
                        <a:rPr lang="en-GB" sz="1800" b="0" i="0">
                          <a:solidFill>
                            <a:schemeClr val="bg1"/>
                          </a:solidFill>
                          <a:effectLst/>
                          <a:latin typeface="medium-content-serif-font"/>
                        </a:rPr>
                        <a:t>. credit card</a:t>
                      </a:r>
                      <a:endParaRPr lang="en-GB" sz="1800">
                        <a:solidFill>
                          <a:schemeClr val="bg1"/>
                        </a:solidFill>
                      </a:endParaRPr>
                    </a:p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013" y="1115568"/>
            <a:ext cx="3487616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/>
              <a:t>Encoding Text</a:t>
            </a:r>
            <a:br>
              <a:rPr lang="en-US" sz="3600"/>
            </a:br>
            <a:br>
              <a:rPr lang="en-US" sz="3600"/>
            </a:br>
            <a:r>
              <a:rPr lang="en-US" sz="3600"/>
              <a:t>One-Hot</a:t>
            </a:r>
            <a:br>
              <a:rPr lang="en-US" sz="3600"/>
            </a:br>
            <a:r>
              <a:rPr lang="en-US" sz="3600"/>
              <a:t>TDF-IDF</a:t>
            </a:r>
            <a:br>
              <a:rPr lang="en-US" sz="3600"/>
            </a:br>
            <a:r>
              <a:rPr lang="en-US" sz="3600"/>
              <a:t>Word Embeddings</a:t>
            </a:r>
            <a:endParaRPr lang="en-US" sz="3600"/>
          </a:p>
        </p:txBody>
      </p:sp>
      <p:cxnSp>
        <p:nvCxnSpPr>
          <p:cNvPr id="94" name="Straight Connector 8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398" y="1115568"/>
            <a:ext cx="6245352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0" i="0">
                <a:solidFill>
                  <a:schemeClr val="tx2"/>
                </a:solidFill>
              </a:rPr>
              <a:t>[[1. 0. 0. 0. 0.] #can</a:t>
            </a:r>
            <a:br>
              <a:rPr lang="en-US">
                <a:solidFill>
                  <a:schemeClr val="tx2"/>
                </a:solidFill>
              </a:rPr>
            </a:br>
            <a:r>
              <a:rPr lang="en-US" b="0" i="0">
                <a:solidFill>
                  <a:schemeClr val="tx2"/>
                </a:solidFill>
              </a:rPr>
              <a:t>[0. 0. 1. 0. 0.] #i</a:t>
            </a:r>
            <a:br>
              <a:rPr lang="en-US">
                <a:solidFill>
                  <a:schemeClr val="tx2"/>
                </a:solidFill>
              </a:rPr>
            </a:br>
            <a:r>
              <a:rPr lang="en-US" b="0" i="0">
                <a:solidFill>
                  <a:schemeClr val="tx2"/>
                </a:solidFill>
              </a:rPr>
              <a:t>[0. 1. 0. 0. 0.] #eat</a:t>
            </a:r>
            <a:br>
              <a:rPr lang="en-US">
                <a:solidFill>
                  <a:schemeClr val="tx2"/>
                </a:solidFill>
              </a:rPr>
            </a:br>
            <a:r>
              <a:rPr lang="en-US" b="0" i="0">
                <a:solidFill>
                  <a:schemeClr val="tx2"/>
                </a:solidFill>
              </a:rPr>
              <a:t>[0. 0. 0. 0. 1.] #the</a:t>
            </a:r>
            <a:br>
              <a:rPr lang="en-US">
                <a:solidFill>
                  <a:schemeClr val="tx2"/>
                </a:solidFill>
              </a:rPr>
            </a:br>
            <a:r>
              <a:rPr lang="en-US" b="0" i="0">
                <a:solidFill>
                  <a:schemeClr val="tx2"/>
                </a:solidFill>
              </a:rPr>
              <a:t>[0. 0. 0. 1. 0.]] #pizza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GB"/>
              <a:t>Modelling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medium-content-serif-font"/>
              </a:rPr>
              <a:t>Logistic Regression</a:t>
            </a:r>
            <a:endParaRPr lang="en-US" b="0" i="0">
              <a:effectLst/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medium-content-serif-font"/>
              </a:rPr>
              <a:t>(Multinomial) Naive Bayes</a:t>
            </a:r>
            <a:endParaRPr lang="en-US" b="0" i="0">
              <a:effectLst/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medium-content-serif-font"/>
              </a:rPr>
              <a:t>Linear Support Vector Machine</a:t>
            </a:r>
            <a:endParaRPr lang="en-US" b="0" i="0">
              <a:effectLst/>
              <a:latin typeface="medium-content-serif-fo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medium-content-serif-font"/>
              </a:rPr>
              <a:t>Random Forest</a:t>
            </a:r>
            <a:endParaRPr lang="en-US" b="0" i="0">
              <a:effectLst/>
              <a:latin typeface="medium-content-serif-font"/>
            </a:endParaRPr>
          </a:p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9778" r="10225"/>
          <a:stretch>
            <a:fillRect/>
          </a:stretch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>
            <a:fillRect/>
          </a:stretch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1400" b="0" i="0">
                <a:effectLst/>
                <a:latin typeface="medium-content-serif-font"/>
              </a:rPr>
              <a:t>The vast majority of the predictions end up on the diagonal (predicted label = actual label), where we want them to be. However, there are a number of misclassifications</a:t>
            </a:r>
            <a:r>
              <a:rPr lang="en-US" sz="1400">
                <a:effectLst/>
                <a:latin typeface="medium-content-serif-font"/>
              </a:rPr>
              <a:t>.</a:t>
            </a:r>
            <a:br>
              <a:rPr lang="en-US" sz="1400">
                <a:effectLst/>
                <a:latin typeface="medium-content-serif-font"/>
              </a:rPr>
            </a:br>
            <a:br>
              <a:rPr lang="en-US" sz="1400">
                <a:effectLst/>
                <a:latin typeface="medium-content-serif-font"/>
              </a:rPr>
            </a:br>
            <a:r>
              <a:rPr lang="en-US" sz="1400">
                <a:effectLst/>
                <a:latin typeface="medium-content-serif-font"/>
              </a:rPr>
              <a:t>The reason for misclassification is that a description contains language that suggests that it belongs to more than one class. </a:t>
            </a:r>
            <a:br>
              <a:rPr lang="en-US" sz="1400">
                <a:effectLst/>
                <a:latin typeface="medium-content-serif-font"/>
              </a:rPr>
            </a:br>
            <a:r>
              <a:rPr lang="en-US" sz="1400">
                <a:effectLst/>
                <a:latin typeface="medium-content-serif-font"/>
              </a:rPr>
              <a:t>Pizza Hut is a restaurant, but it is also a takeaway and those are distinct in the 350 taxonomy of business descriptions that we are trying to classify against. </a:t>
            </a:r>
            <a:endParaRPr lang="en-GB" sz="1400"/>
          </a:p>
        </p:txBody>
      </p:sp>
      <p:pic>
        <p:nvPicPr>
          <p:cNvPr id="6146" name="Picture 2" descr="Image for po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9" r="6060" b="1"/>
          <a:stretch>
            <a:fillRect/>
          </a:stretch>
        </p:blipFill>
        <p:spPr bwMode="auto">
          <a:xfrm>
            <a:off x="4654297" y="10"/>
            <a:ext cx="753770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12" name="Content Placeholder 2" descr="SmartArt graphic"/>
          <p:cNvGraphicFramePr>
            <a:graphicFrameLocks noGrp="1"/>
          </p:cNvGraphicFramePr>
          <p:nvPr>
            <p:ph idx="1"/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Methodology-CRISP-DM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7465" indent="0">
              <a:buNone/>
            </a:pPr>
            <a:endParaRPr lang="en-US"/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Business Understanding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Who are the stakeholders? What are their objectives? Can objectives be reconciled? Do they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understand the risk? Can we get stakeholders to work together to agreement exact </a:t>
            </a:r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objectives?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Data Understanding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What have we got, what is important and what do we need to do to get it into a usable format? Structured, Unstructured, Batch, Stream,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Pipelines.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Data Preparation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Cleansing, Wrangling, Featture Engineering. 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Modelling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Automated hyperparamter 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tuning.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Evaluation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Deployment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Ongoining Managment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Sources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Books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Text Analytics with Python by Dipanjan Sarkar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Applied Text Analytics with Python by Benamin Bengfort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Natural Language Procesisng with Python by Steven Bird. 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Web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Analytics Vidhya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Medium 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Towards Data Science</a:t>
            </a:r>
            <a:endParaRPr lang="en-US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Azure AI Gallery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/>
            <a:r>
              <a:rPr lang="en-US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EDX Microsoft Artifical Intelligence Program</a:t>
            </a:r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en-US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CRISP-DM</a:t>
            </a:r>
            <a:endParaRPr lang="en-GB"/>
          </a:p>
        </p:txBody>
      </p:sp>
      <p:pic>
        <p:nvPicPr>
          <p:cNvPr id="1026" name="Picture 2" descr="How to manage Machine Learning/Deep Learning project? | by Birol Akan Esen  | Medium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2" y="2076450"/>
            <a:ext cx="37147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013" y="1115568"/>
            <a:ext cx="3487616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/>
              <a:t>Business Understanding</a:t>
            </a:r>
            <a:endParaRPr lang="en-US" sz="3600"/>
          </a:p>
        </p:txBody>
      </p:sp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5398" y="1115568"/>
            <a:ext cx="6245352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Wingdings 2" panose="05020102010507070707" charset="2"/>
              <a:buChar char="•"/>
            </a:pPr>
            <a:r>
              <a:rPr lang="en-US">
                <a:solidFill>
                  <a:schemeClr val="tx2"/>
                </a:solidFill>
              </a:rPr>
              <a:t>Multiple disparate suppliers</a:t>
            </a:r>
            <a:endParaRPr lang="en-US">
              <a:solidFill>
                <a:schemeClr val="tx2"/>
              </a:solidFill>
            </a:endParaRPr>
          </a:p>
          <a:p>
            <a:pPr marL="342900" indent="-342900" algn="l">
              <a:buFont typeface="Wingdings 2" panose="05020102010507070707" charset="2"/>
              <a:buChar char="•"/>
            </a:pPr>
            <a:r>
              <a:rPr lang="en-US">
                <a:solidFill>
                  <a:schemeClr val="tx2"/>
                </a:solidFill>
              </a:rPr>
              <a:t>Inaccurate understanding of spend</a:t>
            </a:r>
            <a:endParaRPr lang="en-US">
              <a:solidFill>
                <a:schemeClr val="tx2"/>
              </a:solidFill>
            </a:endParaRPr>
          </a:p>
          <a:p>
            <a:pPr marL="342900" indent="-342900" algn="l">
              <a:buFont typeface="Wingdings 2" panose="05020102010507070707" charset="2"/>
              <a:buChar char="•"/>
            </a:pPr>
            <a:r>
              <a:rPr lang="en-US">
                <a:solidFill>
                  <a:schemeClr val="tx2"/>
                </a:solidFill>
              </a:rPr>
              <a:t>Unable to take advantage of economies of scale</a:t>
            </a:r>
            <a:endParaRPr lang="en-US">
              <a:solidFill>
                <a:schemeClr val="tx2"/>
              </a:solidFill>
            </a:endParaRPr>
          </a:p>
          <a:p>
            <a:pPr marL="342900" indent="-342900" algn="l">
              <a:buFont typeface="Wingdings 2" panose="05020102010507070707" charset="2"/>
              <a:buChar char="•"/>
            </a:pPr>
            <a:r>
              <a:rPr lang="en-US">
                <a:solidFill>
                  <a:schemeClr val="tx2"/>
                </a:solidFill>
              </a:rPr>
              <a:t>Goal: Create a continuous model classifying suppliers</a:t>
            </a:r>
            <a:endParaRPr lang="en-US">
              <a:solidFill>
                <a:schemeClr val="tx2"/>
              </a:solidFill>
            </a:endParaRPr>
          </a:p>
          <a:p>
            <a:pPr marL="342900" indent="-342900" algn="l">
              <a:buFont typeface="Wingdings 2" panose="05020102010507070707" charset="2"/>
              <a:buChar char="•"/>
            </a:pP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GB" sz="3900"/>
              <a:t>Problem Understanding</a:t>
            </a:r>
            <a:endParaRPr lang="en-GB" sz="3900"/>
          </a:p>
        </p:txBody>
      </p:sp>
      <p:pic>
        <p:nvPicPr>
          <p:cNvPr id="9" name="Picture 8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>
            <a:fillRect/>
          </a:stretch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795" y="965196"/>
            <a:ext cx="3153952" cy="13297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 panose="020B0603020202020204"/>
              </a:rPr>
              <a:t>Classification</a:t>
            </a:r>
            <a:endParaRPr lang="en-US" sz="2800" kern="120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Trebuchet MS" panose="020B060302020202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796" y="2450353"/>
            <a:ext cx="3153952" cy="3340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  <a:buFont typeface="Wingdings 2" panose="05020102010507070707" charset="2"/>
              <a:buChar char="•"/>
            </a:pPr>
            <a:r>
              <a:rPr lang="en-US" sz="1300" b="0" i="0">
                <a:solidFill>
                  <a:schemeClr val="tx2"/>
                </a:solidFill>
              </a:rPr>
              <a:t>On the left is a binary classification problem where our goal is to predict whether the given instance(email) is spam or not.</a:t>
            </a:r>
            <a:endParaRPr lang="en-US" sz="1300" b="0" i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  <a:buFont typeface="Wingdings 2" panose="05020102010507070707" charset="2"/>
              <a:buChar char="•"/>
            </a:pPr>
            <a:r>
              <a:rPr lang="en-US" sz="1300" b="0" i="0">
                <a:solidFill>
                  <a:schemeClr val="tx2"/>
                </a:solidFill>
              </a:rPr>
              <a:t>In the middle we have a Multi-class classification problem where our goal is to predict which animal appears in the image and here it’s strictly limited to one animal per instance.</a:t>
            </a:r>
            <a:endParaRPr lang="en-US" sz="1300" b="0" i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  <a:buFont typeface="Wingdings 2" panose="05020102010507070707" charset="2"/>
              <a:buChar char="•"/>
            </a:pPr>
            <a:r>
              <a:rPr lang="en-US" sz="1300" b="0" i="0">
                <a:solidFill>
                  <a:schemeClr val="tx2"/>
                </a:solidFill>
              </a:rPr>
              <a:t>And at the extreme right, we have Multi-Label Classification problem where one or multiple animal can appear in the image and our goal is to list(predict) all the animals.</a:t>
            </a:r>
            <a:endParaRPr lang="en-US" sz="1300" b="0" i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  <a:buFont typeface="Wingdings 2" panose="05020102010507070707" charset="2"/>
              <a:buChar char="•"/>
            </a:pPr>
            <a:endParaRPr lang="en-US" sz="1300" b="0" i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  <a:buFont typeface="Wingdings 2" panose="05020102010507070707" charset="2"/>
              <a:buChar char="•"/>
            </a:pPr>
            <a:endParaRPr lang="en-US" sz="130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  <a:buFont typeface="Wingdings 2" panose="05020102010507070707" charset="2"/>
              <a:buChar char="•"/>
            </a:pPr>
            <a:endParaRPr lang="en-US" sz="1300" b="0" i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</a:pPr>
            <a:endParaRPr lang="en-US" sz="1300">
              <a:solidFill>
                <a:schemeClr val="tx2"/>
              </a:solidFill>
            </a:endParaRPr>
          </a:p>
        </p:txBody>
      </p:sp>
      <p:sp>
        <p:nvSpPr>
          <p:cNvPr id="137" name="Rectangle 1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0640" y="1752480"/>
            <a:ext cx="5676236" cy="320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795" y="965196"/>
            <a:ext cx="3153952" cy="132976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2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 panose="020B0603020202020204"/>
              </a:rPr>
              <a:t>Example - Consumer Complaints Example</a:t>
            </a:r>
            <a:endParaRPr lang="en-US" sz="2800" kern="120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Trebuchet MS" panose="020B060302020202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796" y="2450353"/>
            <a:ext cx="3153952" cy="33408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0">
                <a:solidFill>
                  <a:schemeClr val="tx2"/>
                </a:solidFill>
              </a:rPr>
              <a:t>import pandas as pd</a:t>
            </a:r>
            <a:br>
              <a:rPr lang="en-US" sz="1800">
                <a:solidFill>
                  <a:schemeClr val="tx2"/>
                </a:solidFill>
              </a:rPr>
            </a:br>
            <a:r>
              <a:rPr lang="en-US" sz="1800" b="0" i="0">
                <a:solidFill>
                  <a:schemeClr val="tx2"/>
                </a:solidFill>
              </a:rPr>
              <a:t>df = </a:t>
            </a:r>
            <a:r>
              <a:rPr lang="en-US" sz="1800" b="0" i="0" err="1">
                <a:solidFill>
                  <a:schemeClr val="tx2"/>
                </a:solidFill>
              </a:rPr>
              <a:t>pd.read_csv</a:t>
            </a:r>
            <a:r>
              <a:rPr lang="en-US" sz="1800" b="0" i="0">
                <a:solidFill>
                  <a:schemeClr val="tx2"/>
                </a:solidFill>
              </a:rPr>
              <a:t>('Consumer_Complaints.csv')</a:t>
            </a:r>
            <a:br>
              <a:rPr lang="en-US" sz="1800">
                <a:solidFill>
                  <a:schemeClr val="tx2"/>
                </a:solidFill>
              </a:rPr>
            </a:br>
            <a:r>
              <a:rPr lang="en-US" sz="1800" b="0" i="0" err="1">
                <a:solidFill>
                  <a:schemeClr val="tx2"/>
                </a:solidFill>
              </a:rPr>
              <a:t>df.head</a:t>
            </a:r>
            <a:r>
              <a:rPr lang="en-US" sz="1800" b="0" i="0">
                <a:solidFill>
                  <a:schemeClr val="tx2"/>
                </a:solidFill>
              </a:rPr>
              <a:t>()</a:t>
            </a:r>
            <a:endParaRPr lang="en-US" sz="1800" b="0" i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</a:pPr>
            <a:endParaRPr lang="en-US" sz="180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800" b="1" i="0">
                <a:solidFill>
                  <a:schemeClr val="tx2"/>
                </a:solidFill>
              </a:rPr>
              <a:t>Input</a:t>
            </a:r>
            <a:r>
              <a:rPr lang="en-US" sz="1800" b="0" i="0">
                <a:solidFill>
                  <a:schemeClr val="tx2"/>
                </a:solidFill>
              </a:rPr>
              <a:t>: </a:t>
            </a:r>
            <a:r>
              <a:rPr lang="en-US" sz="1800" b="0" i="0" err="1">
                <a:solidFill>
                  <a:schemeClr val="tx2"/>
                </a:solidFill>
              </a:rPr>
              <a:t>Consumer_complaint_narrative</a:t>
            </a:r>
            <a:endParaRPr lang="en-US" sz="1800" b="0" i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800" b="1" i="0">
                <a:solidFill>
                  <a:schemeClr val="tx2"/>
                </a:solidFill>
              </a:rPr>
              <a:t>Output</a:t>
            </a:r>
            <a:r>
              <a:rPr lang="en-US" sz="1800" b="0" i="0">
                <a:solidFill>
                  <a:schemeClr val="tx2"/>
                </a:solidFill>
              </a:rPr>
              <a:t>: product</a:t>
            </a:r>
            <a:endParaRPr lang="en-US" sz="1800" b="0" i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</a:pPr>
            <a:endParaRPr lang="en-US" sz="1800" b="0" i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</a:pP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93" name="Rectangle 19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0640" y="2369771"/>
            <a:ext cx="5676236" cy="197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Understanding &amp; Data Preparation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Names of suppliers in excel or csv format. </a:t>
            </a:r>
            <a:endParaRPr lang="en-GB"/>
          </a:p>
          <a:p>
            <a:r>
              <a:rPr lang="en-GB"/>
              <a:t>Taxonomy of 350 labels/classifications</a:t>
            </a:r>
            <a:endParaRPr lang="en-GB"/>
          </a:p>
          <a:p>
            <a:r>
              <a:rPr lang="en-GB"/>
              <a:t>Scrape description of each supplier. </a:t>
            </a:r>
            <a:endParaRPr lang="en-GB"/>
          </a:p>
          <a:p>
            <a:r>
              <a:rPr lang="en-GB"/>
              <a:t>Manually label each supplier description with 350 classification numbers.</a:t>
            </a:r>
            <a:endParaRPr lang="en-GB"/>
          </a:p>
          <a:p>
            <a:r>
              <a:rPr lang="en-GB"/>
              <a:t>Take out stop words.</a:t>
            </a:r>
            <a:endParaRPr lang="en-GB"/>
          </a:p>
          <a:p>
            <a:r>
              <a:rPr lang="en-GB"/>
              <a:t>What are the most important unigrams and bigrams?</a:t>
            </a:r>
            <a:endParaRPr lang="en-GB"/>
          </a:p>
          <a:p>
            <a:r>
              <a:rPr lang="en-GB"/>
              <a:t>TD-IDF – Term Frequency and Inverse Document Frequency</a:t>
            </a:r>
            <a:endParaRPr lang="en-GB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3287</Words>
  <Application>WPS Presentation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Trebuchet MS</vt:lpstr>
      <vt:lpstr>Wingdings 2</vt:lpstr>
      <vt:lpstr>Arial Nova</vt:lpstr>
      <vt:lpstr>medium-content-serif-font</vt:lpstr>
      <vt:lpstr>Segoe Print</vt:lpstr>
      <vt:lpstr>Arial Nova Light</vt:lpstr>
      <vt:lpstr>Microsoft YaHei</vt:lpstr>
      <vt:lpstr>Arial Unicode MS</vt:lpstr>
      <vt:lpstr>Calibri</vt:lpstr>
      <vt:lpstr>SlateVTI</vt:lpstr>
      <vt:lpstr>Multi-Class Text Classification</vt:lpstr>
      <vt:lpstr>Methodology-CRISP-DM</vt:lpstr>
      <vt:lpstr>Sources</vt:lpstr>
      <vt:lpstr>CRISP-DM</vt:lpstr>
      <vt:lpstr>Business Understanding</vt:lpstr>
      <vt:lpstr>Problem Understanding</vt:lpstr>
      <vt:lpstr>Classification</vt:lpstr>
      <vt:lpstr>Example - Consumer Complaints Example</vt:lpstr>
      <vt:lpstr>Data Understanding &amp; Data Preparation</vt:lpstr>
      <vt:lpstr>Correlations</vt:lpstr>
      <vt:lpstr>Encoding Text  One-Hot TDF-IDF Word Embeddings</vt:lpstr>
      <vt:lpstr>Modelling</vt:lpstr>
      <vt:lpstr>The vast majority of the predictions end up on the diagonal (predicted label = actual label), where we want them to be. However, there are a number of misclassifications.  The reason for misclassification is that a description contains language that suggests that it belongs to more than one class.  Pizza Hut is a restaurant, but it is also a takeaway and those are distinct in the 350 taxonomy of business descriptions that we are trying to classify against.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Multi-Label Text Classification</dc:title>
  <dc:creator>Viran Gohil</dc:creator>
  <cp:lastModifiedBy>Viz Good</cp:lastModifiedBy>
  <cp:revision>363</cp:revision>
  <dcterms:created xsi:type="dcterms:W3CDTF">2020-09-18T12:25:00Z</dcterms:created>
  <dcterms:modified xsi:type="dcterms:W3CDTF">2020-10-02T16:12:27Z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2057-11.2.0.9684</vt:lpwstr>
  </property>
</Properties>
</file>