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2" r:id="rId7"/>
    <p:sldId id="259"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Greg ask me to prepare a brief presentation on creating and deploying interactive dashboards </a:t>
            </a:r>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I have focused on Power BI as it is the only tool with which i have had any experience. </a:t>
            </a:r>
            <a:endParaRPr lang="en-GB" altLang="en-US"/>
          </a:p>
          <a:p>
            <a:endParaRPr lang="en-GB" altLang="en-US"/>
          </a:p>
          <a:p>
            <a:r>
              <a:rPr lang="en-GB" altLang="en-US"/>
              <a:t>I have also spoken to my former colleague at DXC whose daily job is building power BI reports </a:t>
            </a:r>
            <a:endParaRPr lang="en-GB" altLang="en-US"/>
          </a:p>
          <a:p>
            <a:r>
              <a:rPr lang="en-GB" altLang="en-US"/>
              <a:t>and power apps for multiple clients...in order to get the latest information on actual practice. </a:t>
            </a:r>
            <a:endParaRPr lang="en-GB" altLang="en-US"/>
          </a:p>
          <a:p>
            <a:endParaRPr lang="en-GB" altLang="en-US"/>
          </a:p>
          <a:p>
            <a:r>
              <a:rPr lang="en-GB" altLang="en-US"/>
              <a:t>-----------------------------------------------------------------------</a:t>
            </a:r>
            <a:endParaRPr lang="en-GB" altLang="en-US"/>
          </a:p>
          <a:p>
            <a:r>
              <a:rPr lang="en-GB" altLang="en-US"/>
              <a:t>I am going to briefly touch upon the areas on the slide. </a:t>
            </a:r>
            <a:endParaRPr lang="en-GB" altLang="en-US"/>
          </a:p>
          <a:p>
            <a:endParaRPr lang="en-GB" altLang="en-US"/>
          </a:p>
          <a:p>
            <a:r>
              <a:rPr lang="en-GB" altLang="en-US"/>
              <a:t>Just as a disctintion- A Power BI Dashboard is a high level view of some key KPIs and provides the navigation to the detailed reports below. </a:t>
            </a:r>
            <a:endParaRPr lang="en-GB" altLang="en-US"/>
          </a:p>
          <a:p>
            <a:endParaRPr lang="en-GB" altLang="en-US"/>
          </a:p>
          <a:p>
            <a:r>
              <a:rPr lang="en-GB" altLang="en-US"/>
              <a:t>Regards Requirements Gathering, this can be</a:t>
            </a:r>
            <a:endParaRPr lang="en-GB" altLang="en-US"/>
          </a:p>
          <a:p>
            <a:r>
              <a:rPr lang="en-GB" altLang="en-US"/>
              <a:t>Casual </a:t>
            </a:r>
            <a:endParaRPr lang="en-GB" altLang="en-US"/>
          </a:p>
          <a:p>
            <a:r>
              <a:rPr lang="en-GB" altLang="en-US"/>
              <a:t>Record on Zoom/ Teams chat </a:t>
            </a:r>
            <a:endParaRPr lang="en-GB" altLang="en-US"/>
          </a:p>
          <a:p>
            <a:r>
              <a:rPr lang="en-GB" altLang="en-US"/>
              <a:t>or a Functional Design Document which includes wireframing and user stories and steps. </a:t>
            </a:r>
            <a:endParaRPr lang="en-GB" altLang="en-US"/>
          </a:p>
          <a:p>
            <a:endParaRPr lang="en-GB" altLang="en-US"/>
          </a:p>
          <a:p>
            <a:r>
              <a:rPr lang="en-GB" altLang="en-US"/>
              <a:t>Regards Deployment</a:t>
            </a:r>
            <a:endParaRPr lang="en-GB" altLang="en-US"/>
          </a:p>
          <a:p>
            <a:r>
              <a:rPr lang="en-GB" altLang="en-US"/>
              <a:t>Power BI Premium has Deployment Pipelines. Again, in practice it is rarely used because it needs premium licensing. </a:t>
            </a:r>
            <a:endParaRPr lang="en-GB" altLang="en-US"/>
          </a:p>
          <a:p>
            <a:r>
              <a:rPr lang="en-GB" altLang="en-US"/>
              <a:t>It is the sepration of content, development, test and production with rules around access, who can do what at each stage, content review, deployment reponsibility, </a:t>
            </a:r>
            <a:endParaRPr lang="en-GB" altLang="en-US"/>
          </a:p>
          <a:p>
            <a:r>
              <a:rPr lang="en-GB" altLang="en-US"/>
              <a:t>It shows how we can engage with power BI in a similar fashion to a software development process. </a:t>
            </a:r>
            <a:endParaRPr lang="en-GB" altLang="en-US"/>
          </a:p>
          <a:p>
            <a:r>
              <a:rPr lang="en-GB" altLang="en-US"/>
              <a:t>Outside of this, we can use GIT for developmet, test, deployment collaboration. </a:t>
            </a:r>
            <a:endParaRPr lang="en-GB" altLang="en-US"/>
          </a:p>
          <a:p>
            <a:endParaRPr lang="en-GB" altLang="en-US"/>
          </a:p>
          <a:p>
            <a:r>
              <a:rPr lang="en-GB" altLang="en-US"/>
              <a:t>Regards Data Connections </a:t>
            </a:r>
            <a:endParaRPr lang="en-GB" altLang="en-US"/>
          </a:p>
          <a:p>
            <a:r>
              <a:rPr lang="en-GB" altLang="en-US"/>
              <a:t>Connection methods available are </a:t>
            </a:r>
            <a:endParaRPr lang="en-GB" altLang="en-US"/>
          </a:p>
          <a:p>
            <a:r>
              <a:rPr lang="en-GB" altLang="en-US"/>
              <a:t>data import </a:t>
            </a:r>
            <a:endParaRPr lang="en-GB" altLang="en-US"/>
          </a:p>
          <a:p>
            <a:r>
              <a:rPr lang="en-GB" altLang="en-US"/>
              <a:t>direct query </a:t>
            </a:r>
            <a:endParaRPr lang="en-GB" altLang="en-US"/>
          </a:p>
          <a:p>
            <a:r>
              <a:rPr lang="en-GB" altLang="en-US"/>
              <a:t>and live connection</a:t>
            </a:r>
            <a:endParaRPr lang="en-GB" altLang="en-US"/>
          </a:p>
          <a:p>
            <a:endParaRPr lang="en-GB" altLang="en-US"/>
          </a:p>
          <a:p>
            <a:r>
              <a:rPr lang="en-GB" altLang="en-US"/>
              <a:t>The majority of power BI work is data import and some direct query.</a:t>
            </a:r>
            <a:endParaRPr lang="en-GB" altLang="en-US"/>
          </a:p>
          <a:p>
            <a:endParaRPr lang="en-GB" altLang="en-US"/>
          </a:p>
          <a:p>
            <a:r>
              <a:rPr lang="en-GB" altLang="en-US"/>
              <a:t>Data import brings the data into power BI and enables access to the data model.</a:t>
            </a:r>
            <a:endParaRPr lang="en-GB" altLang="en-US"/>
          </a:p>
          <a:p>
            <a:r>
              <a:rPr lang="en-GB" altLang="en-US"/>
              <a:t>However, their are data import limits. These are rarely hit. </a:t>
            </a:r>
            <a:endParaRPr lang="en-GB" altLang="en-US"/>
          </a:p>
          <a:p>
            <a:endParaRPr lang="en-GB" altLang="en-US"/>
          </a:p>
          <a:p>
            <a:r>
              <a:rPr lang="en-GB" altLang="en-US"/>
              <a:t>With Direct Query,</a:t>
            </a:r>
            <a:endParaRPr lang="en-GB" altLang="en-US"/>
          </a:p>
          <a:p>
            <a:r>
              <a:rPr lang="en-GB" altLang="en-US"/>
              <a:t>the benefit is that you have no data limits </a:t>
            </a:r>
            <a:endParaRPr lang="en-GB" altLang="en-US"/>
          </a:p>
          <a:p>
            <a:r>
              <a:rPr lang="en-GB" altLang="en-US"/>
              <a:t>however performance of visualisations is dependent on performance of the resposiitory and complex data querying may be be slow. Also calculated tables and calculated columns that reference a DirectQuery table are unnavailble. </a:t>
            </a:r>
            <a:endParaRPr lang="en-GB" altLang="en-US"/>
          </a:p>
          <a:p>
            <a:endParaRPr lang="en-GB" altLang="en-US"/>
          </a:p>
          <a:p>
            <a:r>
              <a:rPr lang="en-GB" altLang="en-US"/>
              <a:t>There are also Composite Models in Power BI introduce in Dec 2020 that enable access to multiple direct query connections and direct query connections at the same  time as imports but this method is rarely used.</a:t>
            </a:r>
            <a:endParaRPr lang="en-GB" altLang="en-US"/>
          </a:p>
          <a:p>
            <a:endParaRPr lang="en-GB" altLang="en-US"/>
          </a:p>
          <a:p>
            <a:endParaRPr lang="en-GB" altLang="en-US"/>
          </a:p>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Modelling - Power Query enables modelling which includes importing, transforming and loading into the power BI model. </a:t>
            </a:r>
            <a:endParaRPr lang="en-GB" altLang="en-US"/>
          </a:p>
          <a:p>
            <a:endParaRPr lang="en-GB" altLang="en-US"/>
          </a:p>
          <a:p>
            <a:r>
              <a:rPr lang="en-GB" altLang="en-US"/>
              <a:t>Home Tab - gives us options to add more data sources to our model, </a:t>
            </a:r>
            <a:endParaRPr lang="en-GB" altLang="en-US"/>
          </a:p>
          <a:p>
            <a:r>
              <a:rPr lang="en-GB" altLang="en-US"/>
              <a:t>filter the rows and columns in our data set</a:t>
            </a:r>
            <a:endParaRPr lang="en-GB" altLang="en-US"/>
          </a:p>
          <a:p>
            <a:r>
              <a:rPr lang="en-GB" altLang="en-US"/>
              <a:t>and merge data sets with each other.</a:t>
            </a:r>
            <a:endParaRPr lang="en-GB" altLang="en-US"/>
          </a:p>
          <a:p>
            <a:r>
              <a:rPr lang="en-GB" altLang="en-US" b="1">
                <a:sym typeface="+mn-ea"/>
              </a:rPr>
              <a:t>Merge Queries - merge based on Joins</a:t>
            </a:r>
            <a:endParaRPr lang="en-GB" altLang="en-US"/>
          </a:p>
          <a:p>
            <a:endParaRPr lang="en-GB" altLang="en-US"/>
          </a:p>
          <a:p>
            <a:r>
              <a:rPr lang="en-GB" altLang="en-US"/>
              <a:t>Transform Tab</a:t>
            </a:r>
            <a:endParaRPr lang="en-GB" altLang="en-US"/>
          </a:p>
          <a:p>
            <a:r>
              <a:rPr lang="en-GB" altLang="en-US"/>
              <a:t>e.g. Format -&gt; lowercase, uppercase, capitalize, trim, clean </a:t>
            </a:r>
            <a:endParaRPr lang="en-GB" altLang="en-US"/>
          </a:p>
          <a:p>
            <a:endParaRPr lang="en-GB" altLang="en-US"/>
          </a:p>
          <a:p>
            <a:r>
              <a:rPr lang="en-GB" altLang="en-US"/>
              <a:t>Add Column Tab</a:t>
            </a:r>
            <a:endParaRPr lang="en-GB" altLang="en-US"/>
          </a:p>
          <a:p>
            <a:r>
              <a:rPr lang="en-GB" altLang="en-US"/>
              <a:t>allows us to supplement our data model with new columns,</a:t>
            </a:r>
            <a:endParaRPr lang="en-GB" altLang="en-US"/>
          </a:p>
          <a:p>
            <a:r>
              <a:rPr lang="en-GB" altLang="en-US"/>
              <a:t>such as conditional column </a:t>
            </a:r>
            <a:endParaRPr lang="en-GB" altLang="en-US"/>
          </a:p>
          <a:p>
            <a:r>
              <a:rPr lang="en-GB" altLang="en-US"/>
              <a:t>writing custom functions, or simply creating a row index.</a:t>
            </a:r>
            <a:endParaRPr lang="en-GB" altLang="en-US"/>
          </a:p>
          <a:p>
            <a:endParaRPr lang="en-GB" altLang="en-US"/>
          </a:p>
          <a:p>
            <a:r>
              <a:rPr lang="en-GB" altLang="en-US"/>
              <a:t>View Tab  has a few options such as DATA PROFILING which helps us with  </a:t>
            </a:r>
            <a:endParaRPr lang="en-GB" altLang="en-US"/>
          </a:p>
          <a:p>
            <a:r>
              <a:rPr lang="en-GB" altLang="en-US"/>
              <a:t>Column Quality - Valid, Error, Empty </a:t>
            </a:r>
            <a:endParaRPr lang="en-GB" altLang="en-US"/>
          </a:p>
          <a:p>
            <a:r>
              <a:rPr lang="en-GB" altLang="en-US"/>
              <a:t>Column Distribution</a:t>
            </a:r>
            <a:endParaRPr lang="en-GB" altLang="en-US"/>
          </a:p>
          <a:p>
            <a:r>
              <a:rPr lang="en-GB" altLang="en-US"/>
              <a:t>Column Profile</a:t>
            </a:r>
            <a:endParaRPr lang="en-GB" altLang="en-US"/>
          </a:p>
          <a:p>
            <a:r>
              <a:rPr lang="en-GB" altLang="en-US"/>
              <a:t>to see if our data sources contain any unclean or irrelevant data.</a:t>
            </a:r>
            <a:endParaRPr lang="en-GB" altLang="en-US"/>
          </a:p>
          <a:p>
            <a:endParaRPr lang="en-GB" altLang="en-US"/>
          </a:p>
          <a:p>
            <a:r>
              <a:rPr lang="en-GB" altLang="en-US"/>
              <a:t>Each column has a drop down icon that enables filtering and combining data </a:t>
            </a:r>
            <a:endParaRPr lang="en-GB" altLang="en-US"/>
          </a:p>
          <a:p>
            <a:r>
              <a:rPr lang="en-GB" altLang="en-US"/>
              <a:t>Remove columns </a:t>
            </a:r>
            <a:endParaRPr lang="en-GB" altLang="en-US"/>
          </a:p>
          <a:p>
            <a:r>
              <a:rPr lang="en-GB" altLang="en-US"/>
              <a:t>Rename columns</a:t>
            </a:r>
            <a:endParaRPr lang="en-GB" altLang="en-US"/>
          </a:p>
          <a:p>
            <a:r>
              <a:rPr lang="en-GB" altLang="en-US"/>
              <a:t>Perform calculations</a:t>
            </a:r>
            <a:endParaRPr lang="en-GB" altLang="en-US"/>
          </a:p>
          <a:p>
            <a:r>
              <a:rPr lang="en-GB" altLang="en-US"/>
              <a:t>Replace values</a:t>
            </a:r>
            <a:endParaRPr lang="en-GB" altLang="en-US"/>
          </a:p>
          <a:p>
            <a:r>
              <a:rPr lang="en-GB" altLang="en-US"/>
              <a:t>Change Type of data</a:t>
            </a:r>
            <a:endParaRPr lang="en-GB" altLang="en-US"/>
          </a:p>
          <a:p>
            <a:r>
              <a:rPr lang="en-GB" altLang="en-US"/>
              <a:t>Use first row as headers</a:t>
            </a:r>
            <a:endParaRPr lang="en-GB" altLang="en-US"/>
          </a:p>
          <a:p>
            <a:r>
              <a:rPr lang="en-GB" altLang="en-US"/>
              <a:t>Merging columns</a:t>
            </a:r>
            <a:endParaRPr lang="en-GB" altLang="en-US"/>
          </a:p>
          <a:p>
            <a:endParaRPr lang="en-GB" altLang="en-US"/>
          </a:p>
          <a:p>
            <a:r>
              <a:rPr lang="en-GB" altLang="en-US"/>
              <a:t>On the right hand side, you can see that we are building a modeling receipe. The value of this is that that we can change the data and hit refresh in report builder to run the data through this receipe of transformations.  </a:t>
            </a:r>
            <a:endParaRPr lang="en-GB" altLang="en-US"/>
          </a:p>
          <a:p>
            <a:endParaRPr lang="en-GB" altLang="en-US"/>
          </a:p>
          <a:p>
            <a:endParaRPr lang="en-GB" altLang="en-US"/>
          </a:p>
          <a:p>
            <a:r>
              <a:rPr lang="en-GB" altLang="en-US"/>
              <a:t>WE CAN PREPARE UNLIMITED NUMBERS OF TABLES AND LOAD INTO REPORT EDITOR</a:t>
            </a:r>
            <a:endParaRPr lang="en-GB" altLang="en-US"/>
          </a:p>
          <a:p>
            <a:endParaRPr lang="en-GB" altLang="en-US"/>
          </a:p>
          <a:p>
            <a:endParaRPr lang="en-GB" altLang="en-US"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Modelling inside the report builder </a:t>
            </a:r>
            <a:endParaRPr lang="en-GB" altLang="en-US"/>
          </a:p>
          <a:p>
            <a:endParaRPr lang="en-GB" altLang="en-US"/>
          </a:p>
          <a:p>
            <a:r>
              <a:rPr lang="en-GB" altLang="en-US"/>
              <a:t>On the right hand side is the denormalise single table </a:t>
            </a:r>
            <a:endParaRPr lang="en-GB" altLang="en-US"/>
          </a:p>
          <a:p>
            <a:endParaRPr lang="en-GB" altLang="en-US"/>
          </a:p>
          <a:p>
            <a:r>
              <a:rPr lang="en-GB" altLang="en-US"/>
              <a:t>On the left is the star schema and at the bottom is a snowflake schema. </a:t>
            </a:r>
            <a:endParaRPr lang="en-GB" altLang="en-US"/>
          </a:p>
          <a:p>
            <a:endParaRPr lang="en-GB" altLang="en-US"/>
          </a:p>
          <a:p>
            <a:r>
              <a:rPr lang="en-GB" altLang="en-US"/>
              <a:t>We want to normalise our data as Redundant data wastes disk space, creates maintenance problems iff data exists in more than one place.</a:t>
            </a:r>
            <a:endParaRPr lang="en-GB" altLang="en-US"/>
          </a:p>
          <a:p>
            <a:endParaRPr lang="en-GB" altLang="en-US"/>
          </a:p>
          <a:p>
            <a:r>
              <a:rPr lang="en-GB" altLang="en-US"/>
              <a:t>First normal form</a:t>
            </a:r>
            <a:endParaRPr lang="en-GB" altLang="en-US"/>
          </a:p>
          <a:p>
            <a:r>
              <a:rPr lang="en-GB" altLang="en-US"/>
              <a:t>Eliminate repeating groups in individual tables.</a:t>
            </a:r>
            <a:endParaRPr lang="en-GB" altLang="en-US"/>
          </a:p>
          <a:p>
            <a:r>
              <a:rPr lang="en-GB" altLang="en-US"/>
              <a:t>Create a separate table for each set of related data.  </a:t>
            </a:r>
            <a:endParaRPr lang="en-GB" altLang="en-US"/>
          </a:p>
          <a:p>
            <a:r>
              <a:rPr lang="en-GB" altLang="en-US"/>
              <a:t>Identifying each set of related data with a primary key.</a:t>
            </a:r>
            <a:endParaRPr lang="en-GB" altLang="en-US"/>
          </a:p>
          <a:p>
            <a:r>
              <a:rPr lang="en-GB" altLang="en-US"/>
              <a:t>Not use multiple fields in a single table to store similar data. </a:t>
            </a:r>
            <a:endParaRPr lang="en-GB" altLang="en-US"/>
          </a:p>
          <a:p>
            <a:endParaRPr lang="en-GB" altLang="en-US"/>
          </a:p>
          <a:p>
            <a:r>
              <a:rPr lang="en-GB" altLang="en-US"/>
              <a:t>Second normal form</a:t>
            </a:r>
            <a:endParaRPr lang="en-GB" altLang="en-US"/>
          </a:p>
          <a:p>
            <a:r>
              <a:rPr lang="en-GB" altLang="en-US"/>
              <a:t>Create separate tables for sets of values that apply to multiple records.</a:t>
            </a:r>
            <a:endParaRPr lang="en-GB" altLang="en-US"/>
          </a:p>
          <a:p>
            <a:r>
              <a:rPr lang="en-GB" altLang="en-US"/>
              <a:t>Relate these tables with a foreign key.</a:t>
            </a:r>
            <a:endParaRPr lang="en-GB" altLang="en-US"/>
          </a:p>
          <a:p>
            <a:r>
              <a:rPr lang="en-GB" altLang="en-US"/>
              <a:t>Records should not depend on anything other than a table's primary key (a compound key, if necessary). </a:t>
            </a:r>
            <a:endParaRPr lang="en-GB" altLang="en-US"/>
          </a:p>
          <a:p>
            <a:endParaRPr lang="en-GB" altLang="en-US"/>
          </a:p>
          <a:p>
            <a:r>
              <a:rPr lang="en-GB" altLang="en-US"/>
              <a:t>Third normal form</a:t>
            </a:r>
            <a:endParaRPr lang="en-GB" altLang="en-US"/>
          </a:p>
          <a:p>
            <a:r>
              <a:rPr lang="en-GB" altLang="en-US"/>
              <a:t>Eliminate fields that do not depend on the key.</a:t>
            </a:r>
            <a:endParaRPr lang="en-GB" altLang="en-US"/>
          </a:p>
          <a:p>
            <a:r>
              <a:rPr lang="en-GB" altLang="en-US"/>
              <a:t>Values in a record that are not part of that record's key do not belong in the table. In general, anytime the contents of a group of fields may apply to more than a single record in the table, consider placing those fields in a separate table.</a:t>
            </a:r>
            <a:endParaRPr lang="en-GB" altLang="en-US"/>
          </a:p>
          <a:p>
            <a:endParaRPr lang="en-GB" altLang="en-US"/>
          </a:p>
          <a:p>
            <a:endParaRPr lang="en-GB" altLang="en-US"/>
          </a:p>
          <a:p>
            <a:r>
              <a:rPr lang="en-GB" altLang="en-US"/>
              <a:t>The objective is the break down the denormalised table into something approaching a star schema and then a snowflake schema if required.</a:t>
            </a:r>
            <a:endParaRPr lang="en-GB" altLang="en-US"/>
          </a:p>
          <a:p>
            <a:r>
              <a:rPr lang="en-GB" altLang="en-US"/>
              <a:t>The central table is a fact table which containes numeric vales suchs a sales and measures which are aggregations of facts such as sum of sales. </a:t>
            </a:r>
            <a:endParaRPr lang="en-GB" altLang="en-US"/>
          </a:p>
          <a:p>
            <a:r>
              <a:rPr lang="en-GB" altLang="en-US"/>
              <a:t>The outlying tables are the dimensnion tables which are a description of the fact. Sales of a certain product. </a:t>
            </a:r>
            <a:endParaRPr lang="en-GB" altLang="en-US"/>
          </a:p>
          <a:p>
            <a:endParaRPr lang="en-GB" altLang="en-US"/>
          </a:p>
          <a:p>
            <a:endParaRPr lang="en-GB" altLang="en-US"/>
          </a:p>
          <a:p>
            <a:r>
              <a:rPr lang="en-GB" altLang="en-US"/>
              <a:t>Greg has seen a detailed databse design document for a another project with different users, turning that into </a:t>
            </a:r>
            <a:endParaRPr lang="en-GB" altLang="en-US"/>
          </a:p>
          <a:p>
            <a:r>
              <a:rPr lang="en-GB" altLang="en-US"/>
              <a:t>Functional </a:t>
            </a:r>
            <a:endParaRPr lang="en-GB" altLang="en-US"/>
          </a:p>
          <a:p>
            <a:r>
              <a:rPr lang="en-GB" altLang="en-US"/>
              <a:t>Non functional</a:t>
            </a:r>
            <a:endParaRPr lang="en-GB" altLang="en-US"/>
          </a:p>
          <a:p>
            <a:r>
              <a:rPr lang="en-GB" altLang="en-US"/>
              <a:t>Use case diagrams</a:t>
            </a:r>
            <a:endParaRPr lang="en-GB" altLang="en-US"/>
          </a:p>
          <a:p>
            <a:r>
              <a:rPr lang="en-GB" altLang="en-US"/>
              <a:t>Data Flow Diagrams</a:t>
            </a:r>
            <a:endParaRPr lang="en-GB" altLang="en-US"/>
          </a:p>
          <a:p>
            <a:r>
              <a:rPr lang="en-GB" altLang="en-US"/>
              <a:t>Entity Relationship Diagrams</a:t>
            </a:r>
            <a:endParaRPr lang="en-GB" altLang="en-US"/>
          </a:p>
          <a:p>
            <a:r>
              <a:rPr lang="en-GB" altLang="en-US"/>
              <a:t>Into a live database</a:t>
            </a:r>
            <a:endParaRPr lang="en-GB" altLang="en-US"/>
          </a:p>
          <a:p>
            <a:endParaRPr lang="en-GB" altLang="en-US"/>
          </a:p>
          <a:p>
            <a:r>
              <a:rPr lang="en-GB" altLang="en-US"/>
              <a:t>Happy to resend that design document if you prompt me. </a:t>
            </a:r>
            <a:endParaRPr lang="en-GB" altLang="en-US"/>
          </a:p>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a:p>
            <a:endParaRPr lang="en-GB" altLang="en-US"/>
          </a:p>
          <a:p>
            <a:endParaRPr lang="en-GB" altLang="en-US"/>
          </a:p>
          <a:p>
            <a:r>
              <a:rPr lang="en-GB" altLang="en-US"/>
              <a:t>2/ Analysing and </a:t>
            </a:r>
            <a:endParaRPr lang="en-GB" altLang="en-US"/>
          </a:p>
          <a:p>
            <a:r>
              <a:rPr lang="en-GB" altLang="en-US"/>
              <a:t>a)REPORT EDITOR</a:t>
            </a:r>
            <a:endParaRPr lang="en-GB" altLang="en-US"/>
          </a:p>
          <a:p>
            <a:endParaRPr lang="en-GB" altLang="en-US"/>
          </a:p>
          <a:p>
            <a:r>
              <a:rPr lang="en-GB" altLang="en-US"/>
              <a:t>HOME</a:t>
            </a:r>
            <a:endParaRPr lang="en-GB" altLang="en-US"/>
          </a:p>
          <a:p>
            <a:r>
              <a:rPr lang="en-GB" altLang="en-US"/>
              <a:t>Enter data </a:t>
            </a:r>
            <a:endParaRPr lang="en-GB" altLang="en-US"/>
          </a:p>
          <a:p>
            <a:r>
              <a:rPr lang="en-GB" altLang="en-US"/>
              <a:t>Go back to power query</a:t>
            </a:r>
            <a:endParaRPr lang="en-GB" altLang="en-US"/>
          </a:p>
          <a:p>
            <a:r>
              <a:rPr lang="en-GB" altLang="en-US"/>
              <a:t>Add measures</a:t>
            </a:r>
            <a:endParaRPr lang="en-GB" altLang="en-US"/>
          </a:p>
          <a:p>
            <a:endParaRPr lang="en-GB" altLang="en-US"/>
          </a:p>
          <a:p>
            <a:r>
              <a:rPr lang="en-GB" altLang="en-US"/>
              <a:t>INSERT</a:t>
            </a:r>
            <a:endParaRPr lang="en-GB" altLang="en-US"/>
          </a:p>
          <a:p>
            <a:r>
              <a:rPr lang="en-GB" altLang="en-US"/>
              <a:t>Buttons</a:t>
            </a:r>
            <a:endParaRPr lang="en-GB" altLang="en-US"/>
          </a:p>
          <a:p>
            <a:r>
              <a:rPr lang="en-GB" altLang="en-US"/>
              <a:t>Images</a:t>
            </a:r>
            <a:endParaRPr lang="en-GB" altLang="en-US"/>
          </a:p>
          <a:p>
            <a:r>
              <a:rPr lang="en-GB" altLang="en-US"/>
              <a:t>text boxes</a:t>
            </a:r>
            <a:endParaRPr lang="en-GB" altLang="en-US"/>
          </a:p>
          <a:p>
            <a:endParaRPr lang="en-GB" altLang="en-US"/>
          </a:p>
          <a:p>
            <a:r>
              <a:rPr lang="en-GB" altLang="en-US"/>
              <a:t>MODELLING</a:t>
            </a:r>
            <a:endParaRPr lang="en-GB" altLang="en-US"/>
          </a:p>
          <a:p>
            <a:r>
              <a:rPr lang="en-GB" altLang="en-US"/>
              <a:t>Mesaures</a:t>
            </a:r>
            <a:endParaRPr lang="en-GB" altLang="en-US"/>
          </a:p>
          <a:p>
            <a:r>
              <a:rPr lang="en-GB" altLang="en-US"/>
              <a:t>Calculated columns</a:t>
            </a:r>
            <a:endParaRPr lang="en-GB" altLang="en-US"/>
          </a:p>
          <a:p>
            <a:r>
              <a:rPr lang="en-GB" altLang="en-US"/>
              <a:t>Row Level Security configuaration</a:t>
            </a:r>
            <a:endParaRPr lang="en-GB" altLang="en-US"/>
          </a:p>
          <a:p>
            <a:r>
              <a:rPr lang="en-GB" altLang="en-US"/>
              <a:t>Q and A </a:t>
            </a:r>
            <a:endParaRPr lang="en-GB" altLang="en-US"/>
          </a:p>
          <a:p>
            <a:endParaRPr lang="en-GB" altLang="en-US"/>
          </a:p>
          <a:p>
            <a:r>
              <a:rPr lang="en-GB" altLang="en-US"/>
              <a:t>VIEW </a:t>
            </a:r>
            <a:endParaRPr lang="en-GB" altLang="en-US"/>
          </a:p>
          <a:p>
            <a:r>
              <a:rPr lang="en-GB" altLang="en-US"/>
              <a:t>Desktop or phone layout </a:t>
            </a:r>
            <a:endParaRPr lang="en-GB" altLang="en-US"/>
          </a:p>
          <a:p>
            <a:endParaRPr lang="en-GB" altLang="en-US"/>
          </a:p>
          <a:p>
            <a:r>
              <a:rPr lang="en-GB" altLang="en-US"/>
              <a:t>ON RIGHT SIDE</a:t>
            </a:r>
            <a:endParaRPr lang="en-GB" altLang="en-US"/>
          </a:p>
          <a:p>
            <a:r>
              <a:rPr lang="en-GB" altLang="en-US"/>
              <a:t>Filters - Drag the fields into fileters</a:t>
            </a:r>
            <a:endParaRPr lang="en-GB" altLang="en-US"/>
          </a:p>
          <a:p>
            <a:r>
              <a:rPr lang="en-GB" altLang="en-US"/>
              <a:t>	options to lock and hide filters.</a:t>
            </a:r>
            <a:endParaRPr lang="en-GB" altLang="en-US"/>
          </a:p>
          <a:p>
            <a:r>
              <a:rPr lang="en-GB" altLang="en-US"/>
              <a:t>	Report and Page Level Filters are here.  </a:t>
            </a:r>
            <a:endParaRPr lang="en-GB" altLang="en-US"/>
          </a:p>
          <a:p>
            <a:r>
              <a:rPr lang="en-GB" altLang="en-US"/>
              <a:t>Visualisations - add and configure visualisations</a:t>
            </a:r>
            <a:endParaRPr lang="en-GB" altLang="en-US"/>
          </a:p>
          <a:p>
            <a:r>
              <a:rPr lang="en-GB" altLang="en-US"/>
              <a:t>	values - numeric column, figuesr being ploted</a:t>
            </a:r>
            <a:endParaRPr lang="en-GB" altLang="en-US"/>
          </a:p>
          <a:p>
            <a:r>
              <a:rPr lang="en-GB" altLang="en-US"/>
              <a:t>	axis - labels for what is being ploted. </a:t>
            </a:r>
            <a:endParaRPr lang="en-GB" altLang="en-US"/>
          </a:p>
          <a:p>
            <a:r>
              <a:rPr lang="en-GB" altLang="en-US"/>
              <a:t>Fields - list of datasets and columns </a:t>
            </a:r>
            <a:endParaRPr lang="en-GB" altLang="en-US"/>
          </a:p>
          <a:p>
            <a:endParaRPr lang="en-GB" altLang="en-US"/>
          </a:p>
          <a:p>
            <a:r>
              <a:rPr lang="en-GB" altLang="en-US"/>
              <a:t>MEASURES</a:t>
            </a:r>
            <a:endParaRPr lang="en-GB" altLang="en-US"/>
          </a:p>
          <a:p>
            <a:r>
              <a:rPr lang="en-GB" altLang="en-US"/>
              <a:t>Calculated columns and measures</a:t>
            </a:r>
            <a:endParaRPr lang="en-GB" altLang="en-US"/>
          </a:p>
          <a:p>
            <a:r>
              <a:rPr lang="en-GB" altLang="en-US"/>
              <a:t>Measures are dynamically calculated fields in your report</a:t>
            </a:r>
            <a:endParaRPr lang="en-GB" altLang="en-US"/>
          </a:p>
          <a:p>
            <a:r>
              <a:rPr lang="en-GB" altLang="en-US"/>
              <a:t>that could be used for counts, sums, averages,</a:t>
            </a:r>
            <a:endParaRPr lang="en-GB" altLang="en-US"/>
          </a:p>
          <a:p>
            <a:r>
              <a:rPr lang="en-GB" altLang="en-US"/>
              <a:t>percentiles, ranking, running totals,</a:t>
            </a:r>
            <a:endParaRPr lang="en-GB" altLang="en-US"/>
          </a:p>
          <a:p>
            <a:r>
              <a:rPr lang="en-GB" altLang="en-US"/>
              <a:t>year to date and year over year figures</a:t>
            </a:r>
            <a:endParaRPr lang="en-GB" altLang="en-US"/>
          </a:p>
          <a:p>
            <a:endParaRPr lang="en-GB" altLang="en-US"/>
          </a:p>
          <a:p>
            <a:r>
              <a:rPr lang="en-GB" altLang="en-US"/>
              <a:t>Create explicit measures rather than use implicit measures as reusable. </a:t>
            </a:r>
            <a:endParaRPr lang="en-GB" altLang="en-US"/>
          </a:p>
          <a:p>
            <a:endParaRPr lang="en-GB" altLang="en-US"/>
          </a:p>
          <a:p>
            <a:r>
              <a:rPr lang="en-GB" altLang="en-US"/>
              <a:t>MEASURES TAB </a:t>
            </a:r>
            <a:endParaRPr lang="en-GB" altLang="en-US"/>
          </a:p>
          <a:p>
            <a:r>
              <a:rPr lang="en-GB" altLang="en-US"/>
              <a:t>Appears after creating measure</a:t>
            </a:r>
            <a:endParaRPr lang="en-GB" altLang="en-US"/>
          </a:p>
          <a:p>
            <a:r>
              <a:rPr lang="en-GB" altLang="en-US"/>
              <a:t>change Data type, formatted, group, sorted</a:t>
            </a:r>
            <a:endParaRPr lang="en-GB" altLang="en-US"/>
          </a:p>
          <a:p>
            <a:endParaRPr lang="en-GB" altLang="en-US"/>
          </a:p>
          <a:p>
            <a:r>
              <a:rPr lang="en-GB" altLang="en-US"/>
              <a:t>NONE MEASURE COLUMNS HAVE COLUMN TOOLS TAB</a:t>
            </a:r>
            <a:endParaRPr lang="en-GB" altLang="en-US"/>
          </a:p>
          <a:p>
            <a:endParaRPr lang="en-GB" altLang="en-US"/>
          </a:p>
          <a:p>
            <a:endParaRPr lang="en-GB" altLang="en-US"/>
          </a:p>
          <a:p>
            <a:r>
              <a:rPr lang="en-GB" altLang="en-US"/>
              <a:t>FILTER TYPES</a:t>
            </a:r>
            <a:endParaRPr lang="en-GB" altLang="en-US"/>
          </a:p>
          <a:p>
            <a:r>
              <a:rPr lang="en-GB" altLang="en-US"/>
              <a:t>Report</a:t>
            </a:r>
            <a:endParaRPr lang="en-GB" altLang="en-US"/>
          </a:p>
          <a:p>
            <a:r>
              <a:rPr lang="en-GB" altLang="en-US"/>
              <a:t>Page</a:t>
            </a:r>
            <a:endParaRPr lang="en-GB" altLang="en-US"/>
          </a:p>
          <a:p>
            <a:r>
              <a:rPr lang="en-GB" altLang="en-US"/>
              <a:t>Visual/Table</a:t>
            </a:r>
            <a:endParaRPr lang="en-GB" altLang="en-US"/>
          </a:p>
          <a:p>
            <a:r>
              <a:rPr lang="en-GB" altLang="en-US"/>
              <a:t>Slicers - enables sharing of common filter</a:t>
            </a:r>
            <a:endParaRPr lang="en-GB" altLang="en-US"/>
          </a:p>
          <a:p>
            <a:r>
              <a:rPr lang="en-GB" altLang="en-US"/>
              <a:t>	  eraser icon to delete filtering (return to start) and down arrow to change fiter </a:t>
            </a:r>
            <a:endParaRPr lang="en-GB" altLang="en-US"/>
          </a:p>
          <a:p>
            <a:endParaRPr lang="en-GB" altLang="en-US"/>
          </a:p>
          <a:p>
            <a:endParaRPr lang="en-GB" altLang="en-US"/>
          </a:p>
          <a:p>
            <a:r>
              <a:rPr lang="en-GB" altLang="en-US"/>
              <a:t>VISUAL</a:t>
            </a:r>
            <a:endParaRPr lang="en-GB" altLang="en-US"/>
          </a:p>
          <a:p>
            <a:r>
              <a:rPr lang="en-GB" altLang="en-US"/>
              <a:t>	filter, focus (expands it out)</a:t>
            </a:r>
            <a:endParaRPr lang="en-GB" altLang="en-US"/>
          </a:p>
          <a:p>
            <a:r>
              <a:rPr lang="en-GB" altLang="en-US"/>
              <a:t>	spotlight (fades other visuals), </a:t>
            </a:r>
            <a:endParaRPr lang="en-GB" altLang="en-US"/>
          </a:p>
          <a:p>
            <a:r>
              <a:rPr lang="en-GB" altLang="en-US"/>
              <a:t>	show data (right click on visual and see the data) </a:t>
            </a:r>
            <a:endParaRPr lang="en-GB" altLang="en-US"/>
          </a:p>
          <a:p>
            <a:r>
              <a:rPr lang="en-GB" altLang="en-US"/>
              <a:t>	export data</a:t>
            </a:r>
            <a:endParaRPr lang="en-GB" altLang="en-US"/>
          </a:p>
          <a:p>
            <a:r>
              <a:rPr lang="en-GB" altLang="en-US"/>
              <a:t>	Sync Slicers</a:t>
            </a:r>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GB" altLang="en-US"/>
              <a:t>Object-level security (OLS) restricts access to sensitive tables and columns. Sensitive data includes personally identifiable information (PII). In addition to the data in the secured tables and columns, the metadata is also secured. </a:t>
            </a:r>
            <a:endParaRPr lang="en-GB" altLang="en-US"/>
          </a:p>
          <a:p>
            <a:endParaRPr lang="en-GB" altLang="en-US"/>
          </a:p>
          <a:p>
            <a:r>
              <a:rPr lang="en-GB" altLang="en-US"/>
              <a:t>Row-level security (RLS) with Power BI can be used to restrict data access for given users. </a:t>
            </a:r>
            <a:endParaRPr lang="en-GB" altLang="en-US"/>
          </a:p>
          <a:p>
            <a:endParaRPr lang="en-GB" altLang="en-US"/>
          </a:p>
          <a:p>
            <a:r>
              <a:rPr lang="en-GB" altLang="en-US"/>
              <a:t>DEPLOYMENT</a:t>
            </a:r>
            <a:endParaRPr lang="en-GB" altLang="en-US"/>
          </a:p>
          <a:p>
            <a:r>
              <a:rPr lang="en-GB" altLang="en-US"/>
              <a:t>5/ Publish into power BI.com </a:t>
            </a:r>
            <a:endParaRPr lang="en-GB" altLang="en-US"/>
          </a:p>
          <a:p>
            <a:r>
              <a:rPr lang="en-GB" altLang="en-US"/>
              <a:t>	-into workspace</a:t>
            </a:r>
            <a:endParaRPr lang="en-GB" altLang="en-US"/>
          </a:p>
          <a:p>
            <a:r>
              <a:rPr lang="en-GB" altLang="en-US"/>
              <a:t>	-into an app</a:t>
            </a:r>
            <a:endParaRPr lang="en-GB" altLang="en-US"/>
          </a:p>
          <a:p>
            <a:endParaRPr lang="en-GB" altLang="en-US"/>
          </a:p>
          <a:p>
            <a:r>
              <a:rPr lang="en-GB" altLang="en-US"/>
              <a:t>and schedule refresh</a:t>
            </a:r>
            <a:endParaRPr lang="en-GB" altLang="en-US"/>
          </a:p>
          <a:p>
            <a:endParaRPr lang="en-GB" altLang="en-US"/>
          </a:p>
          <a:p>
            <a:r>
              <a:rPr lang="en-GB" altLang="en-US"/>
              <a:t>6/ publish to web (but then your data will be public)</a:t>
            </a:r>
            <a:endParaRPr lang="en-GB" altLang="en-US"/>
          </a:p>
          <a:p>
            <a:r>
              <a:rPr lang="en-GB" altLang="en-US"/>
              <a:t>7/ Embed in Teams, embed in sharepoint, put into your own application. </a:t>
            </a:r>
            <a:endParaRPr lang="en-GB" altLang="en-US"/>
          </a:p>
          <a:p>
            <a:endParaRPr lang="en-GB" altLang="en-US"/>
          </a:p>
          <a:p>
            <a:r>
              <a:rPr lang="en-GB" altLang="en-US"/>
              <a:t>1/ Share the PBIX but no version control </a:t>
            </a:r>
            <a:endParaRPr lang="en-GB" altLang="en-US"/>
          </a:p>
          <a:p>
            <a:r>
              <a:rPr lang="en-GB" altLang="en-US"/>
              <a:t>2/ Share as PDF</a:t>
            </a:r>
            <a:endParaRPr lang="en-GB" altLang="en-US"/>
          </a:p>
          <a:p>
            <a:r>
              <a:rPr lang="en-GB" altLang="en-US"/>
              <a:t>3/ Publish to service and share as power point file </a:t>
            </a:r>
            <a:endParaRPr lang="en-GB" altLang="en-US"/>
          </a:p>
          <a:p>
            <a:r>
              <a:rPr lang="en-GB" altLang="en-US"/>
              <a:t>4/ Share the data in excel</a:t>
            </a:r>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GB" alt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GB" alt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GB" alt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GB" alt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GB" alt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GB" alt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GB" alt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GB" alt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GB" alt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GB" alt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GB" alt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GB" alt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GB" alt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GB" alt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GB" alt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GB" alt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GB" alt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GB" alt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GB" alt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GB" alt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and Deploying an Interactive Dashboard Report</a:t>
            </a:r>
            <a:endParaRPr lang="en-GB" altLang="en-US" dirty="0"/>
          </a:p>
        </p:txBody>
      </p:sp>
      <p:sp>
        <p:nvSpPr>
          <p:cNvPr id="3" name="Subtitle 2"/>
          <p:cNvSpPr>
            <a:spLocks noGrp="1"/>
          </p:cNvSpPr>
          <p:nvPr>
            <p:ph type="subTitle" idx="1"/>
          </p:nvPr>
        </p:nvSpPr>
        <p:spPr/>
        <p:txBody>
          <a:bodyPr/>
          <a:lstStyle/>
          <a:p>
            <a:r>
              <a:rPr lang="en-GB" altLang="en-US"/>
              <a:t>June 2021</a:t>
            </a:r>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Power BI</a:t>
            </a:r>
            <a:endParaRPr lang="en-GB" altLang="en-US"/>
          </a:p>
        </p:txBody>
      </p:sp>
      <p:sp>
        <p:nvSpPr>
          <p:cNvPr id="3" name="Content Placeholder 2"/>
          <p:cNvSpPr>
            <a:spLocks noGrp="1"/>
          </p:cNvSpPr>
          <p:nvPr>
            <p:ph idx="1"/>
          </p:nvPr>
        </p:nvSpPr>
        <p:spPr>
          <a:xfrm>
            <a:off x="1025525" y="1600200"/>
            <a:ext cx="10556875" cy="4526280"/>
          </a:xfrm>
        </p:spPr>
        <p:txBody>
          <a:bodyPr/>
          <a:p>
            <a:r>
              <a:rPr lang="en-GB" altLang="en-US"/>
              <a:t>Reports &amp; Dashboards</a:t>
            </a:r>
            <a:endParaRPr lang="en-GB" altLang="en-US"/>
          </a:p>
          <a:p>
            <a:r>
              <a:rPr lang="en-GB" altLang="en-US"/>
              <a:t>Requirements Gathering</a:t>
            </a:r>
            <a:endParaRPr lang="en-GB" altLang="en-US"/>
          </a:p>
          <a:p>
            <a:r>
              <a:rPr lang="en-GB" altLang="en-US"/>
              <a:t>Deployment Pipelines</a:t>
            </a:r>
            <a:endParaRPr lang="en-GB" altLang="en-US"/>
          </a:p>
          <a:p>
            <a:r>
              <a:rPr lang="en-GB" altLang="en-US"/>
              <a:t>Data Connections </a:t>
            </a:r>
            <a:endParaRPr lang="en-GB" altLang="en-US"/>
          </a:p>
          <a:p>
            <a:r>
              <a:rPr lang="en-GB" altLang="en-US"/>
              <a:t>Transforming &amp; Modelling </a:t>
            </a:r>
            <a:endParaRPr lang="en-GB" altLang="en-US"/>
          </a:p>
          <a:p>
            <a:r>
              <a:rPr lang="en-GB" altLang="en-US"/>
              <a:t>Visualisation</a:t>
            </a:r>
            <a:endParaRPr lang="en-GB" altLang="en-US"/>
          </a:p>
          <a:p>
            <a:r>
              <a:rPr lang="en-GB" altLang="en-US"/>
              <a:t>Security &amp; Deployment</a:t>
            </a:r>
            <a:endParaRPr lang="en-GB" altLang="en-US"/>
          </a:p>
          <a:p>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Wrangling</a:t>
            </a:r>
            <a:endParaRPr lang="en-GB" altLang="en-US"/>
          </a:p>
        </p:txBody>
      </p:sp>
      <p:graphicFrame>
        <p:nvGraphicFramePr>
          <p:cNvPr id="9" name="Content Placeholder 8"/>
          <p:cNvGraphicFramePr>
            <a:graphicFrameLocks noChangeAspect="1"/>
          </p:cNvGraphicFramePr>
          <p:nvPr>
            <p:ph idx="1"/>
          </p:nvPr>
        </p:nvGraphicFramePr>
        <p:xfrm>
          <a:off x="1018540" y="1252855"/>
          <a:ext cx="10032365" cy="5200015"/>
        </p:xfrm>
        <a:graphic>
          <a:graphicData uri="http://schemas.openxmlformats.org/presentationml/2006/ole">
            <mc:AlternateContent xmlns:mc="http://schemas.openxmlformats.org/markup-compatibility/2006">
              <mc:Choice xmlns:v="urn:schemas-microsoft-com:vml" Requires="v">
                <p:oleObj spid="_x0000_s10" name="" r:id="rId1" imgW="9198610" imgH="6027420" progId="Paint.Picture">
                  <p:embed/>
                </p:oleObj>
              </mc:Choice>
              <mc:Fallback>
                <p:oleObj name="" r:id="rId1" imgW="9198610" imgH="6027420" progId="Paint.Picture">
                  <p:embed/>
                  <p:pic>
                    <p:nvPicPr>
                      <p:cNvPr id="0" name="Picture 9"/>
                      <p:cNvPicPr/>
                      <p:nvPr/>
                    </p:nvPicPr>
                    <p:blipFill>
                      <a:blip r:embed="rId2"/>
                      <a:stretch>
                        <a:fillRect/>
                      </a:stretch>
                    </p:blipFill>
                    <p:spPr>
                      <a:xfrm>
                        <a:off x="1018540" y="1252855"/>
                        <a:ext cx="10032365" cy="520001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Modelling</a:t>
            </a:r>
            <a:endParaRPr lang="en-GB" altLang="en-US"/>
          </a:p>
        </p:txBody>
      </p:sp>
      <p:graphicFrame>
        <p:nvGraphicFramePr>
          <p:cNvPr id="7" name="Content Placeholder 6"/>
          <p:cNvGraphicFramePr>
            <a:graphicFrameLocks noChangeAspect="1"/>
          </p:cNvGraphicFramePr>
          <p:nvPr>
            <p:ph idx="1"/>
          </p:nvPr>
        </p:nvGraphicFramePr>
        <p:xfrm>
          <a:off x="608965" y="1417955"/>
          <a:ext cx="10428605" cy="4977130"/>
        </p:xfrm>
        <a:graphic>
          <a:graphicData uri="http://schemas.openxmlformats.org/presentationml/2006/ole">
            <mc:AlternateContent xmlns:mc="http://schemas.openxmlformats.org/markup-compatibility/2006">
              <mc:Choice xmlns:v="urn:schemas-microsoft-com:vml" Requires="v">
                <p:oleObj spid="_x0000_s8" name="" r:id="rId1" imgW="2767330" imgH="9700260" progId="Paint.Picture">
                  <p:embed/>
                </p:oleObj>
              </mc:Choice>
              <mc:Fallback>
                <p:oleObj name="" r:id="rId1" imgW="2767330" imgH="9700260" progId="Paint.Picture">
                  <p:embed/>
                  <p:pic>
                    <p:nvPicPr>
                      <p:cNvPr id="0" name="Picture 7"/>
                      <p:cNvPicPr/>
                      <p:nvPr/>
                    </p:nvPicPr>
                    <p:blipFill>
                      <a:blip r:embed="rId2"/>
                      <a:stretch>
                        <a:fillRect/>
                      </a:stretch>
                    </p:blipFill>
                    <p:spPr>
                      <a:xfrm>
                        <a:off x="608965" y="1417955"/>
                        <a:ext cx="10428605" cy="497713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Visualisation</a:t>
            </a:r>
            <a:endParaRPr lang="en-GB" altLang="en-US"/>
          </a:p>
        </p:txBody>
      </p:sp>
      <p:graphicFrame>
        <p:nvGraphicFramePr>
          <p:cNvPr id="4" name="Content Placeholder 3"/>
          <p:cNvGraphicFramePr>
            <a:graphicFrameLocks noChangeAspect="1"/>
          </p:cNvGraphicFramePr>
          <p:nvPr>
            <p:ph idx="1"/>
          </p:nvPr>
        </p:nvGraphicFramePr>
        <p:xfrm>
          <a:off x="952500" y="1301750"/>
          <a:ext cx="10286365" cy="5238750"/>
        </p:xfrm>
        <a:graphic>
          <a:graphicData uri="http://schemas.openxmlformats.org/presentationml/2006/ole">
            <mc:AlternateContent xmlns:mc="http://schemas.openxmlformats.org/markup-compatibility/2006">
              <mc:Choice xmlns:v="urn:schemas-microsoft-com:vml" Requires="v">
                <p:oleObj spid="_x0000_s5" name="" r:id="rId1" imgW="9213850" imgH="6126480" progId="Paint.Picture">
                  <p:embed/>
                </p:oleObj>
              </mc:Choice>
              <mc:Fallback>
                <p:oleObj name="" r:id="rId1" imgW="9213850" imgH="6126480" progId="Paint.Picture">
                  <p:embed/>
                  <p:pic>
                    <p:nvPicPr>
                      <p:cNvPr id="0" name="Picture 4"/>
                      <p:cNvPicPr/>
                      <p:nvPr/>
                    </p:nvPicPr>
                    <p:blipFill>
                      <a:blip r:embed="rId2"/>
                      <a:stretch>
                        <a:fillRect/>
                      </a:stretch>
                    </p:blipFill>
                    <p:spPr>
                      <a:xfrm>
                        <a:off x="952500" y="1301750"/>
                        <a:ext cx="10286365" cy="523875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GB" altLang="en-US">
              <a:sym typeface="+mn-ea"/>
            </a:endParaRPr>
          </a:p>
          <a:p>
            <a:endParaRPr lang="en-GB" altLang="en-US">
              <a:sym typeface="+mn-ea"/>
            </a:endParaRPr>
          </a:p>
          <a:p>
            <a:endParaRPr lang="en-GB" altLang="en-US">
              <a:sym typeface="+mn-ea"/>
            </a:endParaRPr>
          </a:p>
          <a:p>
            <a:pPr marL="0" indent="0" algn="ctr">
              <a:buNone/>
            </a:pPr>
            <a:r>
              <a:rPr lang="en-GB" altLang="en-US">
                <a:sym typeface="+mn-ea"/>
              </a:rPr>
              <a:t>Security and Deployment</a:t>
            </a:r>
            <a:endParaRPr lang="en-GB" altLang="en-US"/>
          </a:p>
          <a:p>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graphicFrame>
        <p:nvGraphicFramePr>
          <p:cNvPr id="4" name="Content Placeholder 3"/>
          <p:cNvGraphicFramePr>
            <a:graphicFrameLocks noChangeAspect="1"/>
          </p:cNvGraphicFramePr>
          <p:nvPr>
            <p:ph idx="1"/>
          </p:nvPr>
        </p:nvGraphicFramePr>
        <p:xfrm>
          <a:off x="609600" y="268605"/>
          <a:ext cx="10643235" cy="6315710"/>
        </p:xfrm>
        <a:graphic>
          <a:graphicData uri="http://schemas.openxmlformats.org/presentationml/2006/ole">
            <mc:AlternateContent xmlns:mc="http://schemas.openxmlformats.org/markup-compatibility/2006">
              <mc:Choice xmlns:v="urn:schemas-microsoft-com:vml" Requires="v">
                <p:oleObj spid="_x0000_s5" name="" r:id="rId1" imgW="7734300" imgH="5067300" progId="Paint.Picture">
                  <p:embed/>
                </p:oleObj>
              </mc:Choice>
              <mc:Fallback>
                <p:oleObj name="" r:id="rId1" imgW="7734300" imgH="5067300" progId="Paint.Picture">
                  <p:embed/>
                  <p:pic>
                    <p:nvPicPr>
                      <p:cNvPr id="0" name="Picture 4"/>
                      <p:cNvPicPr/>
                      <p:nvPr/>
                    </p:nvPicPr>
                    <p:blipFill>
                      <a:blip r:embed="rId2"/>
                      <a:stretch>
                        <a:fillRect/>
                      </a:stretch>
                    </p:blipFill>
                    <p:spPr>
                      <a:xfrm>
                        <a:off x="609600" y="268605"/>
                        <a:ext cx="10643235" cy="6315710"/>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Words>
  <Application>WPS Presentation</Application>
  <PresentationFormat>Widescreen</PresentationFormat>
  <Paragraphs>26</Paragraphs>
  <Slides>7</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7</vt:i4>
      </vt:variant>
    </vt:vector>
  </HeadingPairs>
  <TitlesOfParts>
    <vt:vector size="19" baseType="lpstr">
      <vt:lpstr>Arial</vt:lpstr>
      <vt:lpstr>SimSun</vt:lpstr>
      <vt:lpstr>Wingdings</vt:lpstr>
      <vt:lpstr>Calibri Light</vt:lpstr>
      <vt:lpstr>Calibri</vt:lpstr>
      <vt:lpstr>Microsoft YaHei</vt:lpstr>
      <vt:lpstr>Arial Unicode MS</vt:lpstr>
      <vt:lpstr>Art_mountaineering</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and Deploying an Interactive Dashboard Report</dc:title>
  <dc:creator/>
  <cp:lastModifiedBy>Viz Good</cp:lastModifiedBy>
  <cp:revision>2</cp:revision>
  <dcterms:created xsi:type="dcterms:W3CDTF">2021-06-17T20:43:25Z</dcterms:created>
  <dcterms:modified xsi:type="dcterms:W3CDTF">2021-06-19T12:30:54Z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2057-11.2.0.10152</vt:lpwstr>
  </property>
</Properties>
</file>