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58" r:id="rId3"/>
    <p:sldId id="261" r:id="rId4"/>
    <p:sldId id="262" r:id="rId5"/>
    <p:sldId id="263" r:id="rId6"/>
    <p:sldId id="273" r:id="rId7"/>
    <p:sldId id="274" r:id="rId8"/>
    <p:sldId id="266" r:id="rId9"/>
    <p:sldId id="264" r:id="rId10"/>
    <p:sldId id="267" r:id="rId11"/>
    <p:sldId id="265" r:id="rId12"/>
    <p:sldId id="268" r:id="rId13"/>
    <p:sldId id="269" r:id="rId14"/>
    <p:sldId id="275" r:id="rId15"/>
    <p:sldId id="276" r:id="rId16"/>
    <p:sldId id="277"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9A9"/>
    <a:srgbClr val="5778BA"/>
    <a:srgbClr val="6F93D0"/>
    <a:srgbClr val="85ABDC"/>
    <a:srgbClr val="ADC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E545F-6064-41EC-B817-D541A3D98FB7}" type="datetimeFigureOut">
              <a:rPr lang="zh-CN" altLang="en-US" smtClean="0"/>
              <a:t>2023/5/7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F905C-A715-4D5D-89DD-97FA6948D655}" type="slidenum">
              <a:rPr lang="zh-CN" altLang="en-US" smtClean="0"/>
              <a:t>‹#›</a:t>
            </a:fld>
            <a:endParaRPr lang="zh-CN" altLang="en-US"/>
          </a:p>
        </p:txBody>
      </p:sp>
    </p:spTree>
    <p:extLst>
      <p:ext uri="{BB962C8B-B14F-4D97-AF65-F5344CB8AC3E}">
        <p14:creationId xmlns:p14="http://schemas.microsoft.com/office/powerpoint/2010/main" val="306842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CF905C-A715-4D5D-89DD-97FA6948D655}" type="slidenum">
              <a:rPr lang="zh-CN" altLang="en-US" smtClean="0"/>
              <a:t>1</a:t>
            </a:fld>
            <a:endParaRPr lang="zh-CN" altLang="en-US"/>
          </a:p>
        </p:txBody>
      </p:sp>
    </p:spTree>
    <p:extLst>
      <p:ext uri="{BB962C8B-B14F-4D97-AF65-F5344CB8AC3E}">
        <p14:creationId xmlns:p14="http://schemas.microsoft.com/office/powerpoint/2010/main" val="121737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CF905C-A715-4D5D-89DD-97FA6948D655}" type="slidenum">
              <a:rPr lang="zh-CN" altLang="en-US" smtClean="0"/>
              <a:t>2</a:t>
            </a:fld>
            <a:endParaRPr lang="zh-CN" altLang="en-US"/>
          </a:p>
        </p:txBody>
      </p:sp>
    </p:spTree>
    <p:extLst>
      <p:ext uri="{BB962C8B-B14F-4D97-AF65-F5344CB8AC3E}">
        <p14:creationId xmlns:p14="http://schemas.microsoft.com/office/powerpoint/2010/main" val="66850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17107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62159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28213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90855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59493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01280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20551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49614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68521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26047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44AE87-356B-4676-A72D-2ACC436576C9}" type="datetimeFigureOut">
              <a:rPr lang="zh-CN" altLang="en-US" smtClean="0"/>
              <a:t>2023/5/7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105929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4AE87-356B-4676-A72D-2ACC436576C9}" type="datetimeFigureOut">
              <a:rPr lang="zh-CN" altLang="en-US" smtClean="0"/>
              <a:t>2023/5/7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56162-2DBC-48CE-B614-8F3A24116A3E}" type="slidenum">
              <a:rPr lang="zh-CN" altLang="en-US" smtClean="0"/>
              <a:t>‹#›</a:t>
            </a:fld>
            <a:endParaRPr lang="zh-CN" altLang="en-US"/>
          </a:p>
        </p:txBody>
      </p:sp>
    </p:spTree>
    <p:extLst>
      <p:ext uri="{BB962C8B-B14F-4D97-AF65-F5344CB8AC3E}">
        <p14:creationId xmlns:p14="http://schemas.microsoft.com/office/powerpoint/2010/main" val="337694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hub.com/shineshuo/Library-Syste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5926" y="0"/>
            <a:ext cx="3833420" cy="6858000"/>
          </a:xfrm>
          <a:prstGeom prst="roundRect">
            <a:avLst/>
          </a:prstGeom>
          <a:solidFill>
            <a:srgbClr val="29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025926" y="0"/>
            <a:ext cx="3833420" cy="6858000"/>
          </a:xfrm>
          <a:prstGeom prst="roundRect">
            <a:avLst/>
          </a:prstGeom>
          <a:solidFill>
            <a:srgbClr val="577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025926" y="0"/>
            <a:ext cx="3833420" cy="6858000"/>
          </a:xfrm>
          <a:prstGeom prst="roundRect">
            <a:avLst/>
          </a:prstGeom>
          <a:solidFill>
            <a:srgbClr val="6F9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025926" y="0"/>
            <a:ext cx="3833420" cy="6858000"/>
          </a:xfrm>
          <a:prstGeom prst="roundRect">
            <a:avLst/>
          </a:prstGeom>
          <a:solidFill>
            <a:srgbClr val="85A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025926" y="0"/>
            <a:ext cx="3833420" cy="6858000"/>
          </a:xfrm>
          <a:prstGeom prst="roundRect">
            <a:avLst/>
          </a:prstGeom>
          <a:solidFill>
            <a:srgbClr val="AD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75119" y="1945452"/>
            <a:ext cx="1182613" cy="1446550"/>
          </a:xfrm>
          <a:prstGeom prst="rect">
            <a:avLst/>
          </a:prstGeom>
          <a:noFill/>
        </p:spPr>
        <p:txBody>
          <a:bodyPr wrap="square" lIns="91440" tIns="45720" rIns="91440" bIns="45720">
            <a:spAutoFit/>
          </a:bodyPr>
          <a:lstStyle/>
          <a:p>
            <a:pPr algn="ctr"/>
            <a:endParaRPr lang="zh-CN" altLang="en-US" sz="8800" b="0" cap="none" spc="0">
              <a:ln w="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1208169" y="2204931"/>
            <a:ext cx="1015663" cy="2530295"/>
          </a:xfrm>
          <a:prstGeom prst="rect">
            <a:avLst/>
          </a:prstGeom>
          <a:noFill/>
        </p:spPr>
        <p:txBody>
          <a:bodyPr vert="eaVert" wrap="square" lIns="91440" tIns="45720" rIns="91440" bIns="45720">
            <a:spAutoFit/>
          </a:bodyPr>
          <a:lstStyle/>
          <a:p>
            <a:pPr algn="ctr"/>
            <a:r>
              <a:rPr lang="zh-CN" altLang="en-US" sz="5400">
                <a:ln w="0"/>
                <a:effectLst>
                  <a:outerShdw blurRad="38100" dist="19050" dir="2700000" algn="tl" rotWithShape="0">
                    <a:schemeClr val="dk1">
                      <a:alpha val="40000"/>
                    </a:schemeClr>
                  </a:outerShdw>
                </a:effectLst>
              </a:rPr>
              <a:t>目录</a:t>
            </a:r>
            <a:endParaRPr lang="zh-CN" altLang="en-US" sz="5400" b="0" cap="none" spc="0">
              <a:ln w="0"/>
              <a:solidFill>
                <a:schemeClr val="tx1"/>
              </a:solidFill>
              <a:effectLst>
                <a:outerShdw blurRad="38100" dist="19050" dir="2700000" algn="tl" rotWithShape="0">
                  <a:schemeClr val="dk1">
                    <a:alpha val="40000"/>
                  </a:schemeClr>
                </a:outerShdw>
              </a:effectLst>
            </a:endParaRPr>
          </a:p>
        </p:txBody>
      </p:sp>
      <p:sp>
        <p:nvSpPr>
          <p:cNvPr id="24" name="矩形 23"/>
          <p:cNvSpPr/>
          <p:nvPr/>
        </p:nvSpPr>
        <p:spPr>
          <a:xfrm>
            <a:off x="-1108141" y="4409863"/>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01</a:t>
            </a:r>
            <a:endParaRPr lang="zh-CN" altLang="en-US" sz="5400" b="0" cap="none" spc="0">
              <a:ln w="0"/>
              <a:solidFill>
                <a:schemeClr val="bg2">
                  <a:lumMod val="50000"/>
                </a:schemeClr>
              </a:solidFill>
              <a:effectLst/>
            </a:endParaRPr>
          </a:p>
        </p:txBody>
      </p:sp>
      <p:sp>
        <p:nvSpPr>
          <p:cNvPr id="25" name="矩形 24"/>
          <p:cNvSpPr/>
          <p:nvPr/>
        </p:nvSpPr>
        <p:spPr>
          <a:xfrm>
            <a:off x="-1037626" y="2495334"/>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小组介绍</a:t>
            </a:r>
            <a:endParaRPr lang="zh-CN" altLang="en-US" sz="2800" b="0" cap="none" spc="0">
              <a:ln w="0"/>
              <a:effectLst/>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637" y="749542"/>
            <a:ext cx="2736131" cy="1455389"/>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6866" y="638397"/>
            <a:ext cx="3044360" cy="2030330"/>
          </a:xfrm>
          <a:prstGeom prst="rect">
            <a:avLst/>
          </a:prstGeom>
        </p:spPr>
      </p:pic>
      <p:sp>
        <p:nvSpPr>
          <p:cNvPr id="30" name="矩形 29"/>
          <p:cNvSpPr/>
          <p:nvPr/>
        </p:nvSpPr>
        <p:spPr>
          <a:xfrm>
            <a:off x="-1037626" y="2486286"/>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作品介绍</a:t>
            </a:r>
            <a:endParaRPr lang="zh-CN" altLang="en-US" sz="2800" b="0" cap="none" spc="0">
              <a:ln w="0"/>
              <a:effectLst/>
            </a:endParaRPr>
          </a:p>
        </p:txBody>
      </p:sp>
      <p:sp>
        <p:nvSpPr>
          <p:cNvPr id="31" name="矩形 30"/>
          <p:cNvSpPr/>
          <p:nvPr/>
        </p:nvSpPr>
        <p:spPr>
          <a:xfrm>
            <a:off x="-1108141" y="4362896"/>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02</a:t>
            </a:r>
            <a:endParaRPr lang="zh-CN" altLang="en-US" sz="5400" b="0" cap="none" spc="0">
              <a:ln w="0"/>
              <a:solidFill>
                <a:schemeClr val="bg2">
                  <a:lumMod val="50000"/>
                </a:schemeClr>
              </a:solidFill>
              <a:effectLst/>
            </a:endParaRPr>
          </a:p>
        </p:txBody>
      </p:sp>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0548" y="749542"/>
            <a:ext cx="1948042" cy="1655217"/>
          </a:xfrm>
          <a:prstGeom prst="rect">
            <a:avLst/>
          </a:prstGeom>
        </p:spPr>
      </p:pic>
      <p:sp>
        <p:nvSpPr>
          <p:cNvPr id="35" name="矩形 34"/>
          <p:cNvSpPr/>
          <p:nvPr/>
        </p:nvSpPr>
        <p:spPr>
          <a:xfrm>
            <a:off x="-1037626" y="2533838"/>
            <a:ext cx="845120" cy="1815882"/>
          </a:xfrm>
          <a:prstGeom prst="rect">
            <a:avLst/>
          </a:prstGeom>
          <a:noFill/>
        </p:spPr>
        <p:txBody>
          <a:bodyPr wrap="square" lIns="91440" tIns="45720" rIns="91440" bIns="45720">
            <a:spAutoFit/>
          </a:bodyPr>
          <a:lstStyle/>
          <a:p>
            <a:pPr algn="ctr"/>
            <a:r>
              <a:rPr lang="zh-CN" altLang="en-US" sz="2800">
                <a:ln w="0"/>
              </a:rPr>
              <a:t>小</a:t>
            </a:r>
            <a:r>
              <a:rPr lang="zh-CN" altLang="en-US" sz="2800" smtClean="0">
                <a:ln w="0"/>
              </a:rPr>
              <a:t>组分工</a:t>
            </a:r>
            <a:endParaRPr lang="zh-CN" altLang="en-US" sz="2800" b="0" cap="none" spc="0">
              <a:ln w="0"/>
              <a:effectLst/>
            </a:endParaRPr>
          </a:p>
        </p:txBody>
      </p:sp>
      <p:sp>
        <p:nvSpPr>
          <p:cNvPr id="36" name="矩形 35"/>
          <p:cNvSpPr/>
          <p:nvPr/>
        </p:nvSpPr>
        <p:spPr>
          <a:xfrm>
            <a:off x="-1108141" y="437251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03</a:t>
            </a:r>
            <a:endParaRPr lang="zh-CN" altLang="en-US" sz="5400" b="0" cap="none" spc="0">
              <a:ln w="0"/>
              <a:solidFill>
                <a:schemeClr val="bg2">
                  <a:lumMod val="50000"/>
                </a:schemeClr>
              </a:solidFill>
              <a:effectLst/>
            </a:endParaRPr>
          </a:p>
        </p:txBody>
      </p:sp>
      <p:pic>
        <p:nvPicPr>
          <p:cNvPr id="37" name="图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9486" y="690610"/>
            <a:ext cx="1526980" cy="1573252"/>
          </a:xfrm>
          <a:prstGeom prst="rect">
            <a:avLst/>
          </a:prstGeom>
        </p:spPr>
      </p:pic>
      <p:sp>
        <p:nvSpPr>
          <p:cNvPr id="38" name="矩形 37"/>
          <p:cNvSpPr/>
          <p:nvPr/>
        </p:nvSpPr>
        <p:spPr>
          <a:xfrm>
            <a:off x="-1037626" y="2439508"/>
            <a:ext cx="845120" cy="1815882"/>
          </a:xfrm>
          <a:prstGeom prst="rect">
            <a:avLst/>
          </a:prstGeom>
          <a:noFill/>
        </p:spPr>
        <p:txBody>
          <a:bodyPr wrap="square" lIns="91440" tIns="45720" rIns="91440" bIns="45720">
            <a:spAutoFit/>
          </a:bodyPr>
          <a:lstStyle/>
          <a:p>
            <a:pPr algn="ctr"/>
            <a:r>
              <a:rPr lang="zh-CN" altLang="en-US" sz="2800" smtClean="0">
                <a:ln w="0"/>
              </a:rPr>
              <a:t>吐槽总结</a:t>
            </a:r>
            <a:endParaRPr lang="zh-CN" altLang="en-US" sz="2800" b="0" cap="none" spc="0">
              <a:ln w="0"/>
              <a:effectLst/>
            </a:endParaRPr>
          </a:p>
        </p:txBody>
      </p:sp>
      <p:sp>
        <p:nvSpPr>
          <p:cNvPr id="39" name="矩形 38"/>
          <p:cNvSpPr/>
          <p:nvPr/>
        </p:nvSpPr>
        <p:spPr>
          <a:xfrm>
            <a:off x="-1108141" y="4293909"/>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04</a:t>
            </a:r>
            <a:endParaRPr lang="zh-CN" altLang="en-US" sz="5400" b="0" cap="none" spc="0">
              <a:ln w="0"/>
              <a:solidFill>
                <a:schemeClr val="bg2">
                  <a:lumMod val="50000"/>
                </a:schemeClr>
              </a:solidFill>
              <a:effectLst/>
            </a:endParaRPr>
          </a:p>
        </p:txBody>
      </p:sp>
      <p:sp>
        <p:nvSpPr>
          <p:cNvPr id="21" name="矩形 20"/>
          <p:cNvSpPr/>
          <p:nvPr/>
        </p:nvSpPr>
        <p:spPr>
          <a:xfrm>
            <a:off x="2732568" y="2503386"/>
            <a:ext cx="6417142" cy="923330"/>
          </a:xfrm>
          <a:prstGeom prst="rect">
            <a:avLst/>
          </a:prstGeom>
          <a:noFill/>
        </p:spPr>
        <p:txBody>
          <a:bodyPr wrap="none" lIns="91440" tIns="45720" rIns="91440" bIns="45720">
            <a:spAutoFit/>
          </a:bodyPr>
          <a:lstStyle/>
          <a:p>
            <a:pPr algn="ctr"/>
            <a:r>
              <a:rPr lang="zh-CN" alt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图形</a:t>
            </a:r>
            <a:r>
              <a:rPr lang="zh-CN" altLang="en-US" sz="54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化图书管理系统</a:t>
            </a:r>
            <a:endParaRPr lang="zh-CN" alt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2" name="椭圆 21"/>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885153" y="4351168"/>
            <a:ext cx="4339651"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上西大上的组</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691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heel(1)">
                                      <p:cBhvr>
                                        <p:cTn id="10" dur="2000"/>
                                        <p:tgtEl>
                                          <p:spTgt spid="2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heel(1)">
                                      <p:cBhvr>
                                        <p:cTn id="16" dur="2000"/>
                                        <p:tgtEl>
                                          <p:spTgt spid="2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2000"/>
                                        <p:tgtEl>
                                          <p:spTgt spid="2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heel(1)">
                                      <p:cBhvr>
                                        <p:cTn id="22" dur="2000"/>
                                        <p:tgtEl>
                                          <p:spTgt spid="3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heel(1)">
                                      <p:cBhvr>
                                        <p:cTn id="25" dur="2000"/>
                                        <p:tgtEl>
                                          <p:spTgt spid="33"/>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heel(1)">
                                      <p:cBhvr>
                                        <p:cTn id="28"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7" grpId="0" animBg="1"/>
      <p:bldP spid="28" grpId="0" animBg="1"/>
      <p:bldP spid="32" grpId="0" animBg="1"/>
      <p:bldP spid="33" grpId="0" animBg="1"/>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49425" y="0"/>
            <a:ext cx="3647153"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特色与优势</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693019" y="1203158"/>
            <a:ext cx="9557886" cy="1384995"/>
          </a:xfrm>
          <a:prstGeom prst="rect">
            <a:avLst/>
          </a:prstGeom>
          <a:noFill/>
        </p:spPr>
        <p:txBody>
          <a:bodyPr wrap="square" rtlCol="0">
            <a:spAutoFit/>
          </a:bodyPr>
          <a:lstStyle/>
          <a:p>
            <a:r>
              <a:rPr lang="zh-CN" altLang="en-US" sz="2800" smtClean="0"/>
              <a:t>特色：</a:t>
            </a:r>
            <a:endParaRPr lang="en-US" altLang="zh-CN" sz="2800" smtClean="0"/>
          </a:p>
          <a:p>
            <a:r>
              <a:rPr lang="zh-CN" altLang="en-US" sz="2800" smtClean="0"/>
              <a:t>图形化的管理与信息呈现方式，是本项目的最大特色，可以给使用者带来极佳的使用体验</a:t>
            </a:r>
            <a:endParaRPr lang="zh-CN" altLang="en-US" sz="2800"/>
          </a:p>
        </p:txBody>
      </p:sp>
      <p:sp>
        <p:nvSpPr>
          <p:cNvPr id="6" name="双波形 5"/>
          <p:cNvSpPr/>
          <p:nvPr/>
        </p:nvSpPr>
        <p:spPr>
          <a:xfrm>
            <a:off x="895149" y="2954155"/>
            <a:ext cx="1241659" cy="635267"/>
          </a:xfrm>
          <a:prstGeom prst="doubleWav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95149" y="3676851"/>
            <a:ext cx="9288379" cy="1200329"/>
          </a:xfrm>
          <a:prstGeom prst="rect">
            <a:avLst/>
          </a:prstGeom>
          <a:noFill/>
        </p:spPr>
        <p:txBody>
          <a:bodyPr wrap="square" rtlCol="0">
            <a:spAutoFit/>
          </a:bodyPr>
          <a:lstStyle/>
          <a:p>
            <a:r>
              <a:rPr lang="zh-CN" altLang="en-US" sz="2400" smtClean="0"/>
              <a:t>优势：</a:t>
            </a:r>
            <a:endParaRPr lang="en-US" altLang="zh-CN" sz="2400" smtClean="0"/>
          </a:p>
          <a:p>
            <a:r>
              <a:rPr lang="zh-CN" altLang="en-US" sz="2400"/>
              <a:t>轻量</a:t>
            </a:r>
            <a:r>
              <a:rPr lang="zh-CN" altLang="en-US" sz="2400" smtClean="0"/>
              <a:t>化以及图形化都是本系统的优势，操作方便，简洁直观，不论是用户还是管理者都可以很快的上手本系统</a:t>
            </a:r>
            <a:endParaRPr lang="zh-CN" altLang="en-US" sz="2400"/>
          </a:p>
        </p:txBody>
      </p:sp>
    </p:spTree>
    <p:extLst>
      <p:ext uri="{BB962C8B-B14F-4D97-AF65-F5344CB8AC3E}">
        <p14:creationId xmlns:p14="http://schemas.microsoft.com/office/powerpoint/2010/main" val="181097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0"/>
            <a:ext cx="1637934" cy="6858000"/>
          </a:xfrm>
          <a:custGeom>
            <a:avLst/>
            <a:gdLst>
              <a:gd name="connsiteX0" fmla="*/ 0 w 1830082"/>
              <a:gd name="connsiteY0" fmla="*/ 0 h 6858000"/>
              <a:gd name="connsiteX1" fmla="*/ 1191166 w 1830082"/>
              <a:gd name="connsiteY1" fmla="*/ 0 h 6858000"/>
              <a:gd name="connsiteX2" fmla="*/ 1830082 w 1830082"/>
              <a:gd name="connsiteY2" fmla="*/ 638916 h 6858000"/>
              <a:gd name="connsiteX3" fmla="*/ 1830082 w 1830082"/>
              <a:gd name="connsiteY3" fmla="*/ 6219084 h 6858000"/>
              <a:gd name="connsiteX4" fmla="*/ 1191166 w 1830082"/>
              <a:gd name="connsiteY4" fmla="*/ 6858000 h 6858000"/>
              <a:gd name="connsiteX5" fmla="*/ 0 w 183008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0082" h="6858000">
                <a:moveTo>
                  <a:pt x="0" y="0"/>
                </a:moveTo>
                <a:lnTo>
                  <a:pt x="1191166" y="0"/>
                </a:lnTo>
                <a:cubicBezTo>
                  <a:pt x="1544030" y="0"/>
                  <a:pt x="1830082" y="286052"/>
                  <a:pt x="1830082" y="638916"/>
                </a:cubicBezTo>
                <a:lnTo>
                  <a:pt x="1830082" y="6219084"/>
                </a:lnTo>
                <a:cubicBezTo>
                  <a:pt x="1830082" y="6571948"/>
                  <a:pt x="1544030" y="6858000"/>
                  <a:pt x="1191166" y="6858000"/>
                </a:cubicBezTo>
                <a:lnTo>
                  <a:pt x="0" y="6858000"/>
                </a:lnTo>
                <a:close/>
              </a:path>
            </a:pathLst>
          </a:custGeom>
          <a:solidFill>
            <a:srgbClr val="5778B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82" y="751325"/>
            <a:ext cx="1948042" cy="1655217"/>
          </a:xfrm>
          <a:prstGeom prst="rect">
            <a:avLst/>
          </a:prstGeom>
        </p:spPr>
      </p:pic>
      <p:sp>
        <p:nvSpPr>
          <p:cNvPr id="6" name="矩形 5"/>
          <p:cNvSpPr/>
          <p:nvPr/>
        </p:nvSpPr>
        <p:spPr>
          <a:xfrm>
            <a:off x="264896" y="2533838"/>
            <a:ext cx="845120" cy="1815882"/>
          </a:xfrm>
          <a:prstGeom prst="rect">
            <a:avLst/>
          </a:prstGeom>
          <a:noFill/>
        </p:spPr>
        <p:txBody>
          <a:bodyPr wrap="square" lIns="91440" tIns="45720" rIns="91440" bIns="45720">
            <a:spAutoFit/>
          </a:bodyPr>
          <a:lstStyle/>
          <a:p>
            <a:pPr algn="ctr"/>
            <a:r>
              <a:rPr lang="zh-CN" altLang="en-US" sz="2800">
                <a:ln w="0"/>
              </a:rPr>
              <a:t>小</a:t>
            </a:r>
            <a:r>
              <a:rPr lang="zh-CN" altLang="en-US" sz="2800" smtClean="0">
                <a:ln w="0"/>
              </a:rPr>
              <a:t>组分工</a:t>
            </a:r>
            <a:endParaRPr lang="zh-CN" altLang="en-US" sz="2800" b="0" cap="none" spc="0">
              <a:ln w="0"/>
              <a:effectLst/>
            </a:endParaRPr>
          </a:p>
        </p:txBody>
      </p:sp>
      <p:sp>
        <p:nvSpPr>
          <p:cNvPr id="7" name="矩形 6"/>
          <p:cNvSpPr/>
          <p:nvPr/>
        </p:nvSpPr>
        <p:spPr>
          <a:xfrm>
            <a:off x="232121" y="437251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03</a:t>
            </a:r>
            <a:endParaRPr lang="zh-CN" altLang="en-US" sz="5400" b="0" cap="none" spc="0">
              <a:ln w="0"/>
              <a:solidFill>
                <a:schemeClr val="bg2">
                  <a:lumMod val="50000"/>
                </a:schemeClr>
              </a:solidFill>
              <a:effectLst/>
            </a:endParaRPr>
          </a:p>
        </p:txBody>
      </p:sp>
      <p:sp>
        <p:nvSpPr>
          <p:cNvPr id="2" name="文本框 1"/>
          <p:cNvSpPr txBox="1"/>
          <p:nvPr/>
        </p:nvSpPr>
        <p:spPr>
          <a:xfrm>
            <a:off x="2350477" y="667387"/>
            <a:ext cx="8913268" cy="646331"/>
          </a:xfrm>
          <a:prstGeom prst="rect">
            <a:avLst/>
          </a:prstGeom>
          <a:noFill/>
        </p:spPr>
        <p:txBody>
          <a:bodyPr wrap="square" rtlCol="0">
            <a:spAutoFit/>
          </a:bodyPr>
          <a:lstStyle/>
          <a:p>
            <a:r>
              <a:rPr lang="zh-CN" altLang="en-US" smtClean="0"/>
              <a:t>赵恩烁：主要负责用户板块函数的编写与程序测试，多级菜单的功能构思和安排，交互逻辑的编排</a:t>
            </a:r>
            <a:endParaRPr lang="zh-CN" altLang="en-US"/>
          </a:p>
        </p:txBody>
      </p:sp>
      <p:sp>
        <p:nvSpPr>
          <p:cNvPr id="3" name="文本框 2"/>
          <p:cNvSpPr txBox="1"/>
          <p:nvPr/>
        </p:nvSpPr>
        <p:spPr>
          <a:xfrm>
            <a:off x="2350477" y="1432978"/>
            <a:ext cx="8830974" cy="646331"/>
          </a:xfrm>
          <a:prstGeom prst="rect">
            <a:avLst/>
          </a:prstGeom>
          <a:noFill/>
        </p:spPr>
        <p:txBody>
          <a:bodyPr wrap="square" rtlCol="0">
            <a:spAutoFit/>
          </a:bodyPr>
          <a:lstStyle/>
          <a:p>
            <a:r>
              <a:rPr lang="zh-CN" altLang="en-US" smtClean="0"/>
              <a:t>程京涛</a:t>
            </a:r>
            <a:r>
              <a:rPr lang="zh-CN" altLang="en-US"/>
              <a:t>（组长</a:t>
            </a:r>
            <a:r>
              <a:rPr lang="zh-CN" altLang="en-US" smtClean="0"/>
              <a:t>）：主要负责图书馆系统中各个楼层函数和图形化界面实现的核心功能编写与调试</a:t>
            </a:r>
            <a:r>
              <a:rPr lang="en-US" altLang="zh-CN" smtClean="0"/>
              <a:t>,</a:t>
            </a:r>
            <a:r>
              <a:rPr lang="zh-CN" altLang="en-US" smtClean="0"/>
              <a:t>核心的算法的设计</a:t>
            </a:r>
            <a:endParaRPr lang="en-US" altLang="zh-CN" smtClean="0"/>
          </a:p>
        </p:txBody>
      </p:sp>
      <p:sp>
        <p:nvSpPr>
          <p:cNvPr id="4" name="文本框 3"/>
          <p:cNvSpPr txBox="1"/>
          <p:nvPr/>
        </p:nvSpPr>
        <p:spPr>
          <a:xfrm>
            <a:off x="2350477" y="2386427"/>
            <a:ext cx="8725466" cy="369332"/>
          </a:xfrm>
          <a:prstGeom prst="rect">
            <a:avLst/>
          </a:prstGeom>
          <a:noFill/>
        </p:spPr>
        <p:txBody>
          <a:bodyPr wrap="none" rtlCol="0">
            <a:spAutoFit/>
          </a:bodyPr>
          <a:lstStyle/>
          <a:p>
            <a:r>
              <a:rPr lang="zh-CN" altLang="en-US" smtClean="0"/>
              <a:t>李聪：主要负责项目初始化原形构思，和菜单界面的代码编写，以及函数功能的构思</a:t>
            </a:r>
            <a:endParaRPr lang="zh-CN" altLang="en-US"/>
          </a:p>
        </p:txBody>
      </p:sp>
    </p:spTree>
    <p:extLst>
      <p:ext uri="{BB962C8B-B14F-4D97-AF65-F5344CB8AC3E}">
        <p14:creationId xmlns:p14="http://schemas.microsoft.com/office/powerpoint/2010/main" val="1455069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P spid="7" grpId="0"/>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49426" y="0"/>
            <a:ext cx="3647153"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代码管理，</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1104101" y="762695"/>
            <a:ext cx="5609368" cy="400110"/>
          </a:xfrm>
          <a:prstGeom prst="rect">
            <a:avLst/>
          </a:prstGeom>
          <a:noFill/>
        </p:spPr>
        <p:txBody>
          <a:bodyPr wrap="square" lIns="91440" tIns="45720" rIns="91440" bIns="45720">
            <a:spAutoFit/>
          </a:bodyPr>
          <a:lstStyle/>
          <a:p>
            <a:pPr algn="ctr"/>
            <a:r>
              <a:rPr lang="zh-CN" altLang="en-US" sz="2000" b="0" cap="none" spc="0" smtClean="0">
                <a:ln w="0"/>
                <a:solidFill>
                  <a:schemeClr val="accent1">
                    <a:lumMod val="75000"/>
                  </a:schemeClr>
                </a:solidFill>
                <a:effectLst>
                  <a:outerShdw blurRad="38100" dist="19050" dir="2700000" algn="tl" rotWithShape="0">
                    <a:schemeClr val="dk1">
                      <a:alpha val="40000"/>
                    </a:schemeClr>
                  </a:outerShdw>
                </a:effectLst>
              </a:rPr>
              <a:t>代码使用</a:t>
            </a:r>
            <a:r>
              <a:rPr lang="en-US" altLang="zh-CN" sz="2000" b="0" cap="none" spc="0" smtClean="0">
                <a:ln w="0"/>
                <a:solidFill>
                  <a:schemeClr val="accent1">
                    <a:lumMod val="75000"/>
                  </a:schemeClr>
                </a:solidFill>
                <a:effectLst>
                  <a:outerShdw blurRad="38100" dist="19050" dir="2700000" algn="tl" rotWithShape="0">
                    <a:schemeClr val="dk1">
                      <a:alpha val="40000"/>
                    </a:schemeClr>
                  </a:outerShdw>
                </a:effectLst>
              </a:rPr>
              <a:t>github</a:t>
            </a:r>
            <a:r>
              <a:rPr lang="zh-CN" altLang="en-US" sz="2000" b="0" cap="none" spc="0" smtClean="0">
                <a:ln w="0"/>
                <a:solidFill>
                  <a:schemeClr val="accent1">
                    <a:lumMod val="75000"/>
                  </a:schemeClr>
                </a:solidFill>
                <a:effectLst>
                  <a:outerShdw blurRad="38100" dist="19050" dir="2700000" algn="tl" rotWithShape="0">
                    <a:schemeClr val="dk1">
                      <a:alpha val="40000"/>
                    </a:schemeClr>
                  </a:outerShdw>
                </a:effectLst>
              </a:rPr>
              <a:t>仓库，通过</a:t>
            </a:r>
            <a:r>
              <a:rPr lang="en-US" altLang="zh-CN" sz="2000" b="0" cap="none" spc="0" smtClean="0">
                <a:ln w="0"/>
                <a:solidFill>
                  <a:schemeClr val="accent1">
                    <a:lumMod val="75000"/>
                  </a:schemeClr>
                </a:solidFill>
                <a:effectLst>
                  <a:outerShdw blurRad="38100" dist="19050" dir="2700000" algn="tl" rotWithShape="0">
                    <a:schemeClr val="dk1">
                      <a:alpha val="40000"/>
                    </a:schemeClr>
                  </a:outerShdw>
                </a:effectLst>
              </a:rPr>
              <a:t>git</a:t>
            </a:r>
            <a:r>
              <a:rPr lang="zh-CN" altLang="en-US" sz="2000" b="0" cap="none" spc="0" smtClean="0">
                <a:ln w="0"/>
                <a:solidFill>
                  <a:schemeClr val="accent1">
                    <a:lumMod val="75000"/>
                  </a:schemeClr>
                </a:solidFill>
                <a:effectLst>
                  <a:outerShdw blurRad="38100" dist="19050" dir="2700000" algn="tl" rotWithShape="0">
                    <a:schemeClr val="dk1">
                      <a:alpha val="40000"/>
                    </a:schemeClr>
                  </a:outerShdw>
                </a:effectLst>
              </a:rPr>
              <a:t>进行远程管理</a:t>
            </a:r>
            <a:endParaRPr lang="zh-CN" altLang="en-US" sz="2000" b="0" cap="none" spc="0">
              <a:ln w="0"/>
              <a:solidFill>
                <a:schemeClr val="accent1">
                  <a:lumMod val="75000"/>
                </a:schemeClr>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2"/>
          <a:stretch>
            <a:fillRect/>
          </a:stretch>
        </p:blipFill>
        <p:spPr>
          <a:xfrm>
            <a:off x="548612" y="1160054"/>
            <a:ext cx="9358069" cy="5241981"/>
          </a:xfrm>
          <a:prstGeom prst="rect">
            <a:avLst/>
          </a:prstGeom>
        </p:spPr>
      </p:pic>
      <p:pic>
        <p:nvPicPr>
          <p:cNvPr id="13" name="图片 12"/>
          <p:cNvPicPr>
            <a:picLocks noChangeAspect="1"/>
          </p:cNvPicPr>
          <p:nvPr/>
        </p:nvPicPr>
        <p:blipFill>
          <a:blip r:embed="rId3"/>
          <a:stretch>
            <a:fillRect/>
          </a:stretch>
        </p:blipFill>
        <p:spPr>
          <a:xfrm>
            <a:off x="1662004" y="5146331"/>
            <a:ext cx="5629752" cy="1366238"/>
          </a:xfrm>
          <a:prstGeom prst="rect">
            <a:avLst/>
          </a:prstGeom>
        </p:spPr>
      </p:pic>
      <p:sp>
        <p:nvSpPr>
          <p:cNvPr id="2" name="矩形 1"/>
          <p:cNvSpPr/>
          <p:nvPr/>
        </p:nvSpPr>
        <p:spPr>
          <a:xfrm>
            <a:off x="6713469" y="776709"/>
            <a:ext cx="4703532" cy="369332"/>
          </a:xfrm>
          <a:prstGeom prst="rect">
            <a:avLst/>
          </a:prstGeom>
        </p:spPr>
        <p:txBody>
          <a:bodyPr wrap="none">
            <a:spAutoFit/>
          </a:bodyPr>
          <a:lstStyle/>
          <a:p>
            <a:r>
              <a:rPr lang="en-US" altLang="zh-CN">
                <a:hlinkClick r:id="rId4"/>
              </a:rPr>
              <a:t>https://github.com/shineshuo/Library-System</a:t>
            </a:r>
            <a:endParaRPr lang="zh-CN" altLang="en-US"/>
          </a:p>
        </p:txBody>
      </p:sp>
    </p:spTree>
    <p:extLst>
      <p:ext uri="{BB962C8B-B14F-4D97-AF65-F5344CB8AC3E}">
        <p14:creationId xmlns:p14="http://schemas.microsoft.com/office/powerpoint/2010/main" val="3904560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80">
                                          <p:stCondLst>
                                            <p:cond delay="0"/>
                                          </p:stCondLst>
                                        </p:cTn>
                                        <p:tgtEl>
                                          <p:spTgt spid="13"/>
                                        </p:tgtEl>
                                      </p:cBhvr>
                                    </p:animEffect>
                                    <p:anim calcmode="lin" valueType="num">
                                      <p:cBhvr>
                                        <p:cTn id="1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1" dur="26">
                                          <p:stCondLst>
                                            <p:cond delay="650"/>
                                          </p:stCondLst>
                                        </p:cTn>
                                        <p:tgtEl>
                                          <p:spTgt spid="13"/>
                                        </p:tgtEl>
                                      </p:cBhvr>
                                      <p:to x="100000" y="60000"/>
                                    </p:animScale>
                                    <p:animScale>
                                      <p:cBhvr>
                                        <p:cTn id="22" dur="166" decel="50000">
                                          <p:stCondLst>
                                            <p:cond delay="676"/>
                                          </p:stCondLst>
                                        </p:cTn>
                                        <p:tgtEl>
                                          <p:spTgt spid="13"/>
                                        </p:tgtEl>
                                      </p:cBhvr>
                                      <p:to x="100000" y="100000"/>
                                    </p:animScale>
                                    <p:animScale>
                                      <p:cBhvr>
                                        <p:cTn id="23" dur="26">
                                          <p:stCondLst>
                                            <p:cond delay="1312"/>
                                          </p:stCondLst>
                                        </p:cTn>
                                        <p:tgtEl>
                                          <p:spTgt spid="13"/>
                                        </p:tgtEl>
                                      </p:cBhvr>
                                      <p:to x="100000" y="80000"/>
                                    </p:animScale>
                                    <p:animScale>
                                      <p:cBhvr>
                                        <p:cTn id="24" dur="166" decel="50000">
                                          <p:stCondLst>
                                            <p:cond delay="1338"/>
                                          </p:stCondLst>
                                        </p:cTn>
                                        <p:tgtEl>
                                          <p:spTgt spid="13"/>
                                        </p:tgtEl>
                                      </p:cBhvr>
                                      <p:to x="100000" y="100000"/>
                                    </p:animScale>
                                    <p:animScale>
                                      <p:cBhvr>
                                        <p:cTn id="25" dur="26">
                                          <p:stCondLst>
                                            <p:cond delay="1642"/>
                                          </p:stCondLst>
                                        </p:cTn>
                                        <p:tgtEl>
                                          <p:spTgt spid="13"/>
                                        </p:tgtEl>
                                      </p:cBhvr>
                                      <p:to x="100000" y="90000"/>
                                    </p:animScale>
                                    <p:animScale>
                                      <p:cBhvr>
                                        <p:cTn id="26" dur="166" decel="50000">
                                          <p:stCondLst>
                                            <p:cond delay="1668"/>
                                          </p:stCondLst>
                                        </p:cTn>
                                        <p:tgtEl>
                                          <p:spTgt spid="13"/>
                                        </p:tgtEl>
                                      </p:cBhvr>
                                      <p:to x="100000" y="100000"/>
                                    </p:animScale>
                                    <p:animScale>
                                      <p:cBhvr>
                                        <p:cTn id="27" dur="26">
                                          <p:stCondLst>
                                            <p:cond delay="1808"/>
                                          </p:stCondLst>
                                        </p:cTn>
                                        <p:tgtEl>
                                          <p:spTgt spid="13"/>
                                        </p:tgtEl>
                                      </p:cBhvr>
                                      <p:to x="100000" y="95000"/>
                                    </p:animScale>
                                    <p:animScale>
                                      <p:cBhvr>
                                        <p:cTn id="2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交流方式</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4680" y="1039823"/>
            <a:ext cx="5576642" cy="4182482"/>
          </a:xfrm>
          <a:prstGeom prst="rect">
            <a:avLst/>
          </a:prstGeom>
        </p:spPr>
      </p:pic>
      <p:sp>
        <p:nvSpPr>
          <p:cNvPr id="10" name="文本框 9"/>
          <p:cNvSpPr txBox="1"/>
          <p:nvPr/>
        </p:nvSpPr>
        <p:spPr>
          <a:xfrm>
            <a:off x="505046" y="5495690"/>
            <a:ext cx="4018828" cy="1200329"/>
          </a:xfrm>
          <a:prstGeom prst="rect">
            <a:avLst/>
          </a:prstGeom>
          <a:noFill/>
        </p:spPr>
        <p:txBody>
          <a:bodyPr wrap="square" rtlCol="0">
            <a:spAutoFit/>
          </a:bodyPr>
          <a:lstStyle/>
          <a:p>
            <a:r>
              <a:rPr lang="zh-CN" altLang="en-US" sz="2400" smtClean="0"/>
              <a:t>同住一个宿舍采取最原始朴素的面对面交流方式（不服的</a:t>
            </a:r>
            <a:r>
              <a:rPr lang="zh-CN" altLang="en-US" sz="2400"/>
              <a:t>地</a:t>
            </a:r>
            <a:r>
              <a:rPr lang="zh-CN" altLang="en-US" sz="2400" smtClean="0"/>
              <a:t>方就吵一架）</a:t>
            </a:r>
            <a:endParaRPr lang="zh-CN" altLang="en-US" sz="240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322" y="1290575"/>
            <a:ext cx="3064326" cy="2418107"/>
          </a:xfrm>
          <a:prstGeom prst="rect">
            <a:avLst/>
          </a:prstGeom>
        </p:spPr>
      </p:pic>
    </p:spTree>
    <p:extLst>
      <p:ext uri="{BB962C8B-B14F-4D97-AF65-F5344CB8AC3E}">
        <p14:creationId xmlns:p14="http://schemas.microsoft.com/office/powerpoint/2010/main" val="3503352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408842" y="1055079"/>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03176" y="0"/>
            <a:ext cx="4339651" cy="923330"/>
          </a:xfrm>
          <a:prstGeom prst="rect">
            <a:avLst/>
          </a:prstGeom>
          <a:noFill/>
        </p:spPr>
        <p:txBody>
          <a:bodyPr wrap="none" lIns="91440" tIns="45720" rIns="91440" bIns="45720">
            <a:spAutoFit/>
          </a:bodyPr>
          <a:lstStyle/>
          <a:p>
            <a:pPr algn="ctr"/>
            <a:r>
              <a:rPr lang="zh-CN" altLang="en-US" sz="5400">
                <a:ln w="0"/>
                <a:solidFill>
                  <a:schemeClr val="accent1"/>
                </a:solidFill>
                <a:effectLst>
                  <a:outerShdw blurRad="38100" dist="25400" dir="5400000" algn="ctr" rotWithShape="0">
                    <a:srgbClr val="6E747A">
                      <a:alpha val="43000"/>
                    </a:srgbClr>
                  </a:outerShdw>
                </a:effectLst>
              </a:rPr>
              <a:t>个</a:t>
            </a:r>
            <a:r>
              <a:rPr lang="zh-CN" altLang="en-US" sz="5400" smtClean="0">
                <a:ln w="0"/>
                <a:solidFill>
                  <a:schemeClr val="accent1"/>
                </a:solidFill>
                <a:effectLst>
                  <a:outerShdw blurRad="38100" dist="25400" dir="5400000" algn="ctr" rotWithShape="0">
                    <a:srgbClr val="6E747A">
                      <a:alpha val="43000"/>
                    </a:srgbClr>
                  </a:outerShdw>
                </a:effectLst>
              </a:rPr>
              <a:t>人完成介绍</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矩形 1"/>
          <p:cNvSpPr/>
          <p:nvPr/>
        </p:nvSpPr>
        <p:spPr>
          <a:xfrm>
            <a:off x="5570919" y="906401"/>
            <a:ext cx="954107" cy="400110"/>
          </a:xfrm>
          <a:prstGeom prst="rect">
            <a:avLst/>
          </a:prstGeom>
          <a:noFill/>
        </p:spPr>
        <p:txBody>
          <a:bodyPr wrap="none" lIns="91440" tIns="45720" rIns="91440" bIns="45720">
            <a:spAutoFit/>
          </a:bodyPr>
          <a:lstStyle/>
          <a:p>
            <a:pPr algn="ctr"/>
            <a:r>
              <a:rPr lang="zh-CN" altLang="en-US" sz="2000">
                <a:ln w="0"/>
                <a:effectLst>
                  <a:outerShdw blurRad="38100" dist="19050" dir="2700000" algn="tl" rotWithShape="0">
                    <a:schemeClr val="dk1">
                      <a:alpha val="40000"/>
                    </a:schemeClr>
                  </a:outerShdw>
                </a:effectLst>
              </a:rPr>
              <a:t>赵恩烁</a:t>
            </a:r>
            <a:endParaRPr lang="zh-CN" altLang="en-US" sz="2000" b="0" cap="none" spc="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106772" y="1756144"/>
            <a:ext cx="5493812" cy="923330"/>
          </a:xfrm>
          <a:prstGeom prst="rect">
            <a:avLst/>
          </a:prstGeom>
          <a:noFill/>
        </p:spPr>
        <p:txBody>
          <a:bodyPr wrap="none" rtlCol="0">
            <a:spAutoFit/>
          </a:bodyPr>
          <a:lstStyle/>
          <a:p>
            <a:r>
              <a:rPr lang="zh-CN" altLang="en-US" smtClean="0"/>
              <a:t>代码部分：主要负责登录界面板块，以及分级权限等</a:t>
            </a:r>
            <a:endParaRPr lang="en-US" altLang="zh-CN"/>
          </a:p>
          <a:p>
            <a:r>
              <a:rPr lang="zh-CN" altLang="en-US" smtClean="0"/>
              <a:t>以及部分界面菜单函数的编写</a:t>
            </a:r>
            <a:endParaRPr lang="en-US" altLang="zh-CN" smtClean="0"/>
          </a:p>
          <a:p>
            <a:endParaRPr lang="zh-CN" altLang="en-US"/>
          </a:p>
        </p:txBody>
      </p:sp>
      <p:pic>
        <p:nvPicPr>
          <p:cNvPr id="11" name="图片 10"/>
          <p:cNvPicPr>
            <a:picLocks noChangeAspect="1"/>
          </p:cNvPicPr>
          <p:nvPr/>
        </p:nvPicPr>
        <p:blipFill>
          <a:blip r:embed="rId2"/>
          <a:stretch>
            <a:fillRect/>
          </a:stretch>
        </p:blipFill>
        <p:spPr>
          <a:xfrm>
            <a:off x="3481754" y="2169230"/>
            <a:ext cx="4358216" cy="2788268"/>
          </a:xfrm>
          <a:prstGeom prst="rect">
            <a:avLst/>
          </a:prstGeom>
        </p:spPr>
      </p:pic>
      <p:pic>
        <p:nvPicPr>
          <p:cNvPr id="12" name="图片 11"/>
          <p:cNvPicPr>
            <a:picLocks noChangeAspect="1"/>
          </p:cNvPicPr>
          <p:nvPr/>
        </p:nvPicPr>
        <p:blipFill>
          <a:blip r:embed="rId3"/>
          <a:stretch>
            <a:fillRect/>
          </a:stretch>
        </p:blipFill>
        <p:spPr>
          <a:xfrm>
            <a:off x="8059316" y="923330"/>
            <a:ext cx="3925648" cy="5672776"/>
          </a:xfrm>
          <a:prstGeom prst="rect">
            <a:avLst/>
          </a:prstGeom>
        </p:spPr>
      </p:pic>
      <p:sp>
        <p:nvSpPr>
          <p:cNvPr id="13" name="文本框 12"/>
          <p:cNvSpPr txBox="1"/>
          <p:nvPr/>
        </p:nvSpPr>
        <p:spPr>
          <a:xfrm>
            <a:off x="386862" y="5433646"/>
            <a:ext cx="3653564" cy="369332"/>
          </a:xfrm>
          <a:prstGeom prst="rect">
            <a:avLst/>
          </a:prstGeom>
          <a:noFill/>
        </p:spPr>
        <p:txBody>
          <a:bodyPr wrap="none" rtlCol="0">
            <a:spAutoFit/>
          </a:bodyPr>
          <a:lstStyle/>
          <a:p>
            <a:r>
              <a:rPr lang="zh-CN" altLang="en-US" smtClean="0"/>
              <a:t>还有</a:t>
            </a:r>
            <a:r>
              <a:rPr lang="en-US" altLang="zh-CN" smtClean="0"/>
              <a:t>PPT</a:t>
            </a:r>
            <a:r>
              <a:rPr lang="zh-CN" altLang="en-US" smtClean="0"/>
              <a:t>，</a:t>
            </a:r>
            <a:r>
              <a:rPr lang="en-US" altLang="zh-CN" smtClean="0"/>
              <a:t>Word</a:t>
            </a:r>
            <a:r>
              <a:rPr lang="zh-CN" altLang="en-US" smtClean="0"/>
              <a:t>总体的排版及设计</a:t>
            </a:r>
            <a:endParaRPr lang="zh-CN" altLang="en-US"/>
          </a:p>
        </p:txBody>
      </p:sp>
      <p:sp>
        <p:nvSpPr>
          <p:cNvPr id="14" name="文本框 13"/>
          <p:cNvSpPr txBox="1"/>
          <p:nvPr/>
        </p:nvSpPr>
        <p:spPr>
          <a:xfrm>
            <a:off x="247344" y="3129107"/>
            <a:ext cx="3185487" cy="923330"/>
          </a:xfrm>
          <a:prstGeom prst="rect">
            <a:avLst/>
          </a:prstGeom>
          <a:noFill/>
        </p:spPr>
        <p:txBody>
          <a:bodyPr wrap="none" rtlCol="0">
            <a:spAutoFit/>
          </a:bodyPr>
          <a:lstStyle/>
          <a:p>
            <a:r>
              <a:rPr lang="zh-CN" altLang="en-US"/>
              <a:t>为后</a:t>
            </a:r>
            <a:r>
              <a:rPr lang="zh-CN" altLang="en-US" smtClean="0"/>
              <a:t>续程序运行提供依据，判</a:t>
            </a:r>
            <a:endParaRPr lang="en-US" altLang="zh-CN" smtClean="0"/>
          </a:p>
          <a:p>
            <a:r>
              <a:rPr lang="zh-CN" altLang="en-US" smtClean="0"/>
              <a:t>别用户类型给予相应权限和不</a:t>
            </a:r>
            <a:endParaRPr lang="en-US" altLang="zh-CN" smtClean="0"/>
          </a:p>
          <a:p>
            <a:r>
              <a:rPr lang="zh-CN" altLang="en-US" smtClean="0"/>
              <a:t>同的菜单界面</a:t>
            </a:r>
            <a:endParaRPr lang="zh-CN" altLang="en-US"/>
          </a:p>
        </p:txBody>
      </p:sp>
    </p:spTree>
    <p:extLst>
      <p:ext uri="{BB962C8B-B14F-4D97-AF65-F5344CB8AC3E}">
        <p14:creationId xmlns:p14="http://schemas.microsoft.com/office/powerpoint/2010/main" val="4524743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4"/>
                                        </p:tgtEl>
                                        <p:attrNameLst>
                                          <p:attrName>r</p:attrName>
                                        </p:attrNameLst>
                                      </p:cBhvr>
                                    </p:animRot>
                                    <p:animRot by="-240000">
                                      <p:cBhvr>
                                        <p:cTn id="25" dur="200" fill="hold">
                                          <p:stCondLst>
                                            <p:cond delay="200"/>
                                          </p:stCondLst>
                                        </p:cTn>
                                        <p:tgtEl>
                                          <p:spTgt spid="14"/>
                                        </p:tgtEl>
                                        <p:attrNameLst>
                                          <p:attrName>r</p:attrName>
                                        </p:attrNameLst>
                                      </p:cBhvr>
                                    </p:animRot>
                                    <p:animRot by="240000">
                                      <p:cBhvr>
                                        <p:cTn id="26" dur="200" fill="hold">
                                          <p:stCondLst>
                                            <p:cond delay="400"/>
                                          </p:stCondLst>
                                        </p:cTn>
                                        <p:tgtEl>
                                          <p:spTgt spid="14"/>
                                        </p:tgtEl>
                                        <p:attrNameLst>
                                          <p:attrName>r</p:attrName>
                                        </p:attrNameLst>
                                      </p:cBhvr>
                                    </p:animRot>
                                    <p:animRot by="-240000">
                                      <p:cBhvr>
                                        <p:cTn id="27" dur="200" fill="hold">
                                          <p:stCondLst>
                                            <p:cond delay="600"/>
                                          </p:stCondLst>
                                        </p:cTn>
                                        <p:tgtEl>
                                          <p:spTgt spid="14"/>
                                        </p:tgtEl>
                                        <p:attrNameLst>
                                          <p:attrName>r</p:attrName>
                                        </p:attrNameLst>
                                      </p:cBhvr>
                                    </p:animRot>
                                    <p:animRot by="120000">
                                      <p:cBhvr>
                                        <p:cTn id="28" dur="200" fill="hold">
                                          <p:stCondLst>
                                            <p:cond delay="800"/>
                                          </p:stCondLst>
                                        </p:cTn>
                                        <p:tgtEl>
                                          <p:spTgt spid="1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3"/>
                                        </p:tgtEl>
                                        <p:attrNameLst>
                                          <p:attrName>r</p:attrName>
                                        </p:attrNameLst>
                                      </p:cBhvr>
                                    </p:animRot>
                                    <p:animRot by="-240000">
                                      <p:cBhvr>
                                        <p:cTn id="31" dur="200" fill="hold">
                                          <p:stCondLst>
                                            <p:cond delay="200"/>
                                          </p:stCondLst>
                                        </p:cTn>
                                        <p:tgtEl>
                                          <p:spTgt spid="13"/>
                                        </p:tgtEl>
                                        <p:attrNameLst>
                                          <p:attrName>r</p:attrName>
                                        </p:attrNameLst>
                                      </p:cBhvr>
                                    </p:animRot>
                                    <p:animRot by="240000">
                                      <p:cBhvr>
                                        <p:cTn id="32" dur="200" fill="hold">
                                          <p:stCondLst>
                                            <p:cond delay="400"/>
                                          </p:stCondLst>
                                        </p:cTn>
                                        <p:tgtEl>
                                          <p:spTgt spid="13"/>
                                        </p:tgtEl>
                                        <p:attrNameLst>
                                          <p:attrName>r</p:attrName>
                                        </p:attrNameLst>
                                      </p:cBhvr>
                                    </p:animRot>
                                    <p:animRot by="-240000">
                                      <p:cBhvr>
                                        <p:cTn id="33" dur="200" fill="hold">
                                          <p:stCondLst>
                                            <p:cond delay="600"/>
                                          </p:stCondLst>
                                        </p:cTn>
                                        <p:tgtEl>
                                          <p:spTgt spid="13"/>
                                        </p:tgtEl>
                                        <p:attrNameLst>
                                          <p:attrName>r</p:attrName>
                                        </p:attrNameLst>
                                      </p:cBhvr>
                                    </p:animRot>
                                    <p:animRot by="120000">
                                      <p:cBhvr>
                                        <p:cTn id="34" dur="200" fill="hold">
                                          <p:stCondLst>
                                            <p:cond delay="80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03176" y="0"/>
            <a:ext cx="4339651"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个人完成介绍</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229107" y="1081591"/>
            <a:ext cx="1423739" cy="400110"/>
          </a:xfrm>
          <a:prstGeom prst="rect">
            <a:avLst/>
          </a:prstGeom>
          <a:noFill/>
        </p:spPr>
        <p:txBody>
          <a:bodyPr wrap="square" lIns="91440" tIns="45720" rIns="91440" bIns="45720">
            <a:spAutoFit/>
          </a:bodyPr>
          <a:lstStyle/>
          <a:p>
            <a:pPr algn="ctr"/>
            <a:r>
              <a:rPr lang="zh-CN" altLang="en-US" sz="2000" b="0" cap="none" spc="0" smtClean="0">
                <a:ln w="0"/>
                <a:solidFill>
                  <a:schemeClr val="tx1"/>
                </a:solidFill>
                <a:effectLst>
                  <a:outerShdw blurRad="38100" dist="19050" dir="2700000" algn="tl" rotWithShape="0">
                    <a:schemeClr val="dk1">
                      <a:alpha val="40000"/>
                    </a:schemeClr>
                  </a:outerShdw>
                </a:effectLst>
              </a:rPr>
              <a:t>李聪</a:t>
            </a:r>
            <a:endParaRPr lang="zh-CN" altLang="en-US" sz="2000" b="0" cap="none" spc="0">
              <a:ln w="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26486" y="1643229"/>
            <a:ext cx="10503196" cy="646331"/>
          </a:xfrm>
          <a:prstGeom prst="rect">
            <a:avLst/>
          </a:prstGeom>
          <a:noFill/>
        </p:spPr>
        <p:txBody>
          <a:bodyPr wrap="none" rtlCol="0">
            <a:spAutoFit/>
          </a:bodyPr>
          <a:lstStyle/>
          <a:p>
            <a:r>
              <a:rPr lang="zh-CN" altLang="en-US" smtClean="0"/>
              <a:t>代码部分：负责程序的鲁棒性测试以及提出了相当多的宝贵意见，帮助组员修</a:t>
            </a:r>
            <a:r>
              <a:rPr lang="en-US" altLang="zh-CN" smtClean="0"/>
              <a:t>bug</a:t>
            </a:r>
            <a:r>
              <a:rPr lang="zh-CN" altLang="en-US" smtClean="0"/>
              <a:t>，以及多级菜单架构</a:t>
            </a:r>
            <a:endParaRPr lang="en-US" altLang="zh-CN" smtClean="0"/>
          </a:p>
          <a:p>
            <a:endParaRPr lang="zh-CN" altLang="en-US"/>
          </a:p>
        </p:txBody>
      </p:sp>
      <p:sp>
        <p:nvSpPr>
          <p:cNvPr id="12" name="文本框 11"/>
          <p:cNvSpPr txBox="1"/>
          <p:nvPr/>
        </p:nvSpPr>
        <p:spPr>
          <a:xfrm>
            <a:off x="745338" y="5743090"/>
            <a:ext cx="2492990" cy="369332"/>
          </a:xfrm>
          <a:prstGeom prst="rect">
            <a:avLst/>
          </a:prstGeom>
          <a:noFill/>
        </p:spPr>
        <p:txBody>
          <a:bodyPr wrap="none" rtlCol="0">
            <a:spAutoFit/>
          </a:bodyPr>
          <a:lstStyle/>
          <a:p>
            <a:r>
              <a:rPr lang="zh-CN" altLang="en-US" smtClean="0"/>
              <a:t>海报设计也由李聪完成</a:t>
            </a:r>
            <a:endParaRPr lang="zh-CN" altLang="en-US"/>
          </a:p>
        </p:txBody>
      </p:sp>
      <p:pic>
        <p:nvPicPr>
          <p:cNvPr id="13" name="图片 12"/>
          <p:cNvPicPr>
            <a:picLocks noChangeAspect="1"/>
          </p:cNvPicPr>
          <p:nvPr/>
        </p:nvPicPr>
        <p:blipFill>
          <a:blip r:embed="rId2"/>
          <a:stretch>
            <a:fillRect/>
          </a:stretch>
        </p:blipFill>
        <p:spPr>
          <a:xfrm>
            <a:off x="670821" y="2047035"/>
            <a:ext cx="4123494" cy="3458788"/>
          </a:xfrm>
          <a:prstGeom prst="rect">
            <a:avLst/>
          </a:prstGeom>
        </p:spPr>
      </p:pic>
      <p:pic>
        <p:nvPicPr>
          <p:cNvPr id="14" name="图片 13"/>
          <p:cNvPicPr>
            <a:picLocks noChangeAspect="1"/>
          </p:cNvPicPr>
          <p:nvPr/>
        </p:nvPicPr>
        <p:blipFill>
          <a:blip r:embed="rId3"/>
          <a:stretch>
            <a:fillRect/>
          </a:stretch>
        </p:blipFill>
        <p:spPr>
          <a:xfrm>
            <a:off x="5327841" y="2201600"/>
            <a:ext cx="4274188" cy="2888189"/>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779" y="2102542"/>
            <a:ext cx="1834416" cy="4127435"/>
          </a:xfrm>
          <a:prstGeom prst="rect">
            <a:avLst/>
          </a:prstGeom>
        </p:spPr>
      </p:pic>
    </p:spTree>
    <p:extLst>
      <p:ext uri="{BB962C8B-B14F-4D97-AF65-F5344CB8AC3E}">
        <p14:creationId xmlns:p14="http://schemas.microsoft.com/office/powerpoint/2010/main" val="766818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3"/>
                                        </p:tgtEl>
                                        <p:attrNameLst>
                                          <p:attrName>r</p:attrName>
                                        </p:attrNameLst>
                                      </p:cBhvr>
                                    </p:animRot>
                                    <p:animRot by="-240000">
                                      <p:cBhvr>
                                        <p:cTn id="13" dur="200" fill="hold">
                                          <p:stCondLst>
                                            <p:cond delay="200"/>
                                          </p:stCondLst>
                                        </p:cTn>
                                        <p:tgtEl>
                                          <p:spTgt spid="13"/>
                                        </p:tgtEl>
                                        <p:attrNameLst>
                                          <p:attrName>r</p:attrName>
                                        </p:attrNameLst>
                                      </p:cBhvr>
                                    </p:animRot>
                                    <p:animRot by="240000">
                                      <p:cBhvr>
                                        <p:cTn id="14" dur="200" fill="hold">
                                          <p:stCondLst>
                                            <p:cond delay="400"/>
                                          </p:stCondLst>
                                        </p:cTn>
                                        <p:tgtEl>
                                          <p:spTgt spid="13"/>
                                        </p:tgtEl>
                                        <p:attrNameLst>
                                          <p:attrName>r</p:attrName>
                                        </p:attrNameLst>
                                      </p:cBhvr>
                                    </p:animRot>
                                    <p:animRot by="-240000">
                                      <p:cBhvr>
                                        <p:cTn id="15" dur="200" fill="hold">
                                          <p:stCondLst>
                                            <p:cond delay="600"/>
                                          </p:stCondLst>
                                        </p:cTn>
                                        <p:tgtEl>
                                          <p:spTgt spid="13"/>
                                        </p:tgtEl>
                                        <p:attrNameLst>
                                          <p:attrName>r</p:attrName>
                                        </p:attrNameLst>
                                      </p:cBhvr>
                                    </p:animRot>
                                    <p:animRot by="120000">
                                      <p:cBhvr>
                                        <p:cTn id="16" dur="200" fill="hold">
                                          <p:stCondLst>
                                            <p:cond delay="800"/>
                                          </p:stCondLst>
                                        </p:cTn>
                                        <p:tgtEl>
                                          <p:spTgt spid="13"/>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4"/>
                                        </p:tgtEl>
                                        <p:attrNameLst>
                                          <p:attrName>r</p:attrName>
                                        </p:attrNameLst>
                                      </p:cBhvr>
                                    </p:animRot>
                                    <p:animRot by="-240000">
                                      <p:cBhvr>
                                        <p:cTn id="19" dur="200" fill="hold">
                                          <p:stCondLst>
                                            <p:cond delay="200"/>
                                          </p:stCondLst>
                                        </p:cTn>
                                        <p:tgtEl>
                                          <p:spTgt spid="14"/>
                                        </p:tgtEl>
                                        <p:attrNameLst>
                                          <p:attrName>r</p:attrName>
                                        </p:attrNameLst>
                                      </p:cBhvr>
                                    </p:animRot>
                                    <p:animRot by="240000">
                                      <p:cBhvr>
                                        <p:cTn id="20" dur="200" fill="hold">
                                          <p:stCondLst>
                                            <p:cond delay="400"/>
                                          </p:stCondLst>
                                        </p:cTn>
                                        <p:tgtEl>
                                          <p:spTgt spid="14"/>
                                        </p:tgtEl>
                                        <p:attrNameLst>
                                          <p:attrName>r</p:attrName>
                                        </p:attrNameLst>
                                      </p:cBhvr>
                                    </p:animRot>
                                    <p:animRot by="-240000">
                                      <p:cBhvr>
                                        <p:cTn id="21" dur="200" fill="hold">
                                          <p:stCondLst>
                                            <p:cond delay="600"/>
                                          </p:stCondLst>
                                        </p:cTn>
                                        <p:tgtEl>
                                          <p:spTgt spid="14"/>
                                        </p:tgtEl>
                                        <p:attrNameLst>
                                          <p:attrName>r</p:attrName>
                                        </p:attrNameLst>
                                      </p:cBhvr>
                                    </p:animRot>
                                    <p:animRot by="120000">
                                      <p:cBhvr>
                                        <p:cTn id="22" dur="200" fill="hold">
                                          <p:stCondLst>
                                            <p:cond delay="800"/>
                                          </p:stCondLst>
                                        </p:cTn>
                                        <p:tgtEl>
                                          <p:spTgt spid="14"/>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2"/>
                                        </p:tgtEl>
                                        <p:attrNameLst>
                                          <p:attrName>r</p:attrName>
                                        </p:attrNameLst>
                                      </p:cBhvr>
                                    </p:animRot>
                                    <p:animRot by="-240000">
                                      <p:cBhvr>
                                        <p:cTn id="31" dur="200" fill="hold">
                                          <p:stCondLst>
                                            <p:cond delay="200"/>
                                          </p:stCondLst>
                                        </p:cTn>
                                        <p:tgtEl>
                                          <p:spTgt spid="12"/>
                                        </p:tgtEl>
                                        <p:attrNameLst>
                                          <p:attrName>r</p:attrName>
                                        </p:attrNameLst>
                                      </p:cBhvr>
                                    </p:animRot>
                                    <p:animRot by="240000">
                                      <p:cBhvr>
                                        <p:cTn id="32" dur="200" fill="hold">
                                          <p:stCondLst>
                                            <p:cond delay="400"/>
                                          </p:stCondLst>
                                        </p:cTn>
                                        <p:tgtEl>
                                          <p:spTgt spid="12"/>
                                        </p:tgtEl>
                                        <p:attrNameLst>
                                          <p:attrName>r</p:attrName>
                                        </p:attrNameLst>
                                      </p:cBhvr>
                                    </p:animRot>
                                    <p:animRot by="-240000">
                                      <p:cBhvr>
                                        <p:cTn id="33" dur="200" fill="hold">
                                          <p:stCondLst>
                                            <p:cond delay="600"/>
                                          </p:stCondLst>
                                        </p:cTn>
                                        <p:tgtEl>
                                          <p:spTgt spid="12"/>
                                        </p:tgtEl>
                                        <p:attrNameLst>
                                          <p:attrName>r</p:attrName>
                                        </p:attrNameLst>
                                      </p:cBhvr>
                                    </p:animRot>
                                    <p:animRot by="120000">
                                      <p:cBhvr>
                                        <p:cTn id="34"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个人完成</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1813139" y="1409850"/>
            <a:ext cx="8263801" cy="369332"/>
          </a:xfrm>
          <a:prstGeom prst="rect">
            <a:avLst/>
          </a:prstGeom>
          <a:noFill/>
        </p:spPr>
        <p:txBody>
          <a:bodyPr wrap="none" rtlCol="0">
            <a:spAutoFit/>
          </a:bodyPr>
          <a:lstStyle/>
          <a:p>
            <a:r>
              <a:rPr lang="zh-CN" altLang="en-US" smtClean="0"/>
              <a:t>代码部分：负责绝大部分核心代码的编写，包括核心算法和图形化实现等功能，</a:t>
            </a:r>
            <a:endParaRPr lang="zh-CN" altLang="en-US"/>
          </a:p>
        </p:txBody>
      </p:sp>
      <p:sp>
        <p:nvSpPr>
          <p:cNvPr id="10" name="矩形 9"/>
          <p:cNvSpPr/>
          <p:nvPr/>
        </p:nvSpPr>
        <p:spPr>
          <a:xfrm>
            <a:off x="5381112" y="861484"/>
            <a:ext cx="954107" cy="400110"/>
          </a:xfrm>
          <a:prstGeom prst="rect">
            <a:avLst/>
          </a:prstGeom>
          <a:noFill/>
        </p:spPr>
        <p:txBody>
          <a:bodyPr wrap="none" lIns="91440" tIns="45720" rIns="91440" bIns="45720">
            <a:spAutoFit/>
          </a:bodyPr>
          <a:lstStyle/>
          <a:p>
            <a:pPr algn="ctr"/>
            <a:r>
              <a:rPr lang="zh-CN" altLang="en-US" sz="2000" b="0" cap="none" spc="0" smtClean="0">
                <a:ln w="0"/>
                <a:solidFill>
                  <a:schemeClr val="accent2"/>
                </a:solidFill>
                <a:effectLst>
                  <a:outerShdw blurRad="38100" dist="19050" dir="2700000" algn="tl" rotWithShape="0">
                    <a:schemeClr val="dk1">
                      <a:alpha val="40000"/>
                    </a:schemeClr>
                  </a:outerShdw>
                </a:effectLst>
              </a:rPr>
              <a:t>程京涛</a:t>
            </a:r>
            <a:endParaRPr lang="zh-CN" altLang="en-US" sz="2000" b="0" cap="none" spc="0">
              <a:ln w="0"/>
              <a:solidFill>
                <a:schemeClr val="accent2"/>
              </a:solidFill>
              <a:effectLst>
                <a:outerShdw blurRad="38100" dist="19050" dir="2700000" algn="tl" rotWithShape="0">
                  <a:schemeClr val="dk1">
                    <a:alpha val="40000"/>
                  </a:schemeClr>
                </a:outerShdw>
              </a:effectLst>
            </a:endParaRPr>
          </a:p>
        </p:txBody>
      </p:sp>
      <p:pic>
        <p:nvPicPr>
          <p:cNvPr id="11" name="图片 10"/>
          <p:cNvPicPr>
            <a:picLocks noChangeAspect="1"/>
          </p:cNvPicPr>
          <p:nvPr/>
        </p:nvPicPr>
        <p:blipFill>
          <a:blip r:embed="rId2"/>
          <a:stretch>
            <a:fillRect/>
          </a:stretch>
        </p:blipFill>
        <p:spPr>
          <a:xfrm>
            <a:off x="725731" y="2033763"/>
            <a:ext cx="2886075" cy="1543050"/>
          </a:xfrm>
          <a:prstGeom prst="rect">
            <a:avLst/>
          </a:prstGeom>
        </p:spPr>
      </p:pic>
      <p:pic>
        <p:nvPicPr>
          <p:cNvPr id="12" name="图片 11"/>
          <p:cNvPicPr>
            <a:picLocks noChangeAspect="1"/>
          </p:cNvPicPr>
          <p:nvPr/>
        </p:nvPicPr>
        <p:blipFill>
          <a:blip r:embed="rId3"/>
          <a:stretch>
            <a:fillRect/>
          </a:stretch>
        </p:blipFill>
        <p:spPr>
          <a:xfrm>
            <a:off x="3858719" y="2033763"/>
            <a:ext cx="2476500" cy="1304925"/>
          </a:xfrm>
          <a:prstGeom prst="rect">
            <a:avLst/>
          </a:prstGeom>
        </p:spPr>
      </p:pic>
      <p:pic>
        <p:nvPicPr>
          <p:cNvPr id="13" name="图片 12"/>
          <p:cNvPicPr>
            <a:picLocks noChangeAspect="1"/>
          </p:cNvPicPr>
          <p:nvPr/>
        </p:nvPicPr>
        <p:blipFill>
          <a:blip r:embed="rId4"/>
          <a:stretch>
            <a:fillRect/>
          </a:stretch>
        </p:blipFill>
        <p:spPr>
          <a:xfrm>
            <a:off x="6831998" y="1969477"/>
            <a:ext cx="5055287" cy="4553581"/>
          </a:xfrm>
          <a:prstGeom prst="rect">
            <a:avLst/>
          </a:prstGeom>
        </p:spPr>
      </p:pic>
      <p:pic>
        <p:nvPicPr>
          <p:cNvPr id="14" name="图片 13"/>
          <p:cNvPicPr>
            <a:picLocks noChangeAspect="1"/>
          </p:cNvPicPr>
          <p:nvPr/>
        </p:nvPicPr>
        <p:blipFill>
          <a:blip r:embed="rId5"/>
          <a:stretch>
            <a:fillRect/>
          </a:stretch>
        </p:blipFill>
        <p:spPr>
          <a:xfrm>
            <a:off x="498954" y="3831394"/>
            <a:ext cx="6238875" cy="2162175"/>
          </a:xfrm>
          <a:prstGeom prst="rect">
            <a:avLst/>
          </a:prstGeom>
        </p:spPr>
      </p:pic>
      <p:sp>
        <p:nvSpPr>
          <p:cNvPr id="15" name="矩形 14"/>
          <p:cNvSpPr/>
          <p:nvPr/>
        </p:nvSpPr>
        <p:spPr>
          <a:xfrm>
            <a:off x="1353005" y="6097396"/>
            <a:ext cx="1631525" cy="646331"/>
          </a:xfrm>
          <a:prstGeom prst="rect">
            <a:avLst/>
          </a:prstGeom>
          <a:noFill/>
        </p:spPr>
        <p:txBody>
          <a:bodyPr wrap="square" lIns="91440" tIns="45720" rIns="91440" bIns="45720">
            <a:spAutoFit/>
          </a:bodyPr>
          <a:lstStyle/>
          <a:p>
            <a:pPr algn="ctr"/>
            <a:r>
              <a:rPr lang="zh-CN" altLang="en-US" b="0" cap="none" spc="0" smtClean="0">
                <a:ln w="0"/>
                <a:solidFill>
                  <a:schemeClr val="tx1"/>
                </a:solidFill>
                <a:effectLst>
                  <a:outerShdw blurRad="38100" dist="19050" dir="2700000" algn="tl" rotWithShape="0">
                    <a:schemeClr val="dk1">
                      <a:alpha val="40000"/>
                    </a:schemeClr>
                  </a:outerShdw>
                </a:effectLst>
              </a:rPr>
              <a:t>以及</a:t>
            </a:r>
            <a:r>
              <a:rPr lang="zh-CN" altLang="en-US">
                <a:ln w="0"/>
                <a:effectLst>
                  <a:outerShdw blurRad="38100" dist="19050" dir="2700000" algn="tl" rotWithShape="0">
                    <a:schemeClr val="dk1">
                      <a:alpha val="40000"/>
                    </a:schemeClr>
                  </a:outerShdw>
                </a:effectLst>
              </a:rPr>
              <a:t>部</a:t>
            </a:r>
            <a:r>
              <a:rPr lang="zh-CN" altLang="en-US" smtClean="0">
                <a:ln w="0"/>
                <a:effectLst>
                  <a:outerShdw blurRad="38100" dist="19050" dir="2700000" algn="tl" rotWithShape="0">
                    <a:schemeClr val="dk1">
                      <a:alpha val="40000"/>
                    </a:schemeClr>
                  </a:outerShdw>
                </a:effectLst>
              </a:rPr>
              <a:t>分</a:t>
            </a:r>
            <a:r>
              <a:rPr lang="en-US" altLang="zh-CN" smtClean="0">
                <a:ln w="0"/>
                <a:effectLst>
                  <a:outerShdw blurRad="38100" dist="19050" dir="2700000" algn="tl" rotWithShape="0">
                    <a:schemeClr val="dk1">
                      <a:alpha val="40000"/>
                    </a:schemeClr>
                  </a:outerShdw>
                </a:effectLst>
              </a:rPr>
              <a:t>word</a:t>
            </a:r>
            <a:r>
              <a:rPr lang="zh-CN" altLang="en-US" smtClean="0">
                <a:ln w="0"/>
                <a:effectLst>
                  <a:outerShdw blurRad="38100" dist="19050" dir="2700000" algn="tl" rotWithShape="0">
                    <a:schemeClr val="dk1">
                      <a:alpha val="40000"/>
                    </a:schemeClr>
                  </a:outerShdw>
                </a:effectLst>
              </a:rPr>
              <a:t>文档编写</a:t>
            </a:r>
            <a:endParaRPr lang="zh-CN" altLang="en-US"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23537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
                                        </p:tgtEl>
                                        <p:attrNameLst>
                                          <p:attrName>r</p:attrName>
                                        </p:attrNameLst>
                                      </p:cBhvr>
                                    </p:animRot>
                                    <p:animRot by="-240000">
                                      <p:cBhvr>
                                        <p:cTn id="13" dur="200" fill="hold">
                                          <p:stCondLst>
                                            <p:cond delay="200"/>
                                          </p:stCondLst>
                                        </p:cTn>
                                        <p:tgtEl>
                                          <p:spTgt spid="12"/>
                                        </p:tgtEl>
                                        <p:attrNameLst>
                                          <p:attrName>r</p:attrName>
                                        </p:attrNameLst>
                                      </p:cBhvr>
                                    </p:animRot>
                                    <p:animRot by="240000">
                                      <p:cBhvr>
                                        <p:cTn id="14" dur="200" fill="hold">
                                          <p:stCondLst>
                                            <p:cond delay="400"/>
                                          </p:stCondLst>
                                        </p:cTn>
                                        <p:tgtEl>
                                          <p:spTgt spid="12"/>
                                        </p:tgtEl>
                                        <p:attrNameLst>
                                          <p:attrName>r</p:attrName>
                                        </p:attrNameLst>
                                      </p:cBhvr>
                                    </p:animRot>
                                    <p:animRot by="-240000">
                                      <p:cBhvr>
                                        <p:cTn id="15" dur="200" fill="hold">
                                          <p:stCondLst>
                                            <p:cond delay="600"/>
                                          </p:stCondLst>
                                        </p:cTn>
                                        <p:tgtEl>
                                          <p:spTgt spid="12"/>
                                        </p:tgtEl>
                                        <p:attrNameLst>
                                          <p:attrName>r</p:attrName>
                                        </p:attrNameLst>
                                      </p:cBhvr>
                                    </p:animRot>
                                    <p:animRot by="120000">
                                      <p:cBhvr>
                                        <p:cTn id="16" dur="200" fill="hold">
                                          <p:stCondLst>
                                            <p:cond delay="800"/>
                                          </p:stCondLst>
                                        </p:cTn>
                                        <p:tgtEl>
                                          <p:spTgt spid="1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4"/>
                                        </p:tgtEl>
                                        <p:attrNameLst>
                                          <p:attrName>r</p:attrName>
                                        </p:attrNameLst>
                                      </p:cBhvr>
                                    </p:animRot>
                                    <p:animRot by="-240000">
                                      <p:cBhvr>
                                        <p:cTn id="25" dur="200" fill="hold">
                                          <p:stCondLst>
                                            <p:cond delay="200"/>
                                          </p:stCondLst>
                                        </p:cTn>
                                        <p:tgtEl>
                                          <p:spTgt spid="14"/>
                                        </p:tgtEl>
                                        <p:attrNameLst>
                                          <p:attrName>r</p:attrName>
                                        </p:attrNameLst>
                                      </p:cBhvr>
                                    </p:animRot>
                                    <p:animRot by="240000">
                                      <p:cBhvr>
                                        <p:cTn id="26" dur="200" fill="hold">
                                          <p:stCondLst>
                                            <p:cond delay="400"/>
                                          </p:stCondLst>
                                        </p:cTn>
                                        <p:tgtEl>
                                          <p:spTgt spid="14"/>
                                        </p:tgtEl>
                                        <p:attrNameLst>
                                          <p:attrName>r</p:attrName>
                                        </p:attrNameLst>
                                      </p:cBhvr>
                                    </p:animRot>
                                    <p:animRot by="-240000">
                                      <p:cBhvr>
                                        <p:cTn id="27" dur="200" fill="hold">
                                          <p:stCondLst>
                                            <p:cond delay="600"/>
                                          </p:stCondLst>
                                        </p:cTn>
                                        <p:tgtEl>
                                          <p:spTgt spid="14"/>
                                        </p:tgtEl>
                                        <p:attrNameLst>
                                          <p:attrName>r</p:attrName>
                                        </p:attrNameLst>
                                      </p:cBhvr>
                                    </p:animRot>
                                    <p:animRot by="120000">
                                      <p:cBhvr>
                                        <p:cTn id="28" dur="200" fill="hold">
                                          <p:stCondLst>
                                            <p:cond delay="800"/>
                                          </p:stCondLst>
                                        </p:cTn>
                                        <p:tgtEl>
                                          <p:spTgt spid="1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5"/>
                                        </p:tgtEl>
                                        <p:attrNameLst>
                                          <p:attrName>r</p:attrName>
                                        </p:attrNameLst>
                                      </p:cBhvr>
                                    </p:animRot>
                                    <p:animRot by="-240000">
                                      <p:cBhvr>
                                        <p:cTn id="31" dur="200" fill="hold">
                                          <p:stCondLst>
                                            <p:cond delay="200"/>
                                          </p:stCondLst>
                                        </p:cTn>
                                        <p:tgtEl>
                                          <p:spTgt spid="15"/>
                                        </p:tgtEl>
                                        <p:attrNameLst>
                                          <p:attrName>r</p:attrName>
                                        </p:attrNameLst>
                                      </p:cBhvr>
                                    </p:animRot>
                                    <p:animRot by="240000">
                                      <p:cBhvr>
                                        <p:cTn id="32" dur="200" fill="hold">
                                          <p:stCondLst>
                                            <p:cond delay="400"/>
                                          </p:stCondLst>
                                        </p:cTn>
                                        <p:tgtEl>
                                          <p:spTgt spid="15"/>
                                        </p:tgtEl>
                                        <p:attrNameLst>
                                          <p:attrName>r</p:attrName>
                                        </p:attrNameLst>
                                      </p:cBhvr>
                                    </p:animRot>
                                    <p:animRot by="-240000">
                                      <p:cBhvr>
                                        <p:cTn id="33" dur="200" fill="hold">
                                          <p:stCondLst>
                                            <p:cond delay="600"/>
                                          </p:stCondLst>
                                        </p:cTn>
                                        <p:tgtEl>
                                          <p:spTgt spid="15"/>
                                        </p:tgtEl>
                                        <p:attrNameLst>
                                          <p:attrName>r</p:attrName>
                                        </p:attrNameLst>
                                      </p:cBhvr>
                                    </p:animRot>
                                    <p:animRot by="120000">
                                      <p:cBhvr>
                                        <p:cTn id="34"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5205" y="-3294"/>
            <a:ext cx="1646881" cy="6861294"/>
          </a:xfrm>
          <a:custGeom>
            <a:avLst/>
            <a:gdLst>
              <a:gd name="connsiteX0" fmla="*/ 0 w 1646881"/>
              <a:gd name="connsiteY0" fmla="*/ 0 h 6861294"/>
              <a:gd name="connsiteX1" fmla="*/ 1391695 w 1646881"/>
              <a:gd name="connsiteY1" fmla="*/ 0 h 6861294"/>
              <a:gd name="connsiteX2" fmla="*/ 1448940 w 1646881"/>
              <a:gd name="connsiteY2" fmla="*/ 47231 h 6861294"/>
              <a:gd name="connsiteX3" fmla="*/ 1646881 w 1646881"/>
              <a:gd name="connsiteY3" fmla="*/ 525104 h 6861294"/>
              <a:gd name="connsiteX4" fmla="*/ 1646881 w 1646881"/>
              <a:gd name="connsiteY4" fmla="*/ 6185480 h 6861294"/>
              <a:gd name="connsiteX5" fmla="*/ 971067 w 1646881"/>
              <a:gd name="connsiteY5" fmla="*/ 6861294 h 6861294"/>
              <a:gd name="connsiteX6" fmla="*/ 0 w 1646881"/>
              <a:gd name="connsiteY6" fmla="*/ 6861294 h 686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881" h="6861294">
                <a:moveTo>
                  <a:pt x="0" y="0"/>
                </a:moveTo>
                <a:lnTo>
                  <a:pt x="1391695" y="0"/>
                </a:lnTo>
                <a:lnTo>
                  <a:pt x="1448940" y="47231"/>
                </a:lnTo>
                <a:cubicBezTo>
                  <a:pt x="1571238" y="169530"/>
                  <a:pt x="1646881" y="338483"/>
                  <a:pt x="1646881" y="525104"/>
                </a:cubicBezTo>
                <a:lnTo>
                  <a:pt x="1646881" y="6185480"/>
                </a:lnTo>
                <a:cubicBezTo>
                  <a:pt x="1646881" y="6558722"/>
                  <a:pt x="1344309" y="6861294"/>
                  <a:pt x="971067" y="6861294"/>
                </a:cubicBezTo>
                <a:lnTo>
                  <a:pt x="0" y="6861294"/>
                </a:lnTo>
                <a:close/>
              </a:path>
            </a:pathLst>
          </a:custGeom>
          <a:solidFill>
            <a:srgbClr val="29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 y="619054"/>
            <a:ext cx="1526980" cy="1573252"/>
          </a:xfrm>
          <a:prstGeom prst="rect">
            <a:avLst/>
          </a:prstGeom>
        </p:spPr>
      </p:pic>
      <p:sp>
        <p:nvSpPr>
          <p:cNvPr id="12" name="矩形 11"/>
          <p:cNvSpPr/>
          <p:nvPr/>
        </p:nvSpPr>
        <p:spPr>
          <a:xfrm>
            <a:off x="335396" y="2367952"/>
            <a:ext cx="845120" cy="1815882"/>
          </a:xfrm>
          <a:prstGeom prst="rect">
            <a:avLst/>
          </a:prstGeom>
          <a:noFill/>
        </p:spPr>
        <p:txBody>
          <a:bodyPr wrap="square" lIns="91440" tIns="45720" rIns="91440" bIns="45720">
            <a:spAutoFit/>
          </a:bodyPr>
          <a:lstStyle/>
          <a:p>
            <a:pPr algn="ctr"/>
            <a:r>
              <a:rPr lang="zh-CN" altLang="en-US" sz="2800" smtClean="0">
                <a:ln w="0"/>
              </a:rPr>
              <a:t>吐槽总结</a:t>
            </a:r>
            <a:endParaRPr lang="zh-CN" altLang="en-US" sz="2800" b="0" cap="none" spc="0">
              <a:ln w="0"/>
              <a:effectLst/>
            </a:endParaRPr>
          </a:p>
        </p:txBody>
      </p:sp>
      <p:sp>
        <p:nvSpPr>
          <p:cNvPr id="13" name="矩形 12"/>
          <p:cNvSpPr/>
          <p:nvPr/>
        </p:nvSpPr>
        <p:spPr>
          <a:xfrm>
            <a:off x="265567" y="4222353"/>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04</a:t>
            </a:r>
            <a:endParaRPr lang="zh-CN" altLang="en-US" sz="5400" b="0" cap="none" spc="0">
              <a:ln w="0"/>
              <a:solidFill>
                <a:schemeClr val="bg2">
                  <a:lumMod val="50000"/>
                </a:schemeClr>
              </a:solidFill>
              <a:effectLst/>
            </a:endParaRPr>
          </a:p>
        </p:txBody>
      </p:sp>
      <p:sp>
        <p:nvSpPr>
          <p:cNvPr id="2" name="文本框 1"/>
          <p:cNvSpPr txBox="1"/>
          <p:nvPr/>
        </p:nvSpPr>
        <p:spPr>
          <a:xfrm>
            <a:off x="2321580" y="619054"/>
            <a:ext cx="9599103" cy="1200329"/>
          </a:xfrm>
          <a:prstGeom prst="rect">
            <a:avLst/>
          </a:prstGeom>
          <a:noFill/>
        </p:spPr>
        <p:txBody>
          <a:bodyPr wrap="none" rtlCol="0">
            <a:spAutoFit/>
          </a:bodyPr>
          <a:lstStyle/>
          <a:p>
            <a:r>
              <a:rPr lang="zh-CN" altLang="en-US" smtClean="0"/>
              <a:t>吐槽：</a:t>
            </a:r>
            <a:r>
              <a:rPr lang="zh-CN" altLang="en-US" smtClean="0">
                <a:solidFill>
                  <a:srgbClr val="00B050"/>
                </a:solidFill>
              </a:rPr>
              <a:t>本次任务的主要工作量并不完全集中在代码，相反更多的时间反而消耗在</a:t>
            </a:r>
            <a:r>
              <a:rPr lang="en-US" altLang="zh-CN" smtClean="0">
                <a:solidFill>
                  <a:srgbClr val="00B050"/>
                </a:solidFill>
              </a:rPr>
              <a:t>ppt</a:t>
            </a:r>
            <a:r>
              <a:rPr lang="zh-CN" altLang="en-US" smtClean="0">
                <a:solidFill>
                  <a:srgbClr val="00B050"/>
                </a:solidFill>
              </a:rPr>
              <a:t>的制作</a:t>
            </a:r>
            <a:endParaRPr lang="en-US" altLang="zh-CN" smtClean="0">
              <a:solidFill>
                <a:srgbClr val="00B050"/>
              </a:solidFill>
            </a:endParaRPr>
          </a:p>
          <a:p>
            <a:r>
              <a:rPr lang="zh-CN" altLang="en-US">
                <a:solidFill>
                  <a:srgbClr val="00B050"/>
                </a:solidFill>
              </a:rPr>
              <a:t>以</a:t>
            </a:r>
            <a:r>
              <a:rPr lang="zh-CN" altLang="en-US" smtClean="0">
                <a:solidFill>
                  <a:srgbClr val="00B050"/>
                </a:solidFill>
              </a:rPr>
              <a:t>及</a:t>
            </a:r>
            <a:r>
              <a:rPr lang="en-US" altLang="zh-CN" smtClean="0">
                <a:solidFill>
                  <a:srgbClr val="00B050"/>
                </a:solidFill>
              </a:rPr>
              <a:t>word</a:t>
            </a:r>
            <a:r>
              <a:rPr lang="zh-CN" altLang="en-US" smtClean="0">
                <a:solidFill>
                  <a:srgbClr val="00B050"/>
                </a:solidFill>
              </a:rPr>
              <a:t>文档等繁复的附加文件上，好在时间还算长，组长承担的代码量大，而且运用了一</a:t>
            </a:r>
            <a:endParaRPr lang="en-US" altLang="zh-CN" smtClean="0">
              <a:solidFill>
                <a:srgbClr val="00B050"/>
              </a:solidFill>
            </a:endParaRPr>
          </a:p>
          <a:p>
            <a:r>
              <a:rPr lang="zh-CN" altLang="en-US" smtClean="0">
                <a:solidFill>
                  <a:srgbClr val="00B050"/>
                </a:solidFill>
              </a:rPr>
              <a:t>些</a:t>
            </a:r>
            <a:r>
              <a:rPr lang="en-US" altLang="zh-CN" smtClean="0">
                <a:solidFill>
                  <a:srgbClr val="00B050"/>
                </a:solidFill>
              </a:rPr>
              <a:t>c++</a:t>
            </a:r>
            <a:r>
              <a:rPr lang="zh-CN" altLang="en-US" smtClean="0">
                <a:solidFill>
                  <a:srgbClr val="00B050"/>
                </a:solidFill>
              </a:rPr>
              <a:t>的语法，导致不是很了解的组员初次更改和理解代码，以及补充代码上出现了一定困难</a:t>
            </a:r>
            <a:endParaRPr lang="en-US" altLang="zh-CN" smtClean="0">
              <a:solidFill>
                <a:srgbClr val="00B050"/>
              </a:solidFill>
            </a:endParaRPr>
          </a:p>
          <a:p>
            <a:r>
              <a:rPr lang="zh-CN" altLang="en-US">
                <a:solidFill>
                  <a:srgbClr val="00B050"/>
                </a:solidFill>
              </a:rPr>
              <a:t>对</a:t>
            </a:r>
            <a:r>
              <a:rPr lang="zh-CN" altLang="en-US" smtClean="0">
                <a:solidFill>
                  <a:srgbClr val="00B050"/>
                </a:solidFill>
              </a:rPr>
              <a:t>于不是很了解的组员而言，有点难以下手，但总体来讲，任务分配还是比较平均合理的</a:t>
            </a:r>
            <a:endParaRPr lang="zh-CN" altLang="en-US">
              <a:solidFill>
                <a:srgbClr val="00B050"/>
              </a:solidFill>
            </a:endParaRPr>
          </a:p>
        </p:txBody>
      </p:sp>
      <p:sp>
        <p:nvSpPr>
          <p:cNvPr id="5" name="文本框 4"/>
          <p:cNvSpPr txBox="1"/>
          <p:nvPr/>
        </p:nvSpPr>
        <p:spPr>
          <a:xfrm>
            <a:off x="2526323" y="2924908"/>
            <a:ext cx="9711313" cy="923330"/>
          </a:xfrm>
          <a:prstGeom prst="rect">
            <a:avLst/>
          </a:prstGeom>
          <a:noFill/>
        </p:spPr>
        <p:txBody>
          <a:bodyPr wrap="none" rtlCol="0">
            <a:spAutoFit/>
          </a:bodyPr>
          <a:lstStyle/>
          <a:p>
            <a:r>
              <a:rPr lang="zh-CN" altLang="en-US" smtClean="0"/>
              <a:t>总结：</a:t>
            </a:r>
            <a:r>
              <a:rPr lang="zh-CN" altLang="en-US" smtClean="0">
                <a:solidFill>
                  <a:srgbClr val="00B050"/>
                </a:solidFill>
              </a:rPr>
              <a:t>本次</a:t>
            </a:r>
            <a:r>
              <a:rPr lang="en-US" altLang="zh-CN" smtClean="0">
                <a:solidFill>
                  <a:srgbClr val="00B050"/>
                </a:solidFill>
              </a:rPr>
              <a:t>MIS</a:t>
            </a:r>
            <a:r>
              <a:rPr lang="zh-CN" altLang="en-US" smtClean="0">
                <a:solidFill>
                  <a:srgbClr val="00B050"/>
                </a:solidFill>
              </a:rPr>
              <a:t>大任务的分配让我们组员之间学会了彼此配合，相互鼓励，学习到了很多新的</a:t>
            </a:r>
            <a:endParaRPr lang="en-US" altLang="zh-CN" smtClean="0">
              <a:solidFill>
                <a:srgbClr val="00B050"/>
              </a:solidFill>
            </a:endParaRPr>
          </a:p>
          <a:p>
            <a:r>
              <a:rPr lang="zh-CN" altLang="en-US">
                <a:solidFill>
                  <a:srgbClr val="00B050"/>
                </a:solidFill>
              </a:rPr>
              <a:t>技</a:t>
            </a:r>
            <a:r>
              <a:rPr lang="zh-CN" altLang="en-US" smtClean="0">
                <a:solidFill>
                  <a:srgbClr val="00B050"/>
                </a:solidFill>
              </a:rPr>
              <a:t>能，收获良多。也增进了彼此之间深厚 的友谊，让我们初步浅浅的了解了日后步入工作岗位</a:t>
            </a:r>
            <a:endParaRPr lang="en-US" altLang="zh-CN" smtClean="0">
              <a:solidFill>
                <a:srgbClr val="00B050"/>
              </a:solidFill>
            </a:endParaRPr>
          </a:p>
          <a:p>
            <a:r>
              <a:rPr lang="zh-CN" altLang="en-US">
                <a:solidFill>
                  <a:srgbClr val="00B050"/>
                </a:solidFill>
              </a:rPr>
              <a:t>可</a:t>
            </a:r>
            <a:r>
              <a:rPr lang="zh-CN" altLang="en-US" smtClean="0">
                <a:solidFill>
                  <a:srgbClr val="00B050"/>
                </a:solidFill>
              </a:rPr>
              <a:t>能面对的情况，为日后累计了团队合作的经验，是一次十分有意义且宝贵的大作业！</a:t>
            </a:r>
            <a:endParaRPr lang="zh-CN" altLang="en-US">
              <a:solidFill>
                <a:srgbClr val="00B050"/>
              </a:solidFill>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2576" y="3708682"/>
            <a:ext cx="3859563" cy="3030884"/>
          </a:xfrm>
          <a:prstGeom prst="rect">
            <a:avLst/>
          </a:prstGeom>
        </p:spPr>
      </p:pic>
      <p:sp>
        <p:nvSpPr>
          <p:cNvPr id="16" name="矩形 15"/>
          <p:cNvSpPr/>
          <p:nvPr/>
        </p:nvSpPr>
        <p:spPr>
          <a:xfrm>
            <a:off x="4618671" y="4489773"/>
            <a:ext cx="2954655" cy="369332"/>
          </a:xfrm>
          <a:prstGeom prst="rect">
            <a:avLst/>
          </a:prstGeom>
        </p:spPr>
        <p:txBody>
          <a:bodyPr wrap="none">
            <a:spAutoFit/>
          </a:bodyPr>
          <a:lstStyle/>
          <a:p>
            <a:pPr algn="ctr"/>
            <a:r>
              <a:rPr lang="zh-CN" altLang="en-US" smtClean="0">
                <a:ln w="0"/>
                <a:effectLst>
                  <a:outerShdw blurRad="38100" dist="19050" dir="2700000" algn="tl" rotWithShape="0">
                    <a:schemeClr val="dk1">
                      <a:alpha val="40000"/>
                    </a:schemeClr>
                  </a:outerShdw>
                </a:effectLst>
              </a:rPr>
              <a:t>喜欢的话请多多给我打分吧</a:t>
            </a:r>
            <a:endParaRPr lang="zh-CN" altLang="en-US">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15875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000"/>
                                        <p:tgtEl>
                                          <p:spTgt spid="14"/>
                                        </p:tgtEl>
                                      </p:cBhvr>
                                    </p:animEffect>
                                    <p:anim calcmode="lin" valueType="num">
                                      <p:cBhvr>
                                        <p:cTn id="38" dur="2000" fill="hold"/>
                                        <p:tgtEl>
                                          <p:spTgt spid="14"/>
                                        </p:tgtEl>
                                        <p:attrNameLst>
                                          <p:attrName>ppt_w</p:attrName>
                                        </p:attrNameLst>
                                      </p:cBhvr>
                                      <p:tavLst>
                                        <p:tav tm="0" fmla="#ppt_w*sin(2.5*pi*$)">
                                          <p:val>
                                            <p:fltVal val="0"/>
                                          </p:val>
                                        </p:tav>
                                        <p:tav tm="100000">
                                          <p:val>
                                            <p:fltVal val="1"/>
                                          </p:val>
                                        </p:tav>
                                      </p:tavLst>
                                    </p:anim>
                                    <p:anim calcmode="lin" valueType="num">
                                      <p:cBhvr>
                                        <p:cTn id="39"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80">
                                          <p:stCondLst>
                                            <p:cond delay="0"/>
                                          </p:stCondLst>
                                        </p:cTn>
                                        <p:tgtEl>
                                          <p:spTgt spid="16"/>
                                        </p:tgtEl>
                                      </p:cBhvr>
                                    </p:animEffect>
                                    <p:anim calcmode="lin" valueType="num">
                                      <p:cBhvr>
                                        <p:cTn id="4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0" dur="26">
                                          <p:stCondLst>
                                            <p:cond delay="650"/>
                                          </p:stCondLst>
                                        </p:cTn>
                                        <p:tgtEl>
                                          <p:spTgt spid="16"/>
                                        </p:tgtEl>
                                      </p:cBhvr>
                                      <p:to x="100000" y="60000"/>
                                    </p:animScale>
                                    <p:animScale>
                                      <p:cBhvr>
                                        <p:cTn id="51" dur="166" decel="50000">
                                          <p:stCondLst>
                                            <p:cond delay="676"/>
                                          </p:stCondLst>
                                        </p:cTn>
                                        <p:tgtEl>
                                          <p:spTgt spid="16"/>
                                        </p:tgtEl>
                                      </p:cBhvr>
                                      <p:to x="100000" y="100000"/>
                                    </p:animScale>
                                    <p:animScale>
                                      <p:cBhvr>
                                        <p:cTn id="52" dur="26">
                                          <p:stCondLst>
                                            <p:cond delay="1312"/>
                                          </p:stCondLst>
                                        </p:cTn>
                                        <p:tgtEl>
                                          <p:spTgt spid="16"/>
                                        </p:tgtEl>
                                      </p:cBhvr>
                                      <p:to x="100000" y="80000"/>
                                    </p:animScale>
                                    <p:animScale>
                                      <p:cBhvr>
                                        <p:cTn id="53" dur="166" decel="50000">
                                          <p:stCondLst>
                                            <p:cond delay="1338"/>
                                          </p:stCondLst>
                                        </p:cTn>
                                        <p:tgtEl>
                                          <p:spTgt spid="16"/>
                                        </p:tgtEl>
                                      </p:cBhvr>
                                      <p:to x="100000" y="100000"/>
                                    </p:animScale>
                                    <p:animScale>
                                      <p:cBhvr>
                                        <p:cTn id="54" dur="26">
                                          <p:stCondLst>
                                            <p:cond delay="1642"/>
                                          </p:stCondLst>
                                        </p:cTn>
                                        <p:tgtEl>
                                          <p:spTgt spid="16"/>
                                        </p:tgtEl>
                                      </p:cBhvr>
                                      <p:to x="100000" y="90000"/>
                                    </p:animScale>
                                    <p:animScale>
                                      <p:cBhvr>
                                        <p:cTn id="55" dur="166" decel="50000">
                                          <p:stCondLst>
                                            <p:cond delay="1668"/>
                                          </p:stCondLst>
                                        </p:cTn>
                                        <p:tgtEl>
                                          <p:spTgt spid="16"/>
                                        </p:tgtEl>
                                      </p:cBhvr>
                                      <p:to x="100000" y="100000"/>
                                    </p:animScale>
                                    <p:animScale>
                                      <p:cBhvr>
                                        <p:cTn id="56" dur="26">
                                          <p:stCondLst>
                                            <p:cond delay="1808"/>
                                          </p:stCondLst>
                                        </p:cTn>
                                        <p:tgtEl>
                                          <p:spTgt spid="16"/>
                                        </p:tgtEl>
                                      </p:cBhvr>
                                      <p:to x="100000" y="95000"/>
                                    </p:animScale>
                                    <p:animScale>
                                      <p:cBhvr>
                                        <p:cTn id="57"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3" grpId="0"/>
      <p:bldP spid="2" grpId="0"/>
      <p:bldP spid="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8612044" y="-154004"/>
            <a:ext cx="4054801" cy="7012004"/>
          </a:xfrm>
          <a:prstGeom prst="roundRect">
            <a:avLst/>
          </a:prstGeom>
          <a:solidFill>
            <a:srgbClr val="295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179901" y="0"/>
            <a:ext cx="3833420" cy="6858000"/>
          </a:xfrm>
          <a:prstGeom prst="roundRect">
            <a:avLst/>
          </a:prstGeom>
          <a:solidFill>
            <a:srgbClr val="5778B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747758" y="0"/>
            <a:ext cx="3833420" cy="6858000"/>
          </a:xfrm>
          <a:prstGeom prst="roundRect">
            <a:avLst/>
          </a:prstGeom>
          <a:solidFill>
            <a:srgbClr val="6F93D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315614" y="0"/>
            <a:ext cx="3833420" cy="6858000"/>
          </a:xfrm>
          <a:prstGeom prst="roundRect">
            <a:avLst/>
          </a:prstGeom>
          <a:solidFill>
            <a:srgbClr val="85ABD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116530" y="0"/>
            <a:ext cx="3833420" cy="6858000"/>
          </a:xfrm>
          <a:prstGeom prst="roundRect">
            <a:avLst/>
          </a:prstGeom>
          <a:solidFill>
            <a:srgbClr val="ADCFE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3000" y="1945452"/>
            <a:ext cx="1182613" cy="1446550"/>
          </a:xfrm>
          <a:prstGeom prst="rect">
            <a:avLst/>
          </a:prstGeom>
          <a:noFill/>
        </p:spPr>
        <p:txBody>
          <a:bodyPr wrap="square" lIns="91440" tIns="45720" rIns="91440" bIns="45720">
            <a:spAutoFit/>
          </a:bodyPr>
          <a:lstStyle/>
          <a:p>
            <a:pPr algn="ctr"/>
            <a:endParaRPr lang="zh-CN" altLang="en-US" sz="8800" b="0" cap="none" spc="0">
              <a:ln w="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407091" y="2204931"/>
            <a:ext cx="1015663" cy="2530295"/>
          </a:xfrm>
          <a:prstGeom prst="rect">
            <a:avLst/>
          </a:prstGeom>
          <a:noFill/>
        </p:spPr>
        <p:txBody>
          <a:bodyPr vert="eaVert" wrap="square" lIns="91440" tIns="45720" rIns="91440" bIns="45720">
            <a:spAutoFit/>
          </a:bodyPr>
          <a:lstStyle/>
          <a:p>
            <a:pPr algn="ctr"/>
            <a:r>
              <a:rPr lang="zh-CN" altLang="en-US" sz="5400">
                <a:ln w="0"/>
                <a:effectLst>
                  <a:outerShdw blurRad="38100" dist="19050" dir="2700000" algn="tl" rotWithShape="0">
                    <a:schemeClr val="dk1">
                      <a:alpha val="40000"/>
                    </a:schemeClr>
                  </a:outerShdw>
                </a:effectLst>
              </a:rPr>
              <a:t>目录</a:t>
            </a:r>
            <a:endParaRPr lang="zh-CN" altLang="en-US" sz="5400" b="0" cap="none" spc="0">
              <a:ln w="0"/>
              <a:solidFill>
                <a:schemeClr val="tx1"/>
              </a:solidFill>
              <a:effectLst>
                <a:outerShdw blurRad="38100" dist="19050" dir="2700000" algn="tl" rotWithShape="0">
                  <a:schemeClr val="dk1">
                    <a:alpha val="40000"/>
                  </a:schemeClr>
                </a:outerShdw>
              </a:effectLst>
            </a:endParaRPr>
          </a:p>
        </p:txBody>
      </p:sp>
      <p:sp>
        <p:nvSpPr>
          <p:cNvPr id="24" name="矩形 23"/>
          <p:cNvSpPr/>
          <p:nvPr/>
        </p:nvSpPr>
        <p:spPr>
          <a:xfrm>
            <a:off x="3455805" y="4409863"/>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01</a:t>
            </a:r>
            <a:endParaRPr lang="zh-CN" altLang="en-US" sz="5400" b="0" cap="none" spc="0">
              <a:ln w="0"/>
              <a:solidFill>
                <a:schemeClr val="bg2">
                  <a:lumMod val="50000"/>
                </a:schemeClr>
              </a:solidFill>
              <a:effectLst/>
            </a:endParaRPr>
          </a:p>
        </p:txBody>
      </p:sp>
      <p:sp>
        <p:nvSpPr>
          <p:cNvPr id="25" name="矩形 24"/>
          <p:cNvSpPr/>
          <p:nvPr/>
        </p:nvSpPr>
        <p:spPr>
          <a:xfrm>
            <a:off x="3491064" y="2495334"/>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小组介绍</a:t>
            </a:r>
            <a:endParaRPr lang="zh-CN" altLang="en-US" sz="2800" b="0" cap="none" spc="0">
              <a:ln w="0"/>
              <a:effectLst/>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556" y="749542"/>
            <a:ext cx="2736131" cy="1455389"/>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656" y="638397"/>
            <a:ext cx="3044360" cy="2030330"/>
          </a:xfrm>
          <a:prstGeom prst="rect">
            <a:avLst/>
          </a:prstGeom>
        </p:spPr>
      </p:pic>
      <p:sp>
        <p:nvSpPr>
          <p:cNvPr id="30" name="矩形 29"/>
          <p:cNvSpPr/>
          <p:nvPr/>
        </p:nvSpPr>
        <p:spPr>
          <a:xfrm>
            <a:off x="5957966" y="2486286"/>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作品介绍</a:t>
            </a:r>
            <a:endParaRPr lang="zh-CN" altLang="en-US" sz="2800" b="0" cap="none" spc="0">
              <a:ln w="0"/>
              <a:effectLst/>
            </a:endParaRPr>
          </a:p>
        </p:txBody>
      </p:sp>
      <p:sp>
        <p:nvSpPr>
          <p:cNvPr id="31" name="矩形 30"/>
          <p:cNvSpPr/>
          <p:nvPr/>
        </p:nvSpPr>
        <p:spPr>
          <a:xfrm>
            <a:off x="5925954" y="4362896"/>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02</a:t>
            </a:r>
            <a:endParaRPr lang="zh-CN" altLang="en-US" sz="5400" b="0" cap="none" spc="0">
              <a:ln w="0"/>
              <a:solidFill>
                <a:schemeClr val="bg2">
                  <a:lumMod val="50000"/>
                </a:schemeClr>
              </a:solidFill>
              <a:effectLst/>
            </a:endParaRPr>
          </a:p>
        </p:txBody>
      </p:sp>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3131" y="749542"/>
            <a:ext cx="1948042" cy="1655217"/>
          </a:xfrm>
          <a:prstGeom prst="rect">
            <a:avLst/>
          </a:prstGeom>
        </p:spPr>
      </p:pic>
      <p:sp>
        <p:nvSpPr>
          <p:cNvPr id="35" name="矩形 34"/>
          <p:cNvSpPr/>
          <p:nvPr/>
        </p:nvSpPr>
        <p:spPr>
          <a:xfrm>
            <a:off x="8448135" y="2533838"/>
            <a:ext cx="845120" cy="1815882"/>
          </a:xfrm>
          <a:prstGeom prst="rect">
            <a:avLst/>
          </a:prstGeom>
          <a:noFill/>
        </p:spPr>
        <p:txBody>
          <a:bodyPr wrap="square" lIns="91440" tIns="45720" rIns="91440" bIns="45720">
            <a:spAutoFit/>
          </a:bodyPr>
          <a:lstStyle/>
          <a:p>
            <a:pPr algn="ctr"/>
            <a:r>
              <a:rPr lang="zh-CN" altLang="en-US" sz="2800">
                <a:ln w="0"/>
              </a:rPr>
              <a:t>小</a:t>
            </a:r>
            <a:r>
              <a:rPr lang="zh-CN" altLang="en-US" sz="2800" smtClean="0">
                <a:ln w="0"/>
              </a:rPr>
              <a:t>组分工</a:t>
            </a:r>
            <a:endParaRPr lang="zh-CN" altLang="en-US" sz="2800" b="0" cap="none" spc="0">
              <a:ln w="0"/>
              <a:effectLst/>
            </a:endParaRPr>
          </a:p>
        </p:txBody>
      </p:sp>
      <p:sp>
        <p:nvSpPr>
          <p:cNvPr id="36" name="矩形 35"/>
          <p:cNvSpPr/>
          <p:nvPr/>
        </p:nvSpPr>
        <p:spPr>
          <a:xfrm>
            <a:off x="8415360" y="437251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03</a:t>
            </a:r>
            <a:endParaRPr lang="zh-CN" altLang="en-US" sz="5400" b="0" cap="none" spc="0">
              <a:ln w="0"/>
              <a:solidFill>
                <a:schemeClr val="bg2">
                  <a:lumMod val="50000"/>
                </a:schemeClr>
              </a:solidFill>
              <a:effectLst/>
            </a:endParaRPr>
          </a:p>
        </p:txBody>
      </p:sp>
      <p:pic>
        <p:nvPicPr>
          <p:cNvPr id="37" name="图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0087" y="690610"/>
            <a:ext cx="1526980" cy="1573252"/>
          </a:xfrm>
          <a:prstGeom prst="rect">
            <a:avLst/>
          </a:prstGeom>
        </p:spPr>
      </p:pic>
      <p:sp>
        <p:nvSpPr>
          <p:cNvPr id="38" name="矩形 37"/>
          <p:cNvSpPr/>
          <p:nvPr/>
        </p:nvSpPr>
        <p:spPr>
          <a:xfrm>
            <a:off x="10880278" y="2439508"/>
            <a:ext cx="845120" cy="1815882"/>
          </a:xfrm>
          <a:prstGeom prst="rect">
            <a:avLst/>
          </a:prstGeom>
          <a:noFill/>
        </p:spPr>
        <p:txBody>
          <a:bodyPr wrap="square" lIns="91440" tIns="45720" rIns="91440" bIns="45720">
            <a:spAutoFit/>
          </a:bodyPr>
          <a:lstStyle/>
          <a:p>
            <a:pPr algn="ctr"/>
            <a:r>
              <a:rPr lang="zh-CN" altLang="en-US" sz="2800" smtClean="0">
                <a:ln w="0"/>
              </a:rPr>
              <a:t>吐槽总结</a:t>
            </a:r>
            <a:endParaRPr lang="zh-CN" altLang="en-US" sz="2800" b="0" cap="none" spc="0">
              <a:ln w="0"/>
              <a:effectLst/>
            </a:endParaRPr>
          </a:p>
        </p:txBody>
      </p:sp>
      <p:sp>
        <p:nvSpPr>
          <p:cNvPr id="39" name="矩形 38"/>
          <p:cNvSpPr/>
          <p:nvPr/>
        </p:nvSpPr>
        <p:spPr>
          <a:xfrm>
            <a:off x="10810449" y="4293909"/>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04</a:t>
            </a:r>
            <a:endParaRPr lang="zh-CN" altLang="en-US" sz="5400" b="0" cap="none" spc="0">
              <a:ln w="0"/>
              <a:solidFill>
                <a:schemeClr val="bg2">
                  <a:lumMod val="50000"/>
                </a:schemeClr>
              </a:solidFill>
              <a:effectLst/>
            </a:endParaRPr>
          </a:p>
        </p:txBody>
      </p:sp>
    </p:spTree>
    <p:extLst>
      <p:ext uri="{BB962C8B-B14F-4D97-AF65-F5344CB8AC3E}">
        <p14:creationId xmlns:p14="http://schemas.microsoft.com/office/powerpoint/2010/main" val="334695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397674" y="0"/>
            <a:ext cx="2534000" cy="6858000"/>
          </a:xfrm>
          <a:custGeom>
            <a:avLst/>
            <a:gdLst>
              <a:gd name="connsiteX0" fmla="*/ 0 w 2534000"/>
              <a:gd name="connsiteY0" fmla="*/ 0 h 6858000"/>
              <a:gd name="connsiteX1" fmla="*/ 1895084 w 2534000"/>
              <a:gd name="connsiteY1" fmla="*/ 0 h 6858000"/>
              <a:gd name="connsiteX2" fmla="*/ 2534000 w 2534000"/>
              <a:gd name="connsiteY2" fmla="*/ 638916 h 6858000"/>
              <a:gd name="connsiteX3" fmla="*/ 2534000 w 2534000"/>
              <a:gd name="connsiteY3" fmla="*/ 6219084 h 6858000"/>
              <a:gd name="connsiteX4" fmla="*/ 1895084 w 2534000"/>
              <a:gd name="connsiteY4" fmla="*/ 6858000 h 6858000"/>
              <a:gd name="connsiteX5" fmla="*/ 0 w 2534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4000" h="6858000">
                <a:moveTo>
                  <a:pt x="0" y="0"/>
                </a:moveTo>
                <a:lnTo>
                  <a:pt x="1895084" y="0"/>
                </a:lnTo>
                <a:cubicBezTo>
                  <a:pt x="2247948" y="0"/>
                  <a:pt x="2534000" y="286052"/>
                  <a:pt x="2534000" y="638916"/>
                </a:cubicBezTo>
                <a:lnTo>
                  <a:pt x="2534000" y="6219084"/>
                </a:lnTo>
                <a:cubicBezTo>
                  <a:pt x="2534000" y="6571948"/>
                  <a:pt x="2247948" y="6858000"/>
                  <a:pt x="1895084" y="6858000"/>
                </a:cubicBezTo>
                <a:lnTo>
                  <a:pt x="0" y="6858000"/>
                </a:lnTo>
                <a:close/>
              </a:path>
            </a:pathLst>
          </a:custGeom>
          <a:solidFill>
            <a:srgbClr val="85A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2575" y="4409864"/>
            <a:ext cx="915635" cy="923330"/>
          </a:xfrm>
          <a:prstGeom prst="rect">
            <a:avLst/>
          </a:prstGeom>
          <a:noFill/>
        </p:spPr>
        <p:txBody>
          <a:bodyPr wrap="none" lIns="91440" tIns="45720" rIns="91440" bIns="45720">
            <a:spAutoFit/>
          </a:bodyPr>
          <a:lstStyle/>
          <a:p>
            <a:pPr algn="ctr"/>
            <a:r>
              <a:rPr lang="en-US" altLang="zh-CN" sz="5400" b="0" cap="none" spc="0" smtClean="0">
                <a:ln w="0"/>
                <a:solidFill>
                  <a:schemeClr val="bg2">
                    <a:lumMod val="50000"/>
                  </a:schemeClr>
                </a:solidFill>
                <a:effectLst/>
              </a:rPr>
              <a:t>01</a:t>
            </a:r>
            <a:endParaRPr lang="zh-CN" altLang="en-US" sz="5400" b="0" cap="none" spc="0">
              <a:ln w="0"/>
              <a:solidFill>
                <a:schemeClr val="bg2">
                  <a:lumMod val="50000"/>
                </a:schemeClr>
              </a:solidFill>
              <a:effectLst/>
            </a:endParaRPr>
          </a:p>
        </p:txBody>
      </p:sp>
      <p:sp>
        <p:nvSpPr>
          <p:cNvPr id="7" name="矩形 6"/>
          <p:cNvSpPr/>
          <p:nvPr/>
        </p:nvSpPr>
        <p:spPr>
          <a:xfrm>
            <a:off x="547834" y="2495335"/>
            <a:ext cx="845120" cy="1815882"/>
          </a:xfrm>
          <a:prstGeom prst="rect">
            <a:avLst/>
          </a:prstGeom>
          <a:noFill/>
        </p:spPr>
        <p:txBody>
          <a:bodyPr wrap="square" lIns="91440" tIns="45720" rIns="91440" bIns="45720">
            <a:spAutoFit/>
          </a:bodyPr>
          <a:lstStyle/>
          <a:p>
            <a:pPr algn="ctr"/>
            <a:r>
              <a:rPr lang="zh-CN" altLang="en-US" sz="2800" b="0" cap="none" spc="0" smtClean="0">
                <a:ln w="0"/>
                <a:effectLst/>
              </a:rPr>
              <a:t>小组介绍</a:t>
            </a:r>
            <a:endParaRPr lang="zh-CN" altLang="en-US" sz="2800" b="0" cap="none" spc="0">
              <a:ln w="0"/>
              <a:effectLs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74" y="749543"/>
            <a:ext cx="2736131" cy="1455389"/>
          </a:xfrm>
          <a:prstGeom prst="rect">
            <a:avLst/>
          </a:prstGeom>
        </p:spPr>
      </p:pic>
      <p:sp>
        <p:nvSpPr>
          <p:cNvPr id="13" name="矩形 12"/>
          <p:cNvSpPr/>
          <p:nvPr/>
        </p:nvSpPr>
        <p:spPr>
          <a:xfrm>
            <a:off x="9194001" y="1040513"/>
            <a:ext cx="1933039" cy="2554545"/>
          </a:xfrm>
          <a:prstGeom prst="rect">
            <a:avLst/>
          </a:prstGeom>
          <a:noFill/>
        </p:spPr>
        <p:txBody>
          <a:bodyPr wrap="square" lIns="91440" tIns="45720" rIns="91440" bIns="45720">
            <a:spAutoFit/>
          </a:bodyPr>
          <a:lstStyle/>
          <a:p>
            <a:pPr algn="ctr"/>
            <a:r>
              <a:rPr lang="en-US" altLang="zh-CN" sz="4000" smtClean="0">
                <a:ln w="0"/>
                <a:solidFill>
                  <a:schemeClr val="accent1"/>
                </a:solidFill>
                <a:effectLst>
                  <a:outerShdw blurRad="38100" dist="25400" dir="5400000" algn="ctr" rotWithShape="0">
                    <a:srgbClr val="6E747A">
                      <a:alpha val="43000"/>
                    </a:srgbClr>
                  </a:outerShdw>
                </a:effectLst>
              </a:rPr>
              <a:t>NWU</a:t>
            </a:r>
          </a:p>
          <a:p>
            <a:pPr algn="ctr"/>
            <a:r>
              <a:rPr lang="zh-CN" altLang="en-US" sz="4000" b="0" cap="none" spc="0">
                <a:ln w="0"/>
                <a:solidFill>
                  <a:schemeClr val="accent1"/>
                </a:solidFill>
                <a:effectLst>
                  <a:outerShdw blurRad="38100" dist="25400" dir="5400000" algn="ctr" rotWithShape="0">
                    <a:srgbClr val="6E747A">
                      <a:alpha val="43000"/>
                    </a:srgbClr>
                  </a:outerShdw>
                </a:effectLst>
              </a:rPr>
              <a:t>信科</a:t>
            </a:r>
            <a:r>
              <a:rPr lang="zh-CN" altLang="en-US" sz="4000" b="0" cap="none" spc="0" smtClean="0">
                <a:ln w="0"/>
                <a:solidFill>
                  <a:schemeClr val="accent1"/>
                </a:solidFill>
                <a:effectLst>
                  <a:outerShdw blurRad="38100" dist="25400" dir="5400000" algn="ctr" rotWithShape="0">
                    <a:srgbClr val="6E747A">
                      <a:alpha val="43000"/>
                    </a:srgbClr>
                  </a:outerShdw>
                </a:effectLst>
              </a:rPr>
              <a:t>院</a:t>
            </a:r>
            <a:endParaRPr lang="en-US" altLang="zh-CN" sz="4000" b="0" cap="none" spc="0" smtClean="0">
              <a:ln w="0"/>
              <a:solidFill>
                <a:schemeClr val="accent1"/>
              </a:solidFill>
              <a:effectLst>
                <a:outerShdw blurRad="38100" dist="25400" dir="5400000" algn="ctr" rotWithShape="0">
                  <a:srgbClr val="6E747A">
                    <a:alpha val="43000"/>
                  </a:srgbClr>
                </a:outerShdw>
              </a:effectLst>
            </a:endParaRPr>
          </a:p>
          <a:p>
            <a:pPr algn="ctr"/>
            <a:r>
              <a:rPr lang="zh-CN" altLang="en-US" sz="4000">
                <a:ln w="0"/>
                <a:solidFill>
                  <a:schemeClr val="accent1"/>
                </a:solidFill>
                <a:effectLst>
                  <a:outerShdw blurRad="38100" dist="25400" dir="5400000" algn="ctr" rotWithShape="0">
                    <a:srgbClr val="6E747A">
                      <a:alpha val="43000"/>
                    </a:srgbClr>
                  </a:outerShdw>
                </a:effectLst>
              </a:rPr>
              <a:t>计算</a:t>
            </a:r>
            <a:r>
              <a:rPr lang="zh-CN" altLang="en-US" sz="4000" smtClean="0">
                <a:ln w="0"/>
                <a:solidFill>
                  <a:schemeClr val="accent1"/>
                </a:solidFill>
                <a:effectLst>
                  <a:outerShdw blurRad="38100" dist="25400" dir="5400000" algn="ctr" rotWithShape="0">
                    <a:srgbClr val="6E747A">
                      <a:alpha val="43000"/>
                    </a:srgbClr>
                  </a:outerShdw>
                </a:effectLst>
              </a:rPr>
              <a:t>机</a:t>
            </a:r>
            <a:r>
              <a:rPr lang="en-US" altLang="zh-CN" sz="4000" smtClean="0">
                <a:ln w="0"/>
                <a:solidFill>
                  <a:schemeClr val="accent1"/>
                </a:solidFill>
                <a:effectLst>
                  <a:outerShdw blurRad="38100" dist="25400" dir="5400000" algn="ctr" rotWithShape="0">
                    <a:srgbClr val="6E747A">
                      <a:alpha val="43000"/>
                    </a:srgbClr>
                  </a:outerShdw>
                </a:effectLst>
              </a:rPr>
              <a:t>6</a:t>
            </a:r>
            <a:r>
              <a:rPr lang="zh-CN" altLang="en-US" sz="4000" smtClean="0">
                <a:ln w="0"/>
                <a:solidFill>
                  <a:schemeClr val="accent1"/>
                </a:solidFill>
                <a:effectLst>
                  <a:outerShdw blurRad="38100" dist="25400" dir="5400000" algn="ctr" rotWithShape="0">
                    <a:srgbClr val="6E747A">
                      <a:alpha val="43000"/>
                    </a:srgbClr>
                  </a:outerShdw>
                </a:effectLst>
              </a:rPr>
              <a:t>班</a:t>
            </a:r>
            <a:endParaRPr lang="zh-CN" altLang="en-US" sz="4000" b="0" cap="none" spc="0">
              <a:ln w="0"/>
              <a:solidFill>
                <a:schemeClr val="accent1"/>
              </a:solidFill>
              <a:effectLst>
                <a:outerShdw blurRad="38100" dist="25400" dir="5400000" algn="ctr" rotWithShape="0">
                  <a:srgbClr val="6E747A">
                    <a:alpha val="43000"/>
                  </a:srgbClr>
                </a:outerShdw>
              </a:effectLst>
            </a:endParaRPr>
          </a:p>
        </p:txBody>
      </p:sp>
      <p:sp>
        <p:nvSpPr>
          <p:cNvPr id="14" name="矩形 13"/>
          <p:cNvSpPr/>
          <p:nvPr/>
        </p:nvSpPr>
        <p:spPr>
          <a:xfrm>
            <a:off x="8850313" y="4524537"/>
            <a:ext cx="2929797" cy="2062103"/>
          </a:xfrm>
          <a:prstGeom prst="rect">
            <a:avLst/>
          </a:prstGeom>
          <a:noFill/>
        </p:spPr>
        <p:txBody>
          <a:bodyPr wrap="square" lIns="91440" tIns="45720" rIns="91440" bIns="45720">
            <a:spAutoFit/>
          </a:bodyPr>
          <a:lstStyle/>
          <a:p>
            <a:pPr algn="ctr"/>
            <a:r>
              <a:rPr lang="zh-CN" altLang="en-US" sz="3200">
                <a:ln w="0"/>
                <a:gradFill>
                  <a:gsLst>
                    <a:gs pos="21000">
                      <a:srgbClr val="53575C"/>
                    </a:gs>
                    <a:gs pos="88000">
                      <a:srgbClr val="C5C7CA"/>
                    </a:gs>
                  </a:gsLst>
                  <a:lin ang="5400000"/>
                </a:gradFill>
              </a:rPr>
              <a:t>小</a:t>
            </a:r>
            <a:r>
              <a:rPr lang="zh-CN" altLang="en-US" sz="3200" smtClean="0">
                <a:ln w="0"/>
                <a:gradFill>
                  <a:gsLst>
                    <a:gs pos="21000">
                      <a:srgbClr val="53575C"/>
                    </a:gs>
                    <a:gs pos="88000">
                      <a:srgbClr val="C5C7CA"/>
                    </a:gs>
                  </a:gsLst>
                  <a:lin ang="5400000"/>
                </a:gradFill>
              </a:rPr>
              <a:t>组成员：</a:t>
            </a:r>
            <a:r>
              <a:rPr lang="en-US" altLang="zh-CN" sz="3200" smtClean="0">
                <a:ln w="0"/>
                <a:gradFill>
                  <a:gsLst>
                    <a:gs pos="21000">
                      <a:srgbClr val="53575C"/>
                    </a:gs>
                    <a:gs pos="88000">
                      <a:srgbClr val="C5C7CA"/>
                    </a:gs>
                  </a:gsLst>
                  <a:lin ang="5400000"/>
                </a:gradFill>
              </a:rPr>
              <a:t/>
            </a:r>
            <a:br>
              <a:rPr lang="en-US" altLang="zh-CN" sz="3200" smtClean="0">
                <a:ln w="0"/>
                <a:gradFill>
                  <a:gsLst>
                    <a:gs pos="21000">
                      <a:srgbClr val="53575C"/>
                    </a:gs>
                    <a:gs pos="88000">
                      <a:srgbClr val="C5C7CA"/>
                    </a:gs>
                  </a:gsLst>
                  <a:lin ang="5400000"/>
                </a:gradFill>
              </a:rPr>
            </a:br>
            <a:r>
              <a:rPr lang="zh-CN" altLang="en-US" sz="3200" smtClean="0">
                <a:ln w="0"/>
                <a:solidFill>
                  <a:schemeClr val="accent2">
                    <a:lumMod val="75000"/>
                  </a:schemeClr>
                </a:solidFill>
              </a:rPr>
              <a:t>程京涛（组长）</a:t>
            </a:r>
            <a:r>
              <a:rPr lang="en-US" altLang="zh-CN" sz="3200" smtClean="0">
                <a:ln w="0"/>
                <a:gradFill>
                  <a:gsLst>
                    <a:gs pos="21000">
                      <a:srgbClr val="53575C"/>
                    </a:gs>
                    <a:gs pos="88000">
                      <a:srgbClr val="C5C7CA"/>
                    </a:gs>
                  </a:gsLst>
                  <a:lin ang="5400000"/>
                </a:gradFill>
              </a:rPr>
              <a:t/>
            </a:r>
            <a:br>
              <a:rPr lang="en-US" altLang="zh-CN" sz="3200" smtClean="0">
                <a:ln w="0"/>
                <a:gradFill>
                  <a:gsLst>
                    <a:gs pos="21000">
                      <a:srgbClr val="53575C"/>
                    </a:gs>
                    <a:gs pos="88000">
                      <a:srgbClr val="C5C7CA"/>
                    </a:gs>
                  </a:gsLst>
                  <a:lin ang="5400000"/>
                </a:gradFill>
              </a:rPr>
            </a:br>
            <a:r>
              <a:rPr lang="zh-CN" altLang="en-US" sz="3200" smtClean="0">
                <a:ln w="0"/>
                <a:gradFill>
                  <a:gsLst>
                    <a:gs pos="21000">
                      <a:srgbClr val="53575C"/>
                    </a:gs>
                    <a:gs pos="88000">
                      <a:srgbClr val="C5C7CA"/>
                    </a:gs>
                  </a:gsLst>
                  <a:lin ang="5400000"/>
                </a:gradFill>
              </a:rPr>
              <a:t>赵恩烁</a:t>
            </a:r>
            <a:r>
              <a:rPr lang="en-US" altLang="zh-CN" sz="3200" smtClean="0">
                <a:ln w="0"/>
                <a:gradFill>
                  <a:gsLst>
                    <a:gs pos="21000">
                      <a:srgbClr val="53575C"/>
                    </a:gs>
                    <a:gs pos="88000">
                      <a:srgbClr val="C5C7CA"/>
                    </a:gs>
                  </a:gsLst>
                  <a:lin ang="5400000"/>
                </a:gradFill>
              </a:rPr>
              <a:t/>
            </a:r>
            <a:br>
              <a:rPr lang="en-US" altLang="zh-CN" sz="3200" smtClean="0">
                <a:ln w="0"/>
                <a:gradFill>
                  <a:gsLst>
                    <a:gs pos="21000">
                      <a:srgbClr val="53575C"/>
                    </a:gs>
                    <a:gs pos="88000">
                      <a:srgbClr val="C5C7CA"/>
                    </a:gs>
                  </a:gsLst>
                  <a:lin ang="5400000"/>
                </a:gradFill>
              </a:rPr>
            </a:br>
            <a:r>
              <a:rPr lang="zh-CN" altLang="en-US" sz="3200" smtClean="0">
                <a:ln w="0"/>
                <a:gradFill>
                  <a:gsLst>
                    <a:gs pos="21000">
                      <a:srgbClr val="53575C"/>
                    </a:gs>
                    <a:gs pos="88000">
                      <a:srgbClr val="C5C7CA"/>
                    </a:gs>
                  </a:gsLst>
                  <a:lin ang="5400000"/>
                </a:gradFill>
              </a:rPr>
              <a:t> 李聪</a:t>
            </a:r>
            <a:endParaRPr lang="zh-CN" altLang="en-US" sz="3200" b="0" cap="none" spc="0">
              <a:ln w="0"/>
              <a:gradFill>
                <a:gsLst>
                  <a:gs pos="21000">
                    <a:srgbClr val="53575C"/>
                  </a:gs>
                  <a:gs pos="88000">
                    <a:srgbClr val="C5C7CA"/>
                  </a:gs>
                </a:gsLst>
                <a:lin ang="5400000"/>
              </a:gradFill>
              <a:effectLst/>
            </a:endParaRPr>
          </a:p>
        </p:txBody>
      </p:sp>
      <p:sp>
        <p:nvSpPr>
          <p:cNvPr id="15" name="圆角矩形 14"/>
          <p:cNvSpPr/>
          <p:nvPr/>
        </p:nvSpPr>
        <p:spPr>
          <a:xfrm>
            <a:off x="7778917" y="-261019"/>
            <a:ext cx="307116" cy="1825439"/>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1626552" y="-261019"/>
            <a:ext cx="307116" cy="1825439"/>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674" y="256755"/>
            <a:ext cx="6147523" cy="6612364"/>
          </a:xfrm>
          <a:prstGeom prst="rect">
            <a:avLst/>
          </a:prstGeom>
        </p:spPr>
      </p:pic>
    </p:spTree>
    <p:extLst>
      <p:ext uri="{BB962C8B-B14F-4D97-AF65-F5344CB8AC3E}">
        <p14:creationId xmlns:p14="http://schemas.microsoft.com/office/powerpoint/2010/main" val="791353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P spid="7" grpId="0"/>
      <p:bldP spid="13" grpId="0"/>
      <p:bldP spid="14"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49425" y="0"/>
            <a:ext cx="3647153"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成员及合影</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1645" y="1539539"/>
            <a:ext cx="6142711" cy="4607033"/>
          </a:xfrm>
          <a:prstGeom prst="rect">
            <a:avLst/>
          </a:prstGeom>
        </p:spPr>
      </p:pic>
      <p:sp>
        <p:nvSpPr>
          <p:cNvPr id="4" name="文本框 3"/>
          <p:cNvSpPr txBox="1"/>
          <p:nvPr/>
        </p:nvSpPr>
        <p:spPr>
          <a:xfrm>
            <a:off x="592015" y="2543908"/>
            <a:ext cx="1460656" cy="923330"/>
          </a:xfrm>
          <a:prstGeom prst="rect">
            <a:avLst/>
          </a:prstGeom>
          <a:noFill/>
        </p:spPr>
        <p:txBody>
          <a:bodyPr wrap="none" rtlCol="0">
            <a:spAutoFit/>
          </a:bodyPr>
          <a:lstStyle/>
          <a:p>
            <a:r>
              <a:rPr lang="zh-CN" altLang="en-US" smtClean="0"/>
              <a:t>左</a:t>
            </a:r>
            <a:r>
              <a:rPr lang="en-US" altLang="zh-CN" smtClean="0"/>
              <a:t>1</a:t>
            </a:r>
            <a:r>
              <a:rPr lang="zh-CN" altLang="en-US" smtClean="0"/>
              <a:t>：李聪</a:t>
            </a:r>
            <a:endParaRPr lang="en-US" altLang="zh-CN" smtClean="0"/>
          </a:p>
          <a:p>
            <a:r>
              <a:rPr lang="zh-CN" altLang="en-US" smtClean="0"/>
              <a:t>左</a:t>
            </a:r>
            <a:r>
              <a:rPr lang="en-US" altLang="zh-CN" smtClean="0"/>
              <a:t>2</a:t>
            </a:r>
            <a:r>
              <a:rPr lang="zh-CN" altLang="en-US" smtClean="0"/>
              <a:t>：程京涛</a:t>
            </a:r>
            <a:endParaRPr lang="en-US" altLang="zh-CN" smtClean="0"/>
          </a:p>
          <a:p>
            <a:r>
              <a:rPr lang="zh-CN" altLang="en-US" smtClean="0"/>
              <a:t>左</a:t>
            </a:r>
            <a:r>
              <a:rPr lang="en-US" altLang="zh-CN" smtClean="0"/>
              <a:t>3</a:t>
            </a:r>
            <a:r>
              <a:rPr lang="zh-CN" altLang="en-US" smtClean="0"/>
              <a:t>：赵恩烁</a:t>
            </a:r>
            <a:endParaRPr lang="zh-CN" altLang="en-US"/>
          </a:p>
        </p:txBody>
      </p:sp>
    </p:spTree>
    <p:extLst>
      <p:ext uri="{BB962C8B-B14F-4D97-AF65-F5344CB8AC3E}">
        <p14:creationId xmlns:p14="http://schemas.microsoft.com/office/powerpoint/2010/main" val="447011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0"/>
            <a:ext cx="1857676" cy="6858000"/>
          </a:xfrm>
          <a:custGeom>
            <a:avLst/>
            <a:gdLst>
              <a:gd name="connsiteX0" fmla="*/ 0 w 1857676"/>
              <a:gd name="connsiteY0" fmla="*/ 0 h 6858000"/>
              <a:gd name="connsiteX1" fmla="*/ 1241433 w 1857676"/>
              <a:gd name="connsiteY1" fmla="*/ 0 h 6858000"/>
              <a:gd name="connsiteX2" fmla="*/ 1857676 w 1857676"/>
              <a:gd name="connsiteY2" fmla="*/ 616243 h 6858000"/>
              <a:gd name="connsiteX3" fmla="*/ 1857676 w 1857676"/>
              <a:gd name="connsiteY3" fmla="*/ 6241757 h 6858000"/>
              <a:gd name="connsiteX4" fmla="*/ 1241433 w 1857676"/>
              <a:gd name="connsiteY4" fmla="*/ 6858000 h 6858000"/>
              <a:gd name="connsiteX5" fmla="*/ 0 w 185767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7676" h="6858000">
                <a:moveTo>
                  <a:pt x="0" y="0"/>
                </a:moveTo>
                <a:lnTo>
                  <a:pt x="1241433" y="0"/>
                </a:lnTo>
                <a:cubicBezTo>
                  <a:pt x="1581775" y="0"/>
                  <a:pt x="1857676" y="275901"/>
                  <a:pt x="1857676" y="616243"/>
                </a:cubicBezTo>
                <a:lnTo>
                  <a:pt x="1857676" y="6241757"/>
                </a:lnTo>
                <a:cubicBezTo>
                  <a:pt x="1857676" y="6582099"/>
                  <a:pt x="1581775" y="6858000"/>
                  <a:pt x="1241433" y="6858000"/>
                </a:cubicBezTo>
                <a:lnTo>
                  <a:pt x="0" y="6858000"/>
                </a:lnTo>
                <a:close/>
              </a:path>
            </a:pathLst>
          </a:custGeom>
          <a:solidFill>
            <a:srgbClr val="6F9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810" y="638397"/>
            <a:ext cx="3044360" cy="2030330"/>
          </a:xfrm>
          <a:prstGeom prst="rect">
            <a:avLst/>
          </a:prstGeom>
        </p:spPr>
      </p:pic>
      <p:sp>
        <p:nvSpPr>
          <p:cNvPr id="10" name="矩形 9"/>
          <p:cNvSpPr/>
          <p:nvPr/>
        </p:nvSpPr>
        <p:spPr>
          <a:xfrm>
            <a:off x="370500" y="2486286"/>
            <a:ext cx="815129" cy="1815882"/>
          </a:xfrm>
          <a:prstGeom prst="rect">
            <a:avLst/>
          </a:prstGeom>
          <a:noFill/>
        </p:spPr>
        <p:txBody>
          <a:bodyPr wrap="square" lIns="91440" tIns="45720" rIns="91440" bIns="45720">
            <a:spAutoFit/>
          </a:bodyPr>
          <a:lstStyle/>
          <a:p>
            <a:pPr algn="ctr"/>
            <a:r>
              <a:rPr lang="zh-CN" altLang="en-US" sz="2800" b="0" cap="none" spc="0" smtClean="0">
                <a:ln w="0"/>
                <a:effectLst/>
              </a:rPr>
              <a:t>作品介绍</a:t>
            </a:r>
            <a:endParaRPr lang="zh-CN" altLang="en-US" sz="2800" b="0" cap="none" spc="0">
              <a:ln w="0"/>
              <a:effectLst/>
            </a:endParaRPr>
          </a:p>
        </p:txBody>
      </p:sp>
      <p:sp>
        <p:nvSpPr>
          <p:cNvPr id="11" name="矩形 10"/>
          <p:cNvSpPr/>
          <p:nvPr/>
        </p:nvSpPr>
        <p:spPr>
          <a:xfrm>
            <a:off x="261487" y="4507273"/>
            <a:ext cx="1163052" cy="923330"/>
          </a:xfrm>
          <a:prstGeom prst="rect">
            <a:avLst/>
          </a:prstGeom>
          <a:noFill/>
        </p:spPr>
        <p:txBody>
          <a:bodyPr wrap="square" lIns="91440" tIns="45720" rIns="91440" bIns="45720">
            <a:spAutoFit/>
          </a:bodyPr>
          <a:lstStyle/>
          <a:p>
            <a:pPr algn="ctr"/>
            <a:r>
              <a:rPr lang="en-US" altLang="zh-CN" sz="5400" b="0" cap="none" spc="0" smtClean="0">
                <a:ln w="0"/>
                <a:solidFill>
                  <a:schemeClr val="bg2">
                    <a:lumMod val="50000"/>
                  </a:schemeClr>
                </a:solidFill>
                <a:effectLst/>
              </a:rPr>
              <a:t>02</a:t>
            </a:r>
            <a:endParaRPr lang="zh-CN" altLang="en-US" sz="5400" b="0" cap="none" spc="0">
              <a:ln w="0"/>
              <a:solidFill>
                <a:schemeClr val="bg2">
                  <a:lumMod val="50000"/>
                </a:schemeClr>
              </a:solidFill>
              <a:effectLst/>
            </a:endParaRPr>
          </a:p>
        </p:txBody>
      </p:sp>
      <p:sp>
        <p:nvSpPr>
          <p:cNvPr id="22" name="椭圆 21"/>
          <p:cNvSpPr/>
          <p:nvPr/>
        </p:nvSpPr>
        <p:spPr>
          <a:xfrm>
            <a:off x="2021003" y="784993"/>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91348" y="1704709"/>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832083" y="1114121"/>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121655" y="4381524"/>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527938" y="4252162"/>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235070" y="3450558"/>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3223333" y="933945"/>
            <a:ext cx="6885308" cy="5626474"/>
          </a:xfrm>
          <a:prstGeom prst="rect">
            <a:avLst/>
          </a:prstGeom>
        </p:spPr>
      </p:pic>
      <p:sp>
        <p:nvSpPr>
          <p:cNvPr id="3" name="矩形 2"/>
          <p:cNvSpPr/>
          <p:nvPr/>
        </p:nvSpPr>
        <p:spPr>
          <a:xfrm>
            <a:off x="5075871" y="-21158"/>
            <a:ext cx="2954656" cy="923330"/>
          </a:xfrm>
          <a:prstGeom prst="rect">
            <a:avLst/>
          </a:prstGeom>
          <a:noFill/>
        </p:spPr>
        <p:txBody>
          <a:bodyPr wrap="none" lIns="91440" tIns="45720" rIns="91440" bIns="45720">
            <a:spAutoFit/>
          </a:bodyPr>
          <a:lstStyle/>
          <a:p>
            <a:pPr algn="ctr"/>
            <a:r>
              <a:rPr lang="zh-CN" altLang="en-US" sz="5400" smtClean="0">
                <a:ln w="0"/>
                <a:solidFill>
                  <a:schemeClr val="accent1">
                    <a:lumMod val="75000"/>
                  </a:schemeClr>
                </a:solidFill>
                <a:effectLst>
                  <a:outerShdw blurRad="38100" dist="19050" dir="2700000" algn="tl" rotWithShape="0">
                    <a:schemeClr val="dk1">
                      <a:alpha val="40000"/>
                    </a:schemeClr>
                  </a:outerShdw>
                </a:effectLst>
              </a:rPr>
              <a:t>流程框图</a:t>
            </a:r>
            <a:endParaRPr lang="zh-CN" altLang="en-US" sz="5400">
              <a:ln w="0"/>
              <a:solidFill>
                <a:schemeClr val="accent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61685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作品分析</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338365" y="694133"/>
            <a:ext cx="2682813" cy="5615719"/>
          </a:xfrm>
          <a:prstGeom prst="rect">
            <a:avLst/>
          </a:prstGeom>
        </p:spPr>
      </p:pic>
      <p:sp>
        <p:nvSpPr>
          <p:cNvPr id="3" name="文本框 2"/>
          <p:cNvSpPr txBox="1"/>
          <p:nvPr/>
        </p:nvSpPr>
        <p:spPr>
          <a:xfrm>
            <a:off x="3604301" y="916669"/>
            <a:ext cx="6277784" cy="3416320"/>
          </a:xfrm>
          <a:prstGeom prst="rect">
            <a:avLst/>
          </a:prstGeom>
          <a:noFill/>
        </p:spPr>
        <p:txBody>
          <a:bodyPr wrap="square" rtlCol="0">
            <a:spAutoFit/>
          </a:bodyPr>
          <a:lstStyle/>
          <a:p>
            <a:r>
              <a:rPr lang="zh-CN" altLang="en-US" smtClean="0"/>
              <a:t>作品涵盖多个头文件与函数，具有多重菜单和多种功能，</a:t>
            </a:r>
            <a:endParaRPr lang="en-US" altLang="zh-CN" smtClean="0"/>
          </a:p>
          <a:p>
            <a:r>
              <a:rPr lang="zh-CN" altLang="en-US"/>
              <a:t>对</a:t>
            </a:r>
            <a:r>
              <a:rPr lang="zh-CN" altLang="en-US" smtClean="0"/>
              <a:t>于数据结构类型多采取类和结构体的方式</a:t>
            </a:r>
            <a:endParaRPr lang="en-US" altLang="zh-CN" smtClean="0"/>
          </a:p>
          <a:p>
            <a:r>
              <a:rPr lang="zh-CN" altLang="en-US" smtClean="0"/>
              <a:t>（包括图书管理系统基础的增删改查）和账号登录与记录功能（本地），系统服务的对象分级，</a:t>
            </a:r>
            <a:endParaRPr lang="en-US" altLang="zh-CN" smtClean="0"/>
          </a:p>
          <a:p>
            <a:r>
              <a:rPr lang="zh-CN" altLang="en-US" smtClean="0"/>
              <a:t>对于普通用户：</a:t>
            </a:r>
            <a:endParaRPr lang="en-US" altLang="zh-CN" smtClean="0"/>
          </a:p>
          <a:p>
            <a:r>
              <a:rPr lang="en-US" altLang="zh-CN" smtClean="0"/>
              <a:t>       </a:t>
            </a:r>
            <a:r>
              <a:rPr lang="zh-CN" altLang="en-US" smtClean="0"/>
              <a:t>主要是查找和借阅还书等功能</a:t>
            </a:r>
            <a:endParaRPr lang="en-US" altLang="zh-CN" smtClean="0"/>
          </a:p>
          <a:p>
            <a:r>
              <a:rPr lang="zh-CN" altLang="en-US"/>
              <a:t>对</a:t>
            </a:r>
            <a:r>
              <a:rPr lang="zh-CN" altLang="en-US" smtClean="0"/>
              <a:t>于管理员：</a:t>
            </a:r>
            <a:endParaRPr lang="en-US" altLang="zh-CN" smtClean="0"/>
          </a:p>
          <a:p>
            <a:r>
              <a:rPr lang="en-US" altLang="zh-CN" smtClean="0"/>
              <a:t>       </a:t>
            </a:r>
            <a:r>
              <a:rPr lang="zh-CN" altLang="en-US" smtClean="0"/>
              <a:t>可以实时掌握图书馆内的图书信息动向，对这些图书进行图形化的管理与增删改查</a:t>
            </a:r>
            <a:endParaRPr lang="en-US" altLang="zh-CN" smtClean="0"/>
          </a:p>
          <a:p>
            <a:endParaRPr lang="en-US" altLang="zh-CN"/>
          </a:p>
          <a:p>
            <a:r>
              <a:rPr lang="zh-CN" altLang="en-US" smtClean="0"/>
              <a:t>函数多为高度封装的函数，都在类当中进行了处理，总代码量</a:t>
            </a:r>
            <a:r>
              <a:rPr lang="en-US" altLang="zh-CN" smtClean="0"/>
              <a:t>1500</a:t>
            </a:r>
            <a:r>
              <a:rPr lang="zh-CN" altLang="en-US" smtClean="0"/>
              <a:t>行左右</a:t>
            </a:r>
            <a:endParaRPr lang="zh-CN" altLang="en-US"/>
          </a:p>
        </p:txBody>
      </p:sp>
      <p:pic>
        <p:nvPicPr>
          <p:cNvPr id="4" name="图片 3"/>
          <p:cNvPicPr>
            <a:picLocks noChangeAspect="1"/>
          </p:cNvPicPr>
          <p:nvPr/>
        </p:nvPicPr>
        <p:blipFill>
          <a:blip r:embed="rId3"/>
          <a:stretch>
            <a:fillRect/>
          </a:stretch>
        </p:blipFill>
        <p:spPr>
          <a:xfrm>
            <a:off x="3604301" y="4432959"/>
            <a:ext cx="1638300" cy="352425"/>
          </a:xfrm>
          <a:prstGeom prst="rect">
            <a:avLst/>
          </a:prstGeom>
        </p:spPr>
      </p:pic>
      <p:pic>
        <p:nvPicPr>
          <p:cNvPr id="12" name="图片 11"/>
          <p:cNvPicPr>
            <a:picLocks noChangeAspect="1"/>
          </p:cNvPicPr>
          <p:nvPr/>
        </p:nvPicPr>
        <p:blipFill>
          <a:blip r:embed="rId4"/>
          <a:stretch>
            <a:fillRect/>
          </a:stretch>
        </p:blipFill>
        <p:spPr>
          <a:xfrm>
            <a:off x="5320735" y="4332989"/>
            <a:ext cx="2329594" cy="1818176"/>
          </a:xfrm>
          <a:prstGeom prst="rect">
            <a:avLst/>
          </a:prstGeom>
        </p:spPr>
      </p:pic>
      <p:sp>
        <p:nvSpPr>
          <p:cNvPr id="13" name="文本框 12"/>
          <p:cNvSpPr txBox="1"/>
          <p:nvPr/>
        </p:nvSpPr>
        <p:spPr>
          <a:xfrm>
            <a:off x="7824547" y="4332989"/>
            <a:ext cx="2640661" cy="646331"/>
          </a:xfrm>
          <a:prstGeom prst="rect">
            <a:avLst/>
          </a:prstGeom>
          <a:noFill/>
        </p:spPr>
        <p:txBody>
          <a:bodyPr wrap="square" rtlCol="0">
            <a:spAutoFit/>
          </a:bodyPr>
          <a:lstStyle/>
          <a:p>
            <a:r>
              <a:rPr lang="zh-CN" altLang="en-US" smtClean="0">
                <a:solidFill>
                  <a:schemeClr val="accent2"/>
                </a:solidFill>
              </a:rPr>
              <a:t>不同的类和结构体中还封装有不同的函数</a:t>
            </a:r>
            <a:endParaRPr lang="zh-CN" altLang="en-US">
              <a:solidFill>
                <a:schemeClr val="accent2"/>
              </a:solidFill>
            </a:endParaRPr>
          </a:p>
        </p:txBody>
      </p:sp>
    </p:spTree>
    <p:extLst>
      <p:ext uri="{BB962C8B-B14F-4D97-AF65-F5344CB8AC3E}">
        <p14:creationId xmlns:p14="http://schemas.microsoft.com/office/powerpoint/2010/main" val="1007619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95672"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作品分析</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208917" y="859649"/>
            <a:ext cx="5721438" cy="646331"/>
          </a:xfrm>
          <a:prstGeom prst="rect">
            <a:avLst/>
          </a:prstGeom>
          <a:noFill/>
        </p:spPr>
        <p:txBody>
          <a:bodyPr wrap="none" rtlCol="0">
            <a:spAutoFit/>
          </a:bodyPr>
          <a:lstStyle/>
          <a:p>
            <a:r>
              <a:rPr lang="zh-CN" altLang="en-US" smtClean="0"/>
              <a:t>作品的编码环境为</a:t>
            </a:r>
            <a:r>
              <a:rPr lang="en-US" altLang="zh-CN" smtClean="0"/>
              <a:t>vs2022</a:t>
            </a:r>
            <a:r>
              <a:rPr lang="zh-CN" altLang="en-US" smtClean="0"/>
              <a:t>社区版，并调用有图形库函数</a:t>
            </a:r>
            <a:endParaRPr lang="en-US" altLang="zh-CN" smtClean="0"/>
          </a:p>
          <a:p>
            <a:r>
              <a:rPr lang="zh-CN" altLang="en-US"/>
              <a:t>采</a:t>
            </a:r>
            <a:r>
              <a:rPr lang="zh-CN" altLang="en-US" smtClean="0"/>
              <a:t>取的语言主要为</a:t>
            </a:r>
            <a:r>
              <a:rPr lang="en-US" altLang="zh-CN" smtClean="0"/>
              <a:t>c++</a:t>
            </a:r>
            <a:r>
              <a:rPr lang="zh-CN" altLang="en-US" smtClean="0"/>
              <a:t>和</a:t>
            </a:r>
            <a:r>
              <a:rPr lang="en-US" altLang="zh-CN" smtClean="0"/>
              <a:t>c</a:t>
            </a:r>
            <a:r>
              <a:rPr lang="zh-CN" altLang="en-US" smtClean="0"/>
              <a:t>语言</a:t>
            </a:r>
            <a:endParaRPr lang="zh-CN" altLang="en-US"/>
          </a:p>
        </p:txBody>
      </p:sp>
      <p:pic>
        <p:nvPicPr>
          <p:cNvPr id="3" name="图片 2"/>
          <p:cNvPicPr>
            <a:picLocks noChangeAspect="1"/>
          </p:cNvPicPr>
          <p:nvPr/>
        </p:nvPicPr>
        <p:blipFill>
          <a:blip r:embed="rId2"/>
          <a:stretch>
            <a:fillRect/>
          </a:stretch>
        </p:blipFill>
        <p:spPr>
          <a:xfrm>
            <a:off x="394938" y="1506692"/>
            <a:ext cx="5210485" cy="2717296"/>
          </a:xfrm>
          <a:prstGeom prst="rect">
            <a:avLst/>
          </a:prstGeom>
        </p:spPr>
      </p:pic>
      <p:pic>
        <p:nvPicPr>
          <p:cNvPr id="4" name="图片 3"/>
          <p:cNvPicPr>
            <a:picLocks noChangeAspect="1"/>
          </p:cNvPicPr>
          <p:nvPr/>
        </p:nvPicPr>
        <p:blipFill>
          <a:blip r:embed="rId3"/>
          <a:stretch>
            <a:fillRect/>
          </a:stretch>
        </p:blipFill>
        <p:spPr>
          <a:xfrm>
            <a:off x="8474130" y="1668449"/>
            <a:ext cx="3096020" cy="2764510"/>
          </a:xfrm>
          <a:prstGeom prst="rect">
            <a:avLst/>
          </a:prstGeom>
        </p:spPr>
      </p:pic>
      <p:pic>
        <p:nvPicPr>
          <p:cNvPr id="12" name="图片 11"/>
          <p:cNvPicPr>
            <a:picLocks noChangeAspect="1"/>
          </p:cNvPicPr>
          <p:nvPr/>
        </p:nvPicPr>
        <p:blipFill>
          <a:blip r:embed="rId4"/>
          <a:stretch>
            <a:fillRect/>
          </a:stretch>
        </p:blipFill>
        <p:spPr>
          <a:xfrm>
            <a:off x="353907" y="4303597"/>
            <a:ext cx="4599093" cy="2398452"/>
          </a:xfrm>
          <a:prstGeom prst="rect">
            <a:avLst/>
          </a:prstGeom>
        </p:spPr>
      </p:pic>
    </p:spTree>
    <p:extLst>
      <p:ext uri="{BB962C8B-B14F-4D97-AF65-F5344CB8AC3E}">
        <p14:creationId xmlns:p14="http://schemas.microsoft.com/office/powerpoint/2010/main" val="2212760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95674"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使用场景</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721895" y="1357162"/>
            <a:ext cx="11069052" cy="2369880"/>
          </a:xfrm>
          <a:prstGeom prst="rect">
            <a:avLst/>
          </a:prstGeom>
          <a:noFill/>
        </p:spPr>
        <p:txBody>
          <a:bodyPr wrap="square" rtlCol="0">
            <a:spAutoFit/>
          </a:bodyPr>
          <a:lstStyle/>
          <a:p>
            <a:r>
              <a:rPr lang="zh-CN" altLang="en-US" sz="2800" smtClean="0"/>
              <a:t>本系统主打一个轻量化，适用于中小型书店或图书馆，便于操作，可以简易上手</a:t>
            </a:r>
            <a:r>
              <a:rPr lang="zh-CN" altLang="en-US" smtClean="0"/>
              <a:t>。</a:t>
            </a:r>
            <a:endParaRPr lang="en-US" altLang="zh-CN" smtClean="0"/>
          </a:p>
          <a:p>
            <a:endParaRPr lang="en-US" altLang="zh-CN" sz="3200" smtClean="0"/>
          </a:p>
          <a:p>
            <a:endParaRPr lang="en-US" altLang="zh-CN" sz="3200"/>
          </a:p>
          <a:p>
            <a:r>
              <a:rPr lang="zh-CN" altLang="en-US" sz="2800" smtClean="0"/>
              <a:t>其中所包含的基础功能可以有效的帮助这些场所进行信息管理</a:t>
            </a:r>
            <a:endParaRPr lang="zh-CN" altLang="en-US" sz="280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7451" y="3727042"/>
            <a:ext cx="3591102" cy="2959768"/>
          </a:xfrm>
          <a:prstGeom prst="rect">
            <a:avLst/>
          </a:prstGeom>
        </p:spPr>
      </p:pic>
    </p:spTree>
    <p:extLst>
      <p:ext uri="{BB962C8B-B14F-4D97-AF65-F5344CB8AC3E}">
        <p14:creationId xmlns:p14="http://schemas.microsoft.com/office/powerpoint/2010/main" val="2704232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921488" y="836428"/>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91833" y="1756144"/>
            <a:ext cx="263970" cy="2587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32568" y="1165556"/>
            <a:ext cx="421758" cy="4133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022140" y="4432959"/>
            <a:ext cx="1070345" cy="104907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28423" y="4303597"/>
            <a:ext cx="263970" cy="2587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135555" y="3501993"/>
            <a:ext cx="421758" cy="4133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712822" y="666897"/>
            <a:ext cx="184730" cy="923330"/>
          </a:xfrm>
          <a:prstGeom prst="rect">
            <a:avLst/>
          </a:prstGeom>
          <a:noFill/>
        </p:spPr>
        <p:txBody>
          <a:bodyPr wrap="none" lIns="91440" tIns="45720" rIns="91440" bIns="45720">
            <a:spAutoFit/>
          </a:bodyPr>
          <a:lstStyle/>
          <a:p>
            <a:pPr algn="ct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4695673" y="0"/>
            <a:ext cx="2954656" cy="923330"/>
          </a:xfrm>
          <a:prstGeom prst="rect">
            <a:avLst/>
          </a:prstGeom>
          <a:noFill/>
        </p:spPr>
        <p:txBody>
          <a:bodyPr wrap="none" lIns="91440" tIns="45720" rIns="91440" bIns="45720">
            <a:spAutoFit/>
          </a:bodyPr>
          <a:lstStyle/>
          <a:p>
            <a:pPr algn="ctr"/>
            <a:r>
              <a:rPr lang="zh-CN" altLang="en-US" sz="5400" b="0" cap="none" spc="0" smtClean="0">
                <a:ln w="0"/>
                <a:solidFill>
                  <a:schemeClr val="accent1"/>
                </a:solidFill>
                <a:effectLst>
                  <a:outerShdw blurRad="38100" dist="25400" dir="5400000" algn="ctr" rotWithShape="0">
                    <a:srgbClr val="6E747A">
                      <a:alpha val="43000"/>
                    </a:srgbClr>
                  </a:outerShdw>
                </a:effectLst>
              </a:rPr>
              <a:t>设计理念</a:t>
            </a:r>
            <a:endParaRPr lang="zh-CN" altLang="en-US" sz="5400" b="0" cap="none" spc="0">
              <a:ln w="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693019" y="966962"/>
            <a:ext cx="11261558" cy="1938992"/>
          </a:xfrm>
          <a:prstGeom prst="rect">
            <a:avLst/>
          </a:prstGeom>
          <a:noFill/>
        </p:spPr>
        <p:txBody>
          <a:bodyPr wrap="square" rtlCol="0">
            <a:spAutoFit/>
          </a:bodyPr>
          <a:lstStyle/>
          <a:p>
            <a:r>
              <a:rPr lang="zh-CN" altLang="en-US" sz="2400" smtClean="0"/>
              <a:t>基本模块设计</a:t>
            </a:r>
            <a:endParaRPr lang="en-US" altLang="zh-CN" sz="2400" smtClean="0"/>
          </a:p>
          <a:p>
            <a:r>
              <a:rPr lang="en-US" altLang="zh-CN" sz="2400" smtClean="0"/>
              <a:t>1.</a:t>
            </a:r>
            <a:r>
              <a:rPr lang="zh-CN" altLang="en-US" sz="2400"/>
              <a:t>图书信息管理模块：包括图书的基本信息、借阅情况、归还情况等。</a:t>
            </a:r>
          </a:p>
          <a:p>
            <a:r>
              <a:rPr lang="en-US" altLang="zh-CN" sz="2400" smtClean="0"/>
              <a:t>2.</a:t>
            </a:r>
            <a:r>
              <a:rPr lang="zh-CN" altLang="en-US" sz="2400"/>
              <a:t>读者信息管理模块：包括读者的基本信</a:t>
            </a:r>
            <a:r>
              <a:rPr lang="zh-CN" altLang="en-US" sz="2400" smtClean="0"/>
              <a:t>息、用户的注册与管理</a:t>
            </a:r>
            <a:endParaRPr lang="en-US" altLang="zh-CN" sz="2400" smtClean="0"/>
          </a:p>
          <a:p>
            <a:r>
              <a:rPr lang="en-US" altLang="zh-CN" sz="2400" smtClean="0"/>
              <a:t>3.</a:t>
            </a:r>
            <a:r>
              <a:rPr lang="zh-CN" altLang="en-US" sz="2400" smtClean="0"/>
              <a:t>管理员信息模块：对所有的信息具有增删改查的能力（需要相应权限）</a:t>
            </a:r>
            <a:endParaRPr lang="en-US" altLang="zh-CN" sz="2400" smtClean="0"/>
          </a:p>
          <a:p>
            <a:r>
              <a:rPr lang="en-US" altLang="zh-CN" sz="2400" smtClean="0"/>
              <a:t>4.</a:t>
            </a:r>
            <a:r>
              <a:rPr lang="zh-CN" altLang="en-US" sz="2400" smtClean="0"/>
              <a:t>权限分级：分为普通用户与管理员</a:t>
            </a:r>
            <a:endParaRPr lang="zh-CN" altLang="en-US" sz="2400"/>
          </a:p>
        </p:txBody>
      </p:sp>
      <p:sp>
        <p:nvSpPr>
          <p:cNvPr id="7" name="文本框 6"/>
          <p:cNvSpPr txBox="1"/>
          <p:nvPr/>
        </p:nvSpPr>
        <p:spPr>
          <a:xfrm>
            <a:off x="599581" y="2992662"/>
            <a:ext cx="8364354" cy="1569660"/>
          </a:xfrm>
          <a:prstGeom prst="rect">
            <a:avLst/>
          </a:prstGeom>
          <a:noFill/>
        </p:spPr>
        <p:txBody>
          <a:bodyPr wrap="square" rtlCol="0">
            <a:spAutoFit/>
          </a:bodyPr>
          <a:lstStyle/>
          <a:p>
            <a:r>
              <a:rPr lang="zh-CN" altLang="en-US" sz="2400"/>
              <a:t>项</a:t>
            </a:r>
            <a:r>
              <a:rPr lang="zh-CN" altLang="en-US" sz="2400" smtClean="0"/>
              <a:t>目效应</a:t>
            </a:r>
            <a:endParaRPr lang="en-US" altLang="zh-CN" sz="2400" smtClean="0"/>
          </a:p>
          <a:p>
            <a:r>
              <a:rPr lang="en-US" altLang="zh-CN" sz="2400" smtClean="0"/>
              <a:t>1.</a:t>
            </a:r>
            <a:r>
              <a:rPr lang="zh-CN" altLang="en-US" sz="2400" smtClean="0"/>
              <a:t>可以有效地，高效的进行图书信息的规划与管理</a:t>
            </a:r>
            <a:endParaRPr lang="en-US" altLang="zh-CN" sz="2400" smtClean="0"/>
          </a:p>
          <a:p>
            <a:r>
              <a:rPr lang="en-US" altLang="zh-CN" sz="2400" smtClean="0"/>
              <a:t>2.</a:t>
            </a:r>
            <a:r>
              <a:rPr lang="zh-CN" altLang="en-US" sz="2400"/>
              <a:t>考</a:t>
            </a:r>
            <a:r>
              <a:rPr lang="zh-CN" altLang="en-US" sz="2400" smtClean="0"/>
              <a:t>虑到开发周期的原因，轻量化，简洁的设计以及图形化的界面，更能帮助读者借阅，以及管理员进行图书管理</a:t>
            </a:r>
            <a:endParaRPr lang="zh-CN" altLang="en-US" sz="240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974" y="4202440"/>
            <a:ext cx="3268053" cy="2758660"/>
          </a:xfrm>
          <a:prstGeom prst="rect">
            <a:avLst/>
          </a:prstGeom>
        </p:spPr>
      </p:pic>
    </p:spTree>
    <p:extLst>
      <p:ext uri="{BB962C8B-B14F-4D97-AF65-F5344CB8AC3E}">
        <p14:creationId xmlns:p14="http://schemas.microsoft.com/office/powerpoint/2010/main" val="2122954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318</TotalTime>
  <Words>1412</Words>
  <Application>Microsoft Office PowerPoint</Application>
  <PresentationFormat>宽屏</PresentationFormat>
  <Paragraphs>104</Paragraphs>
  <Slides>17</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44</cp:revision>
  <dcterms:created xsi:type="dcterms:W3CDTF">2023-05-02T06:51:18Z</dcterms:created>
  <dcterms:modified xsi:type="dcterms:W3CDTF">2023-05-07T13:45:58Z</dcterms:modified>
</cp:coreProperties>
</file>