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7" r:id="rId7"/>
    <p:sldId id="259" r:id="rId8"/>
    <p:sldId id="261" r:id="rId9"/>
    <p:sldId id="26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59BAE-224E-44AF-9722-BEE2529ECF68}" v="4" dt="2020-08-29T07:17:44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A3B6-3C1B-42DD-B016-281E09F607E4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520-439B-4A87-A771-FD5436554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71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A3B6-3C1B-42DD-B016-281E09F607E4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520-439B-4A87-A771-FD5436554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A3B6-3C1B-42DD-B016-281E09F607E4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520-439B-4A87-A771-FD5436554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5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A3B6-3C1B-42DD-B016-281E09F607E4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520-439B-4A87-A771-FD5436554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79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A3B6-3C1B-42DD-B016-281E09F607E4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520-439B-4A87-A771-FD5436554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A3B6-3C1B-42DD-B016-281E09F607E4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520-439B-4A87-A771-FD5436554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7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A3B6-3C1B-42DD-B016-281E09F607E4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520-439B-4A87-A771-FD5436554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A3B6-3C1B-42DD-B016-281E09F607E4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520-439B-4A87-A771-FD5436554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0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A3B6-3C1B-42DD-B016-281E09F607E4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520-439B-4A87-A771-FD5436554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41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A3B6-3C1B-42DD-B016-281E09F607E4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520-439B-4A87-A771-FD5436554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8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A3B6-3C1B-42DD-B016-281E09F607E4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520-439B-4A87-A771-FD5436554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26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DA3B6-3C1B-42DD-B016-281E09F607E4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0D520-439B-4A87-A771-FD5436554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5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D4CD75-6E06-4166-A09E-7DF4476EA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r>
              <a:rPr lang="en-US" altLang="ko-KR" sz="6300" dirty="0"/>
              <a:t>Review Data Analysis of miso </a:t>
            </a:r>
            <a:endParaRPr lang="ko-KR" altLang="en-US" sz="63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A6A466-4D6A-43D8-9280-829684F54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BAE, Bit Na</a:t>
            </a:r>
            <a:endParaRPr lang="ko-KR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0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73C9A9-618C-4FCE-8A7D-E6E3815F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altLang="ko-KR" sz="4200"/>
              <a:t>Data</a:t>
            </a:r>
            <a:r>
              <a:rPr lang="ko-KR" altLang="en-US" sz="4200"/>
              <a:t> </a:t>
            </a:r>
            <a:r>
              <a:rPr lang="en-US" altLang="ko-KR" sz="4200"/>
              <a:t>Acqusition</a:t>
            </a:r>
            <a:endParaRPr lang="ko-KR" altLang="en-US" sz="4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062EE-2240-4C3E-ADEB-9802E44C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ko-KR" altLang="en-US" sz="2100" dirty="0" err="1"/>
              <a:t>수집출처</a:t>
            </a:r>
            <a:r>
              <a:rPr lang="en-US" altLang="ko-KR" sz="2100" dirty="0"/>
              <a:t>: Reviews of miso app from Google Play</a:t>
            </a:r>
          </a:p>
          <a:p>
            <a:r>
              <a:rPr lang="ko-KR" altLang="en-US" sz="2100" dirty="0"/>
              <a:t>수집범위</a:t>
            </a:r>
            <a:r>
              <a:rPr lang="en-US" altLang="ko-KR" sz="2100" dirty="0"/>
              <a:t>: 2019.09 ~ 2020.08(5200</a:t>
            </a:r>
            <a:r>
              <a:rPr lang="ko-KR" altLang="en-US" sz="2100" dirty="0"/>
              <a:t>건</a:t>
            </a:r>
            <a:r>
              <a:rPr lang="en-US" altLang="ko-KR" sz="2100" dirty="0"/>
              <a:t>)</a:t>
            </a:r>
          </a:p>
          <a:p>
            <a:r>
              <a:rPr lang="ko-KR" altLang="en-US" sz="2100" dirty="0"/>
              <a:t>컬럼 소개</a:t>
            </a:r>
            <a:r>
              <a:rPr lang="en-US" altLang="ko-KR" sz="2100" dirty="0"/>
              <a:t>: </a:t>
            </a:r>
          </a:p>
          <a:p>
            <a:pPr lvl="1"/>
            <a:r>
              <a:rPr lang="en-US" altLang="ko-KR" sz="1700" dirty="0" err="1"/>
              <a:t>Customer_id</a:t>
            </a:r>
            <a:r>
              <a:rPr lang="en-US" altLang="ko-KR" sz="1700" dirty="0"/>
              <a:t> : </a:t>
            </a:r>
            <a:r>
              <a:rPr lang="ko-KR" altLang="en-US" sz="1700" dirty="0"/>
              <a:t>고객 아이디</a:t>
            </a:r>
            <a:endParaRPr lang="en-US" altLang="ko-KR" sz="1700" dirty="0"/>
          </a:p>
          <a:p>
            <a:pPr lvl="1"/>
            <a:r>
              <a:rPr lang="en-US" altLang="ko-KR" sz="1700" dirty="0"/>
              <a:t>Date: </a:t>
            </a:r>
            <a:r>
              <a:rPr lang="ko-KR" altLang="en-US" sz="1700" dirty="0"/>
              <a:t>리뷰 업로드 날짜</a:t>
            </a:r>
            <a:endParaRPr lang="en-US" altLang="ko-KR" sz="1700" dirty="0"/>
          </a:p>
          <a:p>
            <a:pPr lvl="1"/>
            <a:r>
              <a:rPr lang="en-US" altLang="ko-KR" sz="1700" dirty="0"/>
              <a:t>Rating: </a:t>
            </a:r>
            <a:r>
              <a:rPr lang="ko-KR" altLang="en-US" sz="1700" dirty="0"/>
              <a:t>평점</a:t>
            </a:r>
            <a:endParaRPr lang="en-US" altLang="ko-KR" sz="1700" dirty="0"/>
          </a:p>
          <a:p>
            <a:pPr lvl="1"/>
            <a:r>
              <a:rPr lang="en-US" altLang="ko-KR" sz="1700" dirty="0" err="1"/>
              <a:t>Real_review</a:t>
            </a:r>
            <a:r>
              <a:rPr lang="en-US" altLang="ko-KR" sz="1700" dirty="0"/>
              <a:t>: </a:t>
            </a:r>
            <a:r>
              <a:rPr lang="ko-KR" altLang="en-US" sz="1700" dirty="0"/>
              <a:t>리뷰 텍스트</a:t>
            </a:r>
            <a:endParaRPr lang="en-US" altLang="ko-KR" sz="1700" dirty="0"/>
          </a:p>
          <a:p>
            <a:endParaRPr lang="ko-KR" altLang="en-US" sz="21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1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4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DA832B-836F-4263-993D-EEBED675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200" dirty="0"/>
              <a:t>Count of Reviews by Month</a:t>
            </a:r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DD51F1-E7DF-46AB-B7E5-879A88277B53}"/>
              </a:ext>
            </a:extLst>
          </p:cNvPr>
          <p:cNvSpPr txBox="1"/>
          <p:nvPr/>
        </p:nvSpPr>
        <p:spPr>
          <a:xfrm>
            <a:off x="4792305" y="2389218"/>
            <a:ext cx="3398174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dirty="0"/>
              <a:t>POINT1: 10</a:t>
            </a:r>
            <a:r>
              <a:rPr lang="ko-KR" altLang="en-US" sz="1700" dirty="0"/>
              <a:t>월에 가장 많이 이용</a:t>
            </a:r>
            <a:endParaRPr lang="en-US" altLang="ko-KR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dirty="0"/>
              <a:t>POINT2: </a:t>
            </a:r>
            <a:r>
              <a:rPr lang="ko-KR" altLang="en-US" sz="1700" dirty="0"/>
              <a:t>코로나</a:t>
            </a:r>
            <a:r>
              <a:rPr lang="en-US" altLang="ko-KR" sz="1700" dirty="0"/>
              <a:t>19</a:t>
            </a:r>
            <a:r>
              <a:rPr lang="ko-KR" altLang="en-US" sz="1700" dirty="0"/>
              <a:t>와의 연관성</a:t>
            </a:r>
            <a:endParaRPr lang="en-US" altLang="ko-KR" sz="1700" dirty="0"/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500" dirty="0"/>
              <a:t>1-8</a:t>
            </a:r>
            <a:r>
              <a:rPr lang="ko-KR" altLang="en-US" sz="1500" dirty="0"/>
              <a:t>월</a:t>
            </a:r>
            <a:r>
              <a:rPr lang="en-US" altLang="ko-KR" sz="1500" dirty="0"/>
              <a:t>(2020</a:t>
            </a:r>
            <a:r>
              <a:rPr lang="ko-KR" altLang="en-US" sz="1500" dirty="0"/>
              <a:t>년</a:t>
            </a:r>
            <a:r>
              <a:rPr lang="en-US" altLang="ko-KR" sz="1500" dirty="0"/>
              <a:t>)</a:t>
            </a:r>
            <a:r>
              <a:rPr lang="ko-KR" altLang="en-US" sz="1500" dirty="0"/>
              <a:t>은 </a:t>
            </a:r>
            <a:endParaRPr lang="en-US" altLang="ko-KR" sz="1500" dirty="0"/>
          </a:p>
          <a:p>
            <a:pPr marL="228600" lvl="1" defTabSz="914400">
              <a:lnSpc>
                <a:spcPct val="90000"/>
              </a:lnSpc>
              <a:spcAft>
                <a:spcPts val="600"/>
              </a:spcAft>
            </a:pPr>
            <a:r>
              <a:rPr lang="ko-KR" altLang="en-US" sz="1500" dirty="0"/>
              <a:t>     국내 코로나</a:t>
            </a:r>
            <a:r>
              <a:rPr lang="en-US" altLang="ko-KR" sz="1500" dirty="0"/>
              <a:t>19</a:t>
            </a:r>
            <a:r>
              <a:rPr lang="ko-KR" altLang="en-US" sz="1500" dirty="0"/>
              <a:t>추이와 </a:t>
            </a:r>
            <a:r>
              <a:rPr lang="ko-KR" altLang="en-US" sz="1500" dirty="0" err="1"/>
              <a:t>비슷</a:t>
            </a:r>
            <a:endParaRPr lang="en-US" altLang="ko-KR" sz="1500" dirty="0"/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dirty="0"/>
              <a:t>첫 </a:t>
            </a:r>
            <a:r>
              <a:rPr lang="ko-KR" altLang="en-US" sz="1500" dirty="0" err="1"/>
              <a:t>확진자</a:t>
            </a:r>
            <a:r>
              <a:rPr lang="ko-KR" altLang="en-US" sz="1500" dirty="0"/>
              <a:t> 발생</a:t>
            </a:r>
            <a:r>
              <a:rPr lang="en-US" altLang="ko-KR" sz="1500" dirty="0"/>
              <a:t>(1/20) </a:t>
            </a:r>
            <a:r>
              <a:rPr lang="ko-KR" altLang="en-US" sz="1500" dirty="0"/>
              <a:t>이후 </a:t>
            </a:r>
            <a:r>
              <a:rPr lang="en-US" altLang="ko-KR" sz="1500" dirty="0"/>
              <a:t>2</a:t>
            </a:r>
            <a:r>
              <a:rPr lang="ko-KR" altLang="en-US" sz="1500" dirty="0"/>
              <a:t>월 서비스 </a:t>
            </a:r>
            <a:r>
              <a:rPr lang="ko-KR" altLang="en-US" sz="1500" dirty="0" err="1"/>
              <a:t>이용량</a:t>
            </a:r>
            <a:r>
              <a:rPr lang="ko-KR" altLang="en-US" sz="1500" dirty="0"/>
              <a:t> 감소</a:t>
            </a:r>
            <a:endParaRPr lang="en-US" altLang="ko-KR" sz="1500" dirty="0"/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dirty="0"/>
              <a:t>국내 코로나 상황이 나아졌던 </a:t>
            </a:r>
            <a:r>
              <a:rPr lang="en-US" altLang="ko-KR" sz="1500" dirty="0"/>
              <a:t>5~7</a:t>
            </a:r>
            <a:r>
              <a:rPr lang="ko-KR" altLang="en-US" sz="1500" dirty="0"/>
              <a:t>월 사용량 증가</a:t>
            </a:r>
            <a:endParaRPr lang="en-US" altLang="ko-KR" sz="15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dirty="0"/>
              <a:t>POINT3: </a:t>
            </a:r>
            <a:r>
              <a:rPr lang="ko-KR" altLang="en-US" sz="1700" dirty="0"/>
              <a:t>코로나</a:t>
            </a:r>
            <a:r>
              <a:rPr lang="en-US" altLang="ko-KR" sz="1700" dirty="0"/>
              <a:t>19 </a:t>
            </a:r>
            <a:r>
              <a:rPr lang="ko-KR" altLang="en-US" sz="1700" dirty="0"/>
              <a:t>대비 홍보방안 </a:t>
            </a:r>
            <a:endParaRPr lang="en-US" altLang="ko-KR" sz="1700" dirty="0"/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dirty="0"/>
              <a:t>위생 및 방역 관리 등을 철저히 함을 홍보할 필요성 있음</a:t>
            </a:r>
            <a:endParaRPr lang="en-US" altLang="ko-KR" sz="1500" dirty="0"/>
          </a:p>
        </p:txBody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내용 개체 틀 26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7F5EC37A-DD9F-4084-A257-A107ACCCF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1" y="2984778"/>
            <a:ext cx="3840480" cy="2651760"/>
          </a:xfr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3BA210C-2903-49B2-942F-9EAF94367A57}"/>
              </a:ext>
            </a:extLst>
          </p:cNvPr>
          <p:cNvCxnSpPr/>
          <p:nvPr/>
        </p:nvCxnSpPr>
        <p:spPr>
          <a:xfrm>
            <a:off x="3290048" y="3164541"/>
            <a:ext cx="0" cy="20798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B99C84-F9C5-4B20-BC96-6BB4429C1025}"/>
              </a:ext>
            </a:extLst>
          </p:cNvPr>
          <p:cNvSpPr txBox="1"/>
          <p:nvPr/>
        </p:nvSpPr>
        <p:spPr>
          <a:xfrm>
            <a:off x="1459873" y="3267099"/>
            <a:ext cx="8247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2020</a:t>
            </a:r>
            <a:r>
              <a:rPr lang="ko-KR" altLang="en-US" sz="1500" dirty="0"/>
              <a:t>년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DA983A0-4B85-4B48-B996-DAA522367A24}"/>
              </a:ext>
            </a:extLst>
          </p:cNvPr>
          <p:cNvCxnSpPr/>
          <p:nvPr/>
        </p:nvCxnSpPr>
        <p:spPr>
          <a:xfrm flipV="1">
            <a:off x="1299882" y="5405718"/>
            <a:ext cx="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B6B15A-F953-4042-805A-7F68A73F6408}"/>
              </a:ext>
            </a:extLst>
          </p:cNvPr>
          <p:cNvSpPr txBox="1"/>
          <p:nvPr/>
        </p:nvSpPr>
        <p:spPr>
          <a:xfrm>
            <a:off x="717171" y="5710515"/>
            <a:ext cx="28866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1/20 </a:t>
            </a:r>
            <a:r>
              <a:rPr lang="ko-KR" altLang="en-US" sz="1300" dirty="0"/>
              <a:t>국내 첫 </a:t>
            </a:r>
            <a:r>
              <a:rPr lang="ko-KR" altLang="en-US" sz="1300" dirty="0" err="1"/>
              <a:t>확진자</a:t>
            </a:r>
            <a:r>
              <a:rPr lang="ko-KR" altLang="en-US" sz="1300" dirty="0"/>
              <a:t> 발생</a:t>
            </a:r>
          </a:p>
        </p:txBody>
      </p:sp>
    </p:spTree>
    <p:extLst>
      <p:ext uri="{BB962C8B-B14F-4D97-AF65-F5344CB8AC3E}">
        <p14:creationId xmlns:p14="http://schemas.microsoft.com/office/powerpoint/2010/main" val="300844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DA832B-836F-4263-993D-EEBED675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200" dirty="0"/>
              <a:t>Count of Reviews by Weekday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DD51F1-E7DF-46AB-B7E5-879A88277B53}"/>
              </a:ext>
            </a:extLst>
          </p:cNvPr>
          <p:cNvSpPr txBox="1"/>
          <p:nvPr/>
        </p:nvSpPr>
        <p:spPr>
          <a:xfrm>
            <a:off x="4804821" y="2599509"/>
            <a:ext cx="3398174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dirty="0"/>
              <a:t>POINT1: </a:t>
            </a:r>
            <a:r>
              <a:rPr lang="ko-KR" altLang="en-US" sz="1700" dirty="0"/>
              <a:t>주중 수</a:t>
            </a:r>
            <a:r>
              <a:rPr lang="en-US" altLang="ko-KR" sz="1700" dirty="0"/>
              <a:t>-</a:t>
            </a:r>
            <a:r>
              <a:rPr lang="ko-KR" altLang="en-US" sz="1700" dirty="0"/>
              <a:t>목 가장 많음</a:t>
            </a:r>
            <a:r>
              <a:rPr lang="en-US" altLang="ko-KR" sz="1700" dirty="0"/>
              <a:t>   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1700" dirty="0"/>
              <a:t>    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dirty="0"/>
              <a:t>POINT2:</a:t>
            </a:r>
            <a:r>
              <a:rPr lang="ko-KR" altLang="en-US" sz="1700" dirty="0"/>
              <a:t> 주말보다 주중에 많이 이용</a:t>
            </a:r>
            <a:endParaRPr lang="en-US" altLang="ko-KR" sz="1700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dirty="0"/>
              <a:t>POINT3: </a:t>
            </a:r>
            <a:r>
              <a:rPr lang="ko-KR" altLang="en-US" sz="1700" dirty="0"/>
              <a:t>주말 이용 장려 이벤트</a:t>
            </a:r>
            <a:endParaRPr lang="en-US" altLang="ko-KR" sz="1700" dirty="0"/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dirty="0"/>
              <a:t>주말에 이용할 시 할인</a:t>
            </a:r>
            <a:endParaRPr lang="en-US" altLang="ko-KR" sz="1500" dirty="0"/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dirty="0"/>
              <a:t>수요일</a:t>
            </a:r>
            <a:r>
              <a:rPr lang="en-US" altLang="ko-KR" sz="1500" dirty="0"/>
              <a:t>-</a:t>
            </a:r>
            <a:r>
              <a:rPr lang="ko-KR" altLang="en-US" sz="1500" dirty="0"/>
              <a:t>주말 </a:t>
            </a:r>
            <a:r>
              <a:rPr lang="en-US" altLang="ko-KR" sz="1500" dirty="0"/>
              <a:t>NEW </a:t>
            </a:r>
            <a:r>
              <a:rPr lang="ko-KR" altLang="en-US" sz="1500" dirty="0"/>
              <a:t>서비스 패키지 </a:t>
            </a:r>
            <a:endParaRPr lang="en-US" altLang="ko-KR" sz="1500" dirty="0"/>
          </a:p>
          <a:p>
            <a:pPr lvl="1" defTabSz="914400">
              <a:lnSpc>
                <a:spcPct val="90000"/>
              </a:lnSpc>
              <a:spcAft>
                <a:spcPts val="600"/>
              </a:spcAft>
            </a:pPr>
            <a:endParaRPr lang="en-US" altLang="ko-KR" sz="17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altLang="ko-KR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1258DBC-511C-40AF-AFCB-EF88759A5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88" y="2715806"/>
            <a:ext cx="3813558" cy="2819114"/>
          </a:xfrm>
        </p:spPr>
      </p:pic>
    </p:spTree>
    <p:extLst>
      <p:ext uri="{BB962C8B-B14F-4D97-AF65-F5344CB8AC3E}">
        <p14:creationId xmlns:p14="http://schemas.microsoft.com/office/powerpoint/2010/main" val="382312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DA832B-836F-4263-993D-EEBED675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200" dirty="0"/>
              <a:t>Count of Reviews by Rating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DD51F1-E7DF-46AB-B7E5-879A88277B53}"/>
              </a:ext>
            </a:extLst>
          </p:cNvPr>
          <p:cNvSpPr txBox="1"/>
          <p:nvPr/>
        </p:nvSpPr>
        <p:spPr>
          <a:xfrm>
            <a:off x="4804821" y="2599509"/>
            <a:ext cx="3398174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dirty="0"/>
              <a:t>POINT1: 1</a:t>
            </a:r>
            <a:r>
              <a:rPr lang="ko-KR" altLang="en-US" sz="1700" dirty="0"/>
              <a:t>년간 평점 </a:t>
            </a:r>
            <a:r>
              <a:rPr lang="en-US" altLang="ko-KR" sz="1700" dirty="0"/>
              <a:t>4.7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dirty="0"/>
              <a:t>POINT2: 91% </a:t>
            </a:r>
            <a:r>
              <a:rPr lang="ko-KR" altLang="en-US" sz="1700" dirty="0"/>
              <a:t>서비스에 긍정적</a:t>
            </a:r>
            <a:endParaRPr lang="en-US" altLang="ko-KR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dirty="0"/>
              <a:t>POINT3: 2~4</a:t>
            </a:r>
            <a:r>
              <a:rPr lang="ko-KR" altLang="en-US" sz="1700" dirty="0"/>
              <a:t>점을 준 고객보다 </a:t>
            </a:r>
            <a:r>
              <a:rPr lang="en-US" altLang="ko-KR" sz="1700" dirty="0"/>
              <a:t>1</a:t>
            </a:r>
            <a:r>
              <a:rPr lang="ko-KR" altLang="en-US" sz="1700" dirty="0"/>
              <a:t>점을 준 고객이 </a:t>
            </a:r>
            <a:r>
              <a:rPr lang="en-US" altLang="ko-KR" sz="1700" dirty="0"/>
              <a:t>336</a:t>
            </a:r>
            <a:r>
              <a:rPr lang="ko-KR" altLang="en-US" sz="1700" dirty="0"/>
              <a:t>명으로 </a:t>
            </a:r>
            <a:r>
              <a:rPr lang="en-US" altLang="ko-KR" sz="1700" dirty="0"/>
              <a:t>2</a:t>
            </a:r>
            <a:r>
              <a:rPr lang="ko-KR" altLang="en-US" sz="1700" dirty="0"/>
              <a:t>위</a:t>
            </a:r>
            <a:endParaRPr lang="en-US" altLang="ko-KR" sz="1700" dirty="0"/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500" dirty="0"/>
              <a:t>1</a:t>
            </a:r>
            <a:r>
              <a:rPr lang="ko-KR" altLang="en-US" sz="1500" dirty="0"/>
              <a:t>점을 준 고객에 집중할 필요</a:t>
            </a:r>
            <a:endParaRPr lang="en-US" altLang="ko-KR" sz="1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96FBFE2A-A5B1-4005-95C1-0B26A77C4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80" y="3109182"/>
            <a:ext cx="3954780" cy="250698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61FA74-8FA2-4C5A-A86E-8F70BBDCE551}"/>
              </a:ext>
            </a:extLst>
          </p:cNvPr>
          <p:cNvSpPr txBox="1"/>
          <p:nvPr/>
        </p:nvSpPr>
        <p:spPr>
          <a:xfrm>
            <a:off x="3567952" y="3003176"/>
            <a:ext cx="69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4737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E368F-FB3D-4579-9ED4-7AEB115A0D7A}"/>
              </a:ext>
            </a:extLst>
          </p:cNvPr>
          <p:cNvSpPr txBox="1"/>
          <p:nvPr/>
        </p:nvSpPr>
        <p:spPr>
          <a:xfrm>
            <a:off x="1027719" y="4797318"/>
            <a:ext cx="62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55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A832B-836F-4263-993D-EEBED675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200" dirty="0" err="1"/>
              <a:t>WordCloud</a:t>
            </a:r>
            <a:r>
              <a:rPr lang="en-US" altLang="ko-KR" sz="4200" dirty="0"/>
              <a:t> of reviews by rating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9A733-D895-4796-AA8B-F21EA7854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Customer review who gave 5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1258DBC-511C-40AF-AFCB-EF88759A5F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r="4356"/>
          <a:stretch/>
        </p:blipFill>
        <p:spPr>
          <a:xfrm>
            <a:off x="725862" y="2865747"/>
            <a:ext cx="3731831" cy="3033369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99EAD0-7565-4C7B-8836-0CC58B4EC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Customer review who gave 1</a:t>
            </a:r>
            <a:endParaRPr lang="ko-KR" altLang="en-US" dirty="0"/>
          </a:p>
        </p:txBody>
      </p:sp>
      <p:pic>
        <p:nvPicPr>
          <p:cNvPr id="9" name="내용 개체 틀 8" descr="주차장, 표지판이(가) 표시된 사진&#10;&#10;자동 생성된 설명">
            <a:extLst>
              <a:ext uri="{FF2B5EF4-FFF2-40B4-BE49-F238E27FC236}">
                <a16:creationId xmlns:a16="http://schemas.microsoft.com/office/drawing/2014/main" id="{29BA278B-790B-4ACA-85C5-A5C7E0358B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795917"/>
            <a:ext cx="3887788" cy="310290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168936-163A-4F88-93CD-35DB6B47025F}"/>
              </a:ext>
            </a:extLst>
          </p:cNvPr>
          <p:cNvSpPr txBox="1"/>
          <p:nvPr/>
        </p:nvSpPr>
        <p:spPr>
          <a:xfrm>
            <a:off x="725862" y="5988424"/>
            <a:ext cx="37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POINT1: 5</a:t>
            </a:r>
            <a:r>
              <a:rPr lang="ko-KR" altLang="en-US" dirty="0"/>
              <a:t>점을 준 고객은 </a:t>
            </a:r>
            <a:r>
              <a:rPr lang="en-US" altLang="ko-KR" dirty="0"/>
              <a:t>91%</a:t>
            </a:r>
            <a:r>
              <a:rPr lang="ko-KR" altLang="en-US" dirty="0"/>
              <a:t>이지만 상세 리뷰 남긴 경우가 적음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694CC-E9A1-4885-882F-AB6580F4F34F}"/>
              </a:ext>
            </a:extLst>
          </p:cNvPr>
          <p:cNvSpPr txBox="1"/>
          <p:nvPr/>
        </p:nvSpPr>
        <p:spPr>
          <a:xfrm>
            <a:off x="4802982" y="5988423"/>
            <a:ext cx="37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POINT2: 1</a:t>
            </a:r>
            <a:r>
              <a:rPr lang="ko-KR" altLang="en-US" dirty="0"/>
              <a:t>점을 준 고객은 상세한 텍스트 리뷰를 남긴 경우가 많음</a:t>
            </a:r>
          </a:p>
        </p:txBody>
      </p:sp>
    </p:spTree>
    <p:extLst>
      <p:ext uri="{BB962C8B-B14F-4D97-AF65-F5344CB8AC3E}">
        <p14:creationId xmlns:p14="http://schemas.microsoft.com/office/powerpoint/2010/main" val="57690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922919"/>
            <a:ext cx="8333796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DA832B-836F-4263-993D-EEBED675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40" y="158883"/>
            <a:ext cx="7387313" cy="7640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700" dirty="0"/>
              <a:t>Analysis Result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13D657-D37E-41CB-BB49-1F80BFECB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41" y="2576844"/>
            <a:ext cx="7387313" cy="3032168"/>
          </a:xfrm>
        </p:spPr>
        <p:txBody>
          <a:bodyPr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500" b="0" i="0" dirty="0">
                <a:effectLst/>
                <a:latin typeface="Helvetica Neue"/>
              </a:rPr>
              <a:t>총 분석 리뷰</a:t>
            </a:r>
            <a:r>
              <a:rPr lang="en-US" altLang="ko-KR" sz="1500" b="0" i="0" dirty="0">
                <a:effectLst/>
                <a:latin typeface="Helvetica Neue"/>
              </a:rPr>
              <a:t>: 2019.09 ~ 2020.08(5200</a:t>
            </a:r>
            <a:r>
              <a:rPr lang="ko-KR" altLang="en-US" sz="1500" b="0" i="0" dirty="0">
                <a:effectLst/>
                <a:latin typeface="Helvetica Neue"/>
              </a:rPr>
              <a:t>건</a:t>
            </a:r>
            <a:r>
              <a:rPr lang="en-US" altLang="ko-KR" sz="1500" b="0" i="0" dirty="0">
                <a:effectLst/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500" b="0" i="0" dirty="0" err="1">
                <a:effectLst/>
                <a:latin typeface="Helvetica Neue"/>
              </a:rPr>
              <a:t>달별</a:t>
            </a:r>
            <a:r>
              <a:rPr lang="ko-KR" altLang="en-US" sz="1500" b="0" i="0" dirty="0">
                <a:effectLst/>
                <a:latin typeface="Helvetica Neue"/>
              </a:rPr>
              <a:t> 분석</a:t>
            </a:r>
            <a:r>
              <a:rPr lang="en-US" altLang="ko-KR" sz="1500" b="0" i="0" dirty="0">
                <a:effectLst/>
                <a:latin typeface="Helvetica Neue"/>
              </a:rPr>
              <a:t>: </a:t>
            </a:r>
          </a:p>
          <a:p>
            <a:pPr lvl="1"/>
            <a:r>
              <a:rPr lang="ko-KR" altLang="en-US" sz="1300" b="0" i="0" dirty="0">
                <a:effectLst/>
                <a:latin typeface="Helvetica Neue"/>
              </a:rPr>
              <a:t>가을에</a:t>
            </a:r>
            <a:r>
              <a:rPr lang="en-US" altLang="ko-KR" sz="1300" b="0" i="0" dirty="0">
                <a:effectLst/>
                <a:latin typeface="Helvetica Neue"/>
              </a:rPr>
              <a:t>(</a:t>
            </a:r>
            <a:r>
              <a:rPr lang="ko-KR" altLang="en-US" sz="1300" b="0" i="0" dirty="0">
                <a:effectLst/>
                <a:latin typeface="Helvetica Neue"/>
              </a:rPr>
              <a:t>특히 </a:t>
            </a:r>
            <a:r>
              <a:rPr lang="en-US" altLang="ko-KR" sz="1300" b="0" i="0" dirty="0">
                <a:effectLst/>
                <a:latin typeface="Helvetica Neue"/>
              </a:rPr>
              <a:t>10</a:t>
            </a:r>
            <a:r>
              <a:rPr lang="ko-KR" altLang="en-US" sz="1300" b="0" i="0" dirty="0">
                <a:effectLst/>
                <a:latin typeface="Helvetica Neue"/>
              </a:rPr>
              <a:t>월</a:t>
            </a:r>
            <a:r>
              <a:rPr lang="en-US" altLang="ko-KR" sz="1300" b="0" i="0" dirty="0">
                <a:effectLst/>
                <a:latin typeface="Helvetica Neue"/>
              </a:rPr>
              <a:t>)</a:t>
            </a:r>
            <a:r>
              <a:rPr lang="ko-KR" altLang="en-US" sz="1300" b="0" i="0" dirty="0">
                <a:effectLst/>
                <a:latin typeface="Helvetica Neue"/>
              </a:rPr>
              <a:t>에 서비스 사용량이 많았다</a:t>
            </a:r>
            <a:endParaRPr lang="en-US" altLang="ko-KR" sz="1300" b="0" i="0" dirty="0">
              <a:effectLst/>
              <a:latin typeface="Helvetica Neue"/>
            </a:endParaRPr>
          </a:p>
          <a:p>
            <a:pPr lvl="1"/>
            <a:r>
              <a:rPr lang="en-US" altLang="ko-KR" sz="1300" b="0" i="0" dirty="0">
                <a:effectLst/>
                <a:latin typeface="Helvetica Neue"/>
              </a:rPr>
              <a:t>Miso </a:t>
            </a:r>
            <a:r>
              <a:rPr lang="ko-KR" altLang="en-US" sz="1300" b="0" i="0" dirty="0">
                <a:effectLst/>
                <a:latin typeface="Helvetica Neue"/>
              </a:rPr>
              <a:t>서비스도 코로나</a:t>
            </a:r>
            <a:r>
              <a:rPr lang="en-US" altLang="ko-KR" sz="1300" b="0" i="0" dirty="0">
                <a:effectLst/>
                <a:latin typeface="Helvetica Neue"/>
              </a:rPr>
              <a:t>19 </a:t>
            </a:r>
            <a:r>
              <a:rPr lang="ko-KR" altLang="en-US" sz="1300" b="0" i="0" dirty="0">
                <a:effectLst/>
                <a:latin typeface="Helvetica Neue"/>
              </a:rPr>
              <a:t>영향을 받은 것 같고 발병 추이에 따라 증감을 보임</a:t>
            </a:r>
            <a:r>
              <a:rPr lang="en-US" altLang="ko-KR" sz="1300" b="0" i="0" dirty="0">
                <a:effectLst/>
                <a:latin typeface="Helvetica Neue"/>
              </a:rPr>
              <a:t>.</a:t>
            </a:r>
            <a:endParaRPr lang="ko-KR" altLang="en-US" sz="1300" b="0" i="0" dirty="0"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500" b="0" i="0" dirty="0">
                <a:effectLst/>
                <a:latin typeface="Helvetica Neue"/>
              </a:rPr>
              <a:t>주중 분석</a:t>
            </a:r>
            <a:r>
              <a:rPr lang="en-US" altLang="ko-KR" sz="1500" b="0" i="0" dirty="0">
                <a:effectLst/>
                <a:latin typeface="Helvetica Neue"/>
              </a:rPr>
              <a:t>: </a:t>
            </a:r>
          </a:p>
          <a:p>
            <a:pPr lvl="1"/>
            <a:r>
              <a:rPr lang="ko-KR" altLang="en-US" sz="1300" b="0" i="0" dirty="0">
                <a:effectLst/>
                <a:latin typeface="Helvetica Neue"/>
              </a:rPr>
              <a:t>주로 평일</a:t>
            </a:r>
            <a:r>
              <a:rPr lang="en-US" altLang="ko-KR" sz="1300" b="0" i="0" dirty="0">
                <a:effectLst/>
                <a:latin typeface="Helvetica Neue"/>
              </a:rPr>
              <a:t>(</a:t>
            </a:r>
            <a:r>
              <a:rPr lang="ko-KR" altLang="en-US" sz="1300" b="0" i="0" dirty="0">
                <a:effectLst/>
                <a:latin typeface="Helvetica Neue"/>
              </a:rPr>
              <a:t>골고루</a:t>
            </a:r>
            <a:r>
              <a:rPr lang="en-US" altLang="ko-KR" sz="1300" b="0" i="0" dirty="0">
                <a:effectLst/>
                <a:latin typeface="Helvetica Neue"/>
              </a:rPr>
              <a:t>)</a:t>
            </a:r>
            <a:r>
              <a:rPr lang="ko-KR" altLang="en-US" sz="1300" b="0" i="0" dirty="0">
                <a:effectLst/>
                <a:latin typeface="Helvetica Neue"/>
              </a:rPr>
              <a:t>에 서비스를 이용하고</a:t>
            </a:r>
            <a:r>
              <a:rPr lang="en-US" altLang="ko-KR" sz="1300" b="0" i="0" dirty="0">
                <a:effectLst/>
                <a:latin typeface="Helvetica Neue"/>
              </a:rPr>
              <a:t>, </a:t>
            </a:r>
            <a:r>
              <a:rPr lang="ko-KR" altLang="en-US" sz="1300" b="0" i="0" dirty="0">
                <a:effectLst/>
                <a:latin typeface="Helvetica Neue"/>
              </a:rPr>
              <a:t>주말에는 상대적은 적게 서비스를 사용함</a:t>
            </a:r>
            <a:endParaRPr lang="en-US" altLang="ko-KR" sz="1300" b="0" i="0" dirty="0"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500" b="0" i="0" dirty="0">
                <a:effectLst/>
                <a:latin typeface="Helvetica Neue"/>
              </a:rPr>
              <a:t>평점 분석</a:t>
            </a:r>
            <a:r>
              <a:rPr lang="en-US" altLang="ko-KR" sz="1500" b="0" i="0" dirty="0">
                <a:effectLst/>
                <a:latin typeface="Helvetica Neue"/>
              </a:rPr>
              <a:t>: </a:t>
            </a:r>
          </a:p>
          <a:p>
            <a:pPr lvl="1"/>
            <a:r>
              <a:rPr lang="en-US" altLang="ko-KR" sz="1300" b="0" i="0" dirty="0">
                <a:effectLst/>
                <a:latin typeface="Helvetica Neue"/>
              </a:rPr>
              <a:t>5</a:t>
            </a:r>
            <a:r>
              <a:rPr lang="ko-KR" altLang="en-US" sz="1300" b="0" i="0" dirty="0">
                <a:effectLst/>
                <a:latin typeface="Helvetica Neue"/>
              </a:rPr>
              <a:t>점을 준 사람들은 </a:t>
            </a:r>
            <a:r>
              <a:rPr lang="en-US" altLang="ko-KR" sz="1300" b="0" i="0" dirty="0">
                <a:effectLst/>
                <a:latin typeface="Helvetica Neue"/>
              </a:rPr>
              <a:t>91%</a:t>
            </a:r>
            <a:r>
              <a:rPr lang="ko-KR" altLang="en-US" sz="1300" b="0" i="0" dirty="0">
                <a:effectLst/>
                <a:latin typeface="Helvetica Neue"/>
              </a:rPr>
              <a:t>인데 비해 리뷰를 많이 남기는 것 같진 않다</a:t>
            </a:r>
            <a:r>
              <a:rPr lang="en-US" altLang="ko-KR" sz="1300" b="0" i="0" dirty="0">
                <a:effectLst/>
                <a:latin typeface="Helvetica Neue"/>
              </a:rPr>
              <a:t>. </a:t>
            </a:r>
            <a:r>
              <a:rPr lang="ko-KR" altLang="en-US" sz="1300" b="0" i="0" dirty="0">
                <a:effectLst/>
                <a:latin typeface="Helvetica Neue"/>
              </a:rPr>
              <a:t>하지만 </a:t>
            </a:r>
            <a:r>
              <a:rPr lang="ko-KR" altLang="en-US" sz="1300" b="0" i="0" dirty="0" err="1">
                <a:effectLst/>
                <a:latin typeface="Helvetica Neue"/>
              </a:rPr>
              <a:t>그중에서</a:t>
            </a:r>
            <a:r>
              <a:rPr lang="ko-KR" altLang="en-US" sz="1300" b="0" i="0" dirty="0">
                <a:effectLst/>
                <a:latin typeface="Helvetica Neue"/>
              </a:rPr>
              <a:t> 합리적 가격과 퀄리티에 만족한 것 같다</a:t>
            </a:r>
          </a:p>
          <a:p>
            <a:pPr lvl="1"/>
            <a:r>
              <a:rPr lang="en-US" altLang="ko-KR" sz="1300" b="0" i="0" dirty="0">
                <a:effectLst/>
                <a:latin typeface="Helvetica Neue"/>
              </a:rPr>
              <a:t>1</a:t>
            </a:r>
            <a:r>
              <a:rPr lang="ko-KR" altLang="en-US" sz="1300" b="0" i="0" dirty="0">
                <a:effectLst/>
                <a:latin typeface="Helvetica Neue"/>
              </a:rPr>
              <a:t>점을 준 사람들은 불만사항을 상세히 적은 </a:t>
            </a:r>
            <a:r>
              <a:rPr lang="ko-KR" altLang="en-US" sz="1300" b="0" i="0" dirty="0" err="1">
                <a:effectLst/>
                <a:latin typeface="Helvetica Neue"/>
              </a:rPr>
              <a:t>것같다</a:t>
            </a:r>
            <a:r>
              <a:rPr lang="en-US" altLang="ko-KR" sz="1300" b="0" i="0" dirty="0">
                <a:effectLst/>
                <a:latin typeface="Helvetica Neue"/>
              </a:rPr>
              <a:t>. </a:t>
            </a:r>
            <a:r>
              <a:rPr lang="ko-KR" altLang="en-US" sz="1300" b="0" i="0" dirty="0">
                <a:effectLst/>
                <a:latin typeface="Helvetica Neue"/>
              </a:rPr>
              <a:t>추가요금</a:t>
            </a:r>
            <a:r>
              <a:rPr lang="en-US" altLang="ko-KR" sz="1300" b="0" i="0" dirty="0">
                <a:effectLst/>
                <a:latin typeface="Helvetica Neue"/>
              </a:rPr>
              <a:t>, </a:t>
            </a:r>
            <a:r>
              <a:rPr lang="ko-KR" altLang="en-US" sz="1300" b="0" i="0" dirty="0">
                <a:effectLst/>
                <a:latin typeface="Helvetica Neue"/>
              </a:rPr>
              <a:t>수수료 등에 불만이 있는 것 같고 고객센터의 서비스에도 불만이 있는 것 같다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500" b="0" i="0" dirty="0">
                <a:effectLst/>
                <a:latin typeface="Helvetica Neue"/>
              </a:rPr>
              <a:t>보완 방향</a:t>
            </a:r>
            <a:r>
              <a:rPr lang="en-US" altLang="ko-KR" sz="1500" b="0" i="0" dirty="0">
                <a:effectLst/>
                <a:latin typeface="Helvetica Neue"/>
              </a:rPr>
              <a:t>:</a:t>
            </a:r>
          </a:p>
          <a:p>
            <a:pPr lvl="1"/>
            <a:r>
              <a:rPr lang="ko-KR" altLang="en-US" sz="1300" b="0" i="0" dirty="0">
                <a:effectLst/>
                <a:latin typeface="Helvetica Neue"/>
              </a:rPr>
              <a:t>코로나</a:t>
            </a:r>
            <a:r>
              <a:rPr lang="en-US" altLang="ko-KR" sz="1300" b="0" i="0" dirty="0">
                <a:effectLst/>
                <a:latin typeface="Helvetica Neue"/>
              </a:rPr>
              <a:t>19 </a:t>
            </a:r>
            <a:r>
              <a:rPr lang="ko-KR" altLang="en-US" sz="1300" b="0" i="0" dirty="0">
                <a:effectLst/>
                <a:latin typeface="Helvetica Neue"/>
              </a:rPr>
              <a:t>전파를 걱정하는 고객들을 위해 위생 및 방역 등의 철저한 관리를 진행해서 홍보해야 할 것 같음</a:t>
            </a:r>
            <a:endParaRPr lang="en-US" altLang="ko-KR" sz="1300" b="0" i="0" dirty="0">
              <a:effectLst/>
              <a:latin typeface="Helvetica Neue"/>
            </a:endParaRPr>
          </a:p>
          <a:p>
            <a:pPr lvl="1"/>
            <a:r>
              <a:rPr lang="ko-KR" altLang="en-US" sz="1300" dirty="0">
                <a:latin typeface="Helvetica Neue"/>
              </a:rPr>
              <a:t>주말 서비스 이용 장려 이벤트 </a:t>
            </a:r>
            <a:r>
              <a:rPr lang="en-US" altLang="ko-KR" sz="1300" dirty="0">
                <a:latin typeface="Helvetica Neue"/>
              </a:rPr>
              <a:t>/ </a:t>
            </a:r>
            <a:r>
              <a:rPr lang="ko-KR" altLang="en-US" sz="1300" dirty="0">
                <a:latin typeface="Helvetica Neue"/>
              </a:rPr>
              <a:t>수요일</a:t>
            </a:r>
            <a:r>
              <a:rPr lang="en-US" altLang="ko-KR" sz="1300" dirty="0">
                <a:latin typeface="Helvetica Neue"/>
              </a:rPr>
              <a:t>-</a:t>
            </a:r>
            <a:r>
              <a:rPr lang="ko-KR" altLang="en-US" sz="1300" dirty="0">
                <a:latin typeface="Helvetica Neue"/>
              </a:rPr>
              <a:t>주말 패키지 할인 서비스 이벤트 등으로 서비스 이용 활성화 방안 필요</a:t>
            </a:r>
            <a:endParaRPr lang="en-US" altLang="ko-KR" sz="1300" dirty="0">
              <a:latin typeface="Helvetica Neue"/>
            </a:endParaRPr>
          </a:p>
          <a:p>
            <a:pPr lvl="1"/>
            <a:r>
              <a:rPr lang="en-US" altLang="ko-KR" sz="1300" b="0" i="0" dirty="0">
                <a:effectLst/>
                <a:latin typeface="Helvetica Neue"/>
              </a:rPr>
              <a:t>1</a:t>
            </a:r>
            <a:r>
              <a:rPr lang="ko-KR" altLang="en-US" sz="1300" b="0" i="0" dirty="0">
                <a:effectLst/>
                <a:latin typeface="Helvetica Neue"/>
              </a:rPr>
              <a:t>점을 준 고객들의 리뷰를 자세하게 분석해 보완할 점 반영</a:t>
            </a:r>
            <a:r>
              <a:rPr lang="en-US" altLang="ko-KR" sz="1300" dirty="0">
                <a:latin typeface="Helvetica Neue"/>
              </a:rPr>
              <a:t>(</a:t>
            </a:r>
            <a:r>
              <a:rPr lang="ko-KR" altLang="en-US" sz="1300" dirty="0">
                <a:latin typeface="Helvetica Neue"/>
              </a:rPr>
              <a:t>추가요금</a:t>
            </a:r>
            <a:r>
              <a:rPr lang="en-US" altLang="ko-KR" sz="1300" dirty="0">
                <a:latin typeface="Helvetica Neue"/>
              </a:rPr>
              <a:t>, </a:t>
            </a:r>
            <a:r>
              <a:rPr lang="ko-KR" altLang="en-US" sz="1300" dirty="0">
                <a:latin typeface="Helvetica Neue"/>
              </a:rPr>
              <a:t>수수료 등에 대한 사항 및 고객요구를 신속히 처리하는 방향으로 보완</a:t>
            </a:r>
            <a:r>
              <a:rPr lang="en-US" altLang="ko-KR" sz="1300" dirty="0">
                <a:latin typeface="Helvetica Neue"/>
              </a:rPr>
              <a:t>)</a:t>
            </a:r>
            <a:endParaRPr lang="en-US" altLang="ko-KR" sz="1300" b="0" i="0" dirty="0">
              <a:effectLst/>
              <a:latin typeface="Helvetica Neue"/>
            </a:endParaRPr>
          </a:p>
          <a:p>
            <a:pPr lvl="1"/>
            <a:endParaRPr lang="ko-KR" altLang="en-US" sz="1300" b="0" i="0" dirty="0">
              <a:effectLst/>
              <a:latin typeface="Helvetica Neue"/>
            </a:endParaRPr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8070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FC4C9E55A6BA342A7080202977ABE50" ma:contentTypeVersion="0" ma:contentTypeDescription="새 문서를 만듭니다." ma:contentTypeScope="" ma:versionID="79bfce77b897afa06cdb26879d42ebf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a07250050c18285cef3df566bb0a28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4F1D5A-073C-4A29-93D5-28A0F2A9430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57C8EBD-92C0-4BFD-9B77-32163F45C7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D06172-087C-4EC8-8B95-86D9ECD895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407</Words>
  <Application>Microsoft Office PowerPoint</Application>
  <PresentationFormat>화면 슬라이드 쇼(4:3)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Helvetica Neue</vt:lpstr>
      <vt:lpstr>Arial</vt:lpstr>
      <vt:lpstr>Calibri</vt:lpstr>
      <vt:lpstr>Calibri Light</vt:lpstr>
      <vt:lpstr>Office 테마</vt:lpstr>
      <vt:lpstr>Review Data Analysis of miso </vt:lpstr>
      <vt:lpstr>Data Acqusition</vt:lpstr>
      <vt:lpstr>Count of Reviews by Month</vt:lpstr>
      <vt:lpstr>Count of Reviews by Weekday</vt:lpstr>
      <vt:lpstr>Count of Reviews by Rating</vt:lpstr>
      <vt:lpstr>WordCloud of reviews by rating</vt:lpstr>
      <vt:lpstr>Analysis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Data Analysis of miso</dc:title>
  <dc:creator>BAEBITNA</dc:creator>
  <cp:lastModifiedBy>BAEBITNA</cp:lastModifiedBy>
  <cp:revision>6</cp:revision>
  <dcterms:created xsi:type="dcterms:W3CDTF">2020-08-29T06:35:43Z</dcterms:created>
  <dcterms:modified xsi:type="dcterms:W3CDTF">2020-08-29T07:17:44Z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0x0101005FC4C9E55A6BA342A7080202977ABE50</vt:lpwstr>
  </property>
</Properties>
</file>