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29260800" cy="36576000"/>
  <p:notesSz cx="6858000" cy="9144000"/>
  <p:defaultTextStyle>
    <a:defPPr>
      <a:defRPr lang="en-GB"/>
    </a:defPPr>
    <a:lvl1pPr algn="l" defTabSz="457200" rtl="0" eaLnBrk="0" fontAlgn="base" hangingPunct="0">
      <a:spcBef>
        <a:spcPct val="0"/>
      </a:spcBef>
      <a:spcAft>
        <a:spcPct val="0"/>
      </a:spcAft>
      <a:defRPr sz="1700" kern="1200">
        <a:solidFill>
          <a:schemeClr val="bg1"/>
        </a:solidFill>
        <a:latin typeface="Arial" panose="020B0604020202020204" pitchFamily="34" charset="0"/>
        <a:ea typeface="ヒラギノ角ゴ ProN W3" charset="-128"/>
        <a:cs typeface="+mn-cs"/>
      </a:defRPr>
    </a:lvl1pPr>
    <a:lvl2pPr marL="742950" indent="-285750" algn="l" defTabSz="457200" rtl="0" eaLnBrk="0" fontAlgn="base" hangingPunct="0">
      <a:spcBef>
        <a:spcPct val="0"/>
      </a:spcBef>
      <a:spcAft>
        <a:spcPct val="0"/>
      </a:spcAft>
      <a:defRPr sz="1700" kern="1200">
        <a:solidFill>
          <a:schemeClr val="bg1"/>
        </a:solidFill>
        <a:latin typeface="Arial" panose="020B0604020202020204" pitchFamily="34" charset="0"/>
        <a:ea typeface="ヒラギノ角ゴ ProN W3" charset="-128"/>
        <a:cs typeface="+mn-cs"/>
      </a:defRPr>
    </a:lvl2pPr>
    <a:lvl3pPr marL="1143000" indent="-228600" algn="l" defTabSz="457200" rtl="0" eaLnBrk="0" fontAlgn="base" hangingPunct="0">
      <a:spcBef>
        <a:spcPct val="0"/>
      </a:spcBef>
      <a:spcAft>
        <a:spcPct val="0"/>
      </a:spcAft>
      <a:defRPr sz="1700" kern="1200">
        <a:solidFill>
          <a:schemeClr val="bg1"/>
        </a:solidFill>
        <a:latin typeface="Arial" panose="020B0604020202020204" pitchFamily="34" charset="0"/>
        <a:ea typeface="ヒラギノ角ゴ ProN W3" charset="-128"/>
        <a:cs typeface="+mn-cs"/>
      </a:defRPr>
    </a:lvl3pPr>
    <a:lvl4pPr marL="1600200" indent="-228600" algn="l" defTabSz="457200" rtl="0" eaLnBrk="0" fontAlgn="base" hangingPunct="0">
      <a:spcBef>
        <a:spcPct val="0"/>
      </a:spcBef>
      <a:spcAft>
        <a:spcPct val="0"/>
      </a:spcAft>
      <a:defRPr sz="1700" kern="1200">
        <a:solidFill>
          <a:schemeClr val="bg1"/>
        </a:solidFill>
        <a:latin typeface="Arial" panose="020B0604020202020204" pitchFamily="34" charset="0"/>
        <a:ea typeface="ヒラギノ角ゴ ProN W3" charset="-128"/>
        <a:cs typeface="+mn-cs"/>
      </a:defRPr>
    </a:lvl4pPr>
    <a:lvl5pPr marL="2057400" indent="-228600" algn="l" defTabSz="457200" rtl="0" eaLnBrk="0" fontAlgn="base" hangingPunct="0">
      <a:spcBef>
        <a:spcPct val="0"/>
      </a:spcBef>
      <a:spcAft>
        <a:spcPct val="0"/>
      </a:spcAft>
      <a:defRPr sz="1700" kern="1200">
        <a:solidFill>
          <a:schemeClr val="bg1"/>
        </a:solidFill>
        <a:latin typeface="Arial" panose="020B0604020202020204" pitchFamily="34" charset="0"/>
        <a:ea typeface="ヒラギノ角ゴ ProN W3" charset="-128"/>
        <a:cs typeface="+mn-cs"/>
      </a:defRPr>
    </a:lvl5pPr>
    <a:lvl6pPr marL="2286000" algn="l" defTabSz="914400" rtl="0" eaLnBrk="1" latinLnBrk="0" hangingPunct="1">
      <a:defRPr sz="1700" kern="1200">
        <a:solidFill>
          <a:schemeClr val="bg1"/>
        </a:solidFill>
        <a:latin typeface="Arial" panose="020B0604020202020204" pitchFamily="34" charset="0"/>
        <a:ea typeface="ヒラギノ角ゴ ProN W3" charset="-128"/>
        <a:cs typeface="+mn-cs"/>
      </a:defRPr>
    </a:lvl6pPr>
    <a:lvl7pPr marL="2743200" algn="l" defTabSz="914400" rtl="0" eaLnBrk="1" latinLnBrk="0" hangingPunct="1">
      <a:defRPr sz="1700" kern="1200">
        <a:solidFill>
          <a:schemeClr val="bg1"/>
        </a:solidFill>
        <a:latin typeface="Arial" panose="020B0604020202020204" pitchFamily="34" charset="0"/>
        <a:ea typeface="ヒラギノ角ゴ ProN W3" charset="-128"/>
        <a:cs typeface="+mn-cs"/>
      </a:defRPr>
    </a:lvl7pPr>
    <a:lvl8pPr marL="3200400" algn="l" defTabSz="914400" rtl="0" eaLnBrk="1" latinLnBrk="0" hangingPunct="1">
      <a:defRPr sz="1700" kern="1200">
        <a:solidFill>
          <a:schemeClr val="bg1"/>
        </a:solidFill>
        <a:latin typeface="Arial" panose="020B0604020202020204" pitchFamily="34" charset="0"/>
        <a:ea typeface="ヒラギノ角ゴ ProN W3" charset="-128"/>
        <a:cs typeface="+mn-cs"/>
      </a:defRPr>
    </a:lvl8pPr>
    <a:lvl9pPr marL="3657600" algn="l" defTabSz="914400" rtl="0" eaLnBrk="1" latinLnBrk="0" hangingPunct="1">
      <a:defRPr sz="1700" kern="1200">
        <a:solidFill>
          <a:schemeClr val="bg1"/>
        </a:solidFill>
        <a:latin typeface="Arial" panose="020B0604020202020204" pitchFamily="34" charset="0"/>
        <a:ea typeface="ヒラギノ角ゴ ProN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26"/>
    <p:restoredTop sz="94663"/>
  </p:normalViewPr>
  <p:slideViewPr>
    <p:cSldViewPr>
      <p:cViewPr>
        <p:scale>
          <a:sx n="50" d="100"/>
          <a:sy n="50" d="100"/>
        </p:scale>
        <p:origin x="120"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6D2A16-0DE9-B944-AF75-A56D9606DA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ヒラギノ角ゴ ProN W3" charset="-128"/>
              </a:defRPr>
            </a:lvl1pPr>
          </a:lstStyle>
          <a:p>
            <a:pPr>
              <a:defRPr/>
            </a:pPr>
            <a:endParaRPr lang="en-US"/>
          </a:p>
        </p:txBody>
      </p:sp>
      <p:sp>
        <p:nvSpPr>
          <p:cNvPr id="3" name="Date Placeholder 2">
            <a:extLst>
              <a:ext uri="{FF2B5EF4-FFF2-40B4-BE49-F238E27FC236}">
                <a16:creationId xmlns:a16="http://schemas.microsoft.com/office/drawing/2014/main" id="{AF6AFEF4-84A7-7348-A36E-CDDF69365F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ヒラギノ角ゴ ProN W3" charset="-128"/>
              </a:defRPr>
            </a:lvl1pPr>
          </a:lstStyle>
          <a:p>
            <a:pPr>
              <a:defRPr/>
            </a:pPr>
            <a:fld id="{23C25130-9383-4A31-A2A6-33C38693E07C}" type="datetimeFigureOut">
              <a:rPr lang="en-US"/>
              <a:pPr>
                <a:defRPr/>
              </a:pPr>
              <a:t>4/21/2019</a:t>
            </a:fld>
            <a:endParaRPr lang="en-US"/>
          </a:p>
        </p:txBody>
      </p:sp>
      <p:sp>
        <p:nvSpPr>
          <p:cNvPr id="4" name="Footer Placeholder 3">
            <a:extLst>
              <a:ext uri="{FF2B5EF4-FFF2-40B4-BE49-F238E27FC236}">
                <a16:creationId xmlns:a16="http://schemas.microsoft.com/office/drawing/2014/main" id="{84C15B2D-D7F9-AC42-97D2-5CAF4E1E7E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ヒラギノ角ゴ ProN W3" charset="-128"/>
              </a:defRPr>
            </a:lvl1pPr>
          </a:lstStyle>
          <a:p>
            <a:pPr>
              <a:defRPr/>
            </a:pPr>
            <a:endParaRPr lang="en-US"/>
          </a:p>
        </p:txBody>
      </p:sp>
      <p:sp>
        <p:nvSpPr>
          <p:cNvPr id="5" name="Slide Number Placeholder 4">
            <a:extLst>
              <a:ext uri="{FF2B5EF4-FFF2-40B4-BE49-F238E27FC236}">
                <a16:creationId xmlns:a16="http://schemas.microsoft.com/office/drawing/2014/main" id="{6C59C110-2EAE-8144-AC1B-C63CF0EAC0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ヒラギノ角ゴ ProN W3" charset="-128"/>
              </a:defRPr>
            </a:lvl1pPr>
          </a:lstStyle>
          <a:p>
            <a:pPr>
              <a:defRPr/>
            </a:pPr>
            <a:fld id="{FE1B084D-3BBE-483D-9EBC-74034A3520C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BD71621E-83A6-1E46-BE12-6DB2F4116C58}"/>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sp>
      <p:sp>
        <p:nvSpPr>
          <p:cNvPr id="2" name="Rectangle 2">
            <a:extLst>
              <a:ext uri="{FF2B5EF4-FFF2-40B4-BE49-F238E27FC236}">
                <a16:creationId xmlns:a16="http://schemas.microsoft.com/office/drawing/2014/main" id="{E09F4B7C-F0A5-2046-9D44-89D5572C93EB}"/>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8AB20D9B-42F7-4898-8561-9C16E6AA78FC}"/>
              </a:ext>
            </a:extLst>
          </p:cNvPr>
          <p:cNvSpPr>
            <a:spLocks noGrp="1" noRot="1" noChangeAspect="1" noChangeArrowheads="1" noTextEdit="1"/>
          </p:cNvSpPr>
          <p:nvPr>
            <p:ph type="sldImg"/>
          </p:nvPr>
        </p:nvSpPr>
        <p:spPr>
          <a:xfrm>
            <a:off x="2057400" y="695325"/>
            <a:ext cx="27432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1" name="Text Box 2">
            <a:extLst>
              <a:ext uri="{FF2B5EF4-FFF2-40B4-BE49-F238E27FC236}">
                <a16:creationId xmlns:a16="http://schemas.microsoft.com/office/drawing/2014/main" id="{3E38CE4A-F4E6-490B-8468-9ABE6039511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p:cNvPr>
          <p:cNvSpPr>
            <a:spLocks noGrp="1"/>
          </p:cNvSpPr>
          <p:nvPr>
            <p:ph type="ctrTitle"/>
          </p:nvPr>
        </p:nvSpPr>
        <p:spPr>
          <a:xfrm>
            <a:off x="3657600" y="5986463"/>
            <a:ext cx="21945600" cy="12733337"/>
          </a:xfrm>
        </p:spPr>
        <p:txBody>
          <a:bodyPr anchor="b"/>
          <a:lstStyle>
            <a:lvl1pPr algn="ctr">
              <a:defRPr sz="6000"/>
            </a:lvl1pPr>
          </a:lstStyle>
          <a:p>
            <a:r>
              <a:rPr lang="en-US"/>
              <a:t>Click to edit Master title style</a:t>
            </a:r>
          </a:p>
        </p:txBody>
      </p:sp>
      <p:sp>
        <p:nvSpPr>
          <p:cNvPr id="3" name="Subtitle 2">
            <a:extLst/>
          </p:cNvPr>
          <p:cNvSpPr>
            <a:spLocks noGrp="1"/>
          </p:cNvSpPr>
          <p:nvPr>
            <p:ph type="subTitle" idx="1"/>
          </p:nvPr>
        </p:nvSpPr>
        <p:spPr>
          <a:xfrm>
            <a:off x="3657600" y="19210338"/>
            <a:ext cx="21945600" cy="8831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4131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Vertical Text Placeholder 2">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852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p:cNvPr>
          <p:cNvSpPr>
            <a:spLocks noGrp="1"/>
          </p:cNvSpPr>
          <p:nvPr>
            <p:ph type="title" orient="vert"/>
          </p:nvPr>
        </p:nvSpPr>
        <p:spPr>
          <a:xfrm>
            <a:off x="21212175" y="492125"/>
            <a:ext cx="6581775" cy="36082288"/>
          </a:xfrm>
        </p:spPr>
        <p:txBody>
          <a:bodyPr vert="eaVert"/>
          <a:lstStyle/>
          <a:p>
            <a:r>
              <a:rPr lang="en-US"/>
              <a:t>Click to edit Master title style</a:t>
            </a:r>
          </a:p>
        </p:txBody>
      </p:sp>
      <p:sp>
        <p:nvSpPr>
          <p:cNvPr id="3" name="Vertical Text Placeholder 2">
            <a:extLst/>
          </p:cNvPr>
          <p:cNvSpPr>
            <a:spLocks noGrp="1"/>
          </p:cNvSpPr>
          <p:nvPr>
            <p:ph type="body" orient="vert" idx="1"/>
          </p:nvPr>
        </p:nvSpPr>
        <p:spPr>
          <a:xfrm>
            <a:off x="1463675" y="492125"/>
            <a:ext cx="19596100" cy="36082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922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Content Placeholder 2">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412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1997075" y="9118600"/>
            <a:ext cx="25236488" cy="15214600"/>
          </a:xfrm>
        </p:spPr>
        <p:txBody>
          <a:bodyPr anchor="b"/>
          <a:lstStyle>
            <a:lvl1pPr>
              <a:defRPr sz="6000"/>
            </a:lvl1pPr>
          </a:lstStyle>
          <a:p>
            <a:r>
              <a:rPr lang="en-US"/>
              <a:t>Click to edit Master title style</a:t>
            </a:r>
          </a:p>
        </p:txBody>
      </p:sp>
      <p:sp>
        <p:nvSpPr>
          <p:cNvPr id="3" name="Text Placeholder 2">
            <a:extLst/>
          </p:cNvPr>
          <p:cNvSpPr>
            <a:spLocks noGrp="1"/>
          </p:cNvSpPr>
          <p:nvPr>
            <p:ph type="body" idx="1"/>
          </p:nvPr>
        </p:nvSpPr>
        <p:spPr>
          <a:xfrm>
            <a:off x="1997075" y="24477663"/>
            <a:ext cx="25236488" cy="80010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7313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3" name="Content Placeholder 2">
            <a:extLst/>
          </p:cNvPr>
          <p:cNvSpPr>
            <a:spLocks noGrp="1"/>
          </p:cNvSpPr>
          <p:nvPr>
            <p:ph sz="half" idx="1"/>
          </p:nvPr>
        </p:nvSpPr>
        <p:spPr>
          <a:xfrm>
            <a:off x="1463675" y="8529638"/>
            <a:ext cx="13088938" cy="28044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p:cNvPr>
          <p:cNvSpPr>
            <a:spLocks noGrp="1"/>
          </p:cNvSpPr>
          <p:nvPr>
            <p:ph sz="half" idx="2"/>
          </p:nvPr>
        </p:nvSpPr>
        <p:spPr>
          <a:xfrm>
            <a:off x="14705013" y="8529638"/>
            <a:ext cx="13088937" cy="28044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817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2016125" y="1947863"/>
            <a:ext cx="25236488" cy="7069137"/>
          </a:xfrm>
        </p:spPr>
        <p:txBody>
          <a:bodyPr/>
          <a:lstStyle/>
          <a:p>
            <a:r>
              <a:rPr lang="en-US"/>
              <a:t>Click to edit Master title style</a:t>
            </a:r>
          </a:p>
        </p:txBody>
      </p:sp>
      <p:sp>
        <p:nvSpPr>
          <p:cNvPr id="3" name="Text Placeholder 2">
            <a:extLst/>
          </p:cNvPr>
          <p:cNvSpPr>
            <a:spLocks noGrp="1"/>
          </p:cNvSpPr>
          <p:nvPr>
            <p:ph type="body" idx="1"/>
          </p:nvPr>
        </p:nvSpPr>
        <p:spPr>
          <a:xfrm>
            <a:off x="2016125" y="8966200"/>
            <a:ext cx="12377738" cy="4394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p:cNvPr>
          <p:cNvSpPr>
            <a:spLocks noGrp="1"/>
          </p:cNvSpPr>
          <p:nvPr>
            <p:ph sz="half" idx="2"/>
          </p:nvPr>
        </p:nvSpPr>
        <p:spPr>
          <a:xfrm>
            <a:off x="2016125" y="13360400"/>
            <a:ext cx="12377738" cy="19651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p:cNvPr>
          <p:cNvSpPr>
            <a:spLocks noGrp="1"/>
          </p:cNvSpPr>
          <p:nvPr>
            <p:ph type="body" sz="quarter" idx="3"/>
          </p:nvPr>
        </p:nvSpPr>
        <p:spPr>
          <a:xfrm>
            <a:off x="14812963" y="8966200"/>
            <a:ext cx="12439650" cy="4394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p:cNvPr>
          <p:cNvSpPr>
            <a:spLocks noGrp="1"/>
          </p:cNvSpPr>
          <p:nvPr>
            <p:ph sz="quarter" idx="4"/>
          </p:nvPr>
        </p:nvSpPr>
        <p:spPr>
          <a:xfrm>
            <a:off x="14812963" y="13360400"/>
            <a:ext cx="12439650" cy="19651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888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759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58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2016125" y="2438400"/>
            <a:ext cx="9436100" cy="8534400"/>
          </a:xfrm>
        </p:spPr>
        <p:txBody>
          <a:bodyPr anchor="b"/>
          <a:lstStyle>
            <a:lvl1pPr>
              <a:defRPr sz="3200"/>
            </a:lvl1pPr>
          </a:lstStyle>
          <a:p>
            <a:r>
              <a:rPr lang="en-US"/>
              <a:t>Click to edit Master title style</a:t>
            </a:r>
          </a:p>
        </p:txBody>
      </p:sp>
      <p:sp>
        <p:nvSpPr>
          <p:cNvPr id="3" name="Content Placeholder 2">
            <a:extLst/>
          </p:cNvPr>
          <p:cNvSpPr>
            <a:spLocks noGrp="1"/>
          </p:cNvSpPr>
          <p:nvPr>
            <p:ph idx="1"/>
          </p:nvPr>
        </p:nvSpPr>
        <p:spPr>
          <a:xfrm>
            <a:off x="12439650" y="5265738"/>
            <a:ext cx="14812963" cy="25993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p:cNvPr>
          <p:cNvSpPr>
            <a:spLocks noGrp="1"/>
          </p:cNvSpPr>
          <p:nvPr>
            <p:ph type="body" sz="half" idx="2"/>
          </p:nvPr>
        </p:nvSpPr>
        <p:spPr>
          <a:xfrm>
            <a:off x="2016125" y="10972800"/>
            <a:ext cx="9436100" cy="20327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8410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2016125" y="2438400"/>
            <a:ext cx="9436100" cy="8534400"/>
          </a:xfrm>
        </p:spPr>
        <p:txBody>
          <a:bodyPr anchor="b"/>
          <a:lstStyle>
            <a:lvl1pPr>
              <a:defRPr sz="3200"/>
            </a:lvl1pPr>
          </a:lstStyle>
          <a:p>
            <a:r>
              <a:rPr lang="en-US"/>
              <a:t>Click to edit Master title style</a:t>
            </a:r>
          </a:p>
        </p:txBody>
      </p:sp>
      <p:sp>
        <p:nvSpPr>
          <p:cNvPr id="3" name="Picture Placeholder 2">
            <a:extLst/>
          </p:cNvPr>
          <p:cNvSpPr>
            <a:spLocks noGrp="1"/>
          </p:cNvSpPr>
          <p:nvPr>
            <p:ph type="pic" idx="1"/>
          </p:nvPr>
        </p:nvSpPr>
        <p:spPr>
          <a:xfrm>
            <a:off x="12439650" y="5265738"/>
            <a:ext cx="14812963" cy="259937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p:cNvPr>
          <p:cNvSpPr>
            <a:spLocks noGrp="1"/>
          </p:cNvSpPr>
          <p:nvPr>
            <p:ph type="body" sz="half" idx="2"/>
          </p:nvPr>
        </p:nvSpPr>
        <p:spPr>
          <a:xfrm>
            <a:off x="2016125" y="10972800"/>
            <a:ext cx="9436100" cy="20327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6182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3B09951B-C7F9-9446-BA0A-069C2022C1EB}"/>
              </a:ext>
            </a:extLst>
          </p:cNvPr>
          <p:cNvSpPr>
            <a:spLocks noGrp="1" noChangeArrowheads="1"/>
          </p:cNvSpPr>
          <p:nvPr>
            <p:ph type="title"/>
          </p:nvPr>
        </p:nvSpPr>
        <p:spPr bwMode="auto">
          <a:xfrm>
            <a:off x="1463675" y="492125"/>
            <a:ext cx="26330275" cy="804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165600" tIns="165600" rIns="359280" bIns="1656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325DED11-F13A-AA4E-9EA5-AC531161E814}"/>
              </a:ext>
            </a:extLst>
          </p:cNvPr>
          <p:cNvSpPr>
            <a:spLocks noGrp="1" noChangeArrowheads="1"/>
          </p:cNvSpPr>
          <p:nvPr>
            <p:ph type="body" idx="1"/>
          </p:nvPr>
        </p:nvSpPr>
        <p:spPr bwMode="auto">
          <a:xfrm>
            <a:off x="1463675" y="8529638"/>
            <a:ext cx="26330275" cy="2804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165600" tIns="165600" rIns="359280" bIns="1656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188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Arial" panose="020B0604020202020204" pitchFamily="34" charset="0"/>
          <a:ea typeface="ヒラギノ角ゴ ProN W3" panose="020B0300000000000000"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Arial" panose="020B0604020202020204" pitchFamily="34" charset="0"/>
          <a:ea typeface="ヒラギノ角ゴ ProN W3" panose="020B0300000000000000"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Arial" panose="020B0604020202020204" pitchFamily="34" charset="0"/>
          <a:ea typeface="ヒラギノ角ゴ ProN W3" panose="020B0300000000000000"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Arial" panose="020B0604020202020204" pitchFamily="34" charset="0"/>
          <a:ea typeface="ヒラギノ角ゴ ProN W3" panose="020B0300000000000000"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Arial" panose="020B0604020202020204" pitchFamily="34" charset="0"/>
          <a:ea typeface="ヒラギノ角ゴ ProN W3" panose="020B0300000000000000"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Arial" panose="020B0604020202020204" pitchFamily="34" charset="0"/>
          <a:ea typeface="ヒラギノ角ゴ ProN W3" panose="020B0300000000000000"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Arial" panose="020B0604020202020204" pitchFamily="34" charset="0"/>
          <a:ea typeface="ヒラギノ角ゴ ProN W3" panose="020B0300000000000000"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Arial" panose="020B0604020202020204" pitchFamily="34" charset="0"/>
          <a:ea typeface="ヒラギノ角ゴ ProN W3" panose="020B0300000000000000" pitchFamily="34" charset="-128"/>
        </a:defRPr>
      </a:lvl9pPr>
    </p:titleStyle>
    <p:bodyStyle>
      <a:lvl1pPr marL="342900" indent="-342900" algn="l" defTabSz="457200" rtl="0" eaLnBrk="0" fontAlgn="base" hangingPunct="0">
        <a:spcBef>
          <a:spcPts val="3125"/>
        </a:spcBef>
        <a:spcAft>
          <a:spcPct val="0"/>
        </a:spcAft>
        <a:buClr>
          <a:srgbClr val="000000"/>
        </a:buClr>
        <a:buSzPct val="100000"/>
        <a:buFont typeface="Times New Roman" panose="02020603050405020304" pitchFamily="18" charset="0"/>
        <a:defRPr sz="13700" kern="1200">
          <a:solidFill>
            <a:srgbClr val="000000"/>
          </a:solidFill>
          <a:latin typeface="+mn-lt"/>
          <a:ea typeface="+mn-ea"/>
          <a:cs typeface="+mn-cs"/>
        </a:defRPr>
      </a:lvl1pPr>
      <a:lvl2pPr marL="742950" indent="-285750" algn="l" defTabSz="457200" rtl="0" eaLnBrk="0" fontAlgn="base" hangingPunct="0">
        <a:spcBef>
          <a:spcPts val="2775"/>
        </a:spcBef>
        <a:spcAft>
          <a:spcPct val="0"/>
        </a:spcAft>
        <a:buClr>
          <a:srgbClr val="000000"/>
        </a:buClr>
        <a:buSzPct val="100000"/>
        <a:buFont typeface="Times New Roman" panose="02020603050405020304" pitchFamily="18" charset="0"/>
        <a:defRPr sz="12000" kern="1200">
          <a:solidFill>
            <a:srgbClr val="000000"/>
          </a:solidFill>
          <a:latin typeface="+mn-lt"/>
          <a:ea typeface="+mn-ea"/>
          <a:cs typeface="+mn-cs"/>
        </a:defRPr>
      </a:lvl2pPr>
      <a:lvl3pPr marL="1143000" indent="-228600" algn="l" defTabSz="457200" rtl="0" eaLnBrk="0" fontAlgn="base" hangingPunct="0">
        <a:spcBef>
          <a:spcPts val="2350"/>
        </a:spcBef>
        <a:spcAft>
          <a:spcPct val="0"/>
        </a:spcAft>
        <a:buClr>
          <a:srgbClr val="000000"/>
        </a:buClr>
        <a:buSzPct val="100000"/>
        <a:buFont typeface="Times New Roman" panose="02020603050405020304" pitchFamily="18" charset="0"/>
        <a:defRPr sz="10300" kern="1200">
          <a:solidFill>
            <a:srgbClr val="000000"/>
          </a:solidFill>
          <a:latin typeface="+mn-lt"/>
          <a:ea typeface="+mn-ea"/>
          <a:cs typeface="+mn-cs"/>
        </a:defRPr>
      </a:lvl3pPr>
      <a:lvl4pPr marL="1600200" indent="-228600" algn="l" defTabSz="457200" rtl="0" eaLnBrk="0" fontAlgn="base" hangingPunct="0">
        <a:spcBef>
          <a:spcPts val="2000"/>
        </a:spcBef>
        <a:spcAft>
          <a:spcPct val="0"/>
        </a:spcAft>
        <a:buClr>
          <a:srgbClr val="000000"/>
        </a:buClr>
        <a:buSzPct val="100000"/>
        <a:buFont typeface="Times New Roman" panose="02020603050405020304" pitchFamily="18" charset="0"/>
        <a:defRPr sz="8500" kern="1200">
          <a:solidFill>
            <a:srgbClr val="000000"/>
          </a:solidFill>
          <a:latin typeface="+mn-lt"/>
          <a:ea typeface="+mn-ea"/>
          <a:cs typeface="+mn-cs"/>
        </a:defRPr>
      </a:lvl4pPr>
      <a:lvl5pPr marL="2057400" indent="-228600" algn="l" defTabSz="457200" rtl="0" eaLnBrk="0" fontAlgn="base" hangingPunct="0">
        <a:spcBef>
          <a:spcPts val="2000"/>
        </a:spcBef>
        <a:spcAft>
          <a:spcPct val="0"/>
        </a:spcAft>
        <a:buClr>
          <a:srgbClr val="000000"/>
        </a:buClr>
        <a:buSzPct val="100000"/>
        <a:buFont typeface="Times New Roman" panose="02020603050405020304" pitchFamily="18" charset="0"/>
        <a:defRPr sz="85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4E41514D-9110-504C-B2F6-8D7E227D80CC}"/>
              </a:ext>
            </a:extLst>
          </p:cNvPr>
          <p:cNvSpPr txBox="1"/>
          <p:nvPr/>
        </p:nvSpPr>
        <p:spPr>
          <a:xfrm>
            <a:off x="9810750" y="6750050"/>
            <a:ext cx="9163050" cy="28653998"/>
          </a:xfrm>
          <a:prstGeom prst="rect">
            <a:avLst/>
          </a:prstGeom>
          <a:noFill/>
        </p:spPr>
        <p:txBody>
          <a:bodyPr>
            <a:spAutoFit/>
          </a:bodyPr>
          <a:lstStyle/>
          <a:p>
            <a:pPr eaLnBrk="1" hangingPunct="1">
              <a:buClr>
                <a:srgbClr val="000000"/>
              </a:buClr>
              <a:buSzPct val="100000"/>
              <a:buFont typeface="Times New Roman" panose="02020603050405020304" pitchFamily="18" charset="0"/>
              <a:buNone/>
              <a:defRPr/>
            </a:pPr>
            <a:r>
              <a:rPr lang="en-US" sz="3200" b="1" dirty="0">
                <a:solidFill>
                  <a:schemeClr val="tx2">
                    <a:lumMod val="75000"/>
                    <a:lumOff val="25000"/>
                  </a:schemeClr>
                </a:solidFill>
                <a:latin typeface="Gisha" panose="020B0502040204020203" pitchFamily="34" charset="-79"/>
                <a:ea typeface="ヒラギノ角ゴ ProN W3" panose="020B0300000000000000" pitchFamily="34" charset="-128"/>
                <a:cs typeface="Gisha" panose="020B0502040204020203" pitchFamily="34" charset="-79"/>
              </a:rPr>
              <a:t>Technical Details:</a:t>
            </a: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r>
              <a:rPr lang="en-US" sz="3200" dirty="0">
                <a:solidFill>
                  <a:srgbClr val="7A8BB3"/>
                </a:solidFill>
                <a:latin typeface="Gisha" panose="020B0502040204020203" pitchFamily="34" charset="-79"/>
                <a:cs typeface="Gisha" panose="020B0502040204020203" pitchFamily="34" charset="-79"/>
              </a:rPr>
              <a:t>VGA Display </a:t>
            </a:r>
          </a:p>
          <a:p>
            <a:pPr algn="just" eaLnBrk="1" hangingPunct="1">
              <a:buClr>
                <a:srgbClr val="000000"/>
              </a:buClr>
              <a:buSzPct val="100000"/>
              <a:buFont typeface="Times New Roman" panose="02020603050405020304" pitchFamily="18" charset="0"/>
              <a:buNone/>
              <a:defRPr/>
            </a:pPr>
            <a:r>
              <a:rPr lang="en-US" sz="3200" dirty="0">
                <a:solidFill>
                  <a:schemeClr val="tx1"/>
                </a:solidFill>
                <a:latin typeface="Gisha" panose="020B0502040204020203" pitchFamily="34" charset="-79"/>
                <a:cs typeface="Gisha" panose="020B0502040204020203" pitchFamily="34" charset="-79"/>
              </a:rPr>
              <a:t>Although VGA is a relatively aged method for static and dynamic display, its frequency (60Hz per frame) is good enough for our display purpose. Vertical sync and horizontal sync will be generated periodically to indicate position of scan point in the frame. At the same time, RGB signals will be generated sequentially for the pixel on current scan point. All these signals will be passed to a VGA wing, essentially a DAC</a:t>
            </a:r>
            <a:r>
              <a:rPr lang="zh-CN" altLang="en-US" sz="3200" dirty="0">
                <a:solidFill>
                  <a:schemeClr val="tx1"/>
                </a:solidFill>
                <a:latin typeface="Gisha" panose="020B0502040204020203" pitchFamily="34" charset="-79"/>
                <a:cs typeface="Gisha" panose="020B0502040204020203" pitchFamily="34" charset="-79"/>
              </a:rPr>
              <a:t> </a:t>
            </a:r>
            <a:r>
              <a:rPr lang="en-US" altLang="zh-CN" sz="3200" dirty="0">
                <a:solidFill>
                  <a:schemeClr val="tx1"/>
                </a:solidFill>
                <a:latin typeface="Gisha" panose="020B0502040204020203" pitchFamily="34" charset="-79"/>
                <a:cs typeface="Gisha" panose="020B0502040204020203" pitchFamily="34" charset="-79"/>
              </a:rPr>
              <a:t>(Digital-to-Analog</a:t>
            </a:r>
            <a:r>
              <a:rPr lang="zh-CN" altLang="en-US" sz="3200" dirty="0">
                <a:solidFill>
                  <a:schemeClr val="tx1"/>
                </a:solidFill>
                <a:latin typeface="Gisha" panose="020B0502040204020203" pitchFamily="34" charset="-79"/>
                <a:cs typeface="Gisha" panose="020B0502040204020203" pitchFamily="34" charset="-79"/>
              </a:rPr>
              <a:t> </a:t>
            </a:r>
            <a:r>
              <a:rPr lang="en-US" altLang="zh-CN" sz="3200" dirty="0">
                <a:solidFill>
                  <a:schemeClr val="tx1"/>
                </a:solidFill>
                <a:latin typeface="Gisha" panose="020B0502040204020203" pitchFamily="34" charset="-79"/>
                <a:cs typeface="Gisha" panose="020B0502040204020203" pitchFamily="34" charset="-79"/>
              </a:rPr>
              <a:t>Converter)</a:t>
            </a:r>
            <a:r>
              <a:rPr lang="en-US" sz="3200" dirty="0">
                <a:solidFill>
                  <a:schemeClr val="tx1"/>
                </a:solidFill>
                <a:latin typeface="Gisha" panose="020B0502040204020203" pitchFamily="34" charset="-79"/>
                <a:cs typeface="Gisha" panose="020B0502040204020203" pitchFamily="34" charset="-79"/>
              </a:rPr>
              <a:t>, and lastly received by the projector as analog signals.</a:t>
            </a: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r>
              <a:rPr lang="en-US" sz="2400" i="1" dirty="0">
                <a:solidFill>
                  <a:srgbClr val="6A799E"/>
                </a:solidFill>
                <a:latin typeface="Gisha" panose="020B0502040204020203" pitchFamily="34" charset="-79"/>
                <a:ea typeface="ヒラギノ角ゴ ProN W3" panose="020B0300000000000000" pitchFamily="34" charset="-128"/>
                <a:cs typeface="Gisha" panose="020B0502040204020203" pitchFamily="34" charset="-79"/>
              </a:rPr>
              <a:t>            </a:t>
            </a:r>
          </a:p>
          <a:p>
            <a:pPr eaLnBrk="1" hangingPunct="1">
              <a:buClr>
                <a:srgbClr val="000000"/>
              </a:buClr>
              <a:buSzPct val="100000"/>
              <a:buFont typeface="Times New Roman" panose="02020603050405020304" pitchFamily="18" charset="0"/>
              <a:buNone/>
              <a:defRPr/>
            </a:pPr>
            <a:r>
              <a:rPr lang="en-US" sz="2400" i="1" dirty="0">
                <a:solidFill>
                  <a:srgbClr val="6A799E"/>
                </a:solidFill>
                <a:latin typeface="Gisha" panose="020B0502040204020203" pitchFamily="34" charset="-79"/>
                <a:ea typeface="ヒラギノ角ゴ ProN W3" panose="020B0300000000000000" pitchFamily="34" charset="-128"/>
                <a:cs typeface="Gisha" panose="020B0502040204020203" pitchFamily="34" charset="-79"/>
              </a:rPr>
              <a:t>			</a:t>
            </a:r>
          </a:p>
          <a:p>
            <a:pPr eaLnBrk="1" hangingPunct="1">
              <a:buClr>
                <a:srgbClr val="000000"/>
              </a:buClr>
              <a:buSzPct val="100000"/>
              <a:buFont typeface="Times New Roman" panose="02020603050405020304" pitchFamily="18" charset="0"/>
              <a:buNone/>
              <a:defRPr/>
            </a:pPr>
            <a:r>
              <a:rPr lang="en-US" sz="2400" i="1" dirty="0">
                <a:solidFill>
                  <a:srgbClr val="6A799E"/>
                </a:solidFill>
                <a:latin typeface="Gisha" panose="020B0502040204020203" pitchFamily="34" charset="-79"/>
                <a:ea typeface="ヒラギノ角ゴ ProN W3" panose="020B0300000000000000" pitchFamily="34" charset="-128"/>
                <a:cs typeface="Gisha" panose="020B0502040204020203" pitchFamily="34" charset="-79"/>
              </a:rPr>
              <a:t>		 									</a:t>
            </a: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r>
              <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rPr>
              <a:t>Interrupt Service Routine and Handler</a:t>
            </a:r>
          </a:p>
          <a:p>
            <a:pPr eaLnBrk="1" hangingPunct="1">
              <a:buClr>
                <a:srgbClr val="000000"/>
              </a:buClr>
              <a:buSzPct val="100000"/>
              <a:buFont typeface="Times New Roman" panose="02020603050405020304" pitchFamily="18" charset="0"/>
              <a:buNone/>
              <a:defRPr/>
            </a:pPr>
            <a:r>
              <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Interrupt is used to update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all</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VGA</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display,</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including</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tiles,</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health</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point</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and</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score.</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Every</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time</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the</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scan</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point</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mentioned</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in</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the above</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section</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goes</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through</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the</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whole</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frame,</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an</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interrupt</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will</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be</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triggered</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for</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updating</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display,</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i.e.,</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RGB</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values</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of</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each</a:t>
            </a:r>
            <a:r>
              <a:rPr lang="zh-CN" alt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pixel.</a:t>
            </a:r>
          </a:p>
          <a:p>
            <a:pPr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endParaRPr lang="en-US" sz="3200" dirty="0">
              <a:solidFill>
                <a:srgbClr val="7A8BB3"/>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r>
              <a:rPr lang="en-US" sz="2400" i="1" dirty="0">
                <a:solidFill>
                  <a:srgbClr val="6A799E"/>
                </a:solidFill>
                <a:latin typeface="Gisha" panose="020B0502040204020203" pitchFamily="34" charset="-79"/>
                <a:ea typeface="ヒラギノ角ゴ ProN W3" panose="020B0300000000000000" pitchFamily="34" charset="-128"/>
                <a:cs typeface="Gisha" panose="020B0502040204020203" pitchFamily="34" charset="-79"/>
              </a:rPr>
              <a:t>                          </a:t>
            </a: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p:txBody>
      </p:sp>
      <p:sp>
        <p:nvSpPr>
          <p:cNvPr id="6146" name="TextBox 3">
            <a:extLst>
              <a:ext uri="{FF2B5EF4-FFF2-40B4-BE49-F238E27FC236}">
                <a16:creationId xmlns:a16="http://schemas.microsoft.com/office/drawing/2014/main" id="{DAC5C1C0-DD42-4E7D-9459-401C6987DAAE}"/>
              </a:ext>
            </a:extLst>
          </p:cNvPr>
          <p:cNvSpPr txBox="1">
            <a:spLocks noChangeArrowheads="1"/>
          </p:cNvSpPr>
          <p:nvPr/>
        </p:nvSpPr>
        <p:spPr bwMode="auto">
          <a:xfrm>
            <a:off x="12488863" y="30689550"/>
            <a:ext cx="338613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400" i="1" dirty="0">
                <a:solidFill>
                  <a:srgbClr val="6A799E"/>
                </a:solidFill>
                <a:latin typeface="Gisha" panose="020B0502040204020203" pitchFamily="34" charset="-79"/>
              </a:rPr>
              <a:t>Interrupt is triggered after the signal of a whole frame has been sent.</a:t>
            </a:r>
          </a:p>
          <a:p>
            <a:pPr algn="just"/>
            <a:endParaRPr lang="en-US" altLang="en-US" sz="2400" i="1" dirty="0">
              <a:solidFill>
                <a:srgbClr val="6A799E"/>
              </a:solidFill>
              <a:latin typeface="Gisha" panose="020B0502040204020203" pitchFamily="34" charset="-79"/>
            </a:endParaRPr>
          </a:p>
          <a:p>
            <a:pPr algn="just"/>
            <a:r>
              <a:rPr lang="en-US" altLang="en-US" sz="2400" i="1" dirty="0">
                <a:solidFill>
                  <a:srgbClr val="6A799E"/>
                </a:solidFill>
                <a:latin typeface="Gisha" panose="020B0502040204020203" pitchFamily="34" charset="-79"/>
              </a:rPr>
              <a:t>The interrupt handler </a:t>
            </a:r>
            <a:r>
              <a:rPr lang="en-US" altLang="en-US" sz="2400" b="1" i="1" dirty="0">
                <a:solidFill>
                  <a:srgbClr val="6A799E"/>
                </a:solidFill>
                <a:latin typeface="Gisha" panose="020B0502040204020203" pitchFamily="34" charset="-79"/>
              </a:rPr>
              <a:t>refreshes</a:t>
            </a:r>
            <a:r>
              <a:rPr lang="en-US" altLang="en-US" sz="2400" i="1" dirty="0">
                <a:solidFill>
                  <a:srgbClr val="6A799E"/>
                </a:solidFill>
                <a:latin typeface="Gisha" panose="020B0502040204020203" pitchFamily="34" charset="-79"/>
              </a:rPr>
              <a:t> the frame</a:t>
            </a:r>
            <a:endParaRPr lang="en-US" altLang="en-US" sz="2400" dirty="0"/>
          </a:p>
        </p:txBody>
      </p:sp>
      <p:pic>
        <p:nvPicPr>
          <p:cNvPr id="6147" name="Picture 3">
            <a:extLst>
              <a:ext uri="{FF2B5EF4-FFF2-40B4-BE49-F238E27FC236}">
                <a16:creationId xmlns:a16="http://schemas.microsoft.com/office/drawing/2014/main" id="{D963DCF2-255D-4A27-A04C-947F3E1D5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045" t="7568" r="10654" b="27277"/>
          <a:stretch>
            <a:fillRect/>
          </a:stretch>
        </p:blipFill>
        <p:spPr bwMode="auto">
          <a:xfrm>
            <a:off x="350837" y="11263313"/>
            <a:ext cx="9174163"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7">
            <a:extLst>
              <a:ext uri="{FF2B5EF4-FFF2-40B4-BE49-F238E27FC236}">
                <a16:creationId xmlns:a16="http://schemas.microsoft.com/office/drawing/2014/main" id="{C05C91E7-D63C-40C9-B306-B81C8D2A3CCC}"/>
              </a:ext>
            </a:extLst>
          </p:cNvPr>
          <p:cNvSpPr>
            <a:spLocks noChangeArrowheads="1"/>
          </p:cNvSpPr>
          <p:nvPr/>
        </p:nvSpPr>
        <p:spPr bwMode="auto">
          <a:xfrm>
            <a:off x="304800" y="2254250"/>
            <a:ext cx="28590875" cy="3878263"/>
          </a:xfrm>
          <a:prstGeom prst="rect">
            <a:avLst/>
          </a:prstGeom>
          <a:noFill/>
          <a:ln w="9525">
            <a:solidFill>
              <a:srgbClr val="6A799E"/>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en-US" altLang="en-US"/>
          </a:p>
        </p:txBody>
      </p:sp>
      <p:pic>
        <p:nvPicPr>
          <p:cNvPr id="5122" name="Picture 8">
            <a:extLst>
              <a:ext uri="{FF2B5EF4-FFF2-40B4-BE49-F238E27FC236}">
                <a16:creationId xmlns:a16="http://schemas.microsoft.com/office/drawing/2014/main" id="{99DEC308-F4F4-4573-9F73-F80924B0FF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3" y="328613"/>
            <a:ext cx="2886075" cy="1608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sp>
        <p:nvSpPr>
          <p:cNvPr id="5123" name="Rectangle 9">
            <a:extLst>
              <a:ext uri="{FF2B5EF4-FFF2-40B4-BE49-F238E27FC236}">
                <a16:creationId xmlns:a16="http://schemas.microsoft.com/office/drawing/2014/main" id="{B3965F33-E637-294F-8D78-17EB46604608}"/>
              </a:ext>
            </a:extLst>
          </p:cNvPr>
          <p:cNvSpPr>
            <a:spLocks noChangeArrowheads="1"/>
          </p:cNvSpPr>
          <p:nvPr/>
        </p:nvSpPr>
        <p:spPr bwMode="auto">
          <a:xfrm>
            <a:off x="2124075" y="4659313"/>
            <a:ext cx="26009600"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42480" bIns="0"/>
          <a:lstStyle>
            <a:lvl1pPr marL="41275">
              <a:spcBef>
                <a:spcPts val="3125"/>
              </a:spcBef>
              <a:buClr>
                <a:srgbClr val="000000"/>
              </a:buClr>
              <a:buSzPct val="100000"/>
              <a:buFont typeface="Times New Roman"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3700">
                <a:solidFill>
                  <a:srgbClr val="000000"/>
                </a:solidFill>
                <a:latin typeface="Arial" charset="0"/>
                <a:ea typeface="ヒラギノ角ゴ ProN W3" charset="-128"/>
              </a:defRPr>
            </a:lvl1pPr>
            <a:lvl2pPr>
              <a:spcBef>
                <a:spcPts val="2775"/>
              </a:spcBef>
              <a:buClr>
                <a:srgbClr val="000000"/>
              </a:buClr>
              <a:buSzPct val="100000"/>
              <a:buFont typeface="Times New Roman"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2000">
                <a:solidFill>
                  <a:srgbClr val="000000"/>
                </a:solidFill>
                <a:latin typeface="Arial" charset="0"/>
                <a:ea typeface="ヒラギノ角ゴ ProN W3" charset="-128"/>
              </a:defRPr>
            </a:lvl2pPr>
            <a:lvl3pPr>
              <a:spcBef>
                <a:spcPts val="2350"/>
              </a:spcBef>
              <a:buClr>
                <a:srgbClr val="000000"/>
              </a:buClr>
              <a:buSzPct val="100000"/>
              <a:buFont typeface="Times New Roman"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0300">
                <a:solidFill>
                  <a:srgbClr val="000000"/>
                </a:solidFill>
                <a:latin typeface="Arial" charset="0"/>
                <a:ea typeface="ヒラギノ角ゴ ProN W3" charset="-128"/>
              </a:defRPr>
            </a:lvl3pPr>
            <a:lvl4pPr>
              <a:spcBef>
                <a:spcPts val="2000"/>
              </a:spcBef>
              <a:buClr>
                <a:srgbClr val="000000"/>
              </a:buClr>
              <a:buSzPct val="100000"/>
              <a:buFont typeface="Times New Roman"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500">
                <a:solidFill>
                  <a:srgbClr val="000000"/>
                </a:solidFill>
                <a:latin typeface="Arial" charset="0"/>
                <a:ea typeface="ヒラギノ角ゴ ProN W3" charset="-128"/>
              </a:defRPr>
            </a:lvl4pPr>
            <a:lvl5pPr>
              <a:spcBef>
                <a:spcPts val="2000"/>
              </a:spcBef>
              <a:buClr>
                <a:srgbClr val="000000"/>
              </a:buClr>
              <a:buSzPct val="100000"/>
              <a:buFont typeface="Times New Roman"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500">
                <a:solidFill>
                  <a:srgbClr val="000000"/>
                </a:solidFill>
                <a:latin typeface="Arial" charset="0"/>
                <a:ea typeface="ヒラギノ角ゴ ProN W3" charset="-128"/>
              </a:defRPr>
            </a:lvl5pPr>
            <a:lvl6pPr marL="2514600" indent="-228600" defTabSz="457200" eaLnBrk="0" fontAlgn="base" hangingPunct="0">
              <a:spcBef>
                <a:spcPts val="2000"/>
              </a:spcBef>
              <a:spcAft>
                <a:spcPct val="0"/>
              </a:spcAft>
              <a:buClr>
                <a:srgbClr val="000000"/>
              </a:buClr>
              <a:buSzPct val="100000"/>
              <a:buFont typeface="Times New Roman"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500">
                <a:solidFill>
                  <a:srgbClr val="000000"/>
                </a:solidFill>
                <a:latin typeface="Arial" charset="0"/>
                <a:ea typeface="ヒラギノ角ゴ ProN W3" charset="-128"/>
              </a:defRPr>
            </a:lvl6pPr>
            <a:lvl7pPr marL="2971800" indent="-228600" defTabSz="457200" eaLnBrk="0" fontAlgn="base" hangingPunct="0">
              <a:spcBef>
                <a:spcPts val="2000"/>
              </a:spcBef>
              <a:spcAft>
                <a:spcPct val="0"/>
              </a:spcAft>
              <a:buClr>
                <a:srgbClr val="000000"/>
              </a:buClr>
              <a:buSzPct val="100000"/>
              <a:buFont typeface="Times New Roman"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500">
                <a:solidFill>
                  <a:srgbClr val="000000"/>
                </a:solidFill>
                <a:latin typeface="Arial" charset="0"/>
                <a:ea typeface="ヒラギノ角ゴ ProN W3" charset="-128"/>
              </a:defRPr>
            </a:lvl7pPr>
            <a:lvl8pPr marL="3429000" indent="-228600" defTabSz="457200" eaLnBrk="0" fontAlgn="base" hangingPunct="0">
              <a:spcBef>
                <a:spcPts val="2000"/>
              </a:spcBef>
              <a:spcAft>
                <a:spcPct val="0"/>
              </a:spcAft>
              <a:buClr>
                <a:srgbClr val="000000"/>
              </a:buClr>
              <a:buSzPct val="100000"/>
              <a:buFont typeface="Times New Roman"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500">
                <a:solidFill>
                  <a:srgbClr val="000000"/>
                </a:solidFill>
                <a:latin typeface="Arial" charset="0"/>
                <a:ea typeface="ヒラギノ角ゴ ProN W3" charset="-128"/>
              </a:defRPr>
            </a:lvl8pPr>
            <a:lvl9pPr marL="3886200" indent="-228600" defTabSz="457200" eaLnBrk="0" fontAlgn="base" hangingPunct="0">
              <a:spcBef>
                <a:spcPts val="2000"/>
              </a:spcBef>
              <a:spcAft>
                <a:spcPct val="0"/>
              </a:spcAft>
              <a:buClr>
                <a:srgbClr val="000000"/>
              </a:buClr>
              <a:buSzPct val="100000"/>
              <a:buFont typeface="Times New Roman"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8500">
                <a:solidFill>
                  <a:srgbClr val="000000"/>
                </a:solidFill>
                <a:latin typeface="Arial" charset="0"/>
                <a:ea typeface="ヒラギノ角ゴ ProN W3" charset="-128"/>
              </a:defRPr>
            </a:lvl9pPr>
          </a:lstStyle>
          <a:p>
            <a:pPr algn="ctr" eaLnBrk="1" hangingPunct="1">
              <a:spcBef>
                <a:spcPct val="0"/>
              </a:spcBef>
              <a:buClrTx/>
              <a:buFontTx/>
              <a:buNone/>
              <a:defRPr/>
            </a:pPr>
            <a:r>
              <a:rPr lang="en-US" altLang="en-US" sz="4500" dirty="0">
                <a:latin typeface="Abadi" charset="0"/>
                <a:ea typeface="Ayuthaya" charset="-34"/>
                <a:cs typeface="Abadi" charset="0"/>
              </a:rPr>
              <a:t>Kun Huang, </a:t>
            </a:r>
            <a:r>
              <a:rPr lang="en-US" altLang="en-US" sz="4500" dirty="0" err="1">
                <a:latin typeface="Abadi" charset="0"/>
                <a:ea typeface="Ayuthaya" charset="-34"/>
                <a:cs typeface="Abadi" charset="0"/>
              </a:rPr>
              <a:t>Shiyu</a:t>
            </a:r>
            <a:r>
              <a:rPr lang="en-US" altLang="en-US" sz="4500" dirty="0">
                <a:latin typeface="Abadi" charset="0"/>
                <a:ea typeface="Ayuthaya" charset="-34"/>
                <a:cs typeface="Abadi" charset="0"/>
              </a:rPr>
              <a:t> Liu, Jingliang Ren, Zhihao Ruan</a:t>
            </a:r>
          </a:p>
          <a:p>
            <a:pPr algn="ctr" eaLnBrk="1" hangingPunct="1">
              <a:spcBef>
                <a:spcPct val="0"/>
              </a:spcBef>
              <a:buClrTx/>
              <a:buFontTx/>
              <a:buNone/>
              <a:defRPr/>
            </a:pPr>
            <a:r>
              <a:rPr lang="en-US" altLang="en-US" sz="4500" dirty="0">
                <a:latin typeface="Abadi" charset="0"/>
                <a:ea typeface="Ayuthaya" charset="-34"/>
                <a:cs typeface="Abadi" charset="0"/>
              </a:rPr>
              <a:t>{</a:t>
            </a:r>
            <a:r>
              <a:rPr lang="en-US" altLang="en-US" sz="4500" dirty="0" err="1">
                <a:latin typeface="Abadi" charset="0"/>
                <a:ea typeface="Ayuthaya" charset="-34"/>
                <a:cs typeface="Abadi" charset="0"/>
              </a:rPr>
              <a:t>huangkun</a:t>
            </a:r>
            <a:r>
              <a:rPr lang="en-US" altLang="en-US" sz="4500" dirty="0">
                <a:latin typeface="Abadi" charset="0"/>
                <a:ea typeface="Ayuthaya" charset="-34"/>
                <a:cs typeface="Abadi" charset="0"/>
              </a:rPr>
              <a:t>, </a:t>
            </a:r>
            <a:r>
              <a:rPr lang="en-US" altLang="en-US" sz="4500" dirty="0" err="1">
                <a:latin typeface="Abadi" charset="0"/>
                <a:ea typeface="Ayuthaya" charset="-34"/>
                <a:cs typeface="Abadi" charset="0"/>
              </a:rPr>
              <a:t>shiyuliu</a:t>
            </a:r>
            <a:r>
              <a:rPr lang="en-US" altLang="en-US" sz="4500" dirty="0">
                <a:latin typeface="Abadi" charset="0"/>
                <a:ea typeface="Ayuthaya" charset="-34"/>
                <a:cs typeface="Abadi" charset="0"/>
              </a:rPr>
              <a:t>, meow, </a:t>
            </a:r>
            <a:r>
              <a:rPr lang="en-US" altLang="en-US" sz="4500" dirty="0" err="1">
                <a:latin typeface="Abadi" charset="0"/>
                <a:ea typeface="Ayuthaya" charset="-34"/>
                <a:cs typeface="Abadi" charset="0"/>
              </a:rPr>
              <a:t>ruanzh</a:t>
            </a:r>
            <a:r>
              <a:rPr lang="en-US" altLang="en-US" sz="4500" dirty="0">
                <a:latin typeface="Abadi" charset="0"/>
                <a:ea typeface="Ayuthaya" charset="-34"/>
                <a:cs typeface="Abadi" charset="0"/>
              </a:rPr>
              <a:t>}@umich.edu</a:t>
            </a:r>
          </a:p>
          <a:p>
            <a:pPr algn="ctr" eaLnBrk="1" hangingPunct="1">
              <a:spcBef>
                <a:spcPct val="0"/>
              </a:spcBef>
              <a:buClrTx/>
              <a:buFontTx/>
              <a:buNone/>
              <a:defRPr/>
            </a:pPr>
            <a:endParaRPr lang="en-US" altLang="en-US" sz="4500" dirty="0">
              <a:latin typeface="Arial Italic" charset="0"/>
              <a:ea typeface="Ayuthaya" charset="-34"/>
              <a:cs typeface="Abadi" charset="0"/>
            </a:endParaRPr>
          </a:p>
        </p:txBody>
      </p:sp>
      <p:sp>
        <p:nvSpPr>
          <p:cNvPr id="3082" name="Rectangle 10">
            <a:extLst>
              <a:ext uri="{FF2B5EF4-FFF2-40B4-BE49-F238E27FC236}">
                <a16:creationId xmlns:a16="http://schemas.microsoft.com/office/drawing/2014/main" id="{28341F9F-1A84-5247-A1E5-C3B42059AD5F}"/>
              </a:ext>
            </a:extLst>
          </p:cNvPr>
          <p:cNvSpPr>
            <a:spLocks noChangeArrowheads="1"/>
          </p:cNvSpPr>
          <p:nvPr/>
        </p:nvSpPr>
        <p:spPr bwMode="auto">
          <a:xfrm>
            <a:off x="5170488" y="147638"/>
            <a:ext cx="19365912" cy="197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42480" bIns="0"/>
          <a:lstStyle>
            <a:lvl1pPr marL="41275">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700">
                <a:solidFill>
                  <a:srgbClr val="000000"/>
                </a:solidFill>
                <a:latin typeface="Arial" panose="020B0604020202020204" pitchFamily="34" charset="0"/>
                <a:ea typeface="ヒラギノ角ゴ ProN W3" panose="020B0300000000000000" pitchFamily="34" charset="-128"/>
              </a:defRPr>
            </a:lvl1pPr>
            <a:lvl2pPr>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700">
                <a:solidFill>
                  <a:srgbClr val="000000"/>
                </a:solidFill>
                <a:latin typeface="Arial" panose="020B0604020202020204" pitchFamily="34" charset="0"/>
                <a:ea typeface="ヒラギノ角ゴ ProN W3" panose="020B0300000000000000" pitchFamily="34" charset="-128"/>
              </a:defRPr>
            </a:lvl2pPr>
            <a:lvl3pPr>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700">
                <a:solidFill>
                  <a:srgbClr val="000000"/>
                </a:solidFill>
                <a:latin typeface="Arial" panose="020B0604020202020204" pitchFamily="34" charset="0"/>
                <a:ea typeface="ヒラギノ角ゴ ProN W3" panose="020B0300000000000000" pitchFamily="34" charset="-128"/>
              </a:defRPr>
            </a:lvl3pPr>
            <a:lvl4pPr>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700">
                <a:solidFill>
                  <a:srgbClr val="000000"/>
                </a:solidFill>
                <a:latin typeface="Arial" panose="020B0604020202020204" pitchFamily="34" charset="0"/>
                <a:ea typeface="ヒラギノ角ゴ ProN W3" panose="020B0300000000000000" pitchFamily="34" charset="-128"/>
              </a:defRPr>
            </a:lvl4pPr>
            <a:lvl5pPr>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700">
                <a:solidFill>
                  <a:srgbClr val="000000"/>
                </a:solidFill>
                <a:latin typeface="Arial" panose="020B0604020202020204" pitchFamily="34" charset="0"/>
                <a:ea typeface="ヒラギノ角ゴ ProN W3" panose="020B0300000000000000"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700">
                <a:solidFill>
                  <a:srgbClr val="000000"/>
                </a:solidFill>
                <a:latin typeface="Arial" panose="020B0604020202020204" pitchFamily="34" charset="0"/>
                <a:ea typeface="ヒラギノ角ゴ ProN W3" panose="020B0300000000000000"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700">
                <a:solidFill>
                  <a:srgbClr val="000000"/>
                </a:solidFill>
                <a:latin typeface="Arial" panose="020B0604020202020204" pitchFamily="34" charset="0"/>
                <a:ea typeface="ヒラギノ角ゴ ProN W3" panose="020B0300000000000000"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700">
                <a:solidFill>
                  <a:srgbClr val="000000"/>
                </a:solidFill>
                <a:latin typeface="Arial" panose="020B0604020202020204" pitchFamily="34" charset="0"/>
                <a:ea typeface="ヒラギノ角ゴ ProN W3" panose="020B0300000000000000"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1275" algn="l"/>
                <a:tab pos="955675" algn="l"/>
                <a:tab pos="1870075" algn="l"/>
                <a:tab pos="2784475" algn="l"/>
                <a:tab pos="3698875" algn="l"/>
                <a:tab pos="4613275" algn="l"/>
                <a:tab pos="5527675" algn="l"/>
                <a:tab pos="6442075" algn="l"/>
                <a:tab pos="7356475" algn="l"/>
                <a:tab pos="8270875" algn="l"/>
                <a:tab pos="9185275" algn="l"/>
                <a:tab pos="10099675"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700">
                <a:solidFill>
                  <a:srgbClr val="000000"/>
                </a:solidFill>
                <a:latin typeface="Arial" panose="020B0604020202020204" pitchFamily="34" charset="0"/>
                <a:ea typeface="ヒラギノ角ゴ ProN W3" panose="020B0300000000000000" pitchFamily="34" charset="-128"/>
              </a:defRPr>
            </a:lvl9pPr>
          </a:lstStyle>
          <a:p>
            <a:pPr algn="ctr" eaLnBrk="1" hangingPunct="1">
              <a:buSzPct val="100000"/>
              <a:defRPr/>
            </a:pPr>
            <a:r>
              <a:rPr lang="en-US" altLang="en-US" sz="6800" dirty="0">
                <a:solidFill>
                  <a:schemeClr val="accent6">
                    <a:lumMod val="50000"/>
                  </a:schemeClr>
                </a:solidFill>
                <a:latin typeface="Abadi" panose="020B0604020104020204" pitchFamily="34" charset="0"/>
              </a:rPr>
              <a:t>EECS373</a:t>
            </a:r>
          </a:p>
          <a:p>
            <a:pPr algn="ctr" eaLnBrk="1" hangingPunct="1">
              <a:buSzPct val="100000"/>
              <a:defRPr/>
            </a:pPr>
            <a:r>
              <a:rPr lang="en-US" altLang="en-US" sz="6800" dirty="0">
                <a:solidFill>
                  <a:schemeClr val="accent6">
                    <a:lumMod val="50000"/>
                  </a:schemeClr>
                </a:solidFill>
                <a:latin typeface="Abadi" panose="020B0604020104020204" pitchFamily="34" charset="0"/>
              </a:rPr>
              <a:t>Design of Microprocessor-Based Systems</a:t>
            </a:r>
          </a:p>
        </p:txBody>
      </p:sp>
      <p:sp>
        <p:nvSpPr>
          <p:cNvPr id="5125" name="Line 14">
            <a:extLst>
              <a:ext uri="{FF2B5EF4-FFF2-40B4-BE49-F238E27FC236}">
                <a16:creationId xmlns:a16="http://schemas.microsoft.com/office/drawing/2014/main" id="{40EA298C-0319-BA41-868E-5BC18639345F}"/>
              </a:ext>
            </a:extLst>
          </p:cNvPr>
          <p:cNvSpPr>
            <a:spLocks noChangeShapeType="1"/>
          </p:cNvSpPr>
          <p:nvPr/>
        </p:nvSpPr>
        <p:spPr bwMode="auto">
          <a:xfrm>
            <a:off x="3003550" y="35242500"/>
            <a:ext cx="23242588" cy="1588"/>
          </a:xfrm>
          <a:prstGeom prst="line">
            <a:avLst/>
          </a:prstGeom>
          <a:noFill/>
          <a:ln w="763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Arial" charset="0"/>
            </a:endParaRPr>
          </a:p>
        </p:txBody>
      </p:sp>
      <p:grpSp>
        <p:nvGrpSpPr>
          <p:cNvPr id="6154" name="Group 14">
            <a:extLst>
              <a:ext uri="{FF2B5EF4-FFF2-40B4-BE49-F238E27FC236}">
                <a16:creationId xmlns:a16="http://schemas.microsoft.com/office/drawing/2014/main" id="{890BD882-FDFD-4183-96D7-F2AD432074B7}"/>
              </a:ext>
            </a:extLst>
          </p:cNvPr>
          <p:cNvGrpSpPr>
            <a:grpSpLocks/>
          </p:cNvGrpSpPr>
          <p:nvPr/>
        </p:nvGrpSpPr>
        <p:grpSpPr bwMode="auto">
          <a:xfrm>
            <a:off x="4206875" y="2436813"/>
            <a:ext cx="20894675" cy="2241116"/>
            <a:chOff x="3641631" y="2335253"/>
            <a:chExt cx="20894769" cy="2241301"/>
          </a:xfrm>
        </p:grpSpPr>
        <p:sp>
          <p:nvSpPr>
            <p:cNvPr id="6212" name="Rectangle 13">
              <a:extLst>
                <a:ext uri="{FF2B5EF4-FFF2-40B4-BE49-F238E27FC236}">
                  <a16:creationId xmlns:a16="http://schemas.microsoft.com/office/drawing/2014/main" id="{DD1983B8-FC95-48DD-8481-D40ABAD30FF0}"/>
                </a:ext>
              </a:extLst>
            </p:cNvPr>
            <p:cNvSpPr>
              <a:spLocks noChangeArrowheads="1"/>
            </p:cNvSpPr>
            <p:nvPr/>
          </p:nvSpPr>
          <p:spPr bwMode="auto">
            <a:xfrm>
              <a:off x="3641631" y="2335253"/>
              <a:ext cx="20894769" cy="2241301"/>
            </a:xfrm>
            <a:prstGeom prst="rect">
              <a:avLst/>
            </a:prstGeom>
            <a:solidFill>
              <a:srgbClr val="B5C9E9">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11" name="TextBox 10">
              <a:extLst>
                <a:ext uri="{FF2B5EF4-FFF2-40B4-BE49-F238E27FC236}">
                  <a16:creationId xmlns:a16="http://schemas.microsoft.com/office/drawing/2014/main" id="{704B648F-E38D-0848-B771-D293B440FC79}"/>
                </a:ext>
              </a:extLst>
            </p:cNvPr>
            <p:cNvSpPr txBox="1"/>
            <p:nvPr/>
          </p:nvSpPr>
          <p:spPr>
            <a:xfrm>
              <a:off x="7194375" y="2499510"/>
              <a:ext cx="2383146" cy="1169551"/>
            </a:xfrm>
            <a:prstGeom prst="rect">
              <a:avLst/>
            </a:prstGeom>
            <a:noFill/>
          </p:spPr>
          <p:txBody>
            <a:bodyPr>
              <a:spAutoFit/>
            </a:bodyPr>
            <a:lstStyle/>
            <a:p>
              <a:pPr eaLnBrk="1" hangingPunct="1">
                <a:buClr>
                  <a:srgbClr val="000000"/>
                </a:buClr>
                <a:buSzPct val="100000"/>
                <a:buFont typeface="Times New Roman" panose="02020603050405020304" pitchFamily="18" charset="0"/>
                <a:buNone/>
                <a:defRPr/>
              </a:pPr>
              <a:r>
                <a:rPr lang="en-US" altLang="en-US" sz="7000" dirty="0">
                  <a:solidFill>
                    <a:schemeClr val="tx1"/>
                  </a:solidFill>
                  <a:highlight>
                    <a:srgbClr val="FFFFFF"/>
                  </a:highlight>
                  <a:latin typeface="Abadi" panose="020F0502020204030204" pitchFamily="34" charset="0"/>
                  <a:ea typeface="Ayuthaya" pitchFamily="2" charset="-34"/>
                  <a:cs typeface="Abadi" panose="020F0502020204030204" pitchFamily="34" charset="0"/>
                </a:rPr>
                <a:t>STEP</a:t>
              </a:r>
              <a:endParaRPr lang="en-US" sz="7000" dirty="0">
                <a:solidFill>
                  <a:schemeClr val="tx1"/>
                </a:solidFill>
                <a:highlight>
                  <a:srgbClr val="FFFFFF"/>
                </a:highlight>
                <a:ea typeface="ヒラギノ角ゴ ProN W3" panose="020B0300000000000000" pitchFamily="34" charset="-128"/>
              </a:endParaRPr>
            </a:p>
          </p:txBody>
        </p:sp>
        <p:sp>
          <p:nvSpPr>
            <p:cNvPr id="37" name="TextBox 36">
              <a:extLst>
                <a:ext uri="{FF2B5EF4-FFF2-40B4-BE49-F238E27FC236}">
                  <a16:creationId xmlns:a16="http://schemas.microsoft.com/office/drawing/2014/main" id="{C34AE91E-E142-FF47-A74B-87236C9A87C2}"/>
                </a:ext>
              </a:extLst>
            </p:cNvPr>
            <p:cNvSpPr txBox="1"/>
            <p:nvPr/>
          </p:nvSpPr>
          <p:spPr>
            <a:xfrm>
              <a:off x="9687146" y="3218505"/>
              <a:ext cx="1685129" cy="1169647"/>
            </a:xfrm>
            <a:prstGeom prst="rect">
              <a:avLst/>
            </a:prstGeom>
            <a:noFill/>
          </p:spPr>
          <p:txBody>
            <a:bodyPr>
              <a:spAutoFit/>
            </a:bodyPr>
            <a:lstStyle/>
            <a:p>
              <a:pPr eaLnBrk="1" hangingPunct="1">
                <a:buClr>
                  <a:srgbClr val="000000"/>
                </a:buClr>
                <a:buSzPct val="100000"/>
                <a:buFont typeface="Times New Roman" panose="02020603050405020304" pitchFamily="18" charset="0"/>
                <a:buNone/>
                <a:defRPr/>
              </a:pPr>
              <a:r>
                <a:rPr lang="en-US" altLang="en-US" sz="7000" dirty="0">
                  <a:highlight>
                    <a:srgbClr val="000000"/>
                  </a:highlight>
                  <a:latin typeface="Abadi" panose="020F0502020204030204" pitchFamily="34" charset="0"/>
                  <a:ea typeface="Ayuthaya" pitchFamily="2" charset="-34"/>
                  <a:cs typeface="Abadi" panose="020F0502020204030204" pitchFamily="34" charset="0"/>
                </a:rPr>
                <a:t>ON</a:t>
              </a:r>
              <a:endParaRPr lang="en-US" sz="7000" dirty="0">
                <a:ea typeface="ヒラギノ角ゴ ProN W3" panose="020B0300000000000000" pitchFamily="34" charset="-128"/>
              </a:endParaRPr>
            </a:p>
          </p:txBody>
        </p:sp>
        <p:sp>
          <p:nvSpPr>
            <p:cNvPr id="38" name="TextBox 37">
              <a:extLst>
                <a:ext uri="{FF2B5EF4-FFF2-40B4-BE49-F238E27FC236}">
                  <a16:creationId xmlns:a16="http://schemas.microsoft.com/office/drawing/2014/main" id="{B7F9F952-F52A-5847-A5A3-1E0831411F40}"/>
                </a:ext>
              </a:extLst>
            </p:cNvPr>
            <p:cNvSpPr txBox="1"/>
            <p:nvPr/>
          </p:nvSpPr>
          <p:spPr>
            <a:xfrm>
              <a:off x="11653839" y="2499510"/>
              <a:ext cx="1685128" cy="1169551"/>
            </a:xfrm>
            <a:prstGeom prst="rect">
              <a:avLst/>
            </a:prstGeom>
            <a:noFill/>
          </p:spPr>
          <p:txBody>
            <a:bodyPr>
              <a:spAutoFit/>
            </a:bodyPr>
            <a:lstStyle/>
            <a:p>
              <a:pPr eaLnBrk="1" hangingPunct="1">
                <a:buClr>
                  <a:srgbClr val="000000"/>
                </a:buClr>
                <a:buSzPct val="100000"/>
                <a:buFont typeface="Times New Roman" panose="02020603050405020304" pitchFamily="18" charset="0"/>
                <a:buNone/>
                <a:defRPr/>
              </a:pPr>
              <a:r>
                <a:rPr lang="en-US" altLang="en-US" sz="7000" dirty="0">
                  <a:solidFill>
                    <a:schemeClr val="tx1"/>
                  </a:solidFill>
                  <a:highlight>
                    <a:srgbClr val="FFFFFF"/>
                  </a:highlight>
                  <a:latin typeface="Abadi" panose="020F0502020204030204" pitchFamily="34" charset="0"/>
                  <a:ea typeface="Ayuthaya" pitchFamily="2" charset="-34"/>
                  <a:cs typeface="Abadi" panose="020F0502020204030204" pitchFamily="34" charset="0"/>
                </a:rPr>
                <a:t>THE</a:t>
              </a:r>
              <a:endParaRPr lang="en-US" dirty="0">
                <a:highlight>
                  <a:srgbClr val="FFFFFF"/>
                </a:highlight>
                <a:ea typeface="ヒラギノ角ゴ ProN W3" panose="020B0300000000000000" pitchFamily="34" charset="-128"/>
              </a:endParaRPr>
            </a:p>
          </p:txBody>
        </p:sp>
        <p:sp>
          <p:nvSpPr>
            <p:cNvPr id="39" name="TextBox 38">
              <a:extLst>
                <a:ext uri="{FF2B5EF4-FFF2-40B4-BE49-F238E27FC236}">
                  <a16:creationId xmlns:a16="http://schemas.microsoft.com/office/drawing/2014/main" id="{A41D8189-0906-F346-A5CE-157AEB115C71}"/>
                </a:ext>
              </a:extLst>
            </p:cNvPr>
            <p:cNvSpPr txBox="1"/>
            <p:nvPr/>
          </p:nvSpPr>
          <p:spPr>
            <a:xfrm>
              <a:off x="13865046" y="3228818"/>
              <a:ext cx="2922758" cy="1169647"/>
            </a:xfrm>
            <a:prstGeom prst="rect">
              <a:avLst/>
            </a:prstGeom>
            <a:noFill/>
          </p:spPr>
          <p:txBody>
            <a:bodyPr>
              <a:spAutoFit/>
            </a:bodyPr>
            <a:lstStyle/>
            <a:p>
              <a:pPr eaLnBrk="1" hangingPunct="1">
                <a:buClr>
                  <a:srgbClr val="000000"/>
                </a:buClr>
                <a:buSzPct val="100000"/>
                <a:buFont typeface="Times New Roman" panose="02020603050405020304" pitchFamily="18" charset="0"/>
                <a:buNone/>
                <a:defRPr/>
              </a:pPr>
              <a:r>
                <a:rPr lang="en-US" altLang="en-US" sz="7000" dirty="0">
                  <a:highlight>
                    <a:srgbClr val="000000"/>
                  </a:highlight>
                  <a:latin typeface="Abadi" panose="020F0502020204030204" pitchFamily="34" charset="0"/>
                  <a:ea typeface="Ayuthaya" pitchFamily="2" charset="-34"/>
                  <a:cs typeface="Abadi" panose="020F0502020204030204" pitchFamily="34" charset="0"/>
                </a:rPr>
                <a:t>WHITE</a:t>
              </a:r>
              <a:endParaRPr lang="en-US" sz="7000" dirty="0">
                <a:ea typeface="ヒラギノ角ゴ ProN W3" panose="020B0300000000000000" pitchFamily="34" charset="-128"/>
              </a:endParaRPr>
            </a:p>
          </p:txBody>
        </p:sp>
        <p:sp>
          <p:nvSpPr>
            <p:cNvPr id="40" name="TextBox 39">
              <a:extLst>
                <a:ext uri="{FF2B5EF4-FFF2-40B4-BE49-F238E27FC236}">
                  <a16:creationId xmlns:a16="http://schemas.microsoft.com/office/drawing/2014/main" id="{3DF1CAA4-E83F-7140-B987-D9EA97B3FF10}"/>
                </a:ext>
              </a:extLst>
            </p:cNvPr>
            <p:cNvSpPr txBox="1"/>
            <p:nvPr/>
          </p:nvSpPr>
          <p:spPr>
            <a:xfrm>
              <a:off x="16719710" y="2547993"/>
              <a:ext cx="2670175" cy="1169551"/>
            </a:xfrm>
            <a:prstGeom prst="rect">
              <a:avLst/>
            </a:prstGeom>
            <a:noFill/>
          </p:spPr>
          <p:txBody>
            <a:bodyPr>
              <a:spAutoFit/>
            </a:bodyPr>
            <a:lstStyle/>
            <a:p>
              <a:pPr eaLnBrk="1" hangingPunct="1">
                <a:buClr>
                  <a:srgbClr val="000000"/>
                </a:buClr>
                <a:buSzPct val="100000"/>
                <a:buFont typeface="Times New Roman" panose="02020603050405020304" pitchFamily="18" charset="0"/>
                <a:buNone/>
                <a:defRPr/>
              </a:pPr>
              <a:r>
                <a:rPr lang="en-US" altLang="en-US" sz="7000" dirty="0">
                  <a:solidFill>
                    <a:schemeClr val="tx1"/>
                  </a:solidFill>
                  <a:highlight>
                    <a:srgbClr val="FFFFFF"/>
                  </a:highlight>
                  <a:latin typeface="Abadi" panose="020F0502020204030204" pitchFamily="34" charset="0"/>
                  <a:ea typeface="Ayuthaya" pitchFamily="2" charset="-34"/>
                  <a:cs typeface="Abadi" panose="020F0502020204030204" pitchFamily="34" charset="0"/>
                </a:rPr>
                <a:t>TILES</a:t>
              </a:r>
              <a:endParaRPr lang="en-US" sz="7000" dirty="0">
                <a:highlight>
                  <a:srgbClr val="FFFFFF"/>
                </a:highlight>
                <a:ea typeface="ヒラギノ角ゴ ProN W3" panose="020B0300000000000000" pitchFamily="34" charset="-128"/>
              </a:endParaRPr>
            </a:p>
          </p:txBody>
        </p:sp>
        <p:sp>
          <p:nvSpPr>
            <p:cNvPr id="41" name="TextBox 40">
              <a:extLst>
                <a:ext uri="{FF2B5EF4-FFF2-40B4-BE49-F238E27FC236}">
                  <a16:creationId xmlns:a16="http://schemas.microsoft.com/office/drawing/2014/main" id="{35185DB8-1F15-2C4F-AC97-2FD75C7C788B}"/>
                </a:ext>
              </a:extLst>
            </p:cNvPr>
            <p:cNvSpPr txBox="1"/>
            <p:nvPr/>
          </p:nvSpPr>
          <p:spPr>
            <a:xfrm>
              <a:off x="19389884" y="3222785"/>
              <a:ext cx="1331276" cy="1169551"/>
            </a:xfrm>
            <a:prstGeom prst="rect">
              <a:avLst/>
            </a:prstGeom>
            <a:noFill/>
          </p:spPr>
          <p:txBody>
            <a:bodyPr>
              <a:spAutoFit/>
            </a:bodyPr>
            <a:lstStyle/>
            <a:p>
              <a:pPr eaLnBrk="1" hangingPunct="1">
                <a:buClr>
                  <a:srgbClr val="000000"/>
                </a:buClr>
                <a:buSzPct val="100000"/>
                <a:buFont typeface="Times New Roman" panose="02020603050405020304" pitchFamily="18" charset="0"/>
                <a:buNone/>
                <a:defRPr/>
              </a:pPr>
              <a:r>
                <a:rPr lang="en-US" sz="7000" dirty="0">
                  <a:highlight>
                    <a:srgbClr val="000000"/>
                  </a:highlight>
                  <a:latin typeface="Abadi" panose="020F0502020204030204" pitchFamily="34" charset="0"/>
                  <a:ea typeface="Ayuthaya" pitchFamily="2" charset="-34"/>
                </a:rPr>
                <a:t>!</a:t>
              </a:r>
              <a:endParaRPr lang="en-US" sz="7000" dirty="0">
                <a:highlight>
                  <a:srgbClr val="000000"/>
                </a:highlight>
                <a:ea typeface="ヒラギノ角ゴ ProN W3" panose="020B0300000000000000" pitchFamily="34" charset="-128"/>
              </a:endParaRPr>
            </a:p>
          </p:txBody>
        </p:sp>
      </p:grpSp>
      <p:grpSp>
        <p:nvGrpSpPr>
          <p:cNvPr id="6155" name="Group 18">
            <a:extLst>
              <a:ext uri="{FF2B5EF4-FFF2-40B4-BE49-F238E27FC236}">
                <a16:creationId xmlns:a16="http://schemas.microsoft.com/office/drawing/2014/main" id="{5893F681-A1A1-4BE7-910C-8FD451788E3F}"/>
              </a:ext>
            </a:extLst>
          </p:cNvPr>
          <p:cNvGrpSpPr>
            <a:grpSpLocks/>
          </p:cNvGrpSpPr>
          <p:nvPr/>
        </p:nvGrpSpPr>
        <p:grpSpPr bwMode="auto">
          <a:xfrm>
            <a:off x="-809625" y="6742113"/>
            <a:ext cx="11172825" cy="26003250"/>
            <a:chOff x="-221649" y="6886488"/>
            <a:chExt cx="11173396" cy="26002352"/>
          </a:xfrm>
        </p:grpSpPr>
        <p:sp>
          <p:nvSpPr>
            <p:cNvPr id="3" name="TextBox 2">
              <a:extLst>
                <a:ext uri="{FF2B5EF4-FFF2-40B4-BE49-F238E27FC236}">
                  <a16:creationId xmlns:a16="http://schemas.microsoft.com/office/drawing/2014/main" id="{FDE3534E-0741-A947-AA3D-CB6E90AF1CF4}"/>
                </a:ext>
              </a:extLst>
            </p:cNvPr>
            <p:cNvSpPr txBox="1"/>
            <p:nvPr/>
          </p:nvSpPr>
          <p:spPr>
            <a:xfrm>
              <a:off x="1057942" y="6886488"/>
              <a:ext cx="8598339" cy="4832183"/>
            </a:xfrm>
            <a:prstGeom prst="rect">
              <a:avLst/>
            </a:prstGeom>
            <a:noFill/>
          </p:spPr>
          <p:txBody>
            <a:bodyPr>
              <a:spAutoFit/>
            </a:bodyPr>
            <a:lstStyle/>
            <a:p>
              <a:pPr eaLnBrk="1" hangingPunct="1">
                <a:buClr>
                  <a:srgbClr val="000000"/>
                </a:buClr>
                <a:buSzPct val="100000"/>
                <a:buFont typeface="Times New Roman" panose="02020603050405020304" pitchFamily="18" charset="0"/>
                <a:buNone/>
                <a:defRPr/>
              </a:pPr>
              <a:r>
                <a:rPr lang="en-US" sz="3200" b="1" dirty="0">
                  <a:solidFill>
                    <a:schemeClr val="tx2">
                      <a:lumMod val="75000"/>
                      <a:lumOff val="25000"/>
                    </a:schemeClr>
                  </a:solidFill>
                  <a:latin typeface="Gisha" panose="020B0502040204020203" pitchFamily="34" charset="-79"/>
                  <a:ea typeface="ヒラギノ角ゴ ProN W3" panose="020B0300000000000000" pitchFamily="34" charset="-128"/>
                  <a:cs typeface="Gisha" panose="020B0502040204020203" pitchFamily="34" charset="-79"/>
                </a:rPr>
                <a:t>Project Overview:</a:t>
              </a:r>
            </a:p>
            <a:p>
              <a:pPr algn="just" eaLnBrk="1" hangingPunct="1">
                <a:buClr>
                  <a:srgbClr val="000000"/>
                </a:buClr>
                <a:buSzPct val="100000"/>
                <a:buFont typeface="Times New Roman" panose="02020603050405020304" pitchFamily="18" charset="0"/>
                <a:buNone/>
                <a:defRPr/>
              </a:pPr>
              <a:r>
                <a:rPr lang="en-US" sz="3200" dirty="0">
                  <a:solidFill>
                    <a:srgbClr val="6A799E"/>
                  </a:solidFill>
                  <a:latin typeface="Gisha" panose="020B0502040204020203" pitchFamily="34" charset="-79"/>
                  <a:ea typeface="ヒラギノ角ゴ ProN W3" panose="020B0300000000000000" pitchFamily="34" charset="-128"/>
                  <a:cs typeface="Gisha" panose="020B0502040204020203" pitchFamily="34" charset="-79"/>
                </a:rPr>
                <a:t>“Step on the White Tiles” </a:t>
              </a:r>
              <a:r>
                <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is a game implemented using SmartFusion with several peripherals under its control. This game is designed with the intension of utilizing what we have learnt in EECS</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373</a:t>
              </a:r>
              <a:r>
                <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throughout this semester and have some fun at the same time!</a:t>
              </a:r>
            </a:p>
            <a:p>
              <a:pPr eaLnBrk="1" hangingPunct="1">
                <a:buClr>
                  <a:srgbClr val="000000"/>
                </a:buClr>
                <a:buSzPct val="100000"/>
                <a:buFont typeface="Times New Roman" panose="02020603050405020304" pitchFamily="18" charset="0"/>
                <a:buNone/>
                <a:defRPr/>
              </a:pPr>
              <a:endParaRPr lang="en-US" sz="36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eaLnBrk="1" hangingPunct="1">
                <a:buClr>
                  <a:srgbClr val="000000"/>
                </a:buClr>
                <a:buSzPct val="100000"/>
                <a:buFont typeface="Times New Roman" panose="02020603050405020304" pitchFamily="18" charset="0"/>
                <a:buNone/>
                <a:defRPr/>
              </a:pPr>
              <a:r>
                <a:rPr lang="en-US" sz="3200" b="1" dirty="0">
                  <a:solidFill>
                    <a:schemeClr val="tx2">
                      <a:lumMod val="75000"/>
                      <a:lumOff val="25000"/>
                    </a:schemeClr>
                  </a:solidFill>
                  <a:latin typeface="Gisha" panose="020F0502020204030204" pitchFamily="34" charset="0"/>
                  <a:ea typeface="ヒラギノ角ゴ ProN W3" panose="020B0300000000000000" pitchFamily="34" charset="-128"/>
                  <a:cs typeface="Gisha" panose="020F0502020204030204" pitchFamily="34" charset="0"/>
                </a:rPr>
                <a:t>Block Diagram:</a:t>
              </a:r>
              <a:endParaRPr lang="en-US" sz="1400" dirty="0">
                <a:solidFill>
                  <a:schemeClr val="tx1"/>
                </a:solidFill>
                <a:ea typeface="ヒラギノ角ゴ ProN W3" panose="020B0300000000000000" pitchFamily="34" charset="-128"/>
              </a:endParaRPr>
            </a:p>
            <a:p>
              <a:pPr eaLnBrk="1" hangingPunct="1">
                <a:buClr>
                  <a:srgbClr val="000000"/>
                </a:buClr>
                <a:buSzPct val="100000"/>
                <a:buFont typeface="Times New Roman" panose="02020603050405020304" pitchFamily="18" charset="0"/>
                <a:buNone/>
                <a:defRPr/>
              </a:pPr>
              <a:endParaRPr lang="en-US" sz="1600" dirty="0">
                <a:solidFill>
                  <a:schemeClr val="tx1"/>
                </a:solidFill>
                <a:ea typeface="ヒラギノ角ゴ ProN W3" panose="020B0300000000000000" pitchFamily="34" charset="-128"/>
              </a:endParaRPr>
            </a:p>
          </p:txBody>
        </p:sp>
        <p:sp>
          <p:nvSpPr>
            <p:cNvPr id="30" name="TextBox 29">
              <a:extLst>
                <a:ext uri="{FF2B5EF4-FFF2-40B4-BE49-F238E27FC236}">
                  <a16:creationId xmlns:a16="http://schemas.microsoft.com/office/drawing/2014/main" id="{5E885AEF-4600-284C-BFB0-D0F8C8AAE1C6}"/>
                </a:ext>
              </a:extLst>
            </p:cNvPr>
            <p:cNvSpPr txBox="1"/>
            <p:nvPr/>
          </p:nvSpPr>
          <p:spPr>
            <a:xfrm>
              <a:off x="1029365" y="18011304"/>
              <a:ext cx="8779324" cy="5232021"/>
            </a:xfrm>
            <a:prstGeom prst="rect">
              <a:avLst/>
            </a:prstGeom>
            <a:noFill/>
          </p:spPr>
          <p:txBody>
            <a:bodyPr>
              <a:spAutoFit/>
            </a:bodyPr>
            <a:lstStyle/>
            <a:p>
              <a:pPr eaLnBrk="1" hangingPunct="1">
                <a:buClr>
                  <a:srgbClr val="000000"/>
                </a:buClr>
                <a:buSzPct val="100000"/>
                <a:buFont typeface="Times New Roman" panose="02020603050405020304" pitchFamily="18" charset="0"/>
                <a:buNone/>
                <a:defRPr/>
              </a:pPr>
              <a:r>
                <a:rPr lang="en-US" sz="3200" b="1" dirty="0">
                  <a:solidFill>
                    <a:schemeClr val="tx2">
                      <a:lumMod val="75000"/>
                      <a:lumOff val="25000"/>
                    </a:schemeClr>
                  </a:solidFill>
                  <a:latin typeface="Gisha" panose="020B0502040204020203" pitchFamily="34" charset="-79"/>
                  <a:ea typeface="ヒラギノ角ゴ ProN W3" panose="020B0300000000000000" pitchFamily="34" charset="-128"/>
                  <a:cs typeface="Gisha" panose="020B0502040204020203" pitchFamily="34" charset="-79"/>
                </a:rPr>
                <a:t>FYI: How to Play this Game:</a:t>
              </a:r>
            </a:p>
            <a:p>
              <a:pPr algn="just" eaLnBrk="1" hangingPunct="1">
                <a:buClr>
                  <a:srgbClr val="000000"/>
                </a:buClr>
                <a:buSzPct val="100000"/>
                <a:buFont typeface="Times New Roman" panose="02020603050405020304" pitchFamily="18" charset="0"/>
                <a:buNone/>
                <a:defRPr/>
              </a:pPr>
              <a:r>
                <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Before stepping into the gaming area, please put on a pair of shoe </a:t>
              </a:r>
              <a:r>
                <a:rPr lang="en-US" altLang="zh-CN"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covers</a:t>
              </a:r>
              <a:r>
                <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 with different colors. This is very important for the position detection of out camera. Then, the controller will be handed to you so that you can choose the game speed and the song as you like. After you make the selections, stand on the back of the displaying area and the game will start when you are prepared. </a:t>
              </a:r>
              <a:endParaRPr lang="en-US" sz="3200" dirty="0">
                <a:solidFill>
                  <a:schemeClr val="tx1"/>
                </a:solidFill>
                <a:ea typeface="ヒラギノ角ゴ ProN W3" panose="020B0300000000000000" pitchFamily="34" charset="-128"/>
              </a:endParaRPr>
            </a:p>
            <a:p>
              <a:pPr eaLnBrk="1" hangingPunct="1">
                <a:buClr>
                  <a:srgbClr val="000000"/>
                </a:buClr>
                <a:buSzPct val="100000"/>
                <a:buFont typeface="Times New Roman" panose="02020603050405020304" pitchFamily="18" charset="0"/>
                <a:buNone/>
                <a:defRPr/>
              </a:pPr>
              <a:endParaRPr lang="en-US" sz="1400" dirty="0">
                <a:solidFill>
                  <a:schemeClr val="tx1"/>
                </a:solidFill>
                <a:ea typeface="ヒラギノ角ゴ ProN W3" panose="020B0300000000000000" pitchFamily="34" charset="-128"/>
              </a:endParaRPr>
            </a:p>
          </p:txBody>
        </p:sp>
        <p:pic>
          <p:nvPicPr>
            <p:cNvPr id="6211" name="Picture 16">
              <a:extLst>
                <a:ext uri="{FF2B5EF4-FFF2-40B4-BE49-F238E27FC236}">
                  <a16:creationId xmlns:a16="http://schemas.microsoft.com/office/drawing/2014/main" id="{3E5714E7-A628-4DD2-B8AF-26713EF98D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302" t="5621" r="10655" b="41418"/>
            <a:stretch>
              <a:fillRect/>
            </a:stretch>
          </p:blipFill>
          <p:spPr bwMode="auto">
            <a:xfrm>
              <a:off x="-221649" y="22949136"/>
              <a:ext cx="11173396" cy="993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6" name="Rectangle 47">
            <a:extLst>
              <a:ext uri="{FF2B5EF4-FFF2-40B4-BE49-F238E27FC236}">
                <a16:creationId xmlns:a16="http://schemas.microsoft.com/office/drawing/2014/main" id="{11687E65-0675-4D48-9E9F-24FACBC06FFA}"/>
              </a:ext>
            </a:extLst>
          </p:cNvPr>
          <p:cNvSpPr>
            <a:spLocks noChangeArrowheads="1"/>
          </p:cNvSpPr>
          <p:nvPr/>
        </p:nvSpPr>
        <p:spPr bwMode="auto">
          <a:xfrm>
            <a:off x="306388" y="6383338"/>
            <a:ext cx="9045575" cy="28492450"/>
          </a:xfrm>
          <a:prstGeom prst="rect">
            <a:avLst/>
          </a:prstGeom>
          <a:noFill/>
          <a:ln w="9525">
            <a:solidFill>
              <a:srgbClr val="6A799E"/>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6157" name="Rectangle 48">
            <a:extLst>
              <a:ext uri="{FF2B5EF4-FFF2-40B4-BE49-F238E27FC236}">
                <a16:creationId xmlns:a16="http://schemas.microsoft.com/office/drawing/2014/main" id="{218617EB-A5A0-49BC-86C8-BE2F5AB0D178}"/>
              </a:ext>
            </a:extLst>
          </p:cNvPr>
          <p:cNvSpPr>
            <a:spLocks noChangeArrowheads="1"/>
          </p:cNvSpPr>
          <p:nvPr/>
        </p:nvSpPr>
        <p:spPr bwMode="auto">
          <a:xfrm>
            <a:off x="9671050" y="6388100"/>
            <a:ext cx="9453563" cy="28457525"/>
          </a:xfrm>
          <a:prstGeom prst="rect">
            <a:avLst/>
          </a:prstGeom>
          <a:noFill/>
          <a:ln w="9525">
            <a:solidFill>
              <a:srgbClr val="6A799E"/>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6158" name="Rectangle 49">
            <a:extLst>
              <a:ext uri="{FF2B5EF4-FFF2-40B4-BE49-F238E27FC236}">
                <a16:creationId xmlns:a16="http://schemas.microsoft.com/office/drawing/2014/main" id="{C009A9CE-2A39-423A-9506-FFC34C79B620}"/>
              </a:ext>
            </a:extLst>
          </p:cNvPr>
          <p:cNvSpPr>
            <a:spLocks noChangeArrowheads="1"/>
          </p:cNvSpPr>
          <p:nvPr/>
        </p:nvSpPr>
        <p:spPr bwMode="auto">
          <a:xfrm>
            <a:off x="19442113" y="6419850"/>
            <a:ext cx="9451975" cy="28457525"/>
          </a:xfrm>
          <a:prstGeom prst="rect">
            <a:avLst/>
          </a:prstGeom>
          <a:noFill/>
          <a:ln w="9525">
            <a:solidFill>
              <a:srgbClr val="6A799E"/>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6159" name="TextBox 35">
            <a:extLst>
              <a:ext uri="{FF2B5EF4-FFF2-40B4-BE49-F238E27FC236}">
                <a16:creationId xmlns:a16="http://schemas.microsoft.com/office/drawing/2014/main" id="{31466397-BA86-4E97-87EF-CC265213E94B}"/>
              </a:ext>
            </a:extLst>
          </p:cNvPr>
          <p:cNvSpPr txBox="1">
            <a:spLocks noChangeArrowheads="1"/>
          </p:cNvSpPr>
          <p:nvPr/>
        </p:nvSpPr>
        <p:spPr bwMode="auto">
          <a:xfrm>
            <a:off x="9774238" y="7391400"/>
            <a:ext cx="9247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sz="3200" dirty="0">
                <a:solidFill>
                  <a:srgbClr val="7A8BB3"/>
                </a:solidFill>
                <a:latin typeface="Gisha" panose="020B0502040204020203" pitchFamily="34" charset="-79"/>
                <a:cs typeface="Gisha" panose="020B0502040204020203" pitchFamily="34" charset="-79"/>
              </a:rPr>
              <a:t>Memory-mapped I/O &amp; Advanced Peripheral Bus</a:t>
            </a:r>
          </a:p>
          <a:p>
            <a:pPr algn="just" eaLnBrk="1" hangingPunct="1">
              <a:buClr>
                <a:srgbClr val="000000"/>
              </a:buClr>
              <a:buSzPct val="100000"/>
              <a:buFont typeface="Times New Roman" panose="02020603050405020304" pitchFamily="18" charset="0"/>
              <a:buNone/>
            </a:pPr>
            <a:r>
              <a:rPr lang="en-US" altLang="en-US" sz="3200" dirty="0">
                <a:solidFill>
                  <a:schemeClr val="tx1"/>
                </a:solidFill>
                <a:latin typeface="Gisha" panose="020B0502040204020203" pitchFamily="34" charset="-79"/>
                <a:cs typeface="Gisha" panose="020B0502040204020203" pitchFamily="34" charset="-79"/>
              </a:rPr>
              <a:t>Instead of real memory at a given memory address, we have I/O devices respond. To control these ”memories”, we use APB as interface on peripherals. APB makes controlling signals with C code possible and simplify Verilog codes. </a:t>
            </a:r>
          </a:p>
          <a:p>
            <a:pPr algn="just" eaLnBrk="1" hangingPunct="1">
              <a:buClr>
                <a:srgbClr val="000000"/>
              </a:buClr>
              <a:buSzPct val="100000"/>
              <a:buFont typeface="Times New Roman" panose="02020603050405020304" pitchFamily="18" charset="0"/>
              <a:buNone/>
            </a:pPr>
            <a:endParaRPr lang="en-US" altLang="en-US" sz="1800" dirty="0">
              <a:solidFill>
                <a:schemeClr val="tx1"/>
              </a:solidFill>
              <a:latin typeface="Gisha" panose="020B0502040204020203" pitchFamily="34" charset="-79"/>
            </a:endParaRPr>
          </a:p>
          <a:p>
            <a:pPr algn="just" eaLnBrk="1" hangingPunct="1">
              <a:buClr>
                <a:srgbClr val="000000"/>
              </a:buClr>
              <a:buSzPct val="100000"/>
              <a:buFont typeface="Times New Roman" panose="02020603050405020304" pitchFamily="18" charset="0"/>
              <a:buNone/>
            </a:pPr>
            <a:endParaRPr lang="en-US" altLang="en-US" sz="1800" dirty="0">
              <a:solidFill>
                <a:schemeClr val="tx1"/>
              </a:solidFill>
              <a:latin typeface="Gisha" panose="020B0502040204020203" pitchFamily="34" charset="-79"/>
            </a:endParaRPr>
          </a:p>
          <a:p>
            <a:pPr algn="just" eaLnBrk="1" hangingPunct="1">
              <a:buClr>
                <a:srgbClr val="000000"/>
              </a:buClr>
              <a:buSzPct val="100000"/>
              <a:buFont typeface="Times New Roman" panose="02020603050405020304" pitchFamily="18" charset="0"/>
              <a:buNone/>
            </a:pPr>
            <a:r>
              <a:rPr lang="en-US" altLang="en-US" sz="1800" dirty="0">
                <a:solidFill>
                  <a:schemeClr val="tx1"/>
                </a:solidFill>
                <a:latin typeface="Gisha" panose="020B0502040204020203" pitchFamily="34" charset="-79"/>
              </a:rPr>
              <a:t>                                                              </a:t>
            </a:r>
            <a:endParaRPr lang="en-US" altLang="en-US" sz="2200" i="1" dirty="0">
              <a:solidFill>
                <a:srgbClr val="6A799E"/>
              </a:solidFill>
              <a:latin typeface="Gisha" panose="020B0502040204020203" pitchFamily="34" charset="-79"/>
            </a:endParaRPr>
          </a:p>
          <a:p>
            <a:pPr algn="just" eaLnBrk="1" hangingPunct="1">
              <a:buClr>
                <a:srgbClr val="000000"/>
              </a:buClr>
              <a:buSzPct val="100000"/>
              <a:buFont typeface="Times New Roman" panose="02020603050405020304" pitchFamily="18" charset="0"/>
              <a:buNone/>
            </a:pPr>
            <a:endParaRPr lang="en-US" altLang="en-US" sz="1800" dirty="0">
              <a:solidFill>
                <a:srgbClr val="7A8BB3"/>
              </a:solidFill>
              <a:latin typeface="Gisha" panose="020B0502040204020203" pitchFamily="34" charset="-79"/>
            </a:endParaRPr>
          </a:p>
        </p:txBody>
      </p:sp>
      <p:sp>
        <p:nvSpPr>
          <p:cNvPr id="75" name="TextBox 74">
            <a:extLst>
              <a:ext uri="{FF2B5EF4-FFF2-40B4-BE49-F238E27FC236}">
                <a16:creationId xmlns:a16="http://schemas.microsoft.com/office/drawing/2014/main" id="{95C79C32-73AB-F045-A1C9-456D184138EA}"/>
              </a:ext>
            </a:extLst>
          </p:cNvPr>
          <p:cNvSpPr txBox="1"/>
          <p:nvPr/>
        </p:nvSpPr>
        <p:spPr>
          <a:xfrm>
            <a:off x="19564350" y="26293763"/>
            <a:ext cx="9163050" cy="7478970"/>
          </a:xfrm>
          <a:prstGeom prst="rect">
            <a:avLst/>
          </a:prstGeom>
          <a:noFill/>
        </p:spPr>
        <p:txBody>
          <a:bodyPr wrap="square">
            <a:spAutoFit/>
          </a:bodyPr>
          <a:lstStyle/>
          <a:p>
            <a:pPr eaLnBrk="1" hangingPunct="1">
              <a:buClr>
                <a:srgbClr val="000000"/>
              </a:buClr>
              <a:buSzPct val="100000"/>
              <a:buFont typeface="Times New Roman" panose="02020603050405020304" pitchFamily="18" charset="0"/>
              <a:buNone/>
              <a:defRPr/>
            </a:pPr>
            <a:r>
              <a:rPr lang="en-US" sz="3200" b="1" dirty="0">
                <a:solidFill>
                  <a:schemeClr val="tx2">
                    <a:lumMod val="75000"/>
                    <a:lumOff val="25000"/>
                  </a:schemeClr>
                </a:solidFill>
                <a:latin typeface="Gisha" panose="020B0502040204020203" pitchFamily="34" charset="-79"/>
                <a:ea typeface="ヒラギノ角ゴ ProN W3" panose="020B0300000000000000" pitchFamily="34" charset="-128"/>
                <a:cs typeface="Gisha" panose="020B0502040204020203" pitchFamily="34" charset="-79"/>
              </a:rPr>
              <a:t>Conclusion:</a:t>
            </a:r>
          </a:p>
          <a:p>
            <a:pPr algn="just" eaLnBrk="1" hangingPunct="1">
              <a:buClr>
                <a:srgbClr val="000000"/>
              </a:buClr>
              <a:buSzPct val="100000"/>
              <a:buFont typeface="Times New Roman" panose="02020603050405020304" pitchFamily="18" charset="0"/>
              <a:buNone/>
              <a:defRPr/>
            </a:pPr>
            <a:r>
              <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“Step on the White Tiles” is a game based on the knowledge of embedded systems. In this project, a number of important concepts and techniques are implemented and used, and then they are integrated to form the entire project. </a:t>
            </a:r>
          </a:p>
          <a:p>
            <a:pPr algn="just" eaLnBrk="1" hangingPunct="1">
              <a:buClr>
                <a:srgbClr val="000000"/>
              </a:buClr>
              <a:buSzPct val="100000"/>
              <a:buFont typeface="Times New Roman" panose="02020603050405020304" pitchFamily="18" charset="0"/>
              <a:buNone/>
              <a:defRPr/>
            </a:pPr>
            <a:endPar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endParaRPr>
          </a:p>
          <a:p>
            <a:pPr algn="just" eaLnBrk="1" hangingPunct="1">
              <a:buClr>
                <a:srgbClr val="000000"/>
              </a:buClr>
              <a:buSzPct val="100000"/>
              <a:buFont typeface="Times New Roman" panose="02020603050405020304" pitchFamily="18" charset="0"/>
              <a:buNone/>
              <a:defRPr/>
            </a:pPr>
            <a:r>
              <a:rPr lang="en-US" sz="3200" dirty="0">
                <a:solidFill>
                  <a:schemeClr val="tx1"/>
                </a:solidFill>
                <a:latin typeface="Gisha" panose="020B0502040204020203" pitchFamily="34" charset="-79"/>
                <a:ea typeface="ヒラギノ角ゴ ProN W3" panose="020B0300000000000000" pitchFamily="34" charset="-128"/>
                <a:cs typeface="Gisha" panose="020B0502040204020203" pitchFamily="34" charset="-79"/>
              </a:rPr>
              <a:t>Making everything work individually and then collaborate together is not a easy thing, and a large number of conditions and restrictions need to be considered. Nevertheless, it is more than rewarding to have what are taught in class implemented in the real world. Beyond the course contents, we learned ways to perform reasonable analyses and make practical decisions.</a:t>
            </a:r>
          </a:p>
        </p:txBody>
      </p:sp>
      <p:sp>
        <p:nvSpPr>
          <p:cNvPr id="6162" name="TextBox 83">
            <a:extLst>
              <a:ext uri="{FF2B5EF4-FFF2-40B4-BE49-F238E27FC236}">
                <a16:creationId xmlns:a16="http://schemas.microsoft.com/office/drawing/2014/main" id="{56B45CA9-A387-47B9-97B4-2FBC676DBDCA}"/>
              </a:ext>
            </a:extLst>
          </p:cNvPr>
          <p:cNvSpPr txBox="1">
            <a:spLocks noChangeArrowheads="1"/>
          </p:cNvSpPr>
          <p:nvPr/>
        </p:nvSpPr>
        <p:spPr bwMode="auto">
          <a:xfrm>
            <a:off x="19507201" y="18805522"/>
            <a:ext cx="8874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sz="3200" dirty="0">
                <a:solidFill>
                  <a:srgbClr val="7A8BB3"/>
                </a:solidFill>
                <a:latin typeface="Gisha" panose="020B0502040204020203" pitchFamily="34" charset="-79"/>
              </a:rPr>
              <a:t>PIXY</a:t>
            </a:r>
          </a:p>
        </p:txBody>
      </p:sp>
      <p:grpSp>
        <p:nvGrpSpPr>
          <p:cNvPr id="6164" name="Group 5">
            <a:extLst>
              <a:ext uri="{FF2B5EF4-FFF2-40B4-BE49-F238E27FC236}">
                <a16:creationId xmlns:a16="http://schemas.microsoft.com/office/drawing/2014/main" id="{C37D0551-9E29-4383-A51F-ACD4B6C102BC}"/>
              </a:ext>
            </a:extLst>
          </p:cNvPr>
          <p:cNvGrpSpPr>
            <a:grpSpLocks/>
          </p:cNvGrpSpPr>
          <p:nvPr/>
        </p:nvGrpSpPr>
        <p:grpSpPr bwMode="auto">
          <a:xfrm>
            <a:off x="20826413" y="11350623"/>
            <a:ext cx="6296025" cy="6564315"/>
            <a:chOff x="11026776" y="21335399"/>
            <a:chExt cx="6296025" cy="6564917"/>
          </a:xfrm>
        </p:grpSpPr>
        <p:grpSp>
          <p:nvGrpSpPr>
            <p:cNvPr id="6187" name="Group 27">
              <a:extLst>
                <a:ext uri="{FF2B5EF4-FFF2-40B4-BE49-F238E27FC236}">
                  <a16:creationId xmlns:a16="http://schemas.microsoft.com/office/drawing/2014/main" id="{8DC36C37-C6EB-4679-9D87-D9CC85DF0701}"/>
                </a:ext>
              </a:extLst>
            </p:cNvPr>
            <p:cNvGrpSpPr>
              <a:grpSpLocks/>
            </p:cNvGrpSpPr>
            <p:nvPr/>
          </p:nvGrpSpPr>
          <p:grpSpPr bwMode="auto">
            <a:xfrm>
              <a:off x="11353801" y="21335399"/>
              <a:ext cx="5416550" cy="2141734"/>
              <a:chOff x="20740707" y="18699580"/>
              <a:chExt cx="5075383" cy="2161247"/>
            </a:xfrm>
          </p:grpSpPr>
          <p:sp>
            <p:nvSpPr>
              <p:cNvPr id="25" name="Rectangle 24">
                <a:extLst>
                  <a:ext uri="{FF2B5EF4-FFF2-40B4-BE49-F238E27FC236}">
                    <a16:creationId xmlns:a16="http://schemas.microsoft.com/office/drawing/2014/main" id="{05BD036D-5B5B-7740-9C95-CF81CA0BA012}"/>
                  </a:ext>
                </a:extLst>
              </p:cNvPr>
              <p:cNvSpPr/>
              <p:nvPr/>
            </p:nvSpPr>
            <p:spPr bwMode="auto">
              <a:xfrm>
                <a:off x="20740707" y="18699580"/>
                <a:ext cx="1616923" cy="2161247"/>
              </a:xfrm>
              <a:prstGeom prst="rect">
                <a:avLst/>
              </a:prstGeom>
              <a:solidFill>
                <a:srgbClr val="F7DD95"/>
              </a:solidFill>
              <a:ln w="9525" cap="flat" cmpd="sng" algn="ctr">
                <a:solidFill>
                  <a:schemeClr val="bg2"/>
                </a:solidFill>
                <a:prstDash val="solid"/>
                <a:round/>
                <a:headEnd type="none" w="med" len="med"/>
                <a:tailEnd type="none" w="med" len="med"/>
              </a:ln>
              <a:effectLst/>
            </p:spPr>
            <p:txBody>
              <a:bodyPr/>
              <a:lstStyle/>
              <a:p>
                <a:pPr algn="ctr" eaLnBrk="1" hangingPunct="1">
                  <a:buClr>
                    <a:srgbClr val="000000"/>
                  </a:buClr>
                  <a:buSzPct val="100000"/>
                  <a:buFont typeface="Times New Roman" panose="02020603050405020304" pitchFamily="18" charset="0"/>
                  <a:buNone/>
                  <a:defRPr/>
                </a:pPr>
                <a:r>
                  <a:rPr lang="en-US" sz="2000" b="1" dirty="0">
                    <a:solidFill>
                      <a:schemeClr val="tx1">
                        <a:lumMod val="95000"/>
                        <a:lumOff val="5000"/>
                      </a:schemeClr>
                    </a:solidFill>
                    <a:ea typeface="ヒラギノ角ゴ ProN W3" panose="020B0300000000000000" pitchFamily="34" charset="-128"/>
                  </a:rPr>
                  <a:t>MSS</a:t>
                </a:r>
              </a:p>
              <a:p>
                <a:pPr eaLnBrk="1" hangingPunct="1">
                  <a:buClr>
                    <a:srgbClr val="000000"/>
                  </a:buClr>
                  <a:buSzPct val="100000"/>
                  <a:buFont typeface="Times New Roman" panose="02020603050405020304" pitchFamily="18" charset="0"/>
                  <a:buNone/>
                  <a:defRPr/>
                </a:pPr>
                <a:endParaRPr lang="en-US" sz="3000" dirty="0">
                  <a:solidFill>
                    <a:schemeClr val="tx1">
                      <a:lumMod val="95000"/>
                      <a:lumOff val="5000"/>
                    </a:schemeClr>
                  </a:solidFill>
                  <a:ea typeface="ヒラギノ角ゴ ProN W3" panose="020B0300000000000000" pitchFamily="34" charset="-128"/>
                </a:endParaRPr>
              </a:p>
              <a:p>
                <a:pPr eaLnBrk="1" hangingPunct="1">
                  <a:buClr>
                    <a:srgbClr val="000000"/>
                  </a:buClr>
                  <a:buSzPct val="100000"/>
                  <a:buFont typeface="Times New Roman" panose="02020603050405020304" pitchFamily="18" charset="0"/>
                  <a:buNone/>
                  <a:defRPr/>
                </a:pPr>
                <a:r>
                  <a:rPr lang="en-US" sz="3000" dirty="0">
                    <a:solidFill>
                      <a:schemeClr val="tx1">
                        <a:lumMod val="95000"/>
                        <a:lumOff val="5000"/>
                      </a:schemeClr>
                    </a:solidFill>
                    <a:ea typeface="ヒラギノ角ゴ ProN W3" panose="020B0300000000000000" pitchFamily="34" charset="-128"/>
                  </a:rPr>
                  <a:t>		</a:t>
                </a:r>
                <a:r>
                  <a:rPr lang="zh-CN" altLang="en-US" sz="3000" dirty="0">
                    <a:solidFill>
                      <a:schemeClr val="tx1">
                        <a:lumMod val="95000"/>
                        <a:lumOff val="5000"/>
                      </a:schemeClr>
                    </a:solidFill>
                    <a:ea typeface="ヒラギノ角ゴ ProN W3" panose="020B0300000000000000" pitchFamily="34" charset="-128"/>
                  </a:rPr>
                  <a:t>   </a:t>
                </a:r>
                <a:r>
                  <a:rPr lang="en-US" sz="1600" dirty="0">
                    <a:solidFill>
                      <a:schemeClr val="tx2">
                        <a:lumMod val="75000"/>
                        <a:lumOff val="25000"/>
                      </a:schemeClr>
                    </a:solidFill>
                    <a:ea typeface="ヒラギノ角ゴ ProN W3" panose="020B0300000000000000" pitchFamily="34" charset="-128"/>
                  </a:rPr>
                  <a:t>TX</a:t>
                </a:r>
              </a:p>
            </p:txBody>
          </p:sp>
          <p:sp>
            <p:nvSpPr>
              <p:cNvPr id="58" name="Rectangle 57">
                <a:extLst>
                  <a:ext uri="{FF2B5EF4-FFF2-40B4-BE49-F238E27FC236}">
                    <a16:creationId xmlns:a16="http://schemas.microsoft.com/office/drawing/2014/main" id="{D68C6D1D-B0BC-4D4F-8DF5-963F7F982F01}"/>
                  </a:ext>
                </a:extLst>
              </p:cNvPr>
              <p:cNvSpPr/>
              <p:nvPr/>
            </p:nvSpPr>
            <p:spPr bwMode="auto">
              <a:xfrm>
                <a:off x="24115866" y="18699580"/>
                <a:ext cx="1700224" cy="2161247"/>
              </a:xfrm>
              <a:prstGeom prst="rect">
                <a:avLst/>
              </a:prstGeom>
              <a:solidFill>
                <a:srgbClr val="B5C9E9"/>
              </a:solidFill>
              <a:ln w="9525" cap="flat" cmpd="sng" algn="ctr">
                <a:solidFill>
                  <a:schemeClr val="bg2"/>
                </a:solidFill>
                <a:prstDash val="solid"/>
                <a:round/>
                <a:headEnd type="none" w="med" len="med"/>
                <a:tailEnd type="none" w="med" len="med"/>
              </a:ln>
              <a:effectLst/>
            </p:spPr>
            <p:txBody>
              <a:bodyPr/>
              <a:lstStyle/>
              <a:p>
                <a:pPr eaLnBrk="1" hangingPunct="1">
                  <a:buClr>
                    <a:srgbClr val="000000"/>
                  </a:buClr>
                  <a:buSzPct val="100000"/>
                  <a:buFont typeface="Times New Roman" panose="02020603050405020304" pitchFamily="18" charset="0"/>
                  <a:buNone/>
                  <a:defRPr/>
                </a:pPr>
                <a:r>
                  <a:rPr lang="zh-CN" altLang="en-US" sz="1800" dirty="0">
                    <a:solidFill>
                      <a:schemeClr val="tx1">
                        <a:lumMod val="95000"/>
                        <a:lumOff val="5000"/>
                      </a:schemeClr>
                    </a:solidFill>
                    <a:ea typeface="ヒラギノ角ゴ ProN W3" panose="020B0300000000000000" pitchFamily="34" charset="-128"/>
                  </a:rPr>
                  <a:t>         </a:t>
                </a:r>
                <a:r>
                  <a:rPr lang="en-US" sz="2000" b="1" dirty="0">
                    <a:solidFill>
                      <a:schemeClr val="tx1">
                        <a:lumMod val="95000"/>
                        <a:lumOff val="5000"/>
                      </a:schemeClr>
                    </a:solidFill>
                    <a:ea typeface="ヒラギノ角ゴ ProN W3" panose="020B0300000000000000" pitchFamily="34" charset="-128"/>
                  </a:rPr>
                  <a:t>LCD</a:t>
                </a:r>
              </a:p>
              <a:p>
                <a:pPr eaLnBrk="1" hangingPunct="1">
                  <a:buClr>
                    <a:srgbClr val="000000"/>
                  </a:buClr>
                  <a:buSzPct val="100000"/>
                  <a:buFont typeface="Times New Roman" panose="02020603050405020304" pitchFamily="18" charset="0"/>
                  <a:buNone/>
                  <a:defRPr/>
                </a:pPr>
                <a:endParaRPr lang="en-US" sz="1800" dirty="0">
                  <a:solidFill>
                    <a:schemeClr val="tx1">
                      <a:lumMod val="95000"/>
                      <a:lumOff val="5000"/>
                    </a:schemeClr>
                  </a:solidFill>
                  <a:ea typeface="ヒラギノ角ゴ ProN W3" panose="020B0300000000000000" pitchFamily="34" charset="-128"/>
                </a:endParaRPr>
              </a:p>
              <a:p>
                <a:pPr eaLnBrk="1" hangingPunct="1">
                  <a:buClr>
                    <a:srgbClr val="000000"/>
                  </a:buClr>
                  <a:buSzPct val="100000"/>
                  <a:buFont typeface="Times New Roman" panose="02020603050405020304" pitchFamily="18" charset="0"/>
                  <a:buNone/>
                  <a:defRPr/>
                </a:pPr>
                <a:r>
                  <a:rPr lang="en-US" sz="1800" dirty="0">
                    <a:solidFill>
                      <a:schemeClr val="tx1">
                        <a:lumMod val="95000"/>
                        <a:lumOff val="5000"/>
                      </a:schemeClr>
                    </a:solidFill>
                    <a:ea typeface="ヒラギノ角ゴ ProN W3" panose="020B0300000000000000" pitchFamily="34" charset="-128"/>
                  </a:rPr>
                  <a:t>   </a:t>
                </a:r>
              </a:p>
              <a:p>
                <a:pPr eaLnBrk="1" hangingPunct="1">
                  <a:buClr>
                    <a:srgbClr val="000000"/>
                  </a:buClr>
                  <a:buSzPct val="100000"/>
                  <a:buFont typeface="Times New Roman" panose="02020603050405020304" pitchFamily="18" charset="0"/>
                  <a:buNone/>
                  <a:defRPr/>
                </a:pPr>
                <a:endParaRPr lang="en-US" sz="1800" dirty="0">
                  <a:solidFill>
                    <a:schemeClr val="tx1">
                      <a:lumMod val="95000"/>
                      <a:lumOff val="5000"/>
                    </a:schemeClr>
                  </a:solidFill>
                  <a:ea typeface="ヒラギノ角ゴ ProN W3" panose="020B0300000000000000" pitchFamily="34" charset="-128"/>
                </a:endParaRPr>
              </a:p>
              <a:p>
                <a:pPr eaLnBrk="1" hangingPunct="1">
                  <a:buClr>
                    <a:srgbClr val="000000"/>
                  </a:buClr>
                  <a:buSzPct val="100000"/>
                  <a:buFont typeface="Times New Roman" panose="02020603050405020304" pitchFamily="18" charset="0"/>
                  <a:buNone/>
                  <a:defRPr/>
                </a:pPr>
                <a:endParaRPr lang="en-US" sz="1600" dirty="0">
                  <a:solidFill>
                    <a:schemeClr val="tx2">
                      <a:lumMod val="75000"/>
                      <a:lumOff val="25000"/>
                    </a:schemeClr>
                  </a:solidFill>
                  <a:ea typeface="ヒラギノ角ゴ ProN W3" panose="020B0300000000000000" pitchFamily="34" charset="-128"/>
                </a:endParaRPr>
              </a:p>
              <a:p>
                <a:pPr eaLnBrk="1" hangingPunct="1">
                  <a:buClr>
                    <a:srgbClr val="000000"/>
                  </a:buClr>
                  <a:buSzPct val="100000"/>
                  <a:buFont typeface="Times New Roman" panose="02020603050405020304" pitchFamily="18" charset="0"/>
                  <a:buNone/>
                  <a:defRPr/>
                </a:pPr>
                <a:r>
                  <a:rPr lang="en-US" sz="1600" dirty="0">
                    <a:solidFill>
                      <a:schemeClr val="tx2">
                        <a:lumMod val="75000"/>
                        <a:lumOff val="25000"/>
                      </a:schemeClr>
                    </a:solidFill>
                    <a:ea typeface="ヒラギノ角ゴ ProN W3" panose="020B0300000000000000" pitchFamily="34" charset="-128"/>
                  </a:rPr>
                  <a:t>RX</a:t>
                </a:r>
              </a:p>
            </p:txBody>
          </p:sp>
          <p:cxnSp>
            <p:nvCxnSpPr>
              <p:cNvPr id="6199" name="Elbow Connector 26">
                <a:extLst>
                  <a:ext uri="{FF2B5EF4-FFF2-40B4-BE49-F238E27FC236}">
                    <a16:creationId xmlns:a16="http://schemas.microsoft.com/office/drawing/2014/main" id="{A7E8F0D9-D308-414A-A7BC-7CE3FB5CAAF8}"/>
                  </a:ext>
                </a:extLst>
              </p:cNvPr>
              <p:cNvCxnSpPr>
                <a:cxnSpLocks/>
                <a:endCxn id="25" idx="3"/>
              </p:cNvCxnSpPr>
              <p:nvPr/>
            </p:nvCxnSpPr>
            <p:spPr bwMode="auto">
              <a:xfrm rot="10800000">
                <a:off x="22357630" y="19780204"/>
                <a:ext cx="1758236" cy="460608"/>
              </a:xfrm>
              <a:prstGeom prst="bentConnector3">
                <a:avLst>
                  <a:gd name="adj1" fmla="val 50000"/>
                </a:avLst>
              </a:prstGeom>
              <a:noFill/>
              <a:ln w="9525">
                <a:solidFill>
                  <a:srgbClr val="595959"/>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188" name="Group 34">
              <a:extLst>
                <a:ext uri="{FF2B5EF4-FFF2-40B4-BE49-F238E27FC236}">
                  <a16:creationId xmlns:a16="http://schemas.microsoft.com/office/drawing/2014/main" id="{4037FC50-DD12-49F5-9816-2DA79C9BEEA2}"/>
                </a:ext>
              </a:extLst>
            </p:cNvPr>
            <p:cNvGrpSpPr>
              <a:grpSpLocks/>
            </p:cNvGrpSpPr>
            <p:nvPr/>
          </p:nvGrpSpPr>
          <p:grpSpPr bwMode="auto">
            <a:xfrm>
              <a:off x="11026776" y="24783764"/>
              <a:ext cx="6296025" cy="2348128"/>
              <a:chOff x="20762453" y="20892186"/>
              <a:chExt cx="6295140" cy="2348147"/>
            </a:xfrm>
          </p:grpSpPr>
          <p:sp>
            <p:nvSpPr>
              <p:cNvPr id="63" name="Rectangle 62">
                <a:extLst>
                  <a:ext uri="{FF2B5EF4-FFF2-40B4-BE49-F238E27FC236}">
                    <a16:creationId xmlns:a16="http://schemas.microsoft.com/office/drawing/2014/main" id="{128861C9-EC0F-2F46-8165-5A754EE9DB36}"/>
                  </a:ext>
                </a:extLst>
              </p:cNvPr>
              <p:cNvSpPr/>
              <p:nvPr/>
            </p:nvSpPr>
            <p:spPr bwMode="auto">
              <a:xfrm>
                <a:off x="20762453" y="20892186"/>
                <a:ext cx="2123776" cy="2348147"/>
              </a:xfrm>
              <a:prstGeom prst="rect">
                <a:avLst/>
              </a:prstGeom>
              <a:solidFill>
                <a:srgbClr val="F7DD95"/>
              </a:solidFill>
              <a:ln w="9525" cap="flat" cmpd="sng" algn="ctr">
                <a:solidFill>
                  <a:schemeClr val="bg2"/>
                </a:solidFill>
                <a:prstDash val="solid"/>
                <a:round/>
                <a:headEnd type="none" w="med" len="med"/>
                <a:tailEnd type="none" w="med" len="med"/>
              </a:ln>
              <a:effectLst/>
            </p:spPr>
            <p:txBody>
              <a:bodyPr/>
              <a:lstStyle/>
              <a:p>
                <a:pPr algn="ctr" eaLnBrk="1" hangingPunct="1">
                  <a:buClr>
                    <a:srgbClr val="000000"/>
                  </a:buClr>
                  <a:buSzPct val="100000"/>
                  <a:buFont typeface="Times New Roman" panose="02020603050405020304" pitchFamily="18" charset="0"/>
                  <a:buNone/>
                  <a:defRPr/>
                </a:pPr>
                <a:r>
                  <a:rPr lang="en-US" sz="2000" b="1" dirty="0">
                    <a:solidFill>
                      <a:schemeClr val="tx1">
                        <a:lumMod val="95000"/>
                        <a:lumOff val="5000"/>
                      </a:schemeClr>
                    </a:solidFill>
                    <a:ea typeface="ヒラギノ角ゴ ProN W3" panose="020B0300000000000000" pitchFamily="34" charset="-128"/>
                  </a:rPr>
                  <a:t>MSS</a:t>
                </a:r>
              </a:p>
              <a:p>
                <a:pPr algn="ctr" eaLnBrk="1" hangingPunct="1">
                  <a:buClr>
                    <a:srgbClr val="000000"/>
                  </a:buClr>
                  <a:buSzPct val="100000"/>
                  <a:buFont typeface="Times New Roman" panose="02020603050405020304" pitchFamily="18" charset="0"/>
                  <a:buNone/>
                  <a:defRPr/>
                </a:pPr>
                <a:endParaRPr lang="en-US" sz="2000" dirty="0">
                  <a:solidFill>
                    <a:schemeClr val="tx1">
                      <a:lumMod val="95000"/>
                      <a:lumOff val="5000"/>
                    </a:schemeClr>
                  </a:solidFill>
                  <a:ea typeface="ヒラギノ角ゴ ProN W3" panose="020B0300000000000000" pitchFamily="34" charset="-128"/>
                </a:endParaRPr>
              </a:p>
              <a:p>
                <a:pPr algn="r" eaLnBrk="1" hangingPunct="1">
                  <a:buClr>
                    <a:srgbClr val="000000"/>
                  </a:buClr>
                  <a:buSzPct val="100000"/>
                  <a:buFont typeface="Times New Roman" panose="02020603050405020304" pitchFamily="18" charset="0"/>
                  <a:buNone/>
                  <a:defRPr/>
                </a:pPr>
                <a:r>
                  <a:rPr lang="en-US" sz="2000" dirty="0">
                    <a:solidFill>
                      <a:schemeClr val="tx1">
                        <a:lumMod val="95000"/>
                        <a:lumOff val="5000"/>
                      </a:schemeClr>
                    </a:solidFill>
                    <a:ea typeface="ヒラギノ角ゴ ProN W3" panose="020B0300000000000000" pitchFamily="34" charset="-128"/>
                  </a:rPr>
                  <a:t>			 </a:t>
                </a:r>
                <a:r>
                  <a:rPr lang="en-US" sz="1600" dirty="0">
                    <a:solidFill>
                      <a:schemeClr val="tx2">
                        <a:lumMod val="75000"/>
                        <a:lumOff val="25000"/>
                      </a:schemeClr>
                    </a:solidFill>
                    <a:ea typeface="ヒラギノ角ゴ ProN W3" panose="020B0300000000000000" pitchFamily="34" charset="-128"/>
                  </a:rPr>
                  <a:t>SCK</a:t>
                </a:r>
              </a:p>
              <a:p>
                <a:pPr algn="r" eaLnBrk="1" hangingPunct="1">
                  <a:buClr>
                    <a:srgbClr val="000000"/>
                  </a:buClr>
                  <a:buSzPct val="100000"/>
                  <a:buFont typeface="Times New Roman" panose="02020603050405020304" pitchFamily="18" charset="0"/>
                  <a:buNone/>
                  <a:defRPr/>
                </a:pPr>
                <a:r>
                  <a:rPr lang="en-US" sz="1600" dirty="0">
                    <a:solidFill>
                      <a:schemeClr val="tx2">
                        <a:lumMod val="75000"/>
                        <a:lumOff val="25000"/>
                      </a:schemeClr>
                    </a:solidFill>
                    <a:ea typeface="ヒラギノ角ゴ ProN W3" panose="020B0300000000000000" pitchFamily="34" charset="-128"/>
                  </a:rPr>
                  <a:t>           </a:t>
                </a:r>
                <a:r>
                  <a:rPr lang="zh-CN" altLang="en-US" sz="1600" dirty="0">
                    <a:solidFill>
                      <a:schemeClr val="tx2">
                        <a:lumMod val="75000"/>
                        <a:lumOff val="25000"/>
                      </a:schemeClr>
                    </a:solidFill>
                    <a:ea typeface="ヒラギノ角ゴ ProN W3" panose="020B0300000000000000" pitchFamily="34" charset="-128"/>
                  </a:rPr>
                  <a:t>            </a:t>
                </a:r>
                <a:r>
                  <a:rPr lang="en-US" sz="1600" dirty="0">
                    <a:solidFill>
                      <a:schemeClr val="tx2">
                        <a:lumMod val="75000"/>
                        <a:lumOff val="25000"/>
                      </a:schemeClr>
                    </a:solidFill>
                    <a:ea typeface="ヒラギノ角ゴ ProN W3" panose="020B0300000000000000" pitchFamily="34" charset="-128"/>
                  </a:rPr>
                  <a:t> MOSI</a:t>
                </a:r>
              </a:p>
              <a:p>
                <a:pPr algn="r" eaLnBrk="1" hangingPunct="1">
                  <a:buClr>
                    <a:srgbClr val="000000"/>
                  </a:buClr>
                  <a:buSzPct val="100000"/>
                  <a:buFont typeface="Times New Roman" panose="02020603050405020304" pitchFamily="18" charset="0"/>
                  <a:buNone/>
                  <a:defRPr/>
                </a:pPr>
                <a:r>
                  <a:rPr lang="en-US" sz="1600" dirty="0">
                    <a:solidFill>
                      <a:schemeClr val="tx2">
                        <a:lumMod val="75000"/>
                        <a:lumOff val="25000"/>
                      </a:schemeClr>
                    </a:solidFill>
                    <a:ea typeface="ヒラギノ角ゴ ProN W3" panose="020B0300000000000000" pitchFamily="34" charset="-128"/>
                  </a:rPr>
                  <a:t> </a:t>
                </a:r>
                <a:r>
                  <a:rPr lang="zh-CN" altLang="en-US" sz="1600" dirty="0">
                    <a:solidFill>
                      <a:schemeClr val="tx2">
                        <a:lumMod val="75000"/>
                        <a:lumOff val="25000"/>
                      </a:schemeClr>
                    </a:solidFill>
                    <a:ea typeface="ヒラギノ角ゴ ProN W3" panose="020B0300000000000000" pitchFamily="34" charset="-128"/>
                  </a:rPr>
                  <a:t> </a:t>
                </a:r>
                <a:r>
                  <a:rPr lang="en-US" sz="1600" dirty="0">
                    <a:solidFill>
                      <a:schemeClr val="tx2">
                        <a:lumMod val="75000"/>
                        <a:lumOff val="25000"/>
                      </a:schemeClr>
                    </a:solidFill>
                    <a:ea typeface="ヒラギノ角ゴ ProN W3" panose="020B0300000000000000" pitchFamily="34" charset="-128"/>
                  </a:rPr>
                  <a:t>       </a:t>
                </a:r>
                <a:r>
                  <a:rPr lang="zh-CN" altLang="en-US" sz="1600" dirty="0">
                    <a:solidFill>
                      <a:schemeClr val="tx2">
                        <a:lumMod val="75000"/>
                        <a:lumOff val="25000"/>
                      </a:schemeClr>
                    </a:solidFill>
                    <a:ea typeface="ヒラギノ角ゴ ProN W3" panose="020B0300000000000000" pitchFamily="34" charset="-128"/>
                  </a:rPr>
                  <a:t>               </a:t>
                </a:r>
                <a:r>
                  <a:rPr lang="en-US" sz="1600" dirty="0">
                    <a:solidFill>
                      <a:schemeClr val="tx2">
                        <a:lumMod val="75000"/>
                        <a:lumOff val="25000"/>
                      </a:schemeClr>
                    </a:solidFill>
                    <a:ea typeface="ヒラギノ角ゴ ProN W3" panose="020B0300000000000000" pitchFamily="34" charset="-128"/>
                  </a:rPr>
                  <a:t>MISO</a:t>
                </a:r>
              </a:p>
              <a:p>
                <a:pPr algn="r" eaLnBrk="1" hangingPunct="1">
                  <a:buClr>
                    <a:srgbClr val="000000"/>
                  </a:buClr>
                  <a:buSzPct val="100000"/>
                  <a:buFont typeface="Times New Roman" panose="02020603050405020304" pitchFamily="18" charset="0"/>
                  <a:buNone/>
                  <a:defRPr/>
                </a:pPr>
                <a:r>
                  <a:rPr lang="en-US" sz="1600" dirty="0">
                    <a:solidFill>
                      <a:schemeClr val="tx2">
                        <a:lumMod val="75000"/>
                        <a:lumOff val="25000"/>
                      </a:schemeClr>
                    </a:solidFill>
                    <a:ea typeface="ヒラギノ角ゴ ProN W3" panose="020B0300000000000000" pitchFamily="34" charset="-128"/>
                  </a:rPr>
                  <a:t>              </a:t>
                </a:r>
                <a:r>
                  <a:rPr lang="zh-CN" altLang="en-US" sz="1600" dirty="0">
                    <a:solidFill>
                      <a:schemeClr val="tx2">
                        <a:lumMod val="75000"/>
                        <a:lumOff val="25000"/>
                      </a:schemeClr>
                    </a:solidFill>
                    <a:ea typeface="ヒラギノ角ゴ ProN W3" panose="020B0300000000000000" pitchFamily="34" charset="-128"/>
                  </a:rPr>
                  <a:t>           </a:t>
                </a:r>
                <a:r>
                  <a:rPr lang="en-US" altLang="zh-CN" sz="1600" dirty="0">
                    <a:solidFill>
                      <a:schemeClr val="tx2">
                        <a:lumMod val="75000"/>
                        <a:lumOff val="25000"/>
                      </a:schemeClr>
                    </a:solidFill>
                    <a:ea typeface="ヒラギノ角ゴ ProN W3" panose="020B0300000000000000" pitchFamily="34" charset="-128"/>
                  </a:rPr>
                  <a:t> </a:t>
                </a:r>
                <a:r>
                  <a:rPr lang="zh-CN" altLang="en-US" sz="1600" dirty="0">
                    <a:solidFill>
                      <a:schemeClr val="tx2">
                        <a:lumMod val="75000"/>
                        <a:lumOff val="25000"/>
                      </a:schemeClr>
                    </a:solidFill>
                    <a:ea typeface="ヒラギノ角ゴ ProN W3" panose="020B0300000000000000" pitchFamily="34" charset="-128"/>
                  </a:rPr>
                  <a:t> </a:t>
                </a:r>
                <a:r>
                  <a:rPr lang="en-US" sz="1600" dirty="0">
                    <a:solidFill>
                      <a:schemeClr val="tx2">
                        <a:lumMod val="75000"/>
                        <a:lumOff val="25000"/>
                      </a:schemeClr>
                    </a:solidFill>
                    <a:ea typeface="ヒラギノ角ゴ ProN W3" panose="020B0300000000000000" pitchFamily="34" charset="-128"/>
                  </a:rPr>
                  <a:t>SS</a:t>
                </a:r>
              </a:p>
              <a:p>
                <a:pPr algn="r" eaLnBrk="1" hangingPunct="1">
                  <a:buClr>
                    <a:srgbClr val="000000"/>
                  </a:buClr>
                  <a:buSzPct val="100000"/>
                  <a:buFont typeface="Times New Roman" panose="02020603050405020304" pitchFamily="18" charset="0"/>
                  <a:buNone/>
                  <a:defRPr/>
                </a:pPr>
                <a:r>
                  <a:rPr lang="en-US" sz="3000" dirty="0">
                    <a:solidFill>
                      <a:schemeClr val="tx1">
                        <a:lumMod val="95000"/>
                        <a:lumOff val="5000"/>
                      </a:schemeClr>
                    </a:solidFill>
                    <a:ea typeface="ヒラギノ角ゴ ProN W3" panose="020B0300000000000000" pitchFamily="34" charset="-128"/>
                  </a:rPr>
                  <a:t>	</a:t>
                </a:r>
                <a:endParaRPr lang="en-US" sz="3000" dirty="0">
                  <a:solidFill>
                    <a:schemeClr val="tx2">
                      <a:lumMod val="75000"/>
                      <a:lumOff val="25000"/>
                    </a:schemeClr>
                  </a:solidFill>
                  <a:ea typeface="ヒラギノ角ゴ ProN W3" panose="020B0300000000000000" pitchFamily="34" charset="-128"/>
                </a:endParaRPr>
              </a:p>
            </p:txBody>
          </p:sp>
          <p:sp>
            <p:nvSpPr>
              <p:cNvPr id="64" name="Rectangle 63">
                <a:extLst>
                  <a:ext uri="{FF2B5EF4-FFF2-40B4-BE49-F238E27FC236}">
                    <a16:creationId xmlns:a16="http://schemas.microsoft.com/office/drawing/2014/main" id="{335820D2-0084-7D47-B500-EC05B562E0EC}"/>
                  </a:ext>
                </a:extLst>
              </p:cNvPr>
              <p:cNvSpPr/>
              <p:nvPr/>
            </p:nvSpPr>
            <p:spPr bwMode="auto">
              <a:xfrm>
                <a:off x="24919531" y="20892186"/>
                <a:ext cx="2138062" cy="2348147"/>
              </a:xfrm>
              <a:prstGeom prst="rect">
                <a:avLst/>
              </a:prstGeom>
              <a:solidFill>
                <a:srgbClr val="FBD1E0"/>
              </a:solidFill>
              <a:ln w="9525" cap="flat" cmpd="sng" algn="ctr">
                <a:solidFill>
                  <a:schemeClr val="bg2"/>
                </a:solidFill>
                <a:prstDash val="solid"/>
                <a:round/>
                <a:headEnd type="none" w="med" len="med"/>
                <a:tailEnd type="none" w="med" len="med"/>
              </a:ln>
              <a:effectLst/>
            </p:spPr>
            <p:txBody>
              <a:bodyPr/>
              <a:lstStyle/>
              <a:p>
                <a:pPr algn="ctr" eaLnBrk="1" hangingPunct="1">
                  <a:buClr>
                    <a:srgbClr val="000000"/>
                  </a:buClr>
                  <a:buSzPct val="100000"/>
                  <a:buFont typeface="Times New Roman" panose="02020603050405020304" pitchFamily="18" charset="0"/>
                  <a:buNone/>
                  <a:defRPr/>
                </a:pPr>
                <a:r>
                  <a:rPr lang="en-US" sz="2000" b="1" dirty="0">
                    <a:solidFill>
                      <a:schemeClr val="tx1">
                        <a:lumMod val="95000"/>
                        <a:lumOff val="5000"/>
                      </a:schemeClr>
                    </a:solidFill>
                    <a:ea typeface="ヒラギノ角ゴ ProN W3" panose="020B0300000000000000" pitchFamily="34" charset="-128"/>
                  </a:rPr>
                  <a:t>PIXY</a:t>
                </a:r>
              </a:p>
              <a:p>
                <a:pPr algn="ctr" eaLnBrk="1" hangingPunct="1">
                  <a:spcAft>
                    <a:spcPts val="600"/>
                  </a:spcAft>
                  <a:buClr>
                    <a:srgbClr val="000000"/>
                  </a:buClr>
                  <a:buSzPct val="100000"/>
                  <a:buFont typeface="Times New Roman" panose="02020603050405020304" pitchFamily="18" charset="0"/>
                  <a:buNone/>
                  <a:defRPr/>
                </a:pPr>
                <a:endParaRPr lang="en-US" sz="2000" dirty="0">
                  <a:solidFill>
                    <a:schemeClr val="tx1">
                      <a:lumMod val="95000"/>
                      <a:lumOff val="5000"/>
                    </a:schemeClr>
                  </a:solidFill>
                  <a:ea typeface="ヒラギノ角ゴ ProN W3" panose="020B0300000000000000" pitchFamily="34" charset="-128"/>
                </a:endParaRPr>
              </a:p>
              <a:p>
                <a:pPr eaLnBrk="1" hangingPunct="1">
                  <a:buClr>
                    <a:srgbClr val="000000"/>
                  </a:buClr>
                  <a:buSzPct val="100000"/>
                  <a:buFont typeface="Times New Roman" panose="02020603050405020304" pitchFamily="18" charset="0"/>
                  <a:buNone/>
                  <a:defRPr/>
                </a:pPr>
                <a:r>
                  <a:rPr lang="en-US" sz="1600" dirty="0">
                    <a:solidFill>
                      <a:schemeClr val="tx2">
                        <a:lumMod val="75000"/>
                        <a:lumOff val="25000"/>
                      </a:schemeClr>
                    </a:solidFill>
                    <a:ea typeface="ヒラギノ角ゴ ProN W3" panose="020B0300000000000000" pitchFamily="34" charset="-128"/>
                  </a:rPr>
                  <a:t>SCK </a:t>
                </a:r>
              </a:p>
              <a:p>
                <a:pPr eaLnBrk="1" hangingPunct="1">
                  <a:buClr>
                    <a:srgbClr val="000000"/>
                  </a:buClr>
                  <a:buSzPct val="100000"/>
                  <a:buFont typeface="Times New Roman" panose="02020603050405020304" pitchFamily="18" charset="0"/>
                  <a:buNone/>
                  <a:defRPr/>
                </a:pPr>
                <a:r>
                  <a:rPr lang="en-US" sz="1600" dirty="0">
                    <a:solidFill>
                      <a:schemeClr val="tx2">
                        <a:lumMod val="75000"/>
                        <a:lumOff val="25000"/>
                      </a:schemeClr>
                    </a:solidFill>
                    <a:ea typeface="ヒラギノ角ゴ ProN W3" panose="020B0300000000000000" pitchFamily="34" charset="-128"/>
                  </a:rPr>
                  <a:t>MOSI</a:t>
                </a:r>
              </a:p>
              <a:p>
                <a:pPr eaLnBrk="1" hangingPunct="1">
                  <a:buClr>
                    <a:srgbClr val="000000"/>
                  </a:buClr>
                  <a:buSzPct val="100000"/>
                  <a:buFont typeface="Times New Roman" panose="02020603050405020304" pitchFamily="18" charset="0"/>
                  <a:buNone/>
                  <a:defRPr/>
                </a:pPr>
                <a:r>
                  <a:rPr lang="en-US" sz="1600" dirty="0">
                    <a:solidFill>
                      <a:schemeClr val="tx2">
                        <a:lumMod val="75000"/>
                        <a:lumOff val="25000"/>
                      </a:schemeClr>
                    </a:solidFill>
                    <a:ea typeface="ヒラギノ角ゴ ProN W3" panose="020B0300000000000000" pitchFamily="34" charset="-128"/>
                  </a:rPr>
                  <a:t>MISO</a:t>
                </a:r>
              </a:p>
              <a:p>
                <a:pPr eaLnBrk="1" hangingPunct="1">
                  <a:buClr>
                    <a:srgbClr val="000000"/>
                  </a:buClr>
                  <a:buSzPct val="100000"/>
                  <a:buFont typeface="Times New Roman" panose="02020603050405020304" pitchFamily="18" charset="0"/>
                  <a:buNone/>
                  <a:defRPr/>
                </a:pPr>
                <a:r>
                  <a:rPr lang="en-US" sz="1600" dirty="0">
                    <a:solidFill>
                      <a:schemeClr val="tx2">
                        <a:lumMod val="75000"/>
                        <a:lumOff val="25000"/>
                      </a:schemeClr>
                    </a:solidFill>
                    <a:ea typeface="ヒラギノ角ゴ ProN W3" panose="020B0300000000000000" pitchFamily="34" charset="-128"/>
                  </a:rPr>
                  <a:t>SS</a:t>
                </a:r>
              </a:p>
              <a:p>
                <a:pPr eaLnBrk="1" hangingPunct="1">
                  <a:buClr>
                    <a:srgbClr val="000000"/>
                  </a:buClr>
                  <a:buSzPct val="100000"/>
                  <a:buFont typeface="Times New Roman" panose="02020603050405020304" pitchFamily="18" charset="0"/>
                  <a:buNone/>
                  <a:defRPr/>
                </a:pPr>
                <a:endParaRPr lang="en-US" sz="1600" dirty="0">
                  <a:solidFill>
                    <a:schemeClr val="tx2">
                      <a:lumMod val="75000"/>
                      <a:lumOff val="25000"/>
                    </a:schemeClr>
                  </a:solidFill>
                  <a:ea typeface="ヒラギノ角ゴ ProN W3" panose="020B0300000000000000" pitchFamily="34" charset="-128"/>
                </a:endParaRPr>
              </a:p>
            </p:txBody>
          </p:sp>
          <p:cxnSp>
            <p:nvCxnSpPr>
              <p:cNvPr id="6193" name="Straight Arrow Connector 31">
                <a:extLst>
                  <a:ext uri="{FF2B5EF4-FFF2-40B4-BE49-F238E27FC236}">
                    <a16:creationId xmlns:a16="http://schemas.microsoft.com/office/drawing/2014/main" id="{93F21AE4-9451-46C0-8CE3-311EEBD3A5AA}"/>
                  </a:ext>
                </a:extLst>
              </p:cNvPr>
              <p:cNvCxnSpPr>
                <a:cxnSpLocks/>
              </p:cNvCxnSpPr>
              <p:nvPr/>
            </p:nvCxnSpPr>
            <p:spPr bwMode="auto">
              <a:xfrm>
                <a:off x="22886229" y="21979732"/>
                <a:ext cx="2047587" cy="0"/>
              </a:xfrm>
              <a:prstGeom prst="straightConnector1">
                <a:avLst/>
              </a:prstGeom>
              <a:noFill/>
              <a:ln w="9525">
                <a:solidFill>
                  <a:srgbClr val="40404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94" name="Straight Arrow Connector 69">
                <a:extLst>
                  <a:ext uri="{FF2B5EF4-FFF2-40B4-BE49-F238E27FC236}">
                    <a16:creationId xmlns:a16="http://schemas.microsoft.com/office/drawing/2014/main" id="{9BA48CDC-3CEA-46BA-88C5-AC5E95077DCA}"/>
                  </a:ext>
                </a:extLst>
              </p:cNvPr>
              <p:cNvCxnSpPr>
                <a:cxnSpLocks/>
              </p:cNvCxnSpPr>
              <p:nvPr/>
            </p:nvCxnSpPr>
            <p:spPr bwMode="auto">
              <a:xfrm>
                <a:off x="22886229" y="21751109"/>
                <a:ext cx="2047587" cy="0"/>
              </a:xfrm>
              <a:prstGeom prst="straightConnector1">
                <a:avLst/>
              </a:prstGeom>
              <a:noFill/>
              <a:ln w="9525">
                <a:solidFill>
                  <a:srgbClr val="40404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8" name="Straight Arrow Connector 70">
                <a:extLst>
                  <a:ext uri="{FF2B5EF4-FFF2-40B4-BE49-F238E27FC236}">
                    <a16:creationId xmlns:a16="http://schemas.microsoft.com/office/drawing/2014/main" id="{68018960-0E02-D941-BEDF-70BC45135E96}"/>
                  </a:ext>
                </a:extLst>
              </p:cNvPr>
              <p:cNvCxnSpPr>
                <a:cxnSpLocks/>
              </p:cNvCxnSpPr>
              <p:nvPr/>
            </p:nvCxnSpPr>
            <p:spPr bwMode="auto">
              <a:xfrm>
                <a:off x="22886229" y="22435390"/>
                <a:ext cx="2047587" cy="0"/>
              </a:xfrm>
              <a:prstGeom prst="straightConnector1">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49" name="Straight Arrow Connector 71">
                <a:extLst>
                  <a:ext uri="{FF2B5EF4-FFF2-40B4-BE49-F238E27FC236}">
                    <a16:creationId xmlns:a16="http://schemas.microsoft.com/office/drawing/2014/main" id="{10C6F230-38AA-A14D-991F-F86672F689FC}"/>
                  </a:ext>
                </a:extLst>
              </p:cNvPr>
              <p:cNvCxnSpPr>
                <a:cxnSpLocks/>
              </p:cNvCxnSpPr>
              <p:nvPr/>
            </p:nvCxnSpPr>
            <p:spPr bwMode="auto">
              <a:xfrm>
                <a:off x="22886229" y="22206767"/>
                <a:ext cx="2047587" cy="0"/>
              </a:xfrm>
              <a:prstGeom prst="straightConnector1">
                <a:avLst/>
              </a:prstGeom>
              <a:noFill/>
              <a:ln w="9525">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6189" name="TextBox 50">
              <a:extLst>
                <a:ext uri="{FF2B5EF4-FFF2-40B4-BE49-F238E27FC236}">
                  <a16:creationId xmlns:a16="http://schemas.microsoft.com/office/drawing/2014/main" id="{061D2ADE-5B49-4304-AA1E-F49F86C24A74}"/>
                </a:ext>
              </a:extLst>
            </p:cNvPr>
            <p:cNvSpPr txBox="1">
              <a:spLocks noChangeArrowheads="1"/>
            </p:cNvSpPr>
            <p:nvPr/>
          </p:nvSpPr>
          <p:spPr bwMode="auto">
            <a:xfrm>
              <a:off x="12151578" y="23901871"/>
              <a:ext cx="40464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Clr>
                  <a:srgbClr val="000000"/>
                </a:buClr>
                <a:buSzPct val="100000"/>
                <a:buFont typeface="Times New Roman" panose="02020603050405020304" pitchFamily="18" charset="0"/>
                <a:buNone/>
              </a:pPr>
              <a:r>
                <a:rPr lang="en-US" altLang="en-US" sz="2400" i="1" dirty="0">
                  <a:solidFill>
                    <a:srgbClr val="6A799E"/>
                  </a:solidFill>
                  <a:latin typeface="Gisha" panose="020B0502040204020203" pitchFamily="34" charset="-79"/>
                </a:rPr>
                <a:t>simplified UART protocol </a:t>
              </a:r>
            </a:p>
          </p:txBody>
        </p:sp>
        <p:sp>
          <p:nvSpPr>
            <p:cNvPr id="6190" name="TextBox 51">
              <a:extLst>
                <a:ext uri="{FF2B5EF4-FFF2-40B4-BE49-F238E27FC236}">
                  <a16:creationId xmlns:a16="http://schemas.microsoft.com/office/drawing/2014/main" id="{1D74803B-AE0F-4093-A23F-2C408C4FB072}"/>
                </a:ext>
              </a:extLst>
            </p:cNvPr>
            <p:cNvSpPr txBox="1">
              <a:spLocks noChangeArrowheads="1"/>
            </p:cNvSpPr>
            <p:nvPr/>
          </p:nvSpPr>
          <p:spPr bwMode="auto">
            <a:xfrm>
              <a:off x="11994414" y="27438651"/>
              <a:ext cx="40464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Clr>
                  <a:srgbClr val="000000"/>
                </a:buClr>
                <a:buSzPct val="100000"/>
                <a:buFont typeface="Times New Roman" panose="02020603050405020304" pitchFamily="18" charset="0"/>
                <a:buNone/>
              </a:pPr>
              <a:r>
                <a:rPr lang="en-US" altLang="en-US" sz="2400" i="1" dirty="0">
                  <a:solidFill>
                    <a:srgbClr val="6A799E"/>
                  </a:solidFill>
                  <a:latin typeface="Gisha" panose="020B0502040204020203" pitchFamily="34" charset="-79"/>
                </a:rPr>
                <a:t>simplified SPI protocol </a:t>
              </a:r>
            </a:p>
          </p:txBody>
        </p:sp>
      </p:grpSp>
      <p:sp>
        <p:nvSpPr>
          <p:cNvPr id="6165" name="TextBox 6">
            <a:extLst>
              <a:ext uri="{FF2B5EF4-FFF2-40B4-BE49-F238E27FC236}">
                <a16:creationId xmlns:a16="http://schemas.microsoft.com/office/drawing/2014/main" id="{09EC9645-8BA6-4BD6-8F2C-E8D83F80F16F}"/>
              </a:ext>
            </a:extLst>
          </p:cNvPr>
          <p:cNvSpPr txBox="1">
            <a:spLocks noChangeArrowheads="1"/>
          </p:cNvSpPr>
          <p:nvPr/>
        </p:nvSpPr>
        <p:spPr bwMode="auto">
          <a:xfrm>
            <a:off x="19550063" y="6132513"/>
            <a:ext cx="9285287"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endParaRPr lang="en-US" altLang="en-US" sz="1800">
              <a:solidFill>
                <a:srgbClr val="7A8BB3"/>
              </a:solidFill>
              <a:latin typeface="Gisha" panose="020B0502040204020203" pitchFamily="34" charset="-79"/>
            </a:endParaRPr>
          </a:p>
          <a:p>
            <a:pPr eaLnBrk="1" hangingPunct="1">
              <a:buClr>
                <a:srgbClr val="000000"/>
              </a:buClr>
              <a:buSzPct val="100000"/>
              <a:buFont typeface="Times New Roman" panose="02020603050405020304" pitchFamily="18" charset="0"/>
              <a:buNone/>
            </a:pPr>
            <a:endParaRPr lang="en-US" altLang="en-US" sz="1800">
              <a:solidFill>
                <a:srgbClr val="7A8BB3"/>
              </a:solidFill>
              <a:latin typeface="Gisha" panose="020B0502040204020203" pitchFamily="34" charset="-79"/>
            </a:endParaRPr>
          </a:p>
          <a:p>
            <a:pPr eaLnBrk="1" hangingPunct="1">
              <a:buClr>
                <a:srgbClr val="000000"/>
              </a:buClr>
              <a:buSzPct val="100000"/>
              <a:buFont typeface="Times New Roman" panose="02020603050405020304" pitchFamily="18" charset="0"/>
              <a:buNone/>
            </a:pPr>
            <a:r>
              <a:rPr lang="en-US" altLang="en-US" sz="3200">
                <a:solidFill>
                  <a:srgbClr val="7A8BB3"/>
                </a:solidFill>
                <a:latin typeface="Gisha" panose="020B0502040204020203" pitchFamily="34" charset="-79"/>
              </a:rPr>
              <a:t>Serial Interfaces</a:t>
            </a:r>
          </a:p>
          <a:p>
            <a:pPr algn="just" eaLnBrk="1" hangingPunct="1">
              <a:buClr>
                <a:srgbClr val="000000"/>
              </a:buClr>
              <a:buSzPct val="100000"/>
              <a:buFont typeface="Times New Roman" panose="02020603050405020304" pitchFamily="18" charset="0"/>
              <a:buNone/>
            </a:pPr>
            <a:r>
              <a:rPr lang="en-US" altLang="en-US" sz="3200">
                <a:solidFill>
                  <a:schemeClr val="tx1"/>
                </a:solidFill>
                <a:latin typeface="Gisha" panose="020B0502040204020203" pitchFamily="34" charset="-79"/>
              </a:rPr>
              <a:t>As shown in the block diagram, </a:t>
            </a:r>
            <a:r>
              <a:rPr lang="en-US" altLang="zh-CN" sz="3200">
                <a:solidFill>
                  <a:schemeClr val="tx1"/>
                </a:solidFill>
                <a:latin typeface="Gisha" panose="020B0502040204020203" pitchFamily="34" charset="-79"/>
              </a:rPr>
              <a:t>communications</a:t>
            </a:r>
            <a:r>
              <a:rPr lang="zh-CN" altLang="en-US" sz="3200">
                <a:solidFill>
                  <a:schemeClr val="tx1"/>
                </a:solidFill>
                <a:latin typeface="Gisha" panose="020B0502040204020203" pitchFamily="34" charset="-79"/>
              </a:rPr>
              <a:t> </a:t>
            </a:r>
            <a:r>
              <a:rPr lang="en-US" altLang="zh-CN" sz="3200">
                <a:solidFill>
                  <a:schemeClr val="tx1"/>
                </a:solidFill>
                <a:latin typeface="Gisha" panose="020B0502040204020203" pitchFamily="34" charset="-79"/>
              </a:rPr>
              <a:t>between</a:t>
            </a:r>
            <a:r>
              <a:rPr lang="zh-CN" altLang="en-US" sz="3200">
                <a:solidFill>
                  <a:schemeClr val="tx1"/>
                </a:solidFill>
                <a:latin typeface="Gisha" panose="020B0502040204020203" pitchFamily="34" charset="-79"/>
              </a:rPr>
              <a:t> </a:t>
            </a:r>
            <a:r>
              <a:rPr lang="en-US" altLang="zh-CN" sz="3200">
                <a:solidFill>
                  <a:schemeClr val="tx1"/>
                </a:solidFill>
                <a:latin typeface="Gisha" panose="020B0502040204020203" pitchFamily="34" charset="-79"/>
              </a:rPr>
              <a:t>SmartFusion</a:t>
            </a:r>
            <a:r>
              <a:rPr lang="zh-CN" altLang="en-US" sz="3200">
                <a:solidFill>
                  <a:schemeClr val="tx1"/>
                </a:solidFill>
                <a:latin typeface="Gisha" panose="020B0502040204020203" pitchFamily="34" charset="-79"/>
              </a:rPr>
              <a:t> </a:t>
            </a:r>
            <a:r>
              <a:rPr lang="en-US" altLang="zh-CN" sz="3200">
                <a:solidFill>
                  <a:schemeClr val="tx1"/>
                </a:solidFill>
                <a:latin typeface="Gisha" panose="020B0502040204020203" pitchFamily="34" charset="-79"/>
              </a:rPr>
              <a:t>board</a:t>
            </a:r>
            <a:r>
              <a:rPr lang="zh-CN" altLang="en-US" sz="3200">
                <a:solidFill>
                  <a:schemeClr val="tx1"/>
                </a:solidFill>
                <a:latin typeface="Gisha" panose="020B0502040204020203" pitchFamily="34" charset="-79"/>
              </a:rPr>
              <a:t> </a:t>
            </a:r>
            <a:r>
              <a:rPr lang="en-US" altLang="zh-CN" sz="3200">
                <a:solidFill>
                  <a:schemeClr val="tx1"/>
                </a:solidFill>
                <a:latin typeface="Gisha" panose="020B0502040204020203" pitchFamily="34" charset="-79"/>
              </a:rPr>
              <a:t>and</a:t>
            </a:r>
            <a:r>
              <a:rPr lang="zh-CN" altLang="en-US" sz="3200">
                <a:solidFill>
                  <a:schemeClr val="tx1"/>
                </a:solidFill>
                <a:latin typeface="Gisha" panose="020B0502040204020203" pitchFamily="34" charset="-79"/>
              </a:rPr>
              <a:t> </a:t>
            </a:r>
            <a:r>
              <a:rPr lang="en-US" altLang="zh-CN" sz="3200">
                <a:solidFill>
                  <a:schemeClr val="tx1"/>
                </a:solidFill>
                <a:latin typeface="Gisha" panose="020B0502040204020203" pitchFamily="34" charset="-79"/>
              </a:rPr>
              <a:t>peripherals</a:t>
            </a:r>
            <a:r>
              <a:rPr lang="en-US" altLang="en-US" sz="3200">
                <a:solidFill>
                  <a:schemeClr val="tx1"/>
                </a:solidFill>
                <a:latin typeface="Gisha" panose="020B0502040204020203" pitchFamily="34" charset="-79"/>
              </a:rPr>
              <a:t> have to be established using serial interfaces. Two protocols are used in this project. UART is used for data transmission from SmartFusion to the LCD and SPI is used for data transmission from PIXY(camera) to SmartFusion. </a:t>
            </a:r>
          </a:p>
          <a:p>
            <a:endParaRPr lang="en-US" altLang="en-US"/>
          </a:p>
        </p:txBody>
      </p:sp>
      <p:pic>
        <p:nvPicPr>
          <p:cNvPr id="6166" name="Picture 3">
            <a:extLst>
              <a:ext uri="{FF2B5EF4-FFF2-40B4-BE49-F238E27FC236}">
                <a16:creationId xmlns:a16="http://schemas.microsoft.com/office/drawing/2014/main" id="{07E1775E-071B-4E77-8628-7BE035F0CF4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507201" y="22348825"/>
            <a:ext cx="932815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7" name="TextBox 4">
            <a:extLst>
              <a:ext uri="{FF2B5EF4-FFF2-40B4-BE49-F238E27FC236}">
                <a16:creationId xmlns:a16="http://schemas.microsoft.com/office/drawing/2014/main" id="{A81B9C3A-41AF-4477-9D85-7C99EBD773B3}"/>
              </a:ext>
            </a:extLst>
          </p:cNvPr>
          <p:cNvSpPr txBox="1">
            <a:spLocks noChangeArrowheads="1"/>
          </p:cNvSpPr>
          <p:nvPr/>
        </p:nvSpPr>
        <p:spPr bwMode="auto">
          <a:xfrm>
            <a:off x="19500850" y="19314534"/>
            <a:ext cx="92265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3200" dirty="0">
                <a:solidFill>
                  <a:schemeClr val="tx1"/>
                </a:solidFill>
                <a:latin typeface="Gisha" panose="020B0502040204020203" pitchFamily="34" charset="-79"/>
                <a:cs typeface="Gisha" panose="020B0502040204020203" pitchFamily="34" charset="-79"/>
              </a:rPr>
              <a:t>Pixy is used for locating the player’s feet in ou</a:t>
            </a:r>
            <a:r>
              <a:rPr lang="en-US" altLang="zh-CN" sz="3200" dirty="0">
                <a:solidFill>
                  <a:schemeClr val="tx1"/>
                </a:solidFill>
                <a:latin typeface="Gisha" panose="020B0502040204020203" pitchFamily="34" charset="-79"/>
                <a:cs typeface="Gisha" panose="020B0502040204020203" pitchFamily="34" charset="-79"/>
              </a:rPr>
              <a:t>r</a:t>
            </a:r>
            <a:r>
              <a:rPr lang="en-US" altLang="en-US" sz="3200" dirty="0">
                <a:solidFill>
                  <a:schemeClr val="tx1"/>
                </a:solidFill>
                <a:latin typeface="Gisha" panose="020B0502040204020203" pitchFamily="34" charset="-79"/>
                <a:cs typeface="Gisha" panose="020B0502040204020203" pitchFamily="34" charset="-79"/>
              </a:rPr>
              <a:t> project. The working mechanism of Pixy is based on color recognition. As long as Pixy recognizes certain objects with a specific color, it will return the x, y positions of the objects, along with their heights and widths.</a:t>
            </a:r>
          </a:p>
        </p:txBody>
      </p:sp>
      <p:sp>
        <p:nvSpPr>
          <p:cNvPr id="6168" name="TextBox 1">
            <a:extLst>
              <a:ext uri="{FF2B5EF4-FFF2-40B4-BE49-F238E27FC236}">
                <a16:creationId xmlns:a16="http://schemas.microsoft.com/office/drawing/2014/main" id="{D5B97F02-679D-44E9-824B-D285C5D8F622}"/>
              </a:ext>
            </a:extLst>
          </p:cNvPr>
          <p:cNvSpPr txBox="1">
            <a:spLocks noChangeArrowheads="1"/>
          </p:cNvSpPr>
          <p:nvPr/>
        </p:nvSpPr>
        <p:spPr bwMode="auto">
          <a:xfrm>
            <a:off x="15890875" y="13615988"/>
            <a:ext cx="1857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en-US"/>
          </a:p>
        </p:txBody>
      </p:sp>
      <p:sp>
        <p:nvSpPr>
          <p:cNvPr id="6170" name="Rectangle 1">
            <a:extLst>
              <a:ext uri="{FF2B5EF4-FFF2-40B4-BE49-F238E27FC236}">
                <a16:creationId xmlns:a16="http://schemas.microsoft.com/office/drawing/2014/main" id="{B6905EE0-D5B8-49E6-AF5B-29BF9CB76514}"/>
              </a:ext>
            </a:extLst>
          </p:cNvPr>
          <p:cNvSpPr>
            <a:spLocks noChangeArrowheads="1"/>
          </p:cNvSpPr>
          <p:nvPr/>
        </p:nvSpPr>
        <p:spPr bwMode="auto">
          <a:xfrm>
            <a:off x="9975850" y="30526038"/>
            <a:ext cx="2243138" cy="2989262"/>
          </a:xfrm>
          <a:prstGeom prst="rect">
            <a:avLst/>
          </a:prstGeom>
          <a:solidFill>
            <a:schemeClr val="tx1"/>
          </a:solidFill>
          <a:ln w="9525" algn="ctr">
            <a:solidFill>
              <a:schemeClr val="tx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p>
        </p:txBody>
      </p:sp>
      <p:cxnSp>
        <p:nvCxnSpPr>
          <p:cNvPr id="6171" name="Straight Connector 4">
            <a:extLst>
              <a:ext uri="{FF2B5EF4-FFF2-40B4-BE49-F238E27FC236}">
                <a16:creationId xmlns:a16="http://schemas.microsoft.com/office/drawing/2014/main" id="{32AFAA3D-8F48-40A3-A47D-8135A3AC3FA0}"/>
              </a:ext>
            </a:extLst>
          </p:cNvPr>
          <p:cNvCxnSpPr>
            <a:cxnSpLocks/>
          </p:cNvCxnSpPr>
          <p:nvPr/>
        </p:nvCxnSpPr>
        <p:spPr bwMode="auto">
          <a:xfrm>
            <a:off x="10531475" y="30526038"/>
            <a:ext cx="0" cy="2989262"/>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2" name="Straight Connector 61">
            <a:extLst>
              <a:ext uri="{FF2B5EF4-FFF2-40B4-BE49-F238E27FC236}">
                <a16:creationId xmlns:a16="http://schemas.microsoft.com/office/drawing/2014/main" id="{3480FED8-4DAA-493C-94E6-1363ABE668C5}"/>
              </a:ext>
            </a:extLst>
          </p:cNvPr>
          <p:cNvCxnSpPr>
            <a:cxnSpLocks/>
          </p:cNvCxnSpPr>
          <p:nvPr/>
        </p:nvCxnSpPr>
        <p:spPr bwMode="auto">
          <a:xfrm>
            <a:off x="11141075" y="30526038"/>
            <a:ext cx="0" cy="2989262"/>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3" name="Straight Connector 64">
            <a:extLst>
              <a:ext uri="{FF2B5EF4-FFF2-40B4-BE49-F238E27FC236}">
                <a16:creationId xmlns:a16="http://schemas.microsoft.com/office/drawing/2014/main" id="{8811CB32-699B-4566-BE2D-B24224E058C5}"/>
              </a:ext>
            </a:extLst>
          </p:cNvPr>
          <p:cNvCxnSpPr>
            <a:cxnSpLocks/>
          </p:cNvCxnSpPr>
          <p:nvPr/>
        </p:nvCxnSpPr>
        <p:spPr bwMode="auto">
          <a:xfrm>
            <a:off x="11674475" y="30526038"/>
            <a:ext cx="0" cy="2989262"/>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74" name="Rectangle 6">
            <a:extLst>
              <a:ext uri="{FF2B5EF4-FFF2-40B4-BE49-F238E27FC236}">
                <a16:creationId xmlns:a16="http://schemas.microsoft.com/office/drawing/2014/main" id="{8847D389-6847-4EB8-8148-031A9ECFCB8A}"/>
              </a:ext>
            </a:extLst>
          </p:cNvPr>
          <p:cNvSpPr>
            <a:spLocks noChangeArrowheads="1"/>
          </p:cNvSpPr>
          <p:nvPr/>
        </p:nvSpPr>
        <p:spPr bwMode="auto">
          <a:xfrm>
            <a:off x="10529888" y="30813375"/>
            <a:ext cx="609600" cy="423863"/>
          </a:xfrm>
          <a:prstGeom prst="rect">
            <a:avLst/>
          </a:prstGeom>
          <a:solidFill>
            <a:schemeClr val="bg1"/>
          </a:solidFill>
          <a:ln w="9525" algn="ctr">
            <a:solidFill>
              <a:schemeClr val="bg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solidFill>
                <a:schemeClr val="tx1"/>
              </a:solidFill>
            </a:endParaRPr>
          </a:p>
        </p:txBody>
      </p:sp>
      <p:sp>
        <p:nvSpPr>
          <p:cNvPr id="6175" name="Rectangle 65">
            <a:extLst>
              <a:ext uri="{FF2B5EF4-FFF2-40B4-BE49-F238E27FC236}">
                <a16:creationId xmlns:a16="http://schemas.microsoft.com/office/drawing/2014/main" id="{A38B46D2-DB4F-4D65-A484-2B9789239C76}"/>
              </a:ext>
            </a:extLst>
          </p:cNvPr>
          <p:cNvSpPr>
            <a:spLocks noChangeArrowheads="1"/>
          </p:cNvSpPr>
          <p:nvPr/>
        </p:nvSpPr>
        <p:spPr bwMode="auto">
          <a:xfrm>
            <a:off x="9967913" y="31492825"/>
            <a:ext cx="561975" cy="815975"/>
          </a:xfrm>
          <a:prstGeom prst="rect">
            <a:avLst/>
          </a:prstGeom>
          <a:solidFill>
            <a:schemeClr val="bg1"/>
          </a:solidFill>
          <a:ln w="9525" algn="ctr">
            <a:solidFill>
              <a:schemeClr val="bg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solidFill>
                <a:schemeClr val="tx1"/>
              </a:solidFill>
            </a:endParaRPr>
          </a:p>
        </p:txBody>
      </p:sp>
      <p:sp>
        <p:nvSpPr>
          <p:cNvPr id="6176" name="Rectangle 66">
            <a:extLst>
              <a:ext uri="{FF2B5EF4-FFF2-40B4-BE49-F238E27FC236}">
                <a16:creationId xmlns:a16="http://schemas.microsoft.com/office/drawing/2014/main" id="{C8390E55-1A02-473C-86B3-5800637BC11A}"/>
              </a:ext>
            </a:extLst>
          </p:cNvPr>
          <p:cNvSpPr>
            <a:spLocks noChangeArrowheads="1"/>
          </p:cNvSpPr>
          <p:nvPr/>
        </p:nvSpPr>
        <p:spPr bwMode="auto">
          <a:xfrm>
            <a:off x="11164888" y="32327850"/>
            <a:ext cx="520700" cy="417513"/>
          </a:xfrm>
          <a:prstGeom prst="rect">
            <a:avLst/>
          </a:prstGeom>
          <a:solidFill>
            <a:schemeClr val="bg1"/>
          </a:solidFill>
          <a:ln w="9525" algn="ctr">
            <a:solidFill>
              <a:schemeClr val="bg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solidFill>
                <a:schemeClr val="tx1"/>
              </a:solidFill>
            </a:endParaRPr>
          </a:p>
        </p:txBody>
      </p:sp>
      <p:sp>
        <p:nvSpPr>
          <p:cNvPr id="6177" name="Rectangle 67">
            <a:extLst>
              <a:ext uri="{FF2B5EF4-FFF2-40B4-BE49-F238E27FC236}">
                <a16:creationId xmlns:a16="http://schemas.microsoft.com/office/drawing/2014/main" id="{58432B19-43CB-4477-90E6-07EA458DC97C}"/>
              </a:ext>
            </a:extLst>
          </p:cNvPr>
          <p:cNvSpPr>
            <a:spLocks noChangeArrowheads="1"/>
          </p:cNvSpPr>
          <p:nvPr/>
        </p:nvSpPr>
        <p:spPr bwMode="auto">
          <a:xfrm>
            <a:off x="11685588" y="30383163"/>
            <a:ext cx="557212" cy="423862"/>
          </a:xfrm>
          <a:prstGeom prst="rect">
            <a:avLst/>
          </a:prstGeom>
          <a:solidFill>
            <a:schemeClr val="bg1"/>
          </a:solidFill>
          <a:ln w="9525" algn="ctr">
            <a:solidFill>
              <a:schemeClr val="bg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solidFill>
                <a:schemeClr val="tx1"/>
              </a:solidFill>
            </a:endParaRPr>
          </a:p>
        </p:txBody>
      </p:sp>
      <p:cxnSp>
        <p:nvCxnSpPr>
          <p:cNvPr id="6178" name="Straight Arrow Connector 8">
            <a:extLst>
              <a:ext uri="{FF2B5EF4-FFF2-40B4-BE49-F238E27FC236}">
                <a16:creationId xmlns:a16="http://schemas.microsoft.com/office/drawing/2014/main" id="{A95BE43B-4FA0-4E3F-9E75-6E4F5BA07EF8}"/>
              </a:ext>
            </a:extLst>
          </p:cNvPr>
          <p:cNvCxnSpPr>
            <a:cxnSpLocks/>
          </p:cNvCxnSpPr>
          <p:nvPr/>
        </p:nvCxnSpPr>
        <p:spPr bwMode="auto">
          <a:xfrm>
            <a:off x="12446000" y="32308800"/>
            <a:ext cx="3370263" cy="0"/>
          </a:xfrm>
          <a:prstGeom prst="straightConnector1">
            <a:avLst/>
          </a:prstGeom>
          <a:noFill/>
          <a:ln w="15875" algn="ctr">
            <a:solidFill>
              <a:srgbClr val="6A799E"/>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79" name="Rectangle 75">
            <a:extLst>
              <a:ext uri="{FF2B5EF4-FFF2-40B4-BE49-F238E27FC236}">
                <a16:creationId xmlns:a16="http://schemas.microsoft.com/office/drawing/2014/main" id="{E22258C6-7AD2-4C1E-B0DE-394D8486396D}"/>
              </a:ext>
            </a:extLst>
          </p:cNvPr>
          <p:cNvSpPr>
            <a:spLocks noChangeArrowheads="1"/>
          </p:cNvSpPr>
          <p:nvPr/>
        </p:nvSpPr>
        <p:spPr bwMode="auto">
          <a:xfrm>
            <a:off x="16257588" y="30533975"/>
            <a:ext cx="2241550" cy="2989263"/>
          </a:xfrm>
          <a:prstGeom prst="rect">
            <a:avLst/>
          </a:prstGeom>
          <a:solidFill>
            <a:schemeClr val="tx1"/>
          </a:solidFill>
          <a:ln w="9525" algn="ctr">
            <a:solidFill>
              <a:schemeClr val="tx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p>
        </p:txBody>
      </p:sp>
      <p:cxnSp>
        <p:nvCxnSpPr>
          <p:cNvPr id="6180" name="Straight Connector 76">
            <a:extLst>
              <a:ext uri="{FF2B5EF4-FFF2-40B4-BE49-F238E27FC236}">
                <a16:creationId xmlns:a16="http://schemas.microsoft.com/office/drawing/2014/main" id="{89AF68F6-C89E-4892-9E34-5026753AF4A6}"/>
              </a:ext>
            </a:extLst>
          </p:cNvPr>
          <p:cNvCxnSpPr>
            <a:cxnSpLocks/>
          </p:cNvCxnSpPr>
          <p:nvPr/>
        </p:nvCxnSpPr>
        <p:spPr bwMode="auto">
          <a:xfrm>
            <a:off x="16811625" y="30533975"/>
            <a:ext cx="0" cy="2989263"/>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1" name="Straight Connector 77">
            <a:extLst>
              <a:ext uri="{FF2B5EF4-FFF2-40B4-BE49-F238E27FC236}">
                <a16:creationId xmlns:a16="http://schemas.microsoft.com/office/drawing/2014/main" id="{80B62386-0505-4A4D-8DBA-52A019C383D3}"/>
              </a:ext>
            </a:extLst>
          </p:cNvPr>
          <p:cNvCxnSpPr>
            <a:cxnSpLocks/>
          </p:cNvCxnSpPr>
          <p:nvPr/>
        </p:nvCxnSpPr>
        <p:spPr bwMode="auto">
          <a:xfrm>
            <a:off x="17954625" y="30533975"/>
            <a:ext cx="0" cy="2989263"/>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2" name="Rectangle 78">
            <a:extLst>
              <a:ext uri="{FF2B5EF4-FFF2-40B4-BE49-F238E27FC236}">
                <a16:creationId xmlns:a16="http://schemas.microsoft.com/office/drawing/2014/main" id="{23EB3ADC-B6AF-4074-8028-132617D66C2A}"/>
              </a:ext>
            </a:extLst>
          </p:cNvPr>
          <p:cNvSpPr>
            <a:spLocks noChangeArrowheads="1"/>
          </p:cNvSpPr>
          <p:nvPr/>
        </p:nvSpPr>
        <p:spPr bwMode="auto">
          <a:xfrm>
            <a:off x="16798925" y="31199138"/>
            <a:ext cx="646113" cy="417512"/>
          </a:xfrm>
          <a:prstGeom prst="rect">
            <a:avLst/>
          </a:prstGeom>
          <a:solidFill>
            <a:schemeClr val="bg1"/>
          </a:solidFill>
          <a:ln w="9525" algn="ctr">
            <a:solidFill>
              <a:schemeClr val="bg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solidFill>
                <a:schemeClr val="tx1"/>
              </a:solidFill>
            </a:endParaRPr>
          </a:p>
        </p:txBody>
      </p:sp>
      <p:sp>
        <p:nvSpPr>
          <p:cNvPr id="6183" name="Rectangle 80">
            <a:extLst>
              <a:ext uri="{FF2B5EF4-FFF2-40B4-BE49-F238E27FC236}">
                <a16:creationId xmlns:a16="http://schemas.microsoft.com/office/drawing/2014/main" id="{F183ABC5-FC52-46B5-BC4A-D9C17FA679A3}"/>
              </a:ext>
            </a:extLst>
          </p:cNvPr>
          <p:cNvSpPr>
            <a:spLocks noChangeArrowheads="1"/>
          </p:cNvSpPr>
          <p:nvPr/>
        </p:nvSpPr>
        <p:spPr bwMode="auto">
          <a:xfrm>
            <a:off x="16256000" y="31873825"/>
            <a:ext cx="523875" cy="809625"/>
          </a:xfrm>
          <a:prstGeom prst="rect">
            <a:avLst/>
          </a:prstGeom>
          <a:solidFill>
            <a:schemeClr val="bg1"/>
          </a:solidFill>
          <a:ln w="9525" algn="ctr">
            <a:solidFill>
              <a:schemeClr val="bg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solidFill>
                <a:schemeClr val="tx1"/>
              </a:solidFill>
            </a:endParaRPr>
          </a:p>
        </p:txBody>
      </p:sp>
      <p:sp>
        <p:nvSpPr>
          <p:cNvPr id="6184" name="Rectangle 81">
            <a:extLst>
              <a:ext uri="{FF2B5EF4-FFF2-40B4-BE49-F238E27FC236}">
                <a16:creationId xmlns:a16="http://schemas.microsoft.com/office/drawing/2014/main" id="{4223695D-D592-4023-A7BB-2E4EFDF1FA57}"/>
              </a:ext>
            </a:extLst>
          </p:cNvPr>
          <p:cNvSpPr>
            <a:spLocks noChangeArrowheads="1"/>
          </p:cNvSpPr>
          <p:nvPr/>
        </p:nvSpPr>
        <p:spPr bwMode="auto">
          <a:xfrm>
            <a:off x="17445038" y="32729488"/>
            <a:ext cx="517525" cy="417512"/>
          </a:xfrm>
          <a:prstGeom prst="rect">
            <a:avLst/>
          </a:prstGeom>
          <a:solidFill>
            <a:schemeClr val="bg1"/>
          </a:solidFill>
          <a:ln w="9525" algn="ctr">
            <a:solidFill>
              <a:schemeClr val="bg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solidFill>
                <a:schemeClr val="tx1"/>
              </a:solidFill>
            </a:endParaRPr>
          </a:p>
        </p:txBody>
      </p:sp>
      <p:sp>
        <p:nvSpPr>
          <p:cNvPr id="6185" name="Rectangle 82">
            <a:extLst>
              <a:ext uri="{FF2B5EF4-FFF2-40B4-BE49-F238E27FC236}">
                <a16:creationId xmlns:a16="http://schemas.microsoft.com/office/drawing/2014/main" id="{31CFFC63-4C78-4274-9D41-CEC4958CDF3B}"/>
              </a:ext>
            </a:extLst>
          </p:cNvPr>
          <p:cNvSpPr>
            <a:spLocks noChangeArrowheads="1"/>
          </p:cNvSpPr>
          <p:nvPr/>
        </p:nvSpPr>
        <p:spPr bwMode="auto">
          <a:xfrm>
            <a:off x="17965738" y="30741938"/>
            <a:ext cx="565150" cy="495300"/>
          </a:xfrm>
          <a:prstGeom prst="rect">
            <a:avLst/>
          </a:prstGeom>
          <a:solidFill>
            <a:schemeClr val="bg1"/>
          </a:solidFill>
          <a:ln w="9525" algn="ctr">
            <a:solidFill>
              <a:schemeClr val="bg1"/>
            </a:solidFill>
            <a:round/>
            <a:headEnd/>
            <a:tailEnd/>
          </a:ln>
        </p:spPr>
        <p:txBody>
          <a:bodyPr/>
          <a:lstStyle/>
          <a:p>
            <a:pPr eaLnBrk="1" hangingPunct="1">
              <a:buClr>
                <a:srgbClr val="000000"/>
              </a:buClr>
              <a:buSzPct val="100000"/>
              <a:buFont typeface="Times New Roman" panose="02020603050405020304" pitchFamily="18" charset="0"/>
              <a:buNone/>
            </a:pPr>
            <a:endParaRPr lang="en-US" altLang="en-US">
              <a:solidFill>
                <a:schemeClr val="tx1"/>
              </a:solidFill>
            </a:endParaRPr>
          </a:p>
        </p:txBody>
      </p:sp>
      <p:cxnSp>
        <p:nvCxnSpPr>
          <p:cNvPr id="6186" name="Straight Connector 83">
            <a:extLst>
              <a:ext uri="{FF2B5EF4-FFF2-40B4-BE49-F238E27FC236}">
                <a16:creationId xmlns:a16="http://schemas.microsoft.com/office/drawing/2014/main" id="{7A340B4E-98CF-4E21-A90C-98438A577002}"/>
              </a:ext>
            </a:extLst>
          </p:cNvPr>
          <p:cNvCxnSpPr>
            <a:cxnSpLocks/>
          </p:cNvCxnSpPr>
          <p:nvPr/>
        </p:nvCxnSpPr>
        <p:spPr bwMode="auto">
          <a:xfrm>
            <a:off x="17445038" y="30533975"/>
            <a:ext cx="0" cy="2989263"/>
          </a:xfrm>
          <a:prstGeom prst="line">
            <a:avLst/>
          </a:prstGeom>
          <a:noFill/>
          <a:ln w="9525"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6" name="Group 1">
            <a:extLst>
              <a:ext uri="{FF2B5EF4-FFF2-40B4-BE49-F238E27FC236}">
                <a16:creationId xmlns:a16="http://schemas.microsoft.com/office/drawing/2014/main" id="{AB84A686-506D-CD47-BAEC-E2F2982F22CD}"/>
              </a:ext>
            </a:extLst>
          </p:cNvPr>
          <p:cNvGrpSpPr>
            <a:grpSpLocks/>
          </p:cNvGrpSpPr>
          <p:nvPr/>
        </p:nvGrpSpPr>
        <p:grpSpPr bwMode="auto">
          <a:xfrm>
            <a:off x="10825163" y="11012224"/>
            <a:ext cx="6965950" cy="4371975"/>
            <a:chOff x="10729668" y="11757821"/>
            <a:chExt cx="6965950" cy="4371322"/>
          </a:xfrm>
        </p:grpSpPr>
        <p:grpSp>
          <p:nvGrpSpPr>
            <p:cNvPr id="77" name="Group 1">
              <a:extLst>
                <a:ext uri="{FF2B5EF4-FFF2-40B4-BE49-F238E27FC236}">
                  <a16:creationId xmlns:a16="http://schemas.microsoft.com/office/drawing/2014/main" id="{3BA35E90-7A8E-D848-A73C-72020820C0BF}"/>
                </a:ext>
              </a:extLst>
            </p:cNvPr>
            <p:cNvGrpSpPr>
              <a:grpSpLocks/>
            </p:cNvGrpSpPr>
            <p:nvPr/>
          </p:nvGrpSpPr>
          <p:grpSpPr bwMode="auto">
            <a:xfrm>
              <a:off x="10729668" y="11757821"/>
              <a:ext cx="6965950" cy="3738810"/>
              <a:chOff x="20102513" y="10411673"/>
              <a:chExt cx="6965950" cy="3738811"/>
            </a:xfrm>
          </p:grpSpPr>
          <p:sp>
            <p:nvSpPr>
              <p:cNvPr id="84" name="Right Arrow 83">
                <a:extLst>
                  <a:ext uri="{FF2B5EF4-FFF2-40B4-BE49-F238E27FC236}">
                    <a16:creationId xmlns:a16="http://schemas.microsoft.com/office/drawing/2014/main" id="{E7B40AE3-AA97-A940-A665-6633A55DF631}"/>
                  </a:ext>
                </a:extLst>
              </p:cNvPr>
              <p:cNvSpPr/>
              <p:nvPr/>
            </p:nvSpPr>
            <p:spPr bwMode="auto">
              <a:xfrm>
                <a:off x="20102513" y="12062427"/>
                <a:ext cx="6965950" cy="1146004"/>
              </a:xfrm>
              <a:prstGeom prst="rightArrow">
                <a:avLst/>
              </a:prstGeom>
              <a:solidFill>
                <a:srgbClr val="F7DD95"/>
              </a:solidFill>
              <a:ln w="9525" cap="flat" cmpd="sng" algn="ctr">
                <a:solidFill>
                  <a:schemeClr val="tx1"/>
                </a:solidFill>
                <a:prstDash val="solid"/>
                <a:round/>
                <a:headEnd type="none" w="med" len="med"/>
                <a:tailEnd type="none" w="med" len="med"/>
              </a:ln>
              <a:effectLst/>
            </p:spPr>
            <p:txBody>
              <a:bodyPr/>
              <a:lstStyle/>
              <a:p>
                <a:pPr eaLnBrk="1" hangingPunct="1">
                  <a:buClr>
                    <a:srgbClr val="000000"/>
                  </a:buClr>
                  <a:buSzPct val="100000"/>
                  <a:buFont typeface="Times New Roman" panose="02020603050405020304" pitchFamily="18" charset="0"/>
                  <a:buNone/>
                  <a:defRPr/>
                </a:pPr>
                <a:r>
                  <a:rPr lang="en-US" sz="3200" dirty="0">
                    <a:solidFill>
                      <a:schemeClr val="tx1">
                        <a:lumMod val="95000"/>
                        <a:lumOff val="5000"/>
                      </a:schemeClr>
                    </a:solidFill>
                    <a:latin typeface="Abadi" panose="020B0604020104020204" pitchFamily="34" charset="0"/>
                  </a:rPr>
                  <a:t>                        APB</a:t>
                </a:r>
              </a:p>
            </p:txBody>
          </p:sp>
          <p:sp>
            <p:nvSpPr>
              <p:cNvPr id="85" name="Rounded Rectangle 84">
                <a:extLst>
                  <a:ext uri="{FF2B5EF4-FFF2-40B4-BE49-F238E27FC236}">
                    <a16:creationId xmlns:a16="http://schemas.microsoft.com/office/drawing/2014/main" id="{96EF76A4-AE80-2B4E-9CCA-CD742FC8A342}"/>
                  </a:ext>
                </a:extLst>
              </p:cNvPr>
              <p:cNvSpPr/>
              <p:nvPr/>
            </p:nvSpPr>
            <p:spPr bwMode="auto">
              <a:xfrm>
                <a:off x="22394863" y="10411673"/>
                <a:ext cx="2236788" cy="612684"/>
              </a:xfrm>
              <a:prstGeom prst="roundRect">
                <a:avLst/>
              </a:prstGeom>
              <a:solidFill>
                <a:srgbClr val="FBD1E0"/>
              </a:solidFill>
              <a:ln w="9525" cap="flat" cmpd="sng" algn="ctr">
                <a:solidFill>
                  <a:schemeClr val="bg2">
                    <a:lumMod val="75000"/>
                  </a:schemeClr>
                </a:solidFill>
                <a:prstDash val="solid"/>
                <a:round/>
                <a:headEnd type="none" w="med" len="med"/>
                <a:tailEnd type="none" w="med" len="med"/>
              </a:ln>
              <a:effectLst/>
            </p:spPr>
            <p:txBody>
              <a:bodyPr/>
              <a:lstStyle/>
              <a:p>
                <a:pPr algn="ctr" eaLnBrk="1" hangingPunct="1">
                  <a:buClr>
                    <a:srgbClr val="000000"/>
                  </a:buClr>
                  <a:buSzPct val="100000"/>
                  <a:buFont typeface="Times New Roman" panose="02020603050405020304" pitchFamily="18" charset="0"/>
                  <a:buNone/>
                  <a:defRPr/>
                </a:pPr>
                <a:r>
                  <a:rPr lang="en-US" sz="2400" dirty="0">
                    <a:solidFill>
                      <a:schemeClr val="accent4">
                        <a:lumMod val="75000"/>
                        <a:lumOff val="25000"/>
                      </a:schemeClr>
                    </a:solidFill>
                  </a:rPr>
                  <a:t>MASTER</a:t>
                </a:r>
              </a:p>
            </p:txBody>
          </p:sp>
          <p:sp>
            <p:nvSpPr>
              <p:cNvPr id="86" name="Up-Down Arrow 85">
                <a:extLst>
                  <a:ext uri="{FF2B5EF4-FFF2-40B4-BE49-F238E27FC236}">
                    <a16:creationId xmlns:a16="http://schemas.microsoft.com/office/drawing/2014/main" id="{C945190A-4955-F947-A573-595C561B0C82}"/>
                  </a:ext>
                </a:extLst>
              </p:cNvPr>
              <p:cNvSpPr/>
              <p:nvPr/>
            </p:nvSpPr>
            <p:spPr bwMode="auto">
              <a:xfrm>
                <a:off x="23363238" y="11183083"/>
                <a:ext cx="300038" cy="1074577"/>
              </a:xfrm>
              <a:prstGeom prst="upDownArrow">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p>
                <a:pPr eaLnBrk="1" hangingPunct="1">
                  <a:buClr>
                    <a:srgbClr val="000000"/>
                  </a:buClr>
                  <a:buSzPct val="100000"/>
                  <a:buFont typeface="Times New Roman" panose="02020603050405020304" pitchFamily="18" charset="0"/>
                  <a:buNone/>
                  <a:defRPr/>
                </a:pPr>
                <a:endParaRPr lang="en-US">
                  <a:solidFill>
                    <a:schemeClr val="bg1">
                      <a:lumMod val="65000"/>
                    </a:schemeClr>
                  </a:solidFill>
                </a:endParaRPr>
              </a:p>
            </p:txBody>
          </p:sp>
          <p:sp>
            <p:nvSpPr>
              <p:cNvPr id="87" name="Up-Down Arrow 86">
                <a:extLst>
                  <a:ext uri="{FF2B5EF4-FFF2-40B4-BE49-F238E27FC236}">
                    <a16:creationId xmlns:a16="http://schemas.microsoft.com/office/drawing/2014/main" id="{4876DAEE-D940-0946-A384-187A80911930}"/>
                  </a:ext>
                </a:extLst>
              </p:cNvPr>
              <p:cNvSpPr/>
              <p:nvPr/>
            </p:nvSpPr>
            <p:spPr bwMode="auto">
              <a:xfrm>
                <a:off x="23245763" y="13024308"/>
                <a:ext cx="304800" cy="1126957"/>
              </a:xfrm>
              <a:prstGeom prst="upDownArrow">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p>
                <a:pPr eaLnBrk="1" hangingPunct="1">
                  <a:buClr>
                    <a:srgbClr val="000000"/>
                  </a:buClr>
                  <a:buSzPct val="100000"/>
                  <a:buFont typeface="Times New Roman" panose="02020603050405020304" pitchFamily="18" charset="0"/>
                  <a:buNone/>
                  <a:defRPr/>
                </a:pPr>
                <a:endParaRPr lang="en-US" dirty="0">
                  <a:solidFill>
                    <a:schemeClr val="bg1">
                      <a:lumMod val="65000"/>
                    </a:schemeClr>
                  </a:solidFill>
                </a:endParaRPr>
              </a:p>
            </p:txBody>
          </p:sp>
        </p:grpSp>
        <p:sp>
          <p:nvSpPr>
            <p:cNvPr id="78" name="Rounded Rectangle 77">
              <a:extLst>
                <a:ext uri="{FF2B5EF4-FFF2-40B4-BE49-F238E27FC236}">
                  <a16:creationId xmlns:a16="http://schemas.microsoft.com/office/drawing/2014/main" id="{749A4D03-7F6C-0343-A82C-42981E2934F6}"/>
                </a:ext>
              </a:extLst>
            </p:cNvPr>
            <p:cNvSpPr/>
            <p:nvPr/>
          </p:nvSpPr>
          <p:spPr bwMode="auto">
            <a:xfrm>
              <a:off x="11015418" y="15559315"/>
              <a:ext cx="1508125" cy="561891"/>
            </a:xfrm>
            <a:prstGeom prst="roundRect">
              <a:avLst/>
            </a:prstGeom>
            <a:solidFill>
              <a:srgbClr val="B5C9E9"/>
            </a:solidFill>
            <a:ln w="9525" cap="flat" cmpd="sng" algn="ctr">
              <a:solidFill>
                <a:schemeClr val="tx1">
                  <a:lumMod val="75000"/>
                  <a:lumOff val="25000"/>
                </a:schemeClr>
              </a:solidFill>
              <a:prstDash val="solid"/>
              <a:round/>
              <a:headEnd type="none" w="med" len="med"/>
              <a:tailEnd type="none" w="med" len="med"/>
            </a:ln>
            <a:effectLst/>
          </p:spPr>
          <p:txBody>
            <a:bodyPr/>
            <a:lstStyle/>
            <a:p>
              <a:pPr algn="ctr" eaLnBrk="1" hangingPunct="1">
                <a:buClr>
                  <a:srgbClr val="000000"/>
                </a:buClr>
                <a:buSzPct val="100000"/>
                <a:buFont typeface="Times New Roman" panose="02020603050405020304" pitchFamily="18" charset="0"/>
                <a:buNone/>
                <a:defRPr/>
              </a:pPr>
              <a:r>
                <a:rPr lang="en-US" sz="2400" dirty="0">
                  <a:solidFill>
                    <a:schemeClr val="accent4">
                      <a:lumMod val="75000"/>
                      <a:lumOff val="25000"/>
                    </a:schemeClr>
                  </a:solidFill>
                </a:rPr>
                <a:t>VGA</a:t>
              </a:r>
            </a:p>
          </p:txBody>
        </p:sp>
        <p:sp>
          <p:nvSpPr>
            <p:cNvPr id="79" name="Rounded Rectangle 78">
              <a:extLst>
                <a:ext uri="{FF2B5EF4-FFF2-40B4-BE49-F238E27FC236}">
                  <a16:creationId xmlns:a16="http://schemas.microsoft.com/office/drawing/2014/main" id="{6C961479-5E74-2D43-8CAA-4D7D4170A280}"/>
                </a:ext>
              </a:extLst>
            </p:cNvPr>
            <p:cNvSpPr/>
            <p:nvPr/>
          </p:nvSpPr>
          <p:spPr bwMode="auto">
            <a:xfrm>
              <a:off x="13161718" y="15548205"/>
              <a:ext cx="1763713" cy="576176"/>
            </a:xfrm>
            <a:prstGeom prst="roundRect">
              <a:avLst/>
            </a:prstGeom>
            <a:solidFill>
              <a:srgbClr val="B5C9E9"/>
            </a:solidFill>
            <a:ln w="9525" cap="flat" cmpd="sng" algn="ctr">
              <a:solidFill>
                <a:schemeClr val="tx1">
                  <a:lumMod val="75000"/>
                  <a:lumOff val="25000"/>
                </a:schemeClr>
              </a:solidFill>
              <a:prstDash val="solid"/>
              <a:round/>
              <a:headEnd type="none" w="med" len="med"/>
              <a:tailEnd type="none" w="med" len="med"/>
            </a:ln>
            <a:effectLst/>
          </p:spPr>
          <p:txBody>
            <a:bodyPr/>
            <a:lstStyle/>
            <a:p>
              <a:pPr algn="ctr" eaLnBrk="1" hangingPunct="1">
                <a:buClr>
                  <a:srgbClr val="000000"/>
                </a:buClr>
                <a:buSzPct val="100000"/>
                <a:buFont typeface="Times New Roman" panose="02020603050405020304" pitchFamily="18" charset="0"/>
                <a:buNone/>
                <a:defRPr/>
              </a:pPr>
              <a:r>
                <a:rPr lang="en-US" sz="2400" dirty="0">
                  <a:solidFill>
                    <a:schemeClr val="accent4">
                      <a:lumMod val="75000"/>
                      <a:lumOff val="25000"/>
                    </a:schemeClr>
                  </a:solidFill>
                </a:rPr>
                <a:t>Controller</a:t>
              </a:r>
            </a:p>
          </p:txBody>
        </p:sp>
        <p:sp>
          <p:nvSpPr>
            <p:cNvPr id="81" name="Rounded Rectangle 80">
              <a:extLst>
                <a:ext uri="{FF2B5EF4-FFF2-40B4-BE49-F238E27FC236}">
                  <a16:creationId xmlns:a16="http://schemas.microsoft.com/office/drawing/2014/main" id="{7F833B45-C778-1247-A68C-8B16BDFE63A5}"/>
                </a:ext>
              </a:extLst>
            </p:cNvPr>
            <p:cNvSpPr/>
            <p:nvPr/>
          </p:nvSpPr>
          <p:spPr bwMode="auto">
            <a:xfrm>
              <a:off x="15473118" y="15552966"/>
              <a:ext cx="2222500" cy="576177"/>
            </a:xfrm>
            <a:prstGeom prst="roundRect">
              <a:avLst/>
            </a:prstGeom>
            <a:solidFill>
              <a:srgbClr val="B5C9E9"/>
            </a:solidFill>
            <a:ln w="9525" cap="flat" cmpd="sng" algn="ctr">
              <a:solidFill>
                <a:schemeClr val="tx1">
                  <a:lumMod val="75000"/>
                  <a:lumOff val="25000"/>
                </a:schemeClr>
              </a:solidFill>
              <a:prstDash val="solid"/>
              <a:round/>
              <a:headEnd type="none" w="med" len="med"/>
              <a:tailEnd type="none" w="med" len="med"/>
            </a:ln>
            <a:effectLst/>
          </p:spPr>
          <p:txBody>
            <a:bodyPr/>
            <a:lstStyle/>
            <a:p>
              <a:pPr algn="ctr" eaLnBrk="1" hangingPunct="1">
                <a:buClr>
                  <a:srgbClr val="000000"/>
                </a:buClr>
                <a:buSzPct val="100000"/>
                <a:buFont typeface="Times New Roman" panose="02020603050405020304" pitchFamily="18" charset="0"/>
                <a:buNone/>
                <a:defRPr/>
              </a:pPr>
              <a:r>
                <a:rPr lang="en-US" sz="2400" dirty="0">
                  <a:solidFill>
                    <a:schemeClr val="accent4">
                      <a:lumMod val="75000"/>
                      <a:lumOff val="25000"/>
                    </a:schemeClr>
                  </a:solidFill>
                </a:rPr>
                <a:t>Sound Board</a:t>
              </a:r>
            </a:p>
          </p:txBody>
        </p:sp>
        <p:sp>
          <p:nvSpPr>
            <p:cNvPr id="82" name="Up-Down Arrow 81">
              <a:extLst>
                <a:ext uri="{FF2B5EF4-FFF2-40B4-BE49-F238E27FC236}">
                  <a16:creationId xmlns:a16="http://schemas.microsoft.com/office/drawing/2014/main" id="{D5F88053-FE28-EC43-83FC-1BF674AC9BCE}"/>
                </a:ext>
              </a:extLst>
            </p:cNvPr>
            <p:cNvSpPr/>
            <p:nvPr/>
          </p:nvSpPr>
          <p:spPr bwMode="auto">
            <a:xfrm>
              <a:off x="11534531" y="14368868"/>
              <a:ext cx="304800" cy="1128544"/>
            </a:xfrm>
            <a:prstGeom prst="upDownArrow">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p>
              <a:pPr eaLnBrk="1" hangingPunct="1">
                <a:buClr>
                  <a:srgbClr val="000000"/>
                </a:buClr>
                <a:buSzPct val="100000"/>
                <a:buFont typeface="Times New Roman" panose="02020603050405020304" pitchFamily="18" charset="0"/>
                <a:buNone/>
                <a:defRPr/>
              </a:pPr>
              <a:endParaRPr lang="en-US" dirty="0">
                <a:solidFill>
                  <a:schemeClr val="bg1">
                    <a:lumMod val="65000"/>
                  </a:schemeClr>
                </a:solidFill>
              </a:endParaRPr>
            </a:p>
          </p:txBody>
        </p:sp>
        <p:sp>
          <p:nvSpPr>
            <p:cNvPr id="83" name="Up-Down Arrow 82">
              <a:extLst>
                <a:ext uri="{FF2B5EF4-FFF2-40B4-BE49-F238E27FC236}">
                  <a16:creationId xmlns:a16="http://schemas.microsoft.com/office/drawing/2014/main" id="{5A884A39-6F89-8343-9DBB-AD0A0753DAF4}"/>
                </a:ext>
              </a:extLst>
            </p:cNvPr>
            <p:cNvSpPr/>
            <p:nvPr/>
          </p:nvSpPr>
          <p:spPr bwMode="auto">
            <a:xfrm>
              <a:off x="16431968" y="14368868"/>
              <a:ext cx="304800" cy="1128544"/>
            </a:xfrm>
            <a:prstGeom prst="upDownArrow">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p>
              <a:pPr eaLnBrk="1" hangingPunct="1">
                <a:buClr>
                  <a:srgbClr val="000000"/>
                </a:buClr>
                <a:buSzPct val="100000"/>
                <a:buFont typeface="Times New Roman" panose="02020603050405020304" pitchFamily="18" charset="0"/>
                <a:buNone/>
                <a:defRPr/>
              </a:pPr>
              <a:endParaRPr lang="en-US" dirty="0">
                <a:solidFill>
                  <a:schemeClr val="bg1">
                    <a:lumMod val="65000"/>
                  </a:schemeClr>
                </a:solidFill>
              </a:endParaRPr>
            </a:p>
          </p:txBody>
        </p:sp>
      </p:grpSp>
      <p:grpSp>
        <p:nvGrpSpPr>
          <p:cNvPr id="88" name="Group 7">
            <a:extLst>
              <a:ext uri="{FF2B5EF4-FFF2-40B4-BE49-F238E27FC236}">
                <a16:creationId xmlns:a16="http://schemas.microsoft.com/office/drawing/2014/main" id="{6AE2FE46-EF94-AE44-9242-23F26F75A836}"/>
              </a:ext>
            </a:extLst>
          </p:cNvPr>
          <p:cNvGrpSpPr>
            <a:grpSpLocks/>
          </p:cNvGrpSpPr>
          <p:nvPr/>
        </p:nvGrpSpPr>
        <p:grpSpPr bwMode="auto">
          <a:xfrm>
            <a:off x="10004425" y="22750164"/>
            <a:ext cx="8462963" cy="4273550"/>
            <a:chOff x="10076424" y="20943417"/>
            <a:chExt cx="8462736" cy="4298556"/>
          </a:xfrm>
        </p:grpSpPr>
        <p:grpSp>
          <p:nvGrpSpPr>
            <p:cNvPr id="89" name="Group 4">
              <a:extLst>
                <a:ext uri="{FF2B5EF4-FFF2-40B4-BE49-F238E27FC236}">
                  <a16:creationId xmlns:a16="http://schemas.microsoft.com/office/drawing/2014/main" id="{5B38470C-29F7-F141-B2B3-747AE94DD317}"/>
                </a:ext>
              </a:extLst>
            </p:cNvPr>
            <p:cNvGrpSpPr>
              <a:grpSpLocks/>
            </p:cNvGrpSpPr>
            <p:nvPr/>
          </p:nvGrpSpPr>
          <p:grpSpPr bwMode="auto">
            <a:xfrm>
              <a:off x="10620312" y="24041709"/>
              <a:ext cx="7093377" cy="1200264"/>
              <a:chOff x="10702067" y="15604025"/>
              <a:chExt cx="7093378" cy="1200329"/>
            </a:xfrm>
          </p:grpSpPr>
          <p:sp>
            <p:nvSpPr>
              <p:cNvPr id="92" name="TextBox 3">
                <a:extLst>
                  <a:ext uri="{FF2B5EF4-FFF2-40B4-BE49-F238E27FC236}">
                    <a16:creationId xmlns:a16="http://schemas.microsoft.com/office/drawing/2014/main" id="{99E4C43C-D98F-844E-B8E8-134D5B86E4FA}"/>
                  </a:ext>
                </a:extLst>
              </p:cNvPr>
              <p:cNvSpPr txBox="1">
                <a:spLocks noChangeArrowheads="1"/>
              </p:cNvSpPr>
              <p:nvPr/>
            </p:nvSpPr>
            <p:spPr bwMode="auto">
              <a:xfrm>
                <a:off x="10702067" y="15742524"/>
                <a:ext cx="1797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1">
                    <a:solidFill>
                      <a:srgbClr val="6A799E"/>
                    </a:solidFill>
                    <a:latin typeface="Gisha" panose="020B0502040204020203" pitchFamily="34" charset="-79"/>
                    <a:cs typeface="Gisha" panose="020B0502040204020203" pitchFamily="34" charset="-79"/>
                  </a:rPr>
                  <a:t>VGA wing</a:t>
                </a:r>
                <a:endParaRPr lang="en-US" altLang="en-US" sz="2400"/>
              </a:p>
            </p:txBody>
          </p:sp>
          <p:sp>
            <p:nvSpPr>
              <p:cNvPr id="93" name="TextBox 47">
                <a:extLst>
                  <a:ext uri="{FF2B5EF4-FFF2-40B4-BE49-F238E27FC236}">
                    <a16:creationId xmlns:a16="http://schemas.microsoft.com/office/drawing/2014/main" id="{E35A2D06-7598-EF4C-A0DA-451E3EF13807}"/>
                  </a:ext>
                </a:extLst>
              </p:cNvPr>
              <p:cNvSpPr txBox="1">
                <a:spLocks noChangeArrowheads="1"/>
              </p:cNvSpPr>
              <p:nvPr/>
            </p:nvSpPr>
            <p:spPr bwMode="auto">
              <a:xfrm>
                <a:off x="14409494" y="15604025"/>
                <a:ext cx="33859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sz="2400" i="1">
                    <a:solidFill>
                      <a:srgbClr val="6A799E"/>
                    </a:solidFill>
                    <a:latin typeface="Gisha" panose="020B0502040204020203" pitchFamily="34" charset="-79"/>
                    <a:cs typeface="Gisha" panose="020B0502040204020203" pitchFamily="34" charset="-79"/>
                  </a:rPr>
                  <a:t>demonstration of how</a:t>
                </a:r>
              </a:p>
              <a:p>
                <a:pPr eaLnBrk="1" hangingPunct="1">
                  <a:buClr>
                    <a:srgbClr val="000000"/>
                  </a:buClr>
                  <a:buSzPct val="100000"/>
                  <a:buFont typeface="Times New Roman" panose="02020603050405020304" pitchFamily="18" charset="0"/>
                  <a:buNone/>
                </a:pPr>
                <a:r>
                  <a:rPr lang="en-US" altLang="en-US" sz="2400" i="1">
                    <a:solidFill>
                      <a:srgbClr val="6A799E"/>
                    </a:solidFill>
                    <a:latin typeface="Gisha" panose="020B0502040204020203" pitchFamily="34" charset="-79"/>
                    <a:cs typeface="Gisha" panose="020B0502040204020203" pitchFamily="34" charset="-79"/>
                  </a:rPr>
                  <a:t>	sync. signals work</a:t>
                </a:r>
              </a:p>
              <a:p>
                <a:endParaRPr lang="en-US" altLang="en-US" sz="2400"/>
              </a:p>
            </p:txBody>
          </p:sp>
        </p:grpSp>
        <p:pic>
          <p:nvPicPr>
            <p:cNvPr id="90" name="Picture 4">
              <a:extLst>
                <a:ext uri="{FF2B5EF4-FFF2-40B4-BE49-F238E27FC236}">
                  <a16:creationId xmlns:a16="http://schemas.microsoft.com/office/drawing/2014/main" id="{03C1EAB7-37B5-DC41-8FA9-54159D50B9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6424" y="20943417"/>
              <a:ext cx="2884829" cy="288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6">
              <a:extLst>
                <a:ext uri="{FF2B5EF4-FFF2-40B4-BE49-F238E27FC236}">
                  <a16:creationId xmlns:a16="http://schemas.microsoft.com/office/drawing/2014/main" id="{F2FB88B4-30CB-4F42-BFE5-7DF4000A43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09960" y="21076614"/>
              <a:ext cx="50292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700" b="0" i="0" u="none" strike="noStrike" cap="none" normalizeH="0" baseline="0" smtClean="0">
            <a:ln>
              <a:noFill/>
            </a:ln>
            <a:solidFill>
              <a:schemeClr val="bg1"/>
            </a:solidFill>
            <a:effectLst/>
            <a:latin typeface="Arial" panose="020B0604020202020204" pitchFamily="34" charset="0"/>
            <a:ea typeface="ヒラギノ角ゴ ProN W3" panose="020B0300000000000000"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700" b="0" i="0" u="none" strike="noStrike" cap="none" normalizeH="0" baseline="0" smtClean="0">
            <a:ln>
              <a:noFill/>
            </a:ln>
            <a:solidFill>
              <a:schemeClr val="bg1"/>
            </a:solidFill>
            <a:effectLst/>
            <a:latin typeface="Arial" panose="020B0604020202020204" pitchFamily="34" charset="0"/>
            <a:ea typeface="ヒラギノ角ゴ ProN W3" panose="020B0300000000000000"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1985</TotalTime>
  <Words>553</Words>
  <Application>Microsoft Office PowerPoint</Application>
  <PresentationFormat>Custom</PresentationFormat>
  <Paragraphs>110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Ayuthaya</vt:lpstr>
      <vt:lpstr>ヒラギノ角ゴ ProN W3</vt:lpstr>
      <vt:lpstr>Abadi</vt:lpstr>
      <vt:lpstr>Arial</vt:lpstr>
      <vt:lpstr>Arial Italic</vt:lpstr>
      <vt:lpstr>Gisha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Sophie W Spurrier</dc:creator>
  <cp:lastModifiedBy>Ruan, Zhihao</cp:lastModifiedBy>
  <cp:revision>82</cp:revision>
  <cp:lastPrinted>1601-01-01T00:00:00Z</cp:lastPrinted>
  <dcterms:created xsi:type="dcterms:W3CDTF">1601-01-01T00:00:00Z</dcterms:created>
  <dcterms:modified xsi:type="dcterms:W3CDTF">2019-04-21T04:46:55Z</dcterms:modified>
</cp:coreProperties>
</file>