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8" r:id="rId2"/>
    <p:sldId id="487" r:id="rId3"/>
    <p:sldId id="626" r:id="rId4"/>
    <p:sldId id="490" r:id="rId5"/>
    <p:sldId id="484" r:id="rId6"/>
    <p:sldId id="486" r:id="rId7"/>
    <p:sldId id="493" r:id="rId8"/>
    <p:sldId id="485" r:id="rId9"/>
    <p:sldId id="503" r:id="rId10"/>
    <p:sldId id="504" r:id="rId11"/>
    <p:sldId id="506" r:id="rId12"/>
    <p:sldId id="632" r:id="rId13"/>
    <p:sldId id="508" r:id="rId14"/>
    <p:sldId id="509" r:id="rId15"/>
    <p:sldId id="510" r:id="rId16"/>
    <p:sldId id="629" r:id="rId17"/>
    <p:sldId id="514" r:id="rId18"/>
    <p:sldId id="515" r:id="rId19"/>
    <p:sldId id="516" r:id="rId20"/>
    <p:sldId id="517" r:id="rId21"/>
    <p:sldId id="518" r:id="rId22"/>
    <p:sldId id="492" r:id="rId23"/>
    <p:sldId id="542" r:id="rId24"/>
    <p:sldId id="540" r:id="rId25"/>
    <p:sldId id="519" r:id="rId26"/>
    <p:sldId id="543" r:id="rId27"/>
    <p:sldId id="563" r:id="rId28"/>
    <p:sldId id="546" r:id="rId29"/>
    <p:sldId id="559" r:id="rId30"/>
    <p:sldId id="560" r:id="rId31"/>
    <p:sldId id="561" r:id="rId32"/>
    <p:sldId id="562" r:id="rId33"/>
    <p:sldId id="544" r:id="rId34"/>
    <p:sldId id="627" r:id="rId35"/>
    <p:sldId id="567" r:id="rId36"/>
    <p:sldId id="568" r:id="rId37"/>
    <p:sldId id="569" r:id="rId38"/>
    <p:sldId id="572" r:id="rId39"/>
    <p:sldId id="573" r:id="rId40"/>
    <p:sldId id="575" r:id="rId41"/>
    <p:sldId id="576" r:id="rId42"/>
    <p:sldId id="577" r:id="rId43"/>
    <p:sldId id="598" r:id="rId44"/>
    <p:sldId id="599" r:id="rId45"/>
    <p:sldId id="600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601" r:id="rId55"/>
    <p:sldId id="592" r:id="rId56"/>
    <p:sldId id="602" r:id="rId57"/>
    <p:sldId id="594" r:id="rId58"/>
    <p:sldId id="595" r:id="rId59"/>
    <p:sldId id="596" r:id="rId60"/>
    <p:sldId id="603" r:id="rId61"/>
    <p:sldId id="625" r:id="rId62"/>
    <p:sldId id="605" r:id="rId63"/>
    <p:sldId id="606" r:id="rId64"/>
    <p:sldId id="607" r:id="rId65"/>
    <p:sldId id="604" r:id="rId66"/>
    <p:sldId id="597" r:id="rId67"/>
    <p:sldId id="623" r:id="rId68"/>
    <p:sldId id="608" r:id="rId69"/>
    <p:sldId id="609" r:id="rId70"/>
    <p:sldId id="610" r:id="rId71"/>
    <p:sldId id="611" r:id="rId72"/>
    <p:sldId id="612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  <p:sldId id="630" r:id="rId84"/>
    <p:sldId id="498" r:id="rId85"/>
    <p:sldId id="500" r:id="rId86"/>
    <p:sldId id="501" r:id="rId87"/>
    <p:sldId id="628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64" r:id="rId97"/>
    <p:sldId id="555" r:id="rId98"/>
    <p:sldId id="556" r:id="rId99"/>
    <p:sldId id="557" r:id="rId100"/>
    <p:sldId id="631" r:id="rId101"/>
    <p:sldId id="633" r:id="rId102"/>
    <p:sldId id="634" r:id="rId10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86447"/>
  </p:normalViewPr>
  <p:slideViewPr>
    <p:cSldViewPr>
      <p:cViewPr varScale="1">
        <p:scale>
          <a:sx n="102" d="100"/>
          <a:sy n="102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29115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2570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58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5584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9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3966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769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7732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2333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9670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78043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579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90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4710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1814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24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726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8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80680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89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0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90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91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836755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51711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726315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41047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99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42177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77283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295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17750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9850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9610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August 31,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55006"/>
              </p:ext>
            </p:extLst>
          </p:nvPr>
        </p:nvGraphicFramePr>
        <p:xfrm>
          <a:off x="685800" y="1600200"/>
          <a:ext cx="79248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Bonus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1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01FD-E0E6-8541-BF4F-0E52F2E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64E8C7-D827-014A-8BED-60D35241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3512C-1811-A545-AD5E-A11B96EA23EE}"/>
              </a:ext>
            </a:extLst>
          </p:cNvPr>
          <p:cNvSpPr/>
          <p:nvPr/>
        </p:nvSpPr>
        <p:spPr bwMode="auto">
          <a:xfrm>
            <a:off x="685800" y="5181600"/>
            <a:ext cx="7924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5E-4072-FD4B-938F-698EF7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75BE-8C93-1C44-B383-53D862F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1A249-A166-DC48-AE02-9AE3797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0499-887B-D641-9E05-7526547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30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link:  BDP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</p:spTree>
    <p:extLst>
      <p:ext uri="{BB962C8B-B14F-4D97-AF65-F5344CB8AC3E}">
        <p14:creationId xmlns:p14="http://schemas.microsoft.com/office/powerpoint/2010/main" val="37739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2BB7-B989-A044-B7EB-3CAC4CF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332B66-4B3F-3E4F-9234-BA9A1AA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D0-6198-E24B-BDCC-32092C0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Quizzes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80A-E452-1E4C-9CE8-35BBEDE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4C3B-B2F6-AB42-BBD0-5F6AC47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8000-649F-D649-9CA8-2E5B039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CD7C36-E54E-AE4C-AF91-C10BCC1B3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 MCQ and solution key for each of the 20 lectures</a:t>
            </a:r>
          </a:p>
          <a:p>
            <a:r>
              <a:rPr lang="en-US" dirty="0">
                <a:solidFill>
                  <a:srgbClr val="0000FF"/>
                </a:solidFill>
              </a:rPr>
              <a:t>Made online sometime after the lecture; live for 48 hours</a:t>
            </a:r>
          </a:p>
          <a:p>
            <a:r>
              <a:rPr lang="en-US" dirty="0"/>
              <a:t>Participation counts for </a:t>
            </a:r>
            <a:r>
              <a:rPr lang="en-US" dirty="0">
                <a:solidFill>
                  <a:srgbClr val="0000FF"/>
                </a:solidFill>
              </a:rPr>
              <a:t>0.1 on top</a:t>
            </a:r>
            <a:r>
              <a:rPr lang="en-US" dirty="0"/>
              <a:t> of your final grade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 2.0</a:t>
            </a:r>
          </a:p>
          <a:p>
            <a:r>
              <a:rPr lang="en-US" dirty="0"/>
              <a:t>How well you do doesn’t matter</a:t>
            </a:r>
          </a:p>
          <a:p>
            <a:endParaRPr lang="en-US" dirty="0"/>
          </a:p>
          <a:p>
            <a:r>
              <a:rPr lang="en-US" dirty="0"/>
              <a:t>Prepared over the summer by Tejaswi</a:t>
            </a:r>
          </a:p>
          <a:p>
            <a:endParaRPr lang="en-US" dirty="0"/>
          </a:p>
        </p:txBody>
      </p:sp>
      <p:pic>
        <p:nvPicPr>
          <p:cNvPr id="15" name="Content Placeholder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3117FF8-3AEA-454E-86CE-1CB312C46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82455"/>
            <a:ext cx="20574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7F7049-B7FF-C648-8348-76417A30B8CA}"/>
              </a:ext>
            </a:extLst>
          </p:cNvPr>
          <p:cNvSpPr txBox="1"/>
          <p:nvPr/>
        </p:nvSpPr>
        <p:spPr>
          <a:xfrm>
            <a:off x="5849737" y="4443433"/>
            <a:ext cx="1787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Tejaswi </a:t>
            </a:r>
            <a:r>
              <a:rPr lang="en-US" dirty="0" err="1"/>
              <a:t>Worlikar</a:t>
            </a:r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281DCA4-50EC-DA4B-AA05-89C8A5D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E4051-2BDD-154F-815F-12DD606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FC9ACC-C595-A24E-A6D7-75F1CF98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Confidential content on </a:t>
            </a:r>
            <a:r>
              <a:rPr lang="en-US" dirty="0">
                <a:solidFill>
                  <a:srgbClr val="0000FF"/>
                </a:solidFill>
              </a:rPr>
              <a:t>canvas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/fall2020/eecs489/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F844E-2BBE-7045-A675-03F2CA0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1CC304-4190-8041-9D9D-FB114B8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altLang="x-none" dirty="0">
                <a:solidFill>
                  <a:srgbClr val="0000FF"/>
                </a:solidFill>
              </a:rPr>
              <a:t>Don’t cheat!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E72AC9-6ACB-F949-AFA4-CC30934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516BE-A1FC-5140-B06D-0B5E12B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Internet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8009-0540-3649-9CAC-3E5E32B4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BB75-0747-2745-99A1-0E8F81AF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8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D15-1DE3-4445-A332-D8F85523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A22E-46CB-F34A-BA1A-2291B3F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685-F4C8-384D-A857-2B766C7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387E-67C3-1744-AC1C-10A5106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680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 policies, logistics, and roadmap</a:t>
            </a:r>
          </a:p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F12BF-C03B-0F4B-A29D-927C4D5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0C06B-E4C5-CE4B-97FF-08187EE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DB2-B1F6-2F45-9C3D-0774AE0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428B-C3CB-484C-9D28-D69FE796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2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6AB5-D125-FB41-817A-5B16275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4B95-9805-5B43-B694-A4F0FF8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A common interface binds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92560-9337-CE4F-981B-8DEF25A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6038D-85DC-4242-8563-1C7EC6E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60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939058"/>
            <a:ext cx="3098800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F9E0-9757-AF45-8A84-0BB812D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A54-21A6-AF46-AE11-9081AFB4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1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reservation request to </a:t>
            </a:r>
            <a:r>
              <a:rPr lang="en-US" sz="2800" dirty="0" err="1"/>
              <a:t>dst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</a:t>
            </a:r>
            <a:r>
              <a:rPr lang="en-US" sz="2800" dirty="0">
                <a:solidFill>
                  <a:srgbClr val="0000FF"/>
                </a:solidFill>
              </a:rPr>
              <a:t>create</a:t>
            </a:r>
            <a:r>
              <a:rPr lang="en-US" sz="2800" dirty="0"/>
              <a:t>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sends</a:t>
            </a:r>
            <a:r>
              <a:rPr lang="en-US" sz="2800" dirty="0"/>
              <a:t>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</a:t>
            </a:r>
            <a:r>
              <a:rPr lang="en-US" sz="2800" dirty="0">
                <a:solidFill>
                  <a:srgbClr val="0000FF"/>
                </a:solidFill>
              </a:rPr>
              <a:t>teardown</a:t>
            </a:r>
            <a:r>
              <a:rPr lang="en-US" sz="2800" dirty="0"/>
              <a:t>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rgbClr val="0000FF"/>
                </a:solidFill>
              </a:rPr>
              <a:t>More details in 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624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647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7D52C-051C-2A4B-8C9B-D0BCC249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D0C-1F49-D048-BBDF-A5B958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96F5-ADD7-334F-8F42-9C210965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D1C6-2CB8-7E48-9445-22A707C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56426760-9D07-D14E-B974-59F23F7EB6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2743200" cy="2743200"/>
          </a:xfrm>
        </p:spPr>
      </p:pic>
      <p:pic>
        <p:nvPicPr>
          <p:cNvPr id="11" name="Content Placeholder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FE90575-44E5-5B48-8542-11C3B3AB0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90" y="1752600"/>
            <a:ext cx="2193542" cy="2743200"/>
          </a:xfr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3604D26-EB3E-A543-8E4D-2D8AEED49775}"/>
              </a:ext>
            </a:extLst>
          </p:cNvPr>
          <p:cNvSpPr txBox="1">
            <a:spLocks/>
          </p:cNvSpPr>
          <p:nvPr/>
        </p:nvSpPr>
        <p:spPr bwMode="auto">
          <a:xfrm>
            <a:off x="914400" y="53340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rgbClr val="0000FF"/>
                </a:solidFill>
              </a:rPr>
              <a:t>Office hours: See course webpage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FCE6E-CD29-7C42-96AD-7F842207F8E2}"/>
              </a:ext>
            </a:extLst>
          </p:cNvPr>
          <p:cNvSpPr txBox="1"/>
          <p:nvPr/>
        </p:nvSpPr>
        <p:spPr>
          <a:xfrm>
            <a:off x="2143273" y="4530939"/>
            <a:ext cx="89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Jie</a:t>
            </a:r>
            <a:r>
              <a:rPr lang="en-US" dirty="0"/>
              <a:t>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B90-52C0-F74E-895E-2353B67681F8}"/>
              </a:ext>
            </a:extLst>
          </p:cNvPr>
          <p:cNvSpPr txBox="1"/>
          <p:nvPr/>
        </p:nvSpPr>
        <p:spPr>
          <a:xfrm>
            <a:off x="5971848" y="453093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Joseph Buiteweg</a:t>
            </a:r>
          </a:p>
        </p:txBody>
      </p:sp>
    </p:spTree>
    <p:extLst>
      <p:ext uri="{BB962C8B-B14F-4D97-AF65-F5344CB8AC3E}">
        <p14:creationId xmlns:p14="http://schemas.microsoft.com/office/powerpoint/2010/main" val="19990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41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0784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B3004-3A16-1D4F-936E-29F183C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0E0A6-1A9D-3048-9F43-4C943CA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4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At Michigan </a:t>
            </a:r>
            <a:r>
              <a:rPr lang="en-US" sz="2400" dirty="0"/>
              <a:t>since 2016</a:t>
            </a:r>
          </a:p>
          <a:p>
            <a:r>
              <a:rPr lang="en-US" sz="2400" dirty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3:15PM in 4820 BBB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Queue: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officehours.it.umich.edu</a:t>
            </a:r>
            <a:r>
              <a:rPr lang="en-US" dirty="0">
                <a:solidFill>
                  <a:srgbClr val="0000FF"/>
                </a:solidFill>
              </a:rPr>
              <a:t>/queue/421</a:t>
            </a:r>
          </a:p>
          <a:p>
            <a:pPr lvl="1"/>
            <a:r>
              <a:rPr lang="en-US" dirty="0"/>
              <a:t>Also, by appointment (pre-scheduled via email)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Lectures will be recorded (but not discussions)</a:t>
            </a:r>
          </a:p>
          <a:p>
            <a:r>
              <a:rPr lang="en-US" dirty="0">
                <a:solidFill>
                  <a:srgbClr val="0000FF"/>
                </a:solidFill>
              </a:rPr>
              <a:t>Ask questions in chat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575F0-EA35-C249-A48C-E13190D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495EBF-4F54-F441-A081-73B0521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40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6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41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4C88-86A0-744C-A7AD-35C5C4D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11541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23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5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CCF8-8638-164C-B088-CFC1A52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Prior 482 experience is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6DEA2-868F-0B46-AF03-5A21A2A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FAF477-7838-844E-AAE6-79CA5C8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232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0733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65702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2631267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7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0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0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3207E-C900-164A-B99B-3C0EE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AB422-AF35-D749-A685-CF40A4DA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60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750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56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64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07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65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76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1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9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8325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 will focus primarily on the Internet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F8EB5-9854-0A42-A915-32B0FE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EC9BBB-C5DF-3740-ACB2-A228D0A4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4064230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3365199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8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928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81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55194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7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0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78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241780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56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2EDA9-7AA4-034B-AB95-6C7A91A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4062F-D273-AE41-B3F7-B4F89D50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5D5-BFBC-1547-BA85-2862421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885-8D79-B541-B228-AC3BF64F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A956-1E93-B94E-9F05-9C5605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784F-7732-2744-A2B9-EADBFBE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452-7195-3745-8F25-6CAB854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1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4.6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&gt;2.5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&gt;2.7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70D79-4EA6-CE46-9E88-DA01D49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D3D174-A819-B445-BE71-8F348CD7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8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9828DD-9BA3-6346-8F82-B33F0F57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28DD7B-5792-1F4C-8211-636684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1AA50-A857-8445-A2A9-84B60DB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8E9AAB-7416-E848-BC59-6610F124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Circuit Switching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28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064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Midterm: October 19</a:t>
            </a:r>
          </a:p>
          <a:p>
            <a:pPr lvl="1"/>
            <a:r>
              <a:rPr lang="en-US" dirty="0"/>
              <a:t>Final: December 16 8 AM – 10 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CA7C-B5D3-0245-8D12-F8040B5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5B382-61A4-1346-A319-BC9C9A7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03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2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8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1490459908</TotalTime>
  <Pages>7</Pages>
  <Words>3576</Words>
  <Application>Microsoft Macintosh PowerPoint</Application>
  <PresentationFormat>On-screen Show (4:3)</PresentationFormat>
  <Paragraphs>945</Paragraphs>
  <Slides>102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GSIs</vt:lpstr>
      <vt:lpstr>Mosharaf Chowdhury</vt:lpstr>
      <vt:lpstr>489 in EECS curriculum</vt:lpstr>
      <vt:lpstr>What is missing?</vt:lpstr>
      <vt:lpstr>What is a network? </vt:lpstr>
      <vt:lpstr>What is EECS 489 about?</vt:lpstr>
      <vt:lpstr>Class workload</vt:lpstr>
      <vt:lpstr>Grading</vt:lpstr>
      <vt:lpstr>The ALL-NEW* assignments</vt:lpstr>
      <vt:lpstr>Bonus Quizzes</vt:lpstr>
      <vt:lpstr>Enrollment and wait list</vt:lpstr>
      <vt:lpstr>Communication protocol</vt:lpstr>
      <vt:lpstr>Policies on late submission, re-grade request, cheating …</vt:lpstr>
      <vt:lpstr>Let’s Talk Internet</vt:lpstr>
      <vt:lpstr>The Internet consists of many end-systems</vt:lpstr>
      <vt:lpstr>Connected by switches</vt:lpstr>
      <vt:lpstr>And links</vt:lpstr>
      <vt:lpstr>Managed by many parties</vt:lpstr>
      <vt:lpstr>Transfers data</vt:lpstr>
      <vt:lpstr>A federated system</vt:lpstr>
      <vt:lpstr>Switched networks</vt:lpstr>
      <vt:lpstr>When do we need to share the network?</vt:lpstr>
      <vt:lpstr>Shared among many services</vt:lpstr>
      <vt:lpstr>Two ways to share switched networks</vt:lpstr>
      <vt:lpstr>Circuit switching</vt:lpstr>
      <vt:lpstr>Circuit switching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How do we evaluate a network?</vt:lpstr>
      <vt:lpstr>Performance metrics</vt:lpstr>
      <vt:lpstr>Delay</vt:lpstr>
      <vt:lpstr>Delay</vt:lpstr>
      <vt:lpstr>A network link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  <vt:lpstr>PowerPoint Presentation</vt:lpstr>
      <vt:lpstr>MASSIVE Scale</vt:lpstr>
      <vt:lpstr>Have we found the right solution?</vt:lpstr>
      <vt:lpstr>The Internet is a lesson</vt:lpstr>
      <vt:lpstr>Details on 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PowerPoint Presentation</vt:lpstr>
      <vt:lpstr>A network link:  BDP</vt:lpstr>
      <vt:lpstr>BDP Examples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1229</cp:revision>
  <cp:lastPrinted>1999-09-08T17:25:07Z</cp:lastPrinted>
  <dcterms:created xsi:type="dcterms:W3CDTF">2014-01-14T18:15:50Z</dcterms:created>
  <dcterms:modified xsi:type="dcterms:W3CDTF">2020-08-31T18:21:02Z</dcterms:modified>
  <cp:category/>
</cp:coreProperties>
</file>