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3" r:id="rId2"/>
    <p:sldId id="487" r:id="rId3"/>
    <p:sldId id="635" r:id="rId4"/>
    <p:sldId id="634" r:id="rId5"/>
    <p:sldId id="636" r:id="rId6"/>
    <p:sldId id="637" r:id="rId7"/>
    <p:sldId id="599" r:id="rId8"/>
    <p:sldId id="601" r:id="rId9"/>
    <p:sldId id="600" r:id="rId10"/>
    <p:sldId id="602" r:id="rId11"/>
    <p:sldId id="598" r:id="rId12"/>
    <p:sldId id="603" r:id="rId13"/>
    <p:sldId id="604" r:id="rId14"/>
    <p:sldId id="605" r:id="rId15"/>
    <p:sldId id="607" r:id="rId16"/>
    <p:sldId id="608" r:id="rId17"/>
    <p:sldId id="609" r:id="rId18"/>
    <p:sldId id="610" r:id="rId19"/>
    <p:sldId id="611" r:id="rId20"/>
    <p:sldId id="606" r:id="rId21"/>
    <p:sldId id="612" r:id="rId22"/>
    <p:sldId id="616" r:id="rId23"/>
    <p:sldId id="614" r:id="rId24"/>
    <p:sldId id="632" r:id="rId25"/>
    <p:sldId id="615" r:id="rId26"/>
    <p:sldId id="613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17" r:id="rId36"/>
    <p:sldId id="627" r:id="rId37"/>
    <p:sldId id="628" r:id="rId38"/>
    <p:sldId id="629" r:id="rId39"/>
    <p:sldId id="626" r:id="rId40"/>
    <p:sldId id="631" r:id="rId41"/>
    <p:sldId id="630" r:id="rId42"/>
    <p:sldId id="59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/>
    <p:restoredTop sz="84199"/>
  </p:normalViewPr>
  <p:slideViewPr>
    <p:cSldViewPr>
      <p:cViewPr varScale="1">
        <p:scale>
          <a:sx n="99" d="100"/>
          <a:sy n="99" d="100"/>
        </p:scale>
        <p:origin x="1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same layer understand each other</a:t>
            </a:r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Decompose</a:t>
            </a:r>
            <a:r>
              <a:rPr lang="en-US" dirty="0"/>
              <a:t> the problem into tasks</a:t>
            </a:r>
          </a:p>
          <a:p>
            <a:r>
              <a:rPr lang="en-US" dirty="0">
                <a:solidFill>
                  <a:srgbClr val="0000FF"/>
                </a:solidFill>
              </a:rPr>
              <a:t>Organize</a:t>
            </a:r>
            <a:r>
              <a:rPr lang="en-US" dirty="0"/>
              <a:t>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Internet: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Best-effort </a:t>
            </a:r>
            <a:r>
              <a:rPr lang="en-US" sz="2400" dirty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packet delivery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in built </a:t>
            </a:r>
            <a:r>
              <a:rPr lang="en-US" sz="2000" i="1" dirty="0">
                <a:solidFill>
                  <a:srgbClr val="0000FF"/>
                </a:solidFill>
              </a:rPr>
              <a:t>on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layers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/>
              <a:t>OSI stands for Open Systems Interconnection model</a:t>
            </a:r>
          </a:p>
          <a:p>
            <a:pPr lvl="1"/>
            <a:r>
              <a:rPr lang="en-US" dirty="0"/>
              <a:t>Developed by the ISO</a:t>
            </a:r>
          </a:p>
          <a:p>
            <a:endParaRPr lang="en-US" dirty="0"/>
          </a:p>
          <a:p>
            <a:r>
              <a:rPr lang="en-US" dirty="0"/>
              <a:t>Session and presentation layers are often implemented as part of the application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D3A600"/>
                </a:solidFill>
              </a:rPr>
              <a:t>L5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protocols 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Communication between peer layers on</a:t>
            </a:r>
            <a:br>
              <a:rPr lang="en-US" dirty="0"/>
            </a:br>
            <a:r>
              <a:rPr lang="en-US" dirty="0"/>
              <a:t>different systems is defined by </a:t>
            </a:r>
            <a:r>
              <a:rPr lang="en-US" dirty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Thanks!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Let’s start</a:t>
            </a: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</a:t>
            </a:r>
            <a:r>
              <a:rPr lang="en-US"/>
              <a:t>between parties (in the same later) </a:t>
            </a:r>
            <a:r>
              <a:rPr lang="en-US" dirty="0"/>
              <a:t>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instructions on how to process </a:t>
            </a:r>
            <a:r>
              <a:rPr lang="en-US" dirty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/>
              <a:t>Each protocol defines the format of </a:t>
            </a:r>
            <a:r>
              <a:rPr lang="en-US"/>
              <a:t>its headers</a:t>
            </a:r>
            <a:endParaRPr lang="en-US" dirty="0"/>
          </a:p>
          <a:p>
            <a:pPr lvl="2"/>
            <a:r>
              <a:rPr lang="en-US" dirty="0"/>
              <a:t>e.g., “the first 32 bits carry the destination address”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3352800" y="5171282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600200" y="5171282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Protocol?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agreement between parties on how to communicate</a:t>
            </a:r>
          </a:p>
          <a:p>
            <a:r>
              <a:rPr lang="en-US" dirty="0"/>
              <a:t>Defines the </a:t>
            </a:r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of communication</a:t>
            </a:r>
          </a:p>
          <a:p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/>
              <a:t>“First a hello, then a request…”</a:t>
            </a:r>
          </a:p>
          <a:p>
            <a:pPr lvl="1"/>
            <a:r>
              <a:rPr lang="en-US" dirty="0"/>
              <a:t>We will study many protocols later in the semester</a:t>
            </a:r>
          </a:p>
          <a:p>
            <a:r>
              <a:rPr lang="en-US" dirty="0"/>
              <a:t>Protocols exist at many levels, hardware, and software</a:t>
            </a:r>
          </a:p>
          <a:p>
            <a:pPr lvl="1"/>
            <a:r>
              <a:rPr lang="en-US" dirty="0"/>
              <a:t>Defined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at different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network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HTTP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PPP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FDDI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Radio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Copper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Optical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Assignment 1 is out!</a:t>
            </a:r>
          </a:p>
          <a:p>
            <a:pPr lvl="1"/>
            <a:r>
              <a:rPr lang="en-US" altLang="x-none" dirty="0"/>
              <a:t>Due Sep 23, 2020</a:t>
            </a:r>
          </a:p>
          <a:p>
            <a:endParaRPr lang="en-US" altLang="x-none" dirty="0"/>
          </a:p>
          <a:p>
            <a:r>
              <a:rPr lang="en-US" altLang="x-none" dirty="0"/>
              <a:t>Register your </a:t>
            </a:r>
            <a:r>
              <a:rPr lang="en-US" altLang="x-none" dirty="0" err="1"/>
              <a:t>github</a:t>
            </a:r>
            <a:r>
              <a:rPr lang="en-US" altLang="x-none" dirty="0"/>
              <a:t> username: </a:t>
            </a:r>
            <a:r>
              <a:rPr lang="en-US" altLang="x-none" dirty="0">
                <a:solidFill>
                  <a:srgbClr val="0000FF"/>
                </a:solidFill>
              </a:rPr>
              <a:t>https://forms.gle/JQb6B37oPubnSxAS6</a:t>
            </a:r>
          </a:p>
          <a:p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steps</a:t>
            </a:r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Decompose the problem into tasks</a:t>
            </a:r>
          </a:p>
          <a:p>
            <a:r>
              <a:rPr lang="en-US" dirty="0"/>
              <a:t>Organize these tasks</a:t>
            </a:r>
          </a:p>
          <a:p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tasks to entities (who does what)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implemented where?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</a:t>
            </a:r>
            <a:br>
              <a:rPr lang="en-US"/>
            </a:br>
            <a:r>
              <a:rPr lang="en-US"/>
              <a:t>at the end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wire, must make it up to application</a:t>
            </a:r>
          </a:p>
          <a:p>
            <a:pPr lvl="3"/>
            <a:endParaRPr lang="en-US" dirty="0"/>
          </a:p>
          <a:p>
            <a:r>
              <a:rPr lang="en-US" dirty="0"/>
              <a:t>Therefore, </a:t>
            </a:r>
            <a:r>
              <a:rPr lang="en-US" dirty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r>
              <a:rPr lang="en-US" dirty="0"/>
              <a:t>The network does not support reliable delivery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Diagram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44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look: End system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Web server, browser, mail, game </a:t>
            </a:r>
          </a:p>
          <a:p>
            <a:r>
              <a:rPr lang="en-US" dirty="0"/>
              <a:t>Transport and network layer </a:t>
            </a:r>
          </a:p>
          <a:p>
            <a:pPr lvl="1"/>
            <a:r>
              <a:rPr lang="en-US" dirty="0"/>
              <a:t>typically part of the operating system</a:t>
            </a:r>
          </a:p>
          <a:p>
            <a:r>
              <a:rPr lang="en-US" dirty="0"/>
              <a:t>Datalink  and physical layer</a:t>
            </a:r>
          </a:p>
          <a:p>
            <a:pPr lvl="1"/>
            <a:r>
              <a:rPr lang="en-US" dirty="0"/>
              <a:t>hardware/firmware/drivers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implemented in </a:t>
            </a:r>
            <a:br>
              <a:rPr lang="en-US"/>
            </a:br>
            <a:r>
              <a:rPr lang="en-US"/>
              <a:t>the network?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arrive on wire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physical layer (L1)</a:t>
            </a:r>
          </a:p>
          <a:p>
            <a:r>
              <a:rPr lang="en-US" dirty="0"/>
              <a:t>Packets must be delivered across links and </a:t>
            </a:r>
            <a:br>
              <a:rPr lang="en-US" dirty="0"/>
            </a:br>
            <a:r>
              <a:rPr lang="en-US" dirty="0"/>
              <a:t>local networks </a:t>
            </a:r>
            <a:r>
              <a:rPr lang="en-US" dirty="0">
                <a:sym typeface="Wingdings" charset="0"/>
              </a:rPr>
              <a:t> </a:t>
            </a:r>
            <a:r>
              <a:rPr lang="en-US" dirty="0"/>
              <a:t>datalink layer (L2)</a:t>
            </a:r>
          </a:p>
          <a:p>
            <a:r>
              <a:rPr lang="en-US" dirty="0"/>
              <a:t>Packets must be delivered between networks </a:t>
            </a:r>
            <a:br>
              <a:rPr lang="en-US" dirty="0"/>
            </a:br>
            <a:r>
              <a:rPr lang="en-US" dirty="0"/>
              <a:t>for global delivery </a:t>
            </a:r>
            <a:r>
              <a:rPr lang="en-US" dirty="0">
                <a:sym typeface="Wingdings" charset="0"/>
              </a:rPr>
              <a:t> network layer (L3)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>
                <a:sym typeface="Wingdings" charset="0"/>
              </a:rPr>
              <a:t> implement only physical and datalink layers (L1, L2)</a:t>
            </a:r>
          </a:p>
          <a:p>
            <a:r>
              <a:rPr lang="en-US" dirty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>
                <a:sym typeface="Wingdings" charset="0"/>
              </a:rPr>
              <a:t> implement the network layer too (L1, L2, L3)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 vs.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do what routers do but </a:t>
            </a:r>
            <a:r>
              <a:rPr lang="en-US" dirty="0">
                <a:solidFill>
                  <a:srgbClr val="0000FF"/>
                </a:solidFill>
              </a:rPr>
              <a:t>don’t participate in global delivery</a:t>
            </a:r>
            <a:r>
              <a:rPr lang="en-US" dirty="0"/>
              <a:t>, just local delivery</a:t>
            </a:r>
          </a:p>
          <a:p>
            <a:pPr lvl="1"/>
            <a:r>
              <a:rPr lang="en-US" dirty="0"/>
              <a:t>Switches only need to support L1, L2</a:t>
            </a:r>
          </a:p>
          <a:p>
            <a:pPr lvl="1"/>
            <a:r>
              <a:rPr lang="en-US" dirty="0"/>
              <a:t>Routers support L1-L3</a:t>
            </a:r>
          </a:p>
          <a:p>
            <a:endParaRPr lang="en-US" dirty="0"/>
          </a:p>
          <a:p>
            <a:r>
              <a:rPr lang="en-US" dirty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days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layer interact with its peers corresponding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communication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protocol-centric diagram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41A11-829E-554F-87F2-E649ED2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86D70-BE0F-B64B-AFFF-78E091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70193-71F9-334D-9136-A5F4AF37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layering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Why layers?</a:t>
            </a:r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Reduce complexity</a:t>
            </a:r>
          </a:p>
          <a:p>
            <a:r>
              <a:rPr lang="en-US" sz="2400" dirty="0"/>
              <a:t>Improve flexibility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Why not?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Higher overheads</a:t>
            </a:r>
          </a:p>
          <a:p>
            <a:r>
              <a:rPr lang="en-US" sz="2400" dirty="0"/>
              <a:t>Cross-layer information often useful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hourglass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network-layer protocol (IP)</a:t>
            </a:r>
          </a:p>
          <a:p>
            <a:r>
              <a:rPr lang="en-US" dirty="0"/>
              <a:t>Allows arbitrary networks to interoperate</a:t>
            </a:r>
          </a:p>
          <a:p>
            <a:pPr lvl="1"/>
            <a:r>
              <a:rPr lang="en-US" dirty="0"/>
              <a:t>Any network that supports IP can exchange packets</a:t>
            </a:r>
          </a:p>
          <a:p>
            <a:r>
              <a:rPr lang="en-US" dirty="0">
                <a:solidFill>
                  <a:srgbClr val="0000FF"/>
                </a:solidFill>
              </a:rPr>
              <a:t>Decouples</a:t>
            </a:r>
            <a:r>
              <a:rPr lang="en-US" dirty="0"/>
              <a:t> applications from low-level networking technologies</a:t>
            </a:r>
          </a:p>
          <a:p>
            <a:pPr lvl="1"/>
            <a:r>
              <a:rPr lang="en-US" dirty="0"/>
              <a:t>Applications function on all networks</a:t>
            </a:r>
          </a:p>
          <a:p>
            <a:r>
              <a:rPr lang="en-US" dirty="0"/>
              <a:t>Supports simultaneous innovations above and below IP</a:t>
            </a:r>
          </a:p>
          <a:p>
            <a:r>
              <a:rPr lang="en-US" dirty="0"/>
              <a:t>But changing IP itself is hard (e.g., IPv4 </a:t>
            </a:r>
            <a:r>
              <a:rPr lang="en-US" dirty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network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End-to-end arguments </a:t>
            </a:r>
            <a:r>
              <a:rPr lang="en-US" dirty="0"/>
              <a:t>by </a:t>
            </a:r>
            <a:r>
              <a:rPr lang="en-US" dirty="0" err="1"/>
              <a:t>Saltzer</a:t>
            </a:r>
            <a:r>
              <a:rPr lang="en-US" dirty="0"/>
              <a:t>, Reed, and Clark</a:t>
            </a:r>
          </a:p>
          <a:p>
            <a:pPr lvl="1"/>
            <a:r>
              <a:rPr lang="en-US" dirty="0"/>
              <a:t>Dumb network and smart end systems</a:t>
            </a:r>
          </a:p>
          <a:p>
            <a:pPr lvl="1"/>
            <a:r>
              <a:rPr lang="en-US" dirty="0"/>
              <a:t>Functions that can be </a:t>
            </a:r>
            <a:r>
              <a:rPr lang="en-US" i="1" dirty="0">
                <a:solidFill>
                  <a:srgbClr val="0000FF"/>
                </a:solidFill>
              </a:rPr>
              <a:t>completely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correctly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implemented </a:t>
            </a:r>
            <a:r>
              <a:rPr lang="en-US" i="1" dirty="0">
                <a:solidFill>
                  <a:srgbClr val="0000FF"/>
                </a:solidFill>
              </a:rPr>
              <a:t>only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the knowledge of application end host, should not be pushed into the network</a:t>
            </a:r>
          </a:p>
          <a:p>
            <a:pPr lvl="1"/>
            <a:r>
              <a:rPr lang="en-US" dirty="0"/>
              <a:t>Sometimes necessary to break this for performance and policy optimizations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Fate sharing</a:t>
            </a:r>
            <a:r>
              <a:rPr lang="en-US" dirty="0"/>
              <a:t>: fail together or don’t fail at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/>
              <a:t>Unified Internet layer decouples applications from networks</a:t>
            </a:r>
          </a:p>
          <a:p>
            <a:pPr lvl="0"/>
            <a:r>
              <a:rPr lang="en-US" dirty="0"/>
              <a:t>E2E 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797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CEO A writes letter to CEO B</a:t>
            </a:r>
          </a:p>
          <a:p>
            <a:pPr lvl="1"/>
            <a:r>
              <a:rPr lang="en-US" dirty="0"/>
              <a:t>Folds letter and hands it to administrative aide</a:t>
            </a:r>
          </a:p>
          <a:p>
            <a:r>
              <a:rPr lang="en-US" dirty="0"/>
              <a:t>Aide:</a:t>
            </a:r>
          </a:p>
          <a:p>
            <a:pPr lvl="1"/>
            <a:r>
              <a:rPr lang="en-US" dirty="0"/>
              <a:t>Puts letter in envelope with CEO B’s full name</a:t>
            </a:r>
          </a:p>
          <a:p>
            <a:pPr lvl="1"/>
            <a:r>
              <a:rPr lang="en-US" dirty="0"/>
              <a:t>Takes to FedEx</a:t>
            </a:r>
          </a:p>
          <a:p>
            <a:r>
              <a:rPr lang="en-US" dirty="0"/>
              <a:t>FedEx Office</a:t>
            </a:r>
          </a:p>
          <a:p>
            <a:pPr lvl="1"/>
            <a:r>
              <a:rPr lang="en-US" dirty="0"/>
              <a:t>Puts letter in larger envelope</a:t>
            </a:r>
          </a:p>
          <a:p>
            <a:pPr lvl="1"/>
            <a:r>
              <a:rPr lang="en-US" dirty="0"/>
              <a:t>Puts name and street address on FedEx envelope</a:t>
            </a:r>
          </a:p>
          <a:p>
            <a:pPr lvl="1"/>
            <a:r>
              <a:rPr lang="en-US" dirty="0"/>
              <a:t>Puts package on FedEx delivery truck</a:t>
            </a:r>
          </a:p>
          <a:p>
            <a:r>
              <a:rPr lang="en-US" dirty="0"/>
              <a:t>FedEx delivers to other company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FedEx 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of the letter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1490456077</TotalTime>
  <Pages>7</Pages>
  <Words>1783</Words>
  <Application>Microsoft Macintosh PowerPoint</Application>
  <PresentationFormat>On-screen Show (4:3)</PresentationFormat>
  <Paragraphs>607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2020</vt:lpstr>
      <vt:lpstr>Agenda</vt:lpstr>
      <vt:lpstr>What we want</vt:lpstr>
      <vt:lpstr>(Some of) What happens…</vt:lpstr>
      <vt:lpstr>(More of) What happens</vt:lpstr>
      <vt:lpstr>What we get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1337</cp:revision>
  <cp:lastPrinted>1999-09-08T17:25:07Z</cp:lastPrinted>
  <dcterms:created xsi:type="dcterms:W3CDTF">2014-01-14T18:15:50Z</dcterms:created>
  <dcterms:modified xsi:type="dcterms:W3CDTF">2020-09-02T20:53:05Z</dcterms:modified>
  <cp:category/>
</cp:coreProperties>
</file>