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518" r:id="rId3"/>
    <p:sldId id="519" r:id="rId4"/>
    <p:sldId id="574" r:id="rId5"/>
    <p:sldId id="520" r:id="rId6"/>
    <p:sldId id="521" r:id="rId7"/>
    <p:sldId id="522" r:id="rId8"/>
    <p:sldId id="523" r:id="rId9"/>
    <p:sldId id="525" r:id="rId10"/>
    <p:sldId id="526" r:id="rId11"/>
    <p:sldId id="572" r:id="rId12"/>
    <p:sldId id="573" r:id="rId13"/>
    <p:sldId id="602" r:id="rId14"/>
    <p:sldId id="529" r:id="rId15"/>
    <p:sldId id="635" r:id="rId16"/>
    <p:sldId id="634" r:id="rId17"/>
    <p:sldId id="636" r:id="rId18"/>
    <p:sldId id="637" r:id="rId19"/>
    <p:sldId id="607" r:id="rId20"/>
    <p:sldId id="531" r:id="rId21"/>
    <p:sldId id="534" r:id="rId22"/>
    <p:sldId id="532" r:id="rId23"/>
    <p:sldId id="630" r:id="rId24"/>
    <p:sldId id="502" r:id="rId25"/>
    <p:sldId id="638" r:id="rId26"/>
    <p:sldId id="639" r:id="rId27"/>
    <p:sldId id="536" r:id="rId28"/>
    <p:sldId id="640" r:id="rId29"/>
    <p:sldId id="541" r:id="rId30"/>
    <p:sldId id="562" r:id="rId31"/>
    <p:sldId id="563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613" r:id="rId41"/>
    <p:sldId id="551" r:id="rId42"/>
    <p:sldId id="641" r:id="rId43"/>
    <p:sldId id="642" r:id="rId44"/>
    <p:sldId id="553" r:id="rId45"/>
    <p:sldId id="554" r:id="rId46"/>
    <p:sldId id="552" r:id="rId47"/>
    <p:sldId id="591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1"/>
    <p:restoredTop sz="94663"/>
  </p:normalViewPr>
  <p:slideViewPr>
    <p:cSldViewPr>
      <p:cViewPr varScale="1">
        <p:scale>
          <a:sx n="112" d="100"/>
          <a:sy n="112" d="100"/>
        </p:scale>
        <p:origin x="1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8943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21,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Review 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6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9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969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and CDN</a:t>
            </a:r>
          </a:p>
          <a:p>
            <a:pPr lvl="1"/>
            <a:r>
              <a:rPr lang="en-US" dirty="0"/>
              <a:t>Video Streaming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and CDN</a:t>
            </a:r>
          </a:p>
          <a:p>
            <a:pPr lvl="1"/>
            <a:r>
              <a:rPr lang="en-US" dirty="0"/>
              <a:t>Video Streaming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>
                <a:solidFill>
                  <a:srgbClr val="0000FF"/>
                </a:solidFill>
              </a:rPr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HTTP request/response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25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2971800" y="1856582"/>
            <a:ext cx="1037029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326151" y="1856582"/>
            <a:ext cx="1142827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210204" y="2170113"/>
            <a:ext cx="106331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syn</a:t>
            </a: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622689" y="2568575"/>
            <a:ext cx="174940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437117" y="3328385"/>
            <a:ext cx="2495194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703783" y="3881436"/>
            <a:ext cx="301626" cy="887412"/>
            <a:chOff x="975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75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78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78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08802" y="2400302"/>
            <a:ext cx="132335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Establish</a:t>
            </a:r>
          </a:p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62377" y="4229102"/>
            <a:ext cx="1147548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19825" y="3086102"/>
            <a:ext cx="964700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Client 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1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31" tIns="44423" rIns="90431" bIns="44423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9394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</a:t>
            </a:r>
            <a:r>
              <a:rPr lang="en-US" dirty="0"/>
              <a:t>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 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time; RTT later for another n from the same site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TCP throughput B</a:t>
            </a:r>
            <a:r>
              <a:rPr lang="en-US" baseline="-25000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(&lt;= B</a:t>
            </a:r>
            <a:r>
              <a:rPr lang="en-US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where link bandwidth is referred by B</a:t>
            </a:r>
            <a:r>
              <a:rPr lang="en-US" baseline="-25000" dirty="0"/>
              <a:t>L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r>
              <a:rPr lang="en-US" dirty="0"/>
              <a:t>m concurrent: ~ </a:t>
            </a:r>
            <a:r>
              <a:rPr lang="en-US" dirty="0" err="1"/>
              <a:t>nF</a:t>
            </a:r>
            <a:r>
              <a:rPr lang="en-US" dirty="0"/>
              <a:t>/(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Assuming each TCP connection gets the same throughput and 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 &lt;= B</a:t>
            </a:r>
            <a:r>
              <a:rPr lang="en-US" baseline="-25000" dirty="0"/>
              <a:t>L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pPr lvl="1"/>
            <a:r>
              <a:rPr lang="en-US" dirty="0"/>
              <a:t>The only thing that helps is higher throughput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servers’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on the transport layer from next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How are network resources shared?</a:t>
            </a:r>
            <a:endParaRPr lang="en-US" dirty="0"/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Reservations </a:t>
            </a:r>
            <a:r>
              <a:rPr lang="en-US" dirty="0">
                <a:sym typeface="Wingdings"/>
              </a:rPr>
              <a:t> circuit switching</a:t>
            </a:r>
            <a:endParaRPr lang="en-US" dirty="0"/>
          </a:p>
          <a:p>
            <a:pPr lvl="1"/>
            <a:r>
              <a:rPr lang="en-US" dirty="0"/>
              <a:t>On-demand </a:t>
            </a:r>
            <a:r>
              <a:rPr lang="en-US" dirty="0">
                <a:sym typeface="Wingdings"/>
              </a:rPr>
              <a:t> packet switching</a:t>
            </a:r>
            <a:endParaRPr lang="en-US" dirty="0"/>
          </a:p>
          <a:p>
            <a:endParaRPr lang="en-US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1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/>
              <a:t> sends reservation request to </a:t>
            </a:r>
            <a:r>
              <a:rPr lang="en-US" sz="2800" dirty="0" err="1">
                <a:solidFill>
                  <a:srgbClr val="0000FF"/>
                </a:solidFill>
              </a:rPr>
              <a:t>dst</a:t>
            </a:r>
            <a:endParaRPr lang="en-US" sz="2800" dirty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create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sends </a:t>
            </a:r>
            <a:r>
              <a:rPr lang="en-US" sz="2800" dirty="0"/>
              <a:t>teardown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415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51" grpId="0" animBg="1"/>
      <p:bldP spid="52" grpId="0" animBg="1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sent as chunks of formatted bits (Packets)</a:t>
            </a:r>
          </a:p>
          <a:p>
            <a:r>
              <a:rPr lang="en-US" dirty="0"/>
              <a:t>Packets consist of a “header” and “payload”</a:t>
            </a:r>
          </a:p>
          <a:p>
            <a:r>
              <a:rPr lang="en-US" dirty="0"/>
              <a:t>Switches “forward” packets based on their headers</a:t>
            </a:r>
          </a:p>
          <a:p>
            <a:r>
              <a:rPr lang="en-US" dirty="0"/>
              <a:t>Each packet travels </a:t>
            </a:r>
            <a:r>
              <a:rPr lang="en-US" dirty="0">
                <a:solidFill>
                  <a:srgbClr val="0000FF"/>
                </a:solidFill>
              </a:rPr>
              <a:t>independently</a:t>
            </a:r>
          </a:p>
          <a:p>
            <a:r>
              <a:rPr lang="en-US" dirty="0"/>
              <a:t>No link resources are reserved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1490453721</TotalTime>
  <Pages>7</Pages>
  <Words>2108</Words>
  <Application>Microsoft Macintosh PowerPoint</Application>
  <PresentationFormat>On-screen Show (4:3)</PresentationFormat>
  <Paragraphs>550</Paragraphs>
  <Slides>48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2020</vt:lpstr>
      <vt:lpstr>Topics</vt:lpstr>
      <vt:lpstr>Basic concepts</vt:lpstr>
      <vt:lpstr>Switched networks</vt:lpstr>
      <vt:lpstr>How are network resources shared?</vt:lpstr>
      <vt:lpstr>Two approaches to sharing</vt:lpstr>
      <vt:lpstr>Circuit switching</vt:lpstr>
      <vt:lpstr>Packet switching</vt:lpstr>
      <vt:lpstr>Statistical multiplexing</vt:lpstr>
      <vt:lpstr>Performance metrics</vt:lpstr>
      <vt:lpstr>Delay</vt:lpstr>
      <vt:lpstr>A network link</vt:lpstr>
      <vt:lpstr>Queueing delay</vt:lpstr>
      <vt:lpstr>End-to-end delay</vt:lpstr>
      <vt:lpstr>What we want</vt:lpstr>
      <vt:lpstr>(Some of) What happens…</vt:lpstr>
      <vt:lpstr>(More of) What happens</vt:lpstr>
      <vt:lpstr>What we get</vt:lpstr>
      <vt:lpstr>Layers</vt:lpstr>
      <vt:lpstr>Layers in practice</vt:lpstr>
      <vt:lpstr>Layer encapsulation:  Protocol headers</vt:lpstr>
      <vt:lpstr>IP is the narrow waist of the layering hourglass</vt:lpstr>
      <vt:lpstr>Placing network functionality</vt:lpstr>
      <vt:lpstr>5-minute break!</vt:lpstr>
      <vt:lpstr>Topics</vt:lpstr>
      <vt:lpstr>Hyper Text Transfer Protocol (HTTP)</vt:lpstr>
      <vt:lpstr>Steps in HTTP request/response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1281</cp:revision>
  <cp:lastPrinted>1999-09-08T17:25:07Z</cp:lastPrinted>
  <dcterms:created xsi:type="dcterms:W3CDTF">2014-01-14T18:15:50Z</dcterms:created>
  <dcterms:modified xsi:type="dcterms:W3CDTF">2020-09-19T17:19:21Z</dcterms:modified>
  <cp:category/>
</cp:coreProperties>
</file>