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9" r:id="rId8"/>
    <p:sldId id="518" r:id="rId9"/>
    <p:sldId id="520" r:id="rId10"/>
    <p:sldId id="521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9" r:id="rId26"/>
    <p:sldId id="540" r:id="rId27"/>
    <p:sldId id="542" r:id="rId28"/>
    <p:sldId id="543" r:id="rId29"/>
    <p:sldId id="546" r:id="rId30"/>
    <p:sldId id="547" r:id="rId31"/>
    <p:sldId id="548" r:id="rId32"/>
    <p:sldId id="549" r:id="rId33"/>
    <p:sldId id="502" r:id="rId34"/>
    <p:sldId id="577" r:id="rId35"/>
    <p:sldId id="575" r:id="rId36"/>
    <p:sldId id="550" r:id="rId37"/>
    <p:sldId id="551" r:id="rId38"/>
    <p:sldId id="552" r:id="rId39"/>
    <p:sldId id="554" r:id="rId40"/>
    <p:sldId id="555" r:id="rId41"/>
    <p:sldId id="556" r:id="rId42"/>
    <p:sldId id="557" r:id="rId43"/>
    <p:sldId id="558" r:id="rId44"/>
    <p:sldId id="567" r:id="rId45"/>
    <p:sldId id="560" r:id="rId46"/>
    <p:sldId id="561" r:id="rId47"/>
    <p:sldId id="562" r:id="rId48"/>
    <p:sldId id="563" r:id="rId49"/>
    <p:sldId id="568" r:id="rId50"/>
    <p:sldId id="565" r:id="rId51"/>
    <p:sldId id="576" r:id="rId52"/>
    <p:sldId id="569" r:id="rId53"/>
    <p:sldId id="570" r:id="rId54"/>
    <p:sldId id="572" r:id="rId55"/>
    <p:sldId id="571" r:id="rId56"/>
    <p:sldId id="573" r:id="rId57"/>
    <p:sldId id="512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1"/>
    <p:restoredTop sz="89817"/>
  </p:normalViewPr>
  <p:slideViewPr>
    <p:cSldViewPr>
      <p:cViewPr varScale="1">
        <p:scale>
          <a:sx n="106" d="100"/>
          <a:sy n="106" d="100"/>
        </p:scale>
        <p:origin x="17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3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5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56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48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73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77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54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0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76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38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20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68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72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9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14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3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3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7,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10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layer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2: </a:t>
            </a:r>
            <a:br>
              <a:rPr lang="en-US" dirty="0"/>
            </a:br>
            <a:r>
              <a:rPr lang="en-US" dirty="0"/>
              <a:t>Layer encapsulation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EB104-35E6-E843-A76A-8EBED40E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7F7DE-E569-5F45-80F4-EFEA1B7C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F213D-38F7-B545-8167-35D3C78C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77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91" grpId="0" animBg="1"/>
      <p:bldP spid="46092" grpId="0" animBg="1"/>
      <p:bldP spid="46094" grpId="0" animBg="1"/>
      <p:bldP spid="46095" grpId="0" animBg="1"/>
      <p:bldP spid="46096" grpId="0" animBg="1"/>
      <p:bldP spid="46097" grpId="0" animBg="1"/>
      <p:bldP spid="46099" grpId="0"/>
      <p:bldP spid="46100" grpId="0"/>
      <p:bldP spid="46101" grpId="0"/>
      <p:bldP spid="46103" grpId="0" animBg="1"/>
      <p:bldP spid="46104" grpId="0" animBg="1"/>
      <p:bldP spid="46106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47054"/>
            <a:ext cx="7924800" cy="1972746"/>
          </a:xfrm>
        </p:spPr>
        <p:txBody>
          <a:bodyPr/>
          <a:lstStyle/>
          <a:p>
            <a:r>
              <a:rPr lang="en-US" dirty="0"/>
              <a:t>IP packet contains a header and payload</a:t>
            </a:r>
          </a:p>
          <a:p>
            <a:pPr lvl="1"/>
            <a:r>
              <a:rPr lang="en-US" dirty="0"/>
              <a:t>Payload is opaque to the network</a:t>
            </a:r>
          </a:p>
          <a:p>
            <a:pPr lvl="1"/>
            <a:r>
              <a:rPr lang="en-US" dirty="0"/>
              <a:t>Header is what we care about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First end-to-end layer (going bottom-up)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946690" y="2448580"/>
            <a:ext cx="5901910" cy="838200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265502"/>
              <a:ext cx="1752600" cy="119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IP header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8476" y="2265502"/>
              <a:ext cx="3711234" cy="119080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IP payload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7069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these tasks? (in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</a:t>
            </a:r>
          </a:p>
          <a:p>
            <a:pPr lvl="1"/>
            <a:r>
              <a:rPr lang="en-US" dirty="0"/>
              <a:t>Corruption:</a:t>
            </a:r>
          </a:p>
          <a:p>
            <a:pPr lvl="1"/>
            <a:r>
              <a:rPr lang="en-US" dirty="0"/>
              <a:t>Packet too large: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loops (TTL)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loops cause packets to cycle for a long time</a:t>
            </a:r>
          </a:p>
          <a:p>
            <a:pPr lvl="1"/>
            <a:r>
              <a:rPr lang="en-US" dirty="0"/>
              <a:t>Left unchecked would accumulate to consume all capacity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Time-to-Live (TTL) Field  (8 bits)</a:t>
            </a:r>
          </a:p>
          <a:p>
            <a:pPr lvl="1"/>
            <a:r>
              <a:rPr lang="en-US" dirty="0"/>
              <a:t>Decremented at each hop; packet discarded if 0</a:t>
            </a:r>
          </a:p>
          <a:p>
            <a:pPr lvl="2"/>
            <a:r>
              <a:rPr lang="ja-JP" altLang="en-US" dirty="0"/>
              <a:t>“</a:t>
            </a:r>
            <a:r>
              <a:rPr lang="en-US" altLang="ja-JP" dirty="0"/>
              <a:t>Time exceeded</a:t>
            </a:r>
            <a:r>
              <a:rPr lang="ja-JP" altLang="en-US" dirty="0"/>
              <a:t>”</a:t>
            </a:r>
            <a:r>
              <a:rPr lang="en-US" altLang="ja-JP" dirty="0"/>
              <a:t> message is sent to the source</a:t>
            </a:r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843337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843337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4179887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228850" y="3505200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611563" y="3505200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corruption (Checksum)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(16 bits)</a:t>
            </a:r>
          </a:p>
          <a:p>
            <a:pPr lvl="1"/>
            <a:r>
              <a:rPr lang="en-US" dirty="0"/>
              <a:t>Particular form of checksum over packet header</a:t>
            </a:r>
          </a:p>
          <a:p>
            <a:r>
              <a:rPr lang="en-US" dirty="0"/>
              <a:t>If not correct, router discards packets</a:t>
            </a:r>
          </a:p>
          <a:p>
            <a:pPr lvl="1"/>
            <a:r>
              <a:rPr lang="en-US" dirty="0"/>
              <a:t>So it doesn’t act on bogus information</a:t>
            </a:r>
          </a:p>
          <a:p>
            <a:r>
              <a:rPr lang="en-US" dirty="0"/>
              <a:t>Checksum recalculated at every router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basics</a:t>
            </a:r>
          </a:p>
          <a:p>
            <a:r>
              <a:rPr lang="en-US" dirty="0"/>
              <a:t>The Internet Protocol (IP)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r>
              <a:rPr lang="en-US" dirty="0"/>
              <a:t>Will return to fragmentation later today…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handling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“Type of Service” (8 bits) </a:t>
            </a:r>
          </a:p>
          <a:p>
            <a:pPr lvl="1"/>
            <a:r>
              <a:rPr lang="en-US" dirty="0"/>
              <a:t>Allow packets to be treated differently based on needs</a:t>
            </a:r>
          </a:p>
          <a:p>
            <a:pPr lvl="2"/>
            <a:r>
              <a:rPr lang="en-US" dirty="0"/>
              <a:t>e.g., indicate priority, congestion notification</a:t>
            </a:r>
          </a:p>
          <a:p>
            <a:pPr lvl="1"/>
            <a:r>
              <a:rPr lang="en-US" dirty="0"/>
              <a:t>Has been redefined several times</a:t>
            </a:r>
          </a:p>
          <a:p>
            <a:pPr lvl="1"/>
            <a:r>
              <a:rPr lang="en-US" dirty="0"/>
              <a:t>Now called “Differentiated Services Code Point (DSCP)”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directives to the network</a:t>
            </a:r>
          </a:p>
          <a:p>
            <a:pPr lvl="1"/>
            <a:r>
              <a:rPr lang="en-US" dirty="0"/>
              <a:t>Not used very often</a:t>
            </a:r>
          </a:p>
          <a:p>
            <a:pPr lvl="1"/>
            <a:r>
              <a:rPr lang="en-US" dirty="0"/>
              <a:t>16 bits of metadata + option-specific data</a:t>
            </a:r>
          </a:p>
          <a:p>
            <a:r>
              <a:rPr lang="en-US" dirty="0"/>
              <a:t>Examples of options</a:t>
            </a:r>
          </a:p>
          <a:p>
            <a:pPr lvl="1"/>
            <a:r>
              <a:rPr lang="en-US" dirty="0"/>
              <a:t>Record Route</a:t>
            </a:r>
          </a:p>
          <a:p>
            <a:pPr lvl="1"/>
            <a:r>
              <a:rPr lang="en-US" dirty="0"/>
              <a:t>Strict Source Route</a:t>
            </a:r>
          </a:p>
          <a:p>
            <a:pPr lvl="1"/>
            <a:r>
              <a:rPr lang="en-US" dirty="0"/>
              <a:t>Loose Source Route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ToS (8 bits), Options (variable length)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E21FC-E34B-F545-AFFB-C65A4877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packet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Header length (4 bits)</a:t>
            </a:r>
          </a:p>
          <a:p>
            <a:pPr lvl="1"/>
            <a:r>
              <a:rPr lang="en-US"/>
              <a:t>Number of 32-bit words in the header</a:t>
            </a:r>
          </a:p>
          <a:p>
            <a:pPr lvl="1"/>
            <a:r>
              <a:rPr lang="en-US"/>
              <a:t>Typically </a:t>
            </a:r>
            <a:r>
              <a:rPr lang="ja-JP" altLang="en-US"/>
              <a:t>“</a:t>
            </a:r>
            <a:r>
              <a:rPr lang="en-US" altLang="ja-JP"/>
              <a:t>5</a:t>
            </a:r>
            <a:r>
              <a:rPr lang="ja-JP" altLang="en-US"/>
              <a:t>”</a:t>
            </a:r>
            <a:r>
              <a:rPr lang="en-US" altLang="ja-JP"/>
              <a:t> (for a 20-byte IPv4 header)</a:t>
            </a:r>
          </a:p>
          <a:p>
            <a:pPr lvl="1"/>
            <a:r>
              <a:rPr lang="en-US"/>
              <a:t>Can be more when IP options are used</a:t>
            </a:r>
            <a:br>
              <a:rPr lang="en-US"/>
            </a:br>
            <a:endParaRPr lang="en-US"/>
          </a:p>
          <a:p>
            <a:endParaRPr lang="en-US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93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r>
              <a:rPr lang="en-US" dirty="0"/>
              <a:t>Get responses to the packet back to the source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066800" y="3500374"/>
            <a:ext cx="0" cy="2438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447800" y="3200400"/>
            <a:ext cx="6400800" cy="3038348"/>
            <a:chOff x="860745" y="1905000"/>
            <a:chExt cx="8283261" cy="3931920"/>
          </a:xfrm>
        </p:grpSpPr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505200" y="3502343"/>
              <a:ext cx="5638806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505200" y="2703671"/>
              <a:ext cx="563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2" name="Rectangle 1"/>
            <p:cNvSpPr>
              <a:spLocks noChangeArrowheads="1"/>
            </p:cNvSpPr>
            <p:nvPr/>
          </p:nvSpPr>
          <p:spPr bwMode="auto">
            <a:xfrm>
              <a:off x="3505200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504807" y="4301014"/>
              <a:ext cx="5638806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3504956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1371600" y="2125425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7" name="Rectangle 12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/>
              <p:cNvSpPr>
                <a:spLocks/>
              </p:cNvSpPr>
              <p:nvPr/>
            </p:nvSpPr>
            <p:spPr bwMode="auto">
              <a:xfrm>
                <a:off x="58" y="16"/>
                <a:ext cx="825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1371600" y="2819400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5" name="Rectangle 124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/>
              </p:cNvSpPr>
              <p:nvPr/>
            </p:nvSpPr>
            <p:spPr bwMode="auto">
              <a:xfrm>
                <a:off x="110" y="16"/>
                <a:ext cx="71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1371600" y="3657600"/>
              <a:ext cx="1649413" cy="428625"/>
              <a:chOff x="0" y="0"/>
              <a:chExt cx="943" cy="270"/>
            </a:xfrm>
            <a:solidFill>
              <a:srgbClr val="0000FF"/>
            </a:solidFill>
            <a:effectLst/>
          </p:grpSpPr>
          <p:sp>
            <p:nvSpPr>
              <p:cNvPr id="123" name="Rectangle 122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>
                <a:spLocks/>
              </p:cNvSpPr>
              <p:nvPr/>
            </p:nvSpPr>
            <p:spPr bwMode="auto">
              <a:xfrm>
                <a:off x="158" y="15"/>
                <a:ext cx="628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1371600" y="4419600"/>
              <a:ext cx="1649413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1" name="Rectangle 120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/>
              </p:cNvSpPr>
              <p:nvPr/>
            </p:nvSpPr>
            <p:spPr bwMode="auto">
              <a:xfrm>
                <a:off x="146" y="16"/>
                <a:ext cx="65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371600" y="5208588"/>
              <a:ext cx="1649413" cy="430212"/>
              <a:chOff x="0" y="0"/>
              <a:chExt cx="943" cy="271"/>
            </a:xfrm>
            <a:solidFill>
              <a:srgbClr val="0000FF"/>
            </a:solidFill>
            <a:effectLst/>
          </p:grpSpPr>
          <p:sp>
            <p:nvSpPr>
              <p:cNvPr id="119" name="Rectangle 118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/>
              <p:cNvSpPr>
                <a:spLocks/>
              </p:cNvSpPr>
              <p:nvPr/>
            </p:nvSpPr>
            <p:spPr bwMode="auto">
              <a:xfrm>
                <a:off x="152" y="15"/>
                <a:ext cx="642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60745" y="2130981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L7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60745" y="28506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60745" y="3687246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0745" y="44508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60745" y="5239029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80051" y="2157991"/>
              <a:ext cx="884128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59052" y="2129139"/>
              <a:ext cx="84471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53000" y="2858889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29021" y="2857388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02926" y="3687246"/>
              <a:ext cx="458866" cy="398294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78470" y="4484965"/>
              <a:ext cx="70572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34725" y="4488601"/>
              <a:ext cx="78040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24399" y="4492570"/>
              <a:ext cx="117869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0804" y="5283636"/>
              <a:ext cx="85923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0076" y="5304528"/>
              <a:ext cx="88205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82636" y="5304528"/>
              <a:ext cx="105008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0843" y="5304528"/>
              <a:ext cx="1023115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24691" y="2141634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99580" y="2135052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DNS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6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Most common examples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User Datagram Protocol (UDP)</a:t>
            </a:r>
          </a:p>
          <a:p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768475" y="4202112"/>
            <a:ext cx="5607050" cy="2198688"/>
            <a:chOff x="1806575" y="4343400"/>
            <a:chExt cx="5607050" cy="2427288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44171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TCP header</a:t>
              </a: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39687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UDP header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378450" y="5580063"/>
              <a:ext cx="20351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protocol (8 bits)</a:t>
            </a:r>
          </a:p>
          <a:p>
            <a:r>
              <a:rPr lang="en-US" dirty="0"/>
              <a:t>Get responses to the packet back to the source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Source IP address (32 bits)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C2B168-01B2-E94D-B2D4-B2BFA13B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723F00-1AD3-E649-8FB3-BC04A672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for your Midterm slot at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forms.gle</a:t>
            </a:r>
            <a:r>
              <a:rPr lang="en-US" dirty="0">
                <a:solidFill>
                  <a:srgbClr val="0000FF"/>
                </a:solidFill>
              </a:rPr>
              <a:t>/deP3Z6fENaLHJLrH9</a:t>
            </a:r>
          </a:p>
          <a:p>
            <a:endParaRPr lang="en-US" dirty="0"/>
          </a:p>
          <a:p>
            <a:r>
              <a:rPr lang="en-US" dirty="0"/>
              <a:t>Unrelated to EECS489: </a:t>
            </a:r>
          </a:p>
          <a:p>
            <a:pPr lvl="1"/>
            <a:r>
              <a:rPr lang="en-US" dirty="0"/>
              <a:t>COVID-19 Health and Wellness Research</a:t>
            </a:r>
          </a:p>
          <a:p>
            <a:pPr lvl="2"/>
            <a:r>
              <a:rPr lang="en-US" dirty="0"/>
              <a:t>Dr. Sung Choi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roadmap.study</a:t>
            </a:r>
            <a:r>
              <a:rPr lang="en-US" dirty="0">
                <a:solidFill>
                  <a:srgbClr val="0000FF"/>
                </a:solidFill>
              </a:rPr>
              <a:t>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ADC51-9D0A-434F-9544-82A76020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2BCD0-5A7C-DE4D-B90E-00A05A7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505C-8494-9A49-A0CE-BC718E8C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4B05FA-F86C-1C4B-8830-2A8B90ED5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2766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9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fragmentation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fragmentation 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09057" y="2723991"/>
            <a:ext cx="5682343" cy="781209"/>
            <a:chOff x="1676400" y="3582895"/>
            <a:chExt cx="5029200" cy="455705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812461" y="3582895"/>
              <a:ext cx="686959" cy="1974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4000B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5801" y="3671850"/>
              <a:ext cx="686959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1500B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45040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…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3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</a:p>
          <a:p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3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reassemble?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095" y="5881687"/>
            <a:ext cx="88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Must reassemble before sending packet to higher layers!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060C4-1240-9148-AA3F-EDFCE03A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8539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reassemble?</a:t>
            </a:r>
          </a:p>
          <a:p>
            <a:r>
              <a:rPr lang="en-US" dirty="0"/>
              <a:t>Fragments can get lost</a:t>
            </a:r>
          </a:p>
          <a:p>
            <a:r>
              <a:rPr lang="en-US" dirty="0"/>
              <a:t>Fragments can follow different paths </a:t>
            </a:r>
          </a:p>
          <a:p>
            <a:r>
              <a:rPr lang="en-US" dirty="0"/>
              <a:t>Fragments can get fragmented again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Classic case of E2E principle</a:t>
            </a:r>
          </a:p>
          <a:p>
            <a:r>
              <a:rPr lang="en-US" dirty="0"/>
              <a:t>At next-hop router imposes burden on network</a:t>
            </a:r>
          </a:p>
          <a:p>
            <a:pPr lvl="1"/>
            <a:r>
              <a:rPr lang="en-US" dirty="0"/>
              <a:t>Complicated reassembly algorithm</a:t>
            </a:r>
          </a:p>
          <a:p>
            <a:pPr lvl="1"/>
            <a:r>
              <a:rPr lang="en-US" dirty="0"/>
              <a:t>Must hold onto fragments/state</a:t>
            </a:r>
          </a:p>
          <a:p>
            <a:r>
              <a:rPr lang="en-US" dirty="0"/>
              <a:t>Any other router may not work</a:t>
            </a:r>
          </a:p>
          <a:p>
            <a:pPr lvl="1"/>
            <a:r>
              <a:rPr lang="en-US" dirty="0"/>
              <a:t>Fragments may take different paths</a:t>
            </a:r>
          </a:p>
          <a:p>
            <a:r>
              <a:rPr lang="en-US" dirty="0"/>
              <a:t>Little benefit, large cost for network reassembly</a:t>
            </a:r>
          </a:p>
          <a:p>
            <a:r>
              <a:rPr lang="en-US" dirty="0"/>
              <a:t>Hence, reassembly is done at the destination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Reassembly: What fields?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Introduce an identifier</a:t>
            </a:r>
            <a:endParaRPr lang="en-US" dirty="0"/>
          </a:p>
          <a:p>
            <a:r>
              <a:rPr lang="en-US" dirty="0"/>
              <a:t>Fragments can get lost</a:t>
            </a:r>
          </a:p>
          <a:p>
            <a:pPr lvl="1"/>
            <a:r>
              <a:rPr lang="en-US" dirty="0">
                <a:sym typeface="Wingdings"/>
              </a:rPr>
              <a:t>N</a:t>
            </a:r>
            <a:r>
              <a:rPr lang="en-US" sz="2400" dirty="0">
                <a:sym typeface="Wingdings"/>
              </a:rPr>
              <a:t>eed some form of sequence number or offset</a:t>
            </a:r>
          </a:p>
          <a:p>
            <a:r>
              <a:rPr lang="en-US" dirty="0">
                <a:sym typeface="Wingdings"/>
              </a:rPr>
              <a:t>Sequence numbers / offset</a:t>
            </a:r>
          </a:p>
          <a:p>
            <a:pPr lvl="1"/>
            <a:r>
              <a:rPr lang="en-US" dirty="0">
                <a:sym typeface="Wingdings"/>
              </a:rPr>
              <a:t>How do I know when I have them all? (need max </a:t>
            </a:r>
            <a:r>
              <a:rPr lang="en-US" dirty="0" err="1">
                <a:sym typeface="Wingdings"/>
              </a:rPr>
              <a:t>seq</a:t>
            </a:r>
            <a:r>
              <a:rPr lang="en-US" dirty="0">
                <a:sym typeface="Wingdings"/>
              </a:rPr>
              <a:t># / flag)</a:t>
            </a:r>
          </a:p>
          <a:p>
            <a:pPr lvl="1"/>
            <a:r>
              <a:rPr lang="en-US" dirty="0">
                <a:sym typeface="Wingdings"/>
              </a:rPr>
              <a:t>What if a fragment gets re-fragmented?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IPv4’s fragmentation fields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Identifier</a:t>
            </a:r>
            <a:r>
              <a:rPr lang="en-US" dirty="0"/>
              <a:t>: which fragments belong together</a:t>
            </a:r>
          </a:p>
          <a:p>
            <a:r>
              <a:rPr lang="en-US" dirty="0">
                <a:solidFill>
                  <a:srgbClr val="0000FF"/>
                </a:solidFill>
              </a:rPr>
              <a:t>Flags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Reserved: ignore</a:t>
            </a:r>
          </a:p>
          <a:p>
            <a:pPr lvl="1"/>
            <a:r>
              <a:rPr lang="en-US" dirty="0"/>
              <a:t>DF: don’t fragment </a:t>
            </a:r>
          </a:p>
          <a:p>
            <a:pPr lvl="2"/>
            <a:r>
              <a:rPr lang="en-US" dirty="0"/>
              <a:t>May trigger error message back to sender</a:t>
            </a:r>
          </a:p>
          <a:p>
            <a:pPr lvl="1"/>
            <a:r>
              <a:rPr lang="en-US" dirty="0"/>
              <a:t>MF: more fragments coming</a:t>
            </a:r>
          </a:p>
          <a:p>
            <a:r>
              <a:rPr lang="en-US" dirty="0">
                <a:solidFill>
                  <a:srgbClr val="0000FF"/>
                </a:solidFill>
              </a:rPr>
              <a:t>Offset</a:t>
            </a:r>
            <a:r>
              <a:rPr lang="en-US" dirty="0"/>
              <a:t>: portion of original payload this fragment contains</a:t>
            </a:r>
          </a:p>
          <a:p>
            <a:pPr lvl="1"/>
            <a:r>
              <a:rPr lang="en-US" dirty="0"/>
              <a:t> In 8-byte units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without MF set (last fragment)</a:t>
            </a:r>
          </a:p>
          <a:p>
            <a:pPr lvl="1"/>
            <a:r>
              <a:rPr lang="en-US" dirty="0"/>
              <a:t>Tells host which are the last bits in original payload</a:t>
            </a:r>
          </a:p>
          <a:p>
            <a:r>
              <a:rPr lang="en-US" dirty="0"/>
              <a:t>All other fragments fill in holes</a:t>
            </a:r>
          </a:p>
          <a:p>
            <a:r>
              <a:rPr lang="en-US" dirty="0"/>
              <a:t>Can tell when holes are filled, regardless of order</a:t>
            </a:r>
          </a:p>
          <a:p>
            <a:pPr lvl="1"/>
            <a:r>
              <a:rPr lang="en-US" dirty="0"/>
              <a:t>Use offset field</a:t>
            </a:r>
          </a:p>
          <a:p>
            <a:r>
              <a:rPr lang="en-US" dirty="0"/>
              <a:t>Q: why use a byte-offset for fragments rather than numbering each fragment?</a:t>
            </a:r>
          </a:p>
          <a:p>
            <a:pPr lvl="1"/>
            <a:r>
              <a:rPr lang="en-US" dirty="0"/>
              <a:t>Allows further fragmentation of fragments 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 (contd.</a:t>
            </a:r>
            <a:r>
              <a:rPr lang="en-US" altLang="ja-JP"/>
              <a:t>)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Packet split into 3 pieces</a:t>
            </a:r>
          </a:p>
          <a:p>
            <a:r>
              <a:rPr lang="en-US"/>
              <a:t>Example: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4000 byte packet from host 1.2.3.4 to 5.6.7.8 traverses a link with MTU 1,500 bytes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28128" y="6282158"/>
            <a:ext cx="350106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FF"/>
                </a:solidFill>
                <a:latin typeface="Arial" charset="0"/>
              </a:rPr>
              <a:t>(3980 more bytes of payload here)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4000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44019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4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Datagram split into 3 pieces. Possible first piece: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1500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xxx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72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second piece: Frag#1 covered 1480bytes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1220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185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(185 * 8 = 1480)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yyy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1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3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22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Possible third piece: 1480+1200 = 2680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1320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335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(335 * 8 = 2680)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FF0000"/>
                  </a:solidFill>
                </a:rPr>
                <a:t>zzz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into IPv6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Motivated (prematurely) by address exhaustion</a:t>
            </a:r>
          </a:p>
          <a:p>
            <a:pPr lvl="1"/>
            <a:r>
              <a:rPr lang="en-US" dirty="0"/>
              <a:t>Addresses four times as big (128-bit)</a:t>
            </a:r>
          </a:p>
          <a:p>
            <a:r>
              <a:rPr lang="en-US" dirty="0"/>
              <a:t>Focused on simplifying IP</a:t>
            </a:r>
          </a:p>
          <a:p>
            <a:pPr lvl="1"/>
            <a:r>
              <a:rPr lang="en-US" dirty="0"/>
              <a:t>Got rid of all fields that were not absolutely necessary</a:t>
            </a:r>
          </a:p>
          <a:p>
            <a:r>
              <a:rPr lang="en-US" dirty="0"/>
              <a:t>Result is an elegant, if unambitious, protocol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“clean up” would you do?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D89A9-7866-9F49-99CF-25AD7F61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2308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30286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93888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6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Eliminated fragmentation (why?)</a:t>
            </a:r>
          </a:p>
          <a:p>
            <a:r>
              <a:rPr lang="en-US" dirty="0"/>
              <a:t>Eliminated checksum (why?)</a:t>
            </a:r>
          </a:p>
          <a:p>
            <a:r>
              <a:rPr lang="en-US" dirty="0"/>
              <a:t>New options mechanism (why?)</a:t>
            </a:r>
          </a:p>
          <a:p>
            <a:r>
              <a:rPr lang="en-US" dirty="0"/>
              <a:t>Eliminated header length (why?)</a:t>
            </a:r>
          </a:p>
          <a:p>
            <a:r>
              <a:rPr lang="en-US" dirty="0"/>
              <a:t>Expanded addresses </a:t>
            </a:r>
          </a:p>
          <a:p>
            <a:r>
              <a:rPr lang="en-US" dirty="0"/>
              <a:t>Added Flow Label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can be divided into data plane and control plane</a:t>
            </a:r>
          </a:p>
          <a:p>
            <a:pPr lvl="1"/>
            <a:r>
              <a:rPr lang="en-US" dirty="0"/>
              <a:t>Data plane deals with “how?”</a:t>
            </a:r>
          </a:p>
          <a:p>
            <a:pPr lvl="1"/>
            <a:r>
              <a:rPr lang="en-US" dirty="0"/>
              <a:t>Control plane deals with “what?”</a:t>
            </a:r>
          </a:p>
          <a:p>
            <a:r>
              <a:rPr lang="en-US" dirty="0"/>
              <a:t>IP is simple yet nuanced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0317"/>
              </p:ext>
            </p:extLst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Directing a packet to the correct interface so that it progresses to its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Local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Read address from packet header</a:t>
            </a:r>
          </a:p>
          <a:p>
            <a:pPr lvl="1"/>
            <a:r>
              <a:rPr lang="en-US" dirty="0"/>
              <a:t>Search forwarding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Global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Using different routing protocols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Very different timescales!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1490453214</TotalTime>
  <Pages>7</Pages>
  <Words>2803</Words>
  <Application>Microsoft Macintosh PowerPoint</Application>
  <PresentationFormat>On-screen Show (4:3)</PresentationFormat>
  <Paragraphs>854</Paragraphs>
  <Slides>57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Arial Black</vt:lpstr>
      <vt:lpstr>Courier New</vt:lpstr>
      <vt:lpstr>Gill Sans</vt:lpstr>
      <vt:lpstr>Monotype Sorts</vt:lpstr>
      <vt:lpstr>Times New Roman</vt:lpstr>
      <vt:lpstr>Wingdings</vt:lpstr>
      <vt:lpstr>dbllineb</vt:lpstr>
      <vt:lpstr>EECS 489 Computer Networks  Fall 2020</vt:lpstr>
      <vt:lpstr>Agenda</vt:lpstr>
      <vt:lpstr>Network layer</vt:lpstr>
      <vt:lpstr>Context and terminology</vt:lpstr>
      <vt:lpstr>Forwarding</vt:lpstr>
      <vt:lpstr>Forwarding</vt:lpstr>
      <vt:lpstr>Forwarding</vt:lpstr>
      <vt:lpstr>Routing</vt:lpstr>
      <vt:lpstr>Forwarding vs. routing</vt:lpstr>
      <vt:lpstr>The IP layer</vt:lpstr>
      <vt:lpstr>Lecture 2:  Layer encapsulation</vt:lpstr>
      <vt:lpstr>Recall: IP packet</vt:lpstr>
      <vt:lpstr>Designing the IP header</vt:lpstr>
      <vt:lpstr>What are these tasks? (in network)</vt:lpstr>
      <vt:lpstr>What information do we need?</vt:lpstr>
      <vt:lpstr>What information do we need?</vt:lpstr>
      <vt:lpstr>What information do we need?</vt:lpstr>
      <vt:lpstr>Preventing loops (TTL)</vt:lpstr>
      <vt:lpstr>Header corruption (Checksum)</vt:lpstr>
      <vt:lpstr>Fragmentation </vt:lpstr>
      <vt:lpstr>What information do we need?</vt:lpstr>
      <vt:lpstr>Special handling</vt:lpstr>
      <vt:lpstr>Options</vt:lpstr>
      <vt:lpstr>What information do we need?</vt:lpstr>
      <vt:lpstr>IP packet structure</vt:lpstr>
      <vt:lpstr>Parse packet</vt:lpstr>
      <vt:lpstr>IP packet structure</vt:lpstr>
      <vt:lpstr>Tasks at the destination end-system</vt:lpstr>
      <vt:lpstr>Telling end-host how to handle packet</vt:lpstr>
      <vt:lpstr>Telling end-host how to handle packet</vt:lpstr>
      <vt:lpstr>Tasks at the destination end-system</vt:lpstr>
      <vt:lpstr>IP packet structure</vt:lpstr>
      <vt:lpstr>5-minute break!</vt:lpstr>
      <vt:lpstr>Announcements</vt:lpstr>
      <vt:lpstr>Dealing with fragmentation</vt:lpstr>
      <vt:lpstr>A closer look at fragmentation </vt:lpstr>
      <vt:lpstr>Example of fragmentation</vt:lpstr>
      <vt:lpstr>Example of fragmentation</vt:lpstr>
      <vt:lpstr>Why reassemble?</vt:lpstr>
      <vt:lpstr>A few considerations</vt:lpstr>
      <vt:lpstr>Where should reassembly occur?</vt:lpstr>
      <vt:lpstr>Reassembly: What fields?</vt:lpstr>
      <vt:lpstr>IPv4’s fragmentation fields</vt:lpstr>
      <vt:lpstr>IP packet structure</vt:lpstr>
      <vt:lpstr>Why this works</vt:lpstr>
      <vt:lpstr>Example of fragmentation (contd.)</vt:lpstr>
      <vt:lpstr>Example of fragmentation, contd.</vt:lpstr>
      <vt:lpstr>Example of fragmentation, contd.</vt:lpstr>
      <vt:lpstr>Example of fragmentation, contd.</vt:lpstr>
      <vt:lpstr>Example of fragmentation, contd.</vt:lpstr>
      <vt:lpstr>A quick look into IPv6</vt:lpstr>
      <vt:lpstr>IPv6</vt:lpstr>
      <vt:lpstr>What “clean up” would you do?</vt:lpstr>
      <vt:lpstr>IPv4 and IPv6 header comparison</vt:lpstr>
      <vt:lpstr>Summary of changes</vt:lpstr>
      <vt:lpstr>Philosophy of changes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1230</cp:revision>
  <cp:lastPrinted>1999-09-08T17:25:07Z</cp:lastPrinted>
  <dcterms:created xsi:type="dcterms:W3CDTF">2014-01-14T18:15:50Z</dcterms:created>
  <dcterms:modified xsi:type="dcterms:W3CDTF">2020-10-07T20:53:50Z</dcterms:modified>
  <cp:category/>
</cp:coreProperties>
</file>