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8" r:id="rId2"/>
    <p:sldId id="487" r:id="rId3"/>
    <p:sldId id="514" r:id="rId4"/>
    <p:sldId id="515" r:id="rId5"/>
    <p:sldId id="516" r:id="rId6"/>
    <p:sldId id="517" r:id="rId7"/>
    <p:sldId id="519" r:id="rId8"/>
    <p:sldId id="520" r:id="rId9"/>
    <p:sldId id="521" r:id="rId10"/>
    <p:sldId id="518" r:id="rId11"/>
    <p:sldId id="523" r:id="rId12"/>
    <p:sldId id="524" r:id="rId13"/>
    <p:sldId id="522" r:id="rId14"/>
    <p:sldId id="526" r:id="rId15"/>
    <p:sldId id="531" r:id="rId16"/>
    <p:sldId id="530" r:id="rId17"/>
    <p:sldId id="533" r:id="rId18"/>
    <p:sldId id="534" r:id="rId19"/>
    <p:sldId id="535" r:id="rId20"/>
    <p:sldId id="536" r:id="rId21"/>
    <p:sldId id="502" r:id="rId22"/>
    <p:sldId id="539" r:id="rId23"/>
    <p:sldId id="540" r:id="rId24"/>
    <p:sldId id="541" r:id="rId25"/>
    <p:sldId id="542" r:id="rId26"/>
    <p:sldId id="543" r:id="rId27"/>
    <p:sldId id="544" r:id="rId28"/>
    <p:sldId id="545" r:id="rId29"/>
    <p:sldId id="554" r:id="rId30"/>
    <p:sldId id="555" r:id="rId31"/>
    <p:sldId id="556" r:id="rId32"/>
    <p:sldId id="557" r:id="rId33"/>
    <p:sldId id="558" r:id="rId34"/>
    <p:sldId id="537" r:id="rId35"/>
    <p:sldId id="546" r:id="rId36"/>
    <p:sldId id="547" r:id="rId37"/>
    <p:sldId id="548" r:id="rId38"/>
    <p:sldId id="549" r:id="rId39"/>
    <p:sldId id="550" r:id="rId40"/>
    <p:sldId id="551" r:id="rId41"/>
    <p:sldId id="552" r:id="rId42"/>
    <p:sldId id="553" r:id="rId43"/>
    <p:sldId id="538" r:id="rId44"/>
    <p:sldId id="527" r:id="rId45"/>
    <p:sldId id="528" r:id="rId46"/>
    <p:sldId id="512" r:id="rId4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009900"/>
    <a:srgbClr val="D60093"/>
    <a:srgbClr val="333399"/>
    <a:srgbClr val="D3A600"/>
    <a:srgbClr val="FFCB05"/>
    <a:srgbClr val="00274C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7"/>
    <p:restoredTop sz="94663"/>
  </p:normalViewPr>
  <p:slideViewPr>
    <p:cSldViewPr>
      <p:cViewPr varScale="1">
        <p:scale>
          <a:sx n="112" d="100"/>
          <a:sy n="112" d="100"/>
        </p:scale>
        <p:origin x="165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92486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Shape 24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97" name="Shape 24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767417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Shape 25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42" name="Shape 25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7108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Shape 25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87" name="Shape 25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966447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Shape 26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32" name="Shape 26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92889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Shape 26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77" name="Shape 26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730618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Shape 27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22" name="Shape 27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812232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Shape 27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67" name="Shape 27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078934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Shape 28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12" name="Shape 28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7567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Shape 28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57" name="Shape 28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51382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Shape 29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02" name="Shape 29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410993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Shape 29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47" name="Shape 29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309793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2" name="Shape 29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93" name="Shape 29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876205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Shape 30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45" name="Shape 30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27859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Shape 30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87" name="Shape 30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454255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7" name="Shape 3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28" name="Shape 3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8588526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9" name="Shape 31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70" name="Shape 3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430808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Shape 32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11" name="Shape 3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462919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3" name="Shape 32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54" name="Shape 32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177602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53532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6639813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2B0DAA6-02FB-6E4A-B752-815ED524F531}" type="slidenum">
              <a:rPr lang="en-US">
                <a:latin typeface="Times New Roman" charset="0"/>
              </a:rPr>
              <a:pPr/>
              <a:t>44</a:t>
            </a:fld>
            <a:endParaRPr lang="en-US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17786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DF86D6B3-6172-344F-AF2E-101ACF88B5E5}" type="slidenum">
              <a:rPr lang="en-US">
                <a:latin typeface="Times New Roman" charset="0"/>
              </a:rPr>
              <a:pPr/>
              <a:t>45</a:t>
            </a:fld>
            <a:endParaRPr lang="en-US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3250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4340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092382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378560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811026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243491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675957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32F0FA2B-D0B2-2D43-954F-401FB3378438}" type="slidenum">
              <a:rPr lang="en-US" sz="1200" b="0">
                <a:latin typeface="Times New Roman" charset="0"/>
              </a:rPr>
              <a:pPr eaLnBrk="1" hangingPunct="1"/>
              <a:t>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274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378560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811026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243491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675957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32F0FA2B-D0B2-2D43-954F-401FB3378438}" type="slidenum">
              <a:rPr lang="en-US" sz="1200" b="0">
                <a:latin typeface="Times New Roman" charset="0"/>
              </a:rPr>
              <a:pPr eaLnBrk="1" hangingPunct="1"/>
              <a:t>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26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F9C297-3580-704A-834B-CEB0E741916A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6493" tIns="43247" rIns="86493" bIns="4324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581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October 28, 2020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13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October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2020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from convergence delay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736641" y="1905000"/>
            <a:ext cx="3225759" cy="2743200"/>
            <a:chOff x="381000" y="1981200"/>
            <a:chExt cx="4029109" cy="3426372"/>
          </a:xfrm>
        </p:grpSpPr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1025587" y="3504032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1757574" y="2934332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566243" y="2186366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37"/>
            <p:cNvSpPr>
              <a:spLocks noChangeShapeType="1"/>
            </p:cNvSpPr>
            <p:nvPr/>
          </p:nvSpPr>
          <p:spPr bwMode="auto">
            <a:xfrm>
              <a:off x="754534" y="3944533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>
              <a:off x="1772069" y="2344303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" name="Line 39"/>
            <p:cNvSpPr>
              <a:spLocks noChangeShapeType="1"/>
            </p:cNvSpPr>
            <p:nvPr/>
          </p:nvSpPr>
          <p:spPr bwMode="auto">
            <a:xfrm flipH="1">
              <a:off x="574799" y="2253414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" name="Text Box 40"/>
            <p:cNvSpPr txBox="1">
              <a:spLocks noChangeArrowheads="1"/>
            </p:cNvSpPr>
            <p:nvPr/>
          </p:nvSpPr>
          <p:spPr bwMode="auto">
            <a:xfrm>
              <a:off x="803816" y="2770435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5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1782215" y="4019031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" name="Text Box 42"/>
            <p:cNvSpPr txBox="1">
              <a:spLocks noChangeArrowheads="1"/>
            </p:cNvSpPr>
            <p:nvPr/>
          </p:nvSpPr>
          <p:spPr bwMode="auto">
            <a:xfrm>
              <a:off x="1792362" y="4318516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7" name="Freeform 43"/>
            <p:cNvSpPr>
              <a:spLocks/>
            </p:cNvSpPr>
            <p:nvPr/>
          </p:nvSpPr>
          <p:spPr bwMode="auto">
            <a:xfrm>
              <a:off x="555955" y="4050321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Text Box 44"/>
            <p:cNvSpPr txBox="1">
              <a:spLocks noChangeArrowheads="1"/>
            </p:cNvSpPr>
            <p:nvPr/>
          </p:nvSpPr>
          <p:spPr bwMode="auto">
            <a:xfrm>
              <a:off x="798018" y="457926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0" name="Text Box 46"/>
            <p:cNvSpPr txBox="1">
              <a:spLocks noChangeArrowheads="1"/>
            </p:cNvSpPr>
            <p:nvPr/>
          </p:nvSpPr>
          <p:spPr bwMode="auto">
            <a:xfrm>
              <a:off x="2433032" y="455989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1" name="Text Box 56"/>
            <p:cNvSpPr txBox="1">
              <a:spLocks noChangeArrowheads="1"/>
            </p:cNvSpPr>
            <p:nvPr/>
          </p:nvSpPr>
          <p:spPr bwMode="auto">
            <a:xfrm>
              <a:off x="2314175" y="3576145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8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2" name="Line 65"/>
            <p:cNvSpPr>
              <a:spLocks noChangeShapeType="1"/>
            </p:cNvSpPr>
            <p:nvPr/>
          </p:nvSpPr>
          <p:spPr bwMode="auto">
            <a:xfrm>
              <a:off x="3511445" y="3934103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Text Box 66"/>
            <p:cNvSpPr txBox="1">
              <a:spLocks noChangeArrowheads="1"/>
            </p:cNvSpPr>
            <p:nvPr/>
          </p:nvSpPr>
          <p:spPr bwMode="auto">
            <a:xfrm>
              <a:off x="3607111" y="3934103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4" name="Line 67"/>
            <p:cNvSpPr>
              <a:spLocks noChangeShapeType="1"/>
            </p:cNvSpPr>
            <p:nvPr/>
          </p:nvSpPr>
          <p:spPr bwMode="auto">
            <a:xfrm>
              <a:off x="1863386" y="2207225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5" name="Text Box 68"/>
            <p:cNvSpPr txBox="1">
              <a:spLocks noChangeArrowheads="1"/>
            </p:cNvSpPr>
            <p:nvPr/>
          </p:nvSpPr>
          <p:spPr bwMode="auto">
            <a:xfrm>
              <a:off x="2542515" y="2733184"/>
              <a:ext cx="313087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6" name="Freeform 69"/>
            <p:cNvSpPr>
              <a:spLocks/>
            </p:cNvSpPr>
            <p:nvPr/>
          </p:nvSpPr>
          <p:spPr bwMode="auto">
            <a:xfrm>
              <a:off x="1843094" y="2186366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7" name="Freeform 70"/>
            <p:cNvSpPr>
              <a:spLocks/>
            </p:cNvSpPr>
            <p:nvPr/>
          </p:nvSpPr>
          <p:spPr bwMode="auto">
            <a:xfrm>
              <a:off x="1863386" y="2220635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" name="Text Box 71"/>
            <p:cNvSpPr txBox="1">
              <a:spLocks noChangeArrowheads="1"/>
            </p:cNvSpPr>
            <p:nvPr/>
          </p:nvSpPr>
          <p:spPr bwMode="auto">
            <a:xfrm>
              <a:off x="3569424" y="2171554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9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 bwMode="auto">
            <a:xfrm>
              <a:off x="1552903" y="1981200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 bwMode="auto">
            <a:xfrm>
              <a:off x="381000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 bwMode="auto">
            <a:xfrm>
              <a:off x="3952909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 bwMode="auto">
            <a:xfrm>
              <a:off x="1568668" y="495037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 bwMode="auto">
            <a:xfrm>
              <a:off x="308642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 bwMode="auto">
            <a:xfrm>
              <a:off x="156866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2010102" y="3944533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38" name="Line 126"/>
          <p:cNvSpPr>
            <a:spLocks noChangeShapeType="1"/>
          </p:cNvSpPr>
          <p:nvPr/>
        </p:nvSpPr>
        <p:spPr bwMode="auto">
          <a:xfrm flipV="1">
            <a:off x="3246510" y="3468939"/>
            <a:ext cx="386781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0" name="Line 128"/>
          <p:cNvSpPr>
            <a:spLocks noChangeShapeType="1"/>
          </p:cNvSpPr>
          <p:nvPr/>
        </p:nvSpPr>
        <p:spPr bwMode="auto">
          <a:xfrm>
            <a:off x="1856655" y="3640351"/>
            <a:ext cx="7620" cy="65836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1" name="Line 129"/>
          <p:cNvSpPr>
            <a:spLocks noChangeShapeType="1"/>
          </p:cNvSpPr>
          <p:nvPr/>
        </p:nvSpPr>
        <p:spPr bwMode="auto">
          <a:xfrm flipV="1">
            <a:off x="955563" y="2110866"/>
            <a:ext cx="728980" cy="119365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2" name="Line 130"/>
          <p:cNvSpPr>
            <a:spLocks noChangeShapeType="1"/>
          </p:cNvSpPr>
          <p:nvPr/>
        </p:nvSpPr>
        <p:spPr bwMode="auto">
          <a:xfrm flipV="1">
            <a:off x="1106184" y="3474182"/>
            <a:ext cx="58521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0830" y="4958029"/>
            <a:ext cx="312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u</a:t>
            </a:r>
            <a:r>
              <a:rPr lang="en-US" sz="2000" b="0" dirty="0">
                <a:solidFill>
                  <a:schemeClr val="accent2"/>
                </a:solidFill>
              </a:rPr>
              <a:t> and </a:t>
            </a:r>
            <a:r>
              <a:rPr lang="en-US" sz="2000" dirty="0">
                <a:solidFill>
                  <a:schemeClr val="accent2"/>
                </a:solidFill>
              </a:rPr>
              <a:t>w</a:t>
            </a:r>
            <a:r>
              <a:rPr lang="en-US" sz="2000" b="0" dirty="0">
                <a:solidFill>
                  <a:schemeClr val="accent2"/>
                </a:solidFill>
              </a:rPr>
              <a:t> think that the path to </a:t>
            </a:r>
            <a:r>
              <a:rPr lang="en-US" sz="2000" dirty="0">
                <a:solidFill>
                  <a:schemeClr val="accent2"/>
                </a:solidFill>
              </a:rPr>
              <a:t>y</a:t>
            </a:r>
            <a:r>
              <a:rPr lang="en-US" sz="2000" b="0" dirty="0">
                <a:solidFill>
                  <a:schemeClr val="accent2"/>
                </a:solidFill>
              </a:rPr>
              <a:t> goes through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</a:p>
        </p:txBody>
      </p:sp>
      <p:grpSp>
        <p:nvGrpSpPr>
          <p:cNvPr id="48" name="Group 47"/>
          <p:cNvGrpSpPr>
            <a:grpSpLocks noChangeAspect="1"/>
          </p:cNvGrpSpPr>
          <p:nvPr/>
        </p:nvGrpSpPr>
        <p:grpSpPr>
          <a:xfrm>
            <a:off x="5080041" y="1905000"/>
            <a:ext cx="3225759" cy="2743200"/>
            <a:chOff x="381000" y="1981200"/>
            <a:chExt cx="4032199" cy="3429000"/>
          </a:xfrm>
        </p:grpSpPr>
        <p:grpSp>
          <p:nvGrpSpPr>
            <p:cNvPr id="49" name="Group 48"/>
            <p:cNvGrpSpPr>
              <a:grpSpLocks noChangeAspect="1"/>
            </p:cNvGrpSpPr>
            <p:nvPr/>
          </p:nvGrpSpPr>
          <p:grpSpPr>
            <a:xfrm>
              <a:off x="381000" y="1981200"/>
              <a:ext cx="4032199" cy="3429000"/>
              <a:chOff x="381000" y="1981200"/>
              <a:chExt cx="4029109" cy="3426372"/>
            </a:xfrm>
          </p:grpSpPr>
          <p:sp>
            <p:nvSpPr>
              <p:cNvPr id="55" name="Text Box 11"/>
              <p:cNvSpPr txBox="1">
                <a:spLocks noChangeArrowheads="1"/>
              </p:cNvSpPr>
              <p:nvPr/>
            </p:nvSpPr>
            <p:spPr bwMode="auto">
              <a:xfrm>
                <a:off x="1025587" y="3504032"/>
                <a:ext cx="311639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3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6" name="Text Box 12"/>
              <p:cNvSpPr txBox="1">
                <a:spLocks noChangeArrowheads="1"/>
              </p:cNvSpPr>
              <p:nvPr/>
            </p:nvSpPr>
            <p:spPr bwMode="auto">
              <a:xfrm>
                <a:off x="1757574" y="2934332"/>
                <a:ext cx="31163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4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7" name="Line 23"/>
              <p:cNvSpPr>
                <a:spLocks noChangeShapeType="1"/>
              </p:cNvSpPr>
              <p:nvPr/>
            </p:nvSpPr>
            <p:spPr bwMode="auto">
              <a:xfrm>
                <a:off x="1566243" y="2186366"/>
                <a:ext cx="0" cy="744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8" name="Line 37"/>
              <p:cNvSpPr>
                <a:spLocks noChangeShapeType="1"/>
              </p:cNvSpPr>
              <p:nvPr/>
            </p:nvSpPr>
            <p:spPr bwMode="auto">
              <a:xfrm>
                <a:off x="754534" y="3944533"/>
                <a:ext cx="9160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9" name="Line 38"/>
              <p:cNvSpPr>
                <a:spLocks noChangeShapeType="1"/>
              </p:cNvSpPr>
              <p:nvPr/>
            </p:nvSpPr>
            <p:spPr bwMode="auto">
              <a:xfrm>
                <a:off x="1772069" y="2344303"/>
                <a:ext cx="0" cy="1433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0" name="Line 39"/>
              <p:cNvSpPr>
                <a:spLocks noChangeShapeType="1"/>
              </p:cNvSpPr>
              <p:nvPr/>
            </p:nvSpPr>
            <p:spPr bwMode="auto">
              <a:xfrm flipH="1">
                <a:off x="574799" y="2253414"/>
                <a:ext cx="976950" cy="16091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1" name="Text Box 40"/>
              <p:cNvSpPr txBox="1">
                <a:spLocks noChangeArrowheads="1"/>
              </p:cNvSpPr>
              <p:nvPr/>
            </p:nvSpPr>
            <p:spPr bwMode="auto">
              <a:xfrm>
                <a:off x="803816" y="2770435"/>
                <a:ext cx="313088" cy="369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5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2" name="Line 41"/>
              <p:cNvSpPr>
                <a:spLocks noChangeShapeType="1"/>
              </p:cNvSpPr>
              <p:nvPr/>
            </p:nvSpPr>
            <p:spPr bwMode="auto">
              <a:xfrm>
                <a:off x="1782215" y="4019031"/>
                <a:ext cx="13045" cy="10578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3" name="Text Box 42"/>
              <p:cNvSpPr txBox="1">
                <a:spLocks noChangeArrowheads="1"/>
              </p:cNvSpPr>
              <p:nvPr/>
            </p:nvSpPr>
            <p:spPr bwMode="auto">
              <a:xfrm>
                <a:off x="1792362" y="4318516"/>
                <a:ext cx="31163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3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4" name="Freeform 43"/>
              <p:cNvSpPr>
                <a:spLocks/>
              </p:cNvSpPr>
              <p:nvPr/>
            </p:nvSpPr>
            <p:spPr bwMode="auto">
              <a:xfrm>
                <a:off x="555955" y="4050321"/>
                <a:ext cx="1246553" cy="1190488"/>
              </a:xfrm>
              <a:custGeom>
                <a:avLst/>
                <a:gdLst>
                  <a:gd name="T0" fmla="*/ 0 w 857"/>
                  <a:gd name="T1" fmla="*/ 0 h 1152"/>
                  <a:gd name="T2" fmla="*/ 562 w 857"/>
                  <a:gd name="T3" fmla="*/ 1152 h 1152"/>
                  <a:gd name="T4" fmla="*/ 857 w 857"/>
                  <a:gd name="T5" fmla="*/ 772 h 1152"/>
                  <a:gd name="T6" fmla="*/ 0 60000 65536"/>
                  <a:gd name="T7" fmla="*/ 0 60000 65536"/>
                  <a:gd name="T8" fmla="*/ 0 60000 65536"/>
                  <a:gd name="T9" fmla="*/ 0 w 857"/>
                  <a:gd name="T10" fmla="*/ 0 h 1152"/>
                  <a:gd name="T11" fmla="*/ 857 w 857"/>
                  <a:gd name="T12" fmla="*/ 1152 h 1152"/>
                  <a:gd name="connsiteX0" fmla="*/ 0 w 10000"/>
                  <a:gd name="connsiteY0" fmla="*/ 0 h 6928"/>
                  <a:gd name="connsiteX1" fmla="*/ 3770 w 10000"/>
                  <a:gd name="connsiteY1" fmla="*/ 6300 h 6928"/>
                  <a:gd name="connsiteX2" fmla="*/ 10000 w 10000"/>
                  <a:gd name="connsiteY2" fmla="*/ 6701 h 6928"/>
                  <a:gd name="connsiteX0" fmla="*/ 0 w 10000"/>
                  <a:gd name="connsiteY0" fmla="*/ 0 h 9871"/>
                  <a:gd name="connsiteX1" fmla="*/ 1802 w 10000"/>
                  <a:gd name="connsiteY1" fmla="*/ 7634 h 9871"/>
                  <a:gd name="connsiteX2" fmla="*/ 10000 w 10000"/>
                  <a:gd name="connsiteY2" fmla="*/ 9672 h 9871"/>
                  <a:gd name="connsiteX0" fmla="*/ 0 w 10000"/>
                  <a:gd name="connsiteY0" fmla="*/ 0 h 10136"/>
                  <a:gd name="connsiteX1" fmla="*/ 1802 w 10000"/>
                  <a:gd name="connsiteY1" fmla="*/ 7734 h 10136"/>
                  <a:gd name="connsiteX2" fmla="*/ 10000 w 10000"/>
                  <a:gd name="connsiteY2" fmla="*/ 9798 h 10136"/>
                  <a:gd name="connsiteX0" fmla="*/ 0 w 10000"/>
                  <a:gd name="connsiteY0" fmla="*/ 0 h 10136"/>
                  <a:gd name="connsiteX1" fmla="*/ 1802 w 10000"/>
                  <a:gd name="connsiteY1" fmla="*/ 7734 h 10136"/>
                  <a:gd name="connsiteX2" fmla="*/ 10000 w 10000"/>
                  <a:gd name="connsiteY2" fmla="*/ 9798 h 10136"/>
                  <a:gd name="connsiteX0" fmla="*/ 32 w 10032"/>
                  <a:gd name="connsiteY0" fmla="*/ 0 h 10136"/>
                  <a:gd name="connsiteX1" fmla="*/ 1834 w 10032"/>
                  <a:gd name="connsiteY1" fmla="*/ 7734 h 10136"/>
                  <a:gd name="connsiteX2" fmla="*/ 10032 w 10032"/>
                  <a:gd name="connsiteY2" fmla="*/ 9798 h 10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32" h="10136">
                    <a:moveTo>
                      <a:pt x="32" y="0"/>
                    </a:moveTo>
                    <a:cubicBezTo>
                      <a:pt x="62" y="4573"/>
                      <a:pt x="-465" y="5047"/>
                      <a:pt x="1834" y="7734"/>
                    </a:cubicBezTo>
                    <a:cubicBezTo>
                      <a:pt x="4132" y="9414"/>
                      <a:pt x="9320" y="10802"/>
                      <a:pt x="10032" y="979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5" name="Text Box 44"/>
              <p:cNvSpPr txBox="1">
                <a:spLocks noChangeArrowheads="1"/>
              </p:cNvSpPr>
              <p:nvPr/>
            </p:nvSpPr>
            <p:spPr bwMode="auto">
              <a:xfrm>
                <a:off x="798018" y="4579261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7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2433032" y="4559891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4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8" name="Text Box 56"/>
              <p:cNvSpPr txBox="1">
                <a:spLocks noChangeArrowheads="1"/>
              </p:cNvSpPr>
              <p:nvPr/>
            </p:nvSpPr>
            <p:spPr bwMode="auto">
              <a:xfrm>
                <a:off x="2314175" y="3576145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8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9" name="Line 65"/>
              <p:cNvSpPr>
                <a:spLocks noChangeShapeType="1"/>
              </p:cNvSpPr>
              <p:nvPr/>
            </p:nvSpPr>
            <p:spPr bwMode="auto">
              <a:xfrm>
                <a:off x="3511445" y="3934103"/>
                <a:ext cx="5102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0" name="Text Box 66"/>
              <p:cNvSpPr txBox="1">
                <a:spLocks noChangeArrowheads="1"/>
              </p:cNvSpPr>
              <p:nvPr/>
            </p:nvSpPr>
            <p:spPr bwMode="auto">
              <a:xfrm>
                <a:off x="3607111" y="3934103"/>
                <a:ext cx="313088" cy="369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2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71" name="Line 67"/>
              <p:cNvSpPr>
                <a:spLocks noChangeShapeType="1"/>
              </p:cNvSpPr>
              <p:nvPr/>
            </p:nvSpPr>
            <p:spPr bwMode="auto">
              <a:xfrm>
                <a:off x="1863386" y="2207225"/>
                <a:ext cx="1398748" cy="1695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2" name="Text Box 68"/>
              <p:cNvSpPr txBox="1">
                <a:spLocks noChangeArrowheads="1"/>
              </p:cNvSpPr>
              <p:nvPr/>
            </p:nvSpPr>
            <p:spPr bwMode="auto">
              <a:xfrm>
                <a:off x="2542515" y="2733184"/>
                <a:ext cx="313087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7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73" name="Freeform 69"/>
              <p:cNvSpPr>
                <a:spLocks/>
              </p:cNvSpPr>
              <p:nvPr/>
            </p:nvSpPr>
            <p:spPr bwMode="auto">
              <a:xfrm>
                <a:off x="1843094" y="2186366"/>
                <a:ext cx="40585" cy="20860"/>
              </a:xfrm>
              <a:custGeom>
                <a:avLst/>
                <a:gdLst>
                  <a:gd name="T0" fmla="*/ 0 w 28"/>
                  <a:gd name="T1" fmla="*/ 14 h 14"/>
                  <a:gd name="T2" fmla="*/ 28 w 28"/>
                  <a:gd name="T3" fmla="*/ 0 h 14"/>
                  <a:gd name="T4" fmla="*/ 0 w 28"/>
                  <a:gd name="T5" fmla="*/ 14 h 14"/>
                  <a:gd name="T6" fmla="*/ 0 60000 65536"/>
                  <a:gd name="T7" fmla="*/ 0 60000 65536"/>
                  <a:gd name="T8" fmla="*/ 0 60000 65536"/>
                  <a:gd name="T9" fmla="*/ 0 w 28"/>
                  <a:gd name="T10" fmla="*/ 0 h 14"/>
                  <a:gd name="T11" fmla="*/ 28 w 28"/>
                  <a:gd name="T12" fmla="*/ 14 h 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" h="14">
                    <a:moveTo>
                      <a:pt x="0" y="14"/>
                    </a:moveTo>
                    <a:cubicBezTo>
                      <a:pt x="9" y="9"/>
                      <a:pt x="28" y="0"/>
                      <a:pt x="28" y="0"/>
                    </a:cubicBezTo>
                    <a:cubicBezTo>
                      <a:pt x="28" y="0"/>
                      <a:pt x="9" y="9"/>
                      <a:pt x="0" y="1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4" name="Freeform 70"/>
              <p:cNvSpPr>
                <a:spLocks/>
              </p:cNvSpPr>
              <p:nvPr/>
            </p:nvSpPr>
            <p:spPr bwMode="auto">
              <a:xfrm>
                <a:off x="1863386" y="2220635"/>
                <a:ext cx="2362653" cy="1567451"/>
              </a:xfrm>
              <a:custGeom>
                <a:avLst/>
                <a:gdLst>
                  <a:gd name="T0" fmla="*/ 0 w 1510"/>
                  <a:gd name="T1" fmla="*/ 5 h 1052"/>
                  <a:gd name="T2" fmla="*/ 1102 w 1510"/>
                  <a:gd name="T3" fmla="*/ 174 h 1052"/>
                  <a:gd name="T4" fmla="*/ 1510 w 1510"/>
                  <a:gd name="T5" fmla="*/ 1052 h 1052"/>
                  <a:gd name="T6" fmla="*/ 0 60000 65536"/>
                  <a:gd name="T7" fmla="*/ 0 60000 65536"/>
                  <a:gd name="T8" fmla="*/ 0 60000 65536"/>
                  <a:gd name="T9" fmla="*/ 0 w 1510"/>
                  <a:gd name="T10" fmla="*/ 0 h 1052"/>
                  <a:gd name="T11" fmla="*/ 1510 w 1510"/>
                  <a:gd name="T12" fmla="*/ 1052 h 10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10" h="1052">
                    <a:moveTo>
                      <a:pt x="0" y="5"/>
                    </a:moveTo>
                    <a:cubicBezTo>
                      <a:pt x="184" y="33"/>
                      <a:pt x="851" y="0"/>
                      <a:pt x="1102" y="174"/>
                    </a:cubicBezTo>
                    <a:cubicBezTo>
                      <a:pt x="1353" y="348"/>
                      <a:pt x="1425" y="869"/>
                      <a:pt x="1510" y="105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5" name="Text Box 71"/>
              <p:cNvSpPr txBox="1">
                <a:spLocks noChangeArrowheads="1"/>
              </p:cNvSpPr>
              <p:nvPr/>
            </p:nvSpPr>
            <p:spPr bwMode="auto">
              <a:xfrm>
                <a:off x="3569424" y="2171554"/>
                <a:ext cx="311639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9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 bwMode="auto">
              <a:xfrm>
                <a:off x="1552903" y="1981200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x</a:t>
                </a:r>
              </a:p>
            </p:txBody>
          </p:sp>
          <p:sp>
            <p:nvSpPr>
              <p:cNvPr id="77" name="Oval 76"/>
              <p:cNvSpPr>
                <a:spLocks noChangeAspect="1"/>
              </p:cNvSpPr>
              <p:nvPr/>
            </p:nvSpPr>
            <p:spPr bwMode="auto">
              <a:xfrm>
                <a:off x="381000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charset="0"/>
                  </a:rPr>
                  <a:t>u</a:t>
                </a:r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 bwMode="auto">
              <a:xfrm>
                <a:off x="3952909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z</a:t>
                </a:r>
              </a:p>
            </p:txBody>
          </p:sp>
          <p:sp>
            <p:nvSpPr>
              <p:cNvPr id="79" name="Oval 78"/>
              <p:cNvSpPr>
                <a:spLocks noChangeAspect="1"/>
              </p:cNvSpPr>
              <p:nvPr/>
            </p:nvSpPr>
            <p:spPr bwMode="auto">
              <a:xfrm>
                <a:off x="1568668" y="495037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v</a:t>
                </a:r>
              </a:p>
            </p:txBody>
          </p:sp>
          <p:sp>
            <p:nvSpPr>
              <p:cNvPr id="80" name="Oval 79"/>
              <p:cNvSpPr>
                <a:spLocks noChangeAspect="1"/>
              </p:cNvSpPr>
              <p:nvPr/>
            </p:nvSpPr>
            <p:spPr bwMode="auto">
              <a:xfrm>
                <a:off x="3086428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y</a:t>
                </a:r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 bwMode="auto">
              <a:xfrm>
                <a:off x="1568668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w</a:t>
                </a:r>
              </a:p>
            </p:txBody>
          </p:sp>
          <p:sp>
            <p:nvSpPr>
              <p:cNvPr id="82" name="Line 37"/>
              <p:cNvSpPr>
                <a:spLocks noChangeShapeType="1"/>
              </p:cNvSpPr>
              <p:nvPr/>
            </p:nvSpPr>
            <p:spPr bwMode="auto">
              <a:xfrm>
                <a:off x="2010102" y="3944533"/>
                <a:ext cx="10972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50" name="Line 126"/>
            <p:cNvSpPr>
              <a:spLocks noChangeShapeType="1"/>
            </p:cNvSpPr>
            <p:nvPr/>
          </p:nvSpPr>
          <p:spPr bwMode="auto">
            <a:xfrm flipV="1">
              <a:off x="2011351" y="3944183"/>
              <a:ext cx="109812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52" name="Line 128"/>
            <p:cNvSpPr>
              <a:spLocks noChangeShapeType="1"/>
            </p:cNvSpPr>
            <p:nvPr/>
          </p:nvSpPr>
          <p:spPr bwMode="auto">
            <a:xfrm>
              <a:off x="1781018" y="4150389"/>
              <a:ext cx="9525" cy="8229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83" name="Line 127"/>
          <p:cNvSpPr>
            <a:spLocks noChangeShapeType="1"/>
          </p:cNvSpPr>
          <p:nvPr/>
        </p:nvSpPr>
        <p:spPr bwMode="auto">
          <a:xfrm flipV="1">
            <a:off x="2002086" y="3553022"/>
            <a:ext cx="933319" cy="798786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80041" y="4958029"/>
            <a:ext cx="312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</a:rPr>
              <a:t>v</a:t>
            </a:r>
            <a:r>
              <a:rPr lang="en-US" sz="2000" b="0">
                <a:solidFill>
                  <a:schemeClr val="accent2"/>
                </a:solidFill>
              </a:rPr>
              <a:t> thinks </a:t>
            </a:r>
            <a:r>
              <a:rPr lang="en-US" sz="2000" b="0" dirty="0">
                <a:solidFill>
                  <a:schemeClr val="accent2"/>
                </a:solidFill>
              </a:rPr>
              <a:t>that the path to </a:t>
            </a:r>
            <a:r>
              <a:rPr lang="en-US" sz="2000" dirty="0">
                <a:solidFill>
                  <a:schemeClr val="accent2"/>
                </a:solidFill>
              </a:rPr>
              <a:t>y</a:t>
            </a:r>
            <a:r>
              <a:rPr lang="en-US" sz="2000" b="0" dirty="0">
                <a:solidFill>
                  <a:schemeClr val="accent2"/>
                </a:solidFill>
              </a:rPr>
              <a:t> goes </a:t>
            </a:r>
            <a:r>
              <a:rPr lang="en-US" sz="2000" b="0">
                <a:solidFill>
                  <a:schemeClr val="accent2"/>
                </a:solidFill>
              </a:rPr>
              <a:t>through </a:t>
            </a:r>
            <a:r>
              <a:rPr lang="en-US" sz="2000">
                <a:solidFill>
                  <a:schemeClr val="accent2"/>
                </a:solidFill>
              </a:rPr>
              <a:t>w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D4E49B-B5A4-5649-A95C-C631C52D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5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83" grpId="0" animBg="1"/>
      <p:bldP spid="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during convergence period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Looping packets</a:t>
            </a:r>
          </a:p>
          <a:p>
            <a:r>
              <a:rPr lang="en-US" dirty="0">
                <a:solidFill>
                  <a:srgbClr val="0000FF"/>
                </a:solidFill>
              </a:rPr>
              <a:t>Lost packets</a:t>
            </a:r>
            <a:r>
              <a:rPr lang="en-US" dirty="0"/>
              <a:t> due to black holes</a:t>
            </a:r>
          </a:p>
          <a:p>
            <a:r>
              <a:rPr lang="en-US" dirty="0">
                <a:solidFill>
                  <a:srgbClr val="0000FF"/>
                </a:solidFill>
              </a:rPr>
              <a:t>Out-of-order packets</a:t>
            </a:r>
            <a:r>
              <a:rPr lang="en-US" dirty="0"/>
              <a:t> reaching the destination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6BEC3-D712-B347-B472-4E53A429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Link-state routing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Scalability?</a:t>
            </a:r>
          </a:p>
          <a:p>
            <a:pPr lvl="1"/>
            <a:r>
              <a:rPr lang="en-US" dirty="0"/>
              <a:t>O(NE) messages </a:t>
            </a:r>
          </a:p>
          <a:p>
            <a:pPr lvl="1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computation time </a:t>
            </a:r>
          </a:p>
          <a:p>
            <a:pPr lvl="1"/>
            <a:r>
              <a:rPr lang="en-US" dirty="0"/>
              <a:t>O(Network diameter) convergence delay</a:t>
            </a:r>
          </a:p>
          <a:p>
            <a:pPr lvl="1"/>
            <a:r>
              <a:rPr lang="en-US" dirty="0"/>
              <a:t>O(N) entries in forwarding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2E1662-F4D3-7246-B69B-3593ED22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5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Link-state routing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OSPF</a:t>
            </a:r>
            <a:r>
              <a:rPr lang="en-US" dirty="0"/>
              <a:t>: Open Shortest Path First</a:t>
            </a:r>
          </a:p>
          <a:p>
            <a:r>
              <a:rPr lang="en-US" dirty="0">
                <a:solidFill>
                  <a:srgbClr val="0000FF"/>
                </a:solidFill>
              </a:rPr>
              <a:t>IS-IS</a:t>
            </a:r>
            <a:r>
              <a:rPr lang="en-US" dirty="0"/>
              <a:t>: Intermediate System to Intermediate System</a:t>
            </a:r>
          </a:p>
          <a:p>
            <a:pPr lvl="1"/>
            <a:r>
              <a:rPr lang="en-US" dirty="0"/>
              <a:t>Similar to OSPF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ECAAD-AD35-2F4B-B3A0-FE59780E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5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OSPF: </a:t>
            </a:r>
            <a:br>
              <a:rPr lang="en-US" dirty="0"/>
            </a:br>
            <a:r>
              <a:rPr lang="en-US" dirty="0"/>
              <a:t>Open Shortest-Path First</a:t>
            </a:r>
          </a:p>
        </p:txBody>
      </p:sp>
      <p:sp>
        <p:nvSpPr>
          <p:cNvPr id="157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00FF"/>
                </a:solidFill>
              </a:rPr>
              <a:t>Open</a:t>
            </a:r>
            <a:r>
              <a:rPr lang="en-US" altLang="ja-JP" dirty="0"/>
              <a:t>: publicly available</a:t>
            </a:r>
          </a:p>
          <a:p>
            <a:r>
              <a:rPr lang="en-US" dirty="0"/>
              <a:t>Uses link-state algorithm </a:t>
            </a:r>
          </a:p>
          <a:p>
            <a:pPr lvl="1"/>
            <a:r>
              <a:rPr lang="en-US" dirty="0"/>
              <a:t>Link-state packet dissemination</a:t>
            </a:r>
          </a:p>
          <a:p>
            <a:pPr lvl="1"/>
            <a:r>
              <a:rPr lang="en-US" dirty="0"/>
              <a:t>Topology map at each node</a:t>
            </a:r>
          </a:p>
          <a:p>
            <a:pPr lvl="1"/>
            <a:r>
              <a:rPr lang="en-US" dirty="0"/>
              <a:t>Route computation using Dijkstra’</a:t>
            </a:r>
            <a:r>
              <a:rPr lang="en-US" altLang="ja-JP" dirty="0"/>
              <a:t>s algorithm</a:t>
            </a:r>
          </a:p>
          <a:p>
            <a:r>
              <a:rPr lang="en-US" dirty="0"/>
              <a:t>Router floods OSPF link-state advertisements to all other routers in entire AS</a:t>
            </a:r>
          </a:p>
          <a:p>
            <a:pPr lvl="1"/>
            <a:r>
              <a:rPr lang="en-US" dirty="0"/>
              <a:t>Carried in OSPF messages </a:t>
            </a:r>
            <a:r>
              <a:rPr lang="en-US" dirty="0">
                <a:solidFill>
                  <a:srgbClr val="0000FF"/>
                </a:solidFill>
              </a:rPr>
              <a:t>directly over IP</a:t>
            </a:r>
            <a:r>
              <a:rPr lang="en-US" dirty="0"/>
              <a:t> (rather than TCP or UDP)</a:t>
            </a:r>
          </a:p>
          <a:p>
            <a:pPr lvl="2"/>
            <a:r>
              <a:rPr lang="en-US" dirty="0"/>
              <a:t>Requires reliable transmission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186CF5-551F-E14F-90E5-03A22064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Distance-vector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routing protocol</a:t>
            </a:r>
          </a:p>
          <a:p>
            <a:pPr lvl="1"/>
            <a:r>
              <a:rPr lang="en-US" dirty="0"/>
              <a:t>Each node </a:t>
            </a:r>
            <a:r>
              <a:rPr lang="en-US" dirty="0">
                <a:solidFill>
                  <a:srgbClr val="0000FF"/>
                </a:solidFill>
              </a:rPr>
              <a:t>broadcasts</a:t>
            </a:r>
            <a:r>
              <a:rPr lang="en-US" dirty="0"/>
              <a:t> its </a:t>
            </a:r>
            <a:r>
              <a:rPr lang="en-US" dirty="0">
                <a:solidFill>
                  <a:srgbClr val="0000FF"/>
                </a:solidFill>
              </a:rPr>
              <a:t>local</a:t>
            </a:r>
            <a:r>
              <a:rPr lang="en-US" dirty="0"/>
              <a:t> information</a:t>
            </a:r>
          </a:p>
          <a:p>
            <a:endParaRPr lang="en-US" dirty="0"/>
          </a:p>
          <a:p>
            <a:r>
              <a:rPr lang="en-US" dirty="0"/>
              <a:t>Distance-vector routing protocol</a:t>
            </a:r>
          </a:p>
          <a:p>
            <a:pPr lvl="1"/>
            <a:r>
              <a:rPr lang="en-US" dirty="0"/>
              <a:t>The opposite (sort of)</a:t>
            </a:r>
          </a:p>
          <a:p>
            <a:pPr lvl="1"/>
            <a:r>
              <a:rPr lang="en-US" dirty="0"/>
              <a:t>Each node </a:t>
            </a:r>
            <a:r>
              <a:rPr lang="en-US" dirty="0">
                <a:solidFill>
                  <a:srgbClr val="0000FF"/>
                </a:solidFill>
              </a:rPr>
              <a:t>tells its neighbors</a:t>
            </a:r>
            <a:r>
              <a:rPr lang="en-US" dirty="0"/>
              <a:t> about its </a:t>
            </a:r>
            <a:r>
              <a:rPr lang="en-US" dirty="0">
                <a:solidFill>
                  <a:srgbClr val="0000FF"/>
                </a:solidFill>
              </a:rPr>
              <a:t>global</a:t>
            </a:r>
            <a:r>
              <a:rPr lang="en-US" dirty="0"/>
              <a:t> 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BBA3A-9F6E-1248-8489-0F2E995F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3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</a:t>
            </a:r>
          </a:p>
          <a:p>
            <a:pPr lvl="1"/>
            <a:r>
              <a:rPr lang="en-US" dirty="0"/>
              <a:t>d</a:t>
            </a:r>
            <a:r>
              <a:rPr lang="en-US" baseline="-25000" dirty="0"/>
              <a:t>x</a:t>
            </a:r>
            <a:r>
              <a:rPr lang="en-US" dirty="0"/>
              <a:t>(y) := cost of least-cost path from x to y</a:t>
            </a:r>
          </a:p>
          <a:p>
            <a:r>
              <a:rPr lang="en-US" dirty="0"/>
              <a:t>Then</a:t>
            </a:r>
          </a:p>
          <a:p>
            <a:pPr lvl="1"/>
            <a:r>
              <a:rPr lang="hr-HR" dirty="0"/>
              <a:t>d</a:t>
            </a:r>
            <a:r>
              <a:rPr lang="hr-HR" baseline="-25000" dirty="0"/>
              <a:t>x</a:t>
            </a:r>
            <a:r>
              <a:rPr lang="hr-HR" dirty="0"/>
              <a:t>(y) = min</a:t>
            </a:r>
            <a:r>
              <a:rPr lang="hr-HR" baseline="-25000" dirty="0"/>
              <a:t>v</a:t>
            </a:r>
            <a:r>
              <a:rPr lang="hr-HR" dirty="0"/>
              <a:t> {c(x, v) + d</a:t>
            </a:r>
            <a:r>
              <a:rPr lang="hr-HR" baseline="-25000" dirty="0"/>
              <a:t>v</a:t>
            </a:r>
            <a:r>
              <a:rPr lang="hr-HR" dirty="0"/>
              <a:t>(y) 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17838" y="4364335"/>
            <a:ext cx="26148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chemeClr val="accent2"/>
                </a:solidFill>
                <a:ea typeface="Arial" charset="0"/>
                <a:cs typeface="Arial" charset="0"/>
              </a:rPr>
              <a:t>cost to neighbor v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116138" y="4826000"/>
            <a:ext cx="48574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min</a:t>
            </a:r>
            <a:r>
              <a:rPr lang="en-US" b="0" dirty="0">
                <a:solidFill>
                  <a:schemeClr val="accent2"/>
                </a:solidFill>
                <a:ea typeface="Arial" charset="0"/>
                <a:cs typeface="Arial" charset="0"/>
              </a:rPr>
              <a:t> taken over all neighbors v of x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74062" y="3925307"/>
            <a:ext cx="51299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accent2"/>
                </a:solidFill>
                <a:ea typeface="Arial" charset="0"/>
                <a:cs typeface="Arial" charset="0"/>
              </a:rPr>
              <a:t>cost from neighbor v to destination y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568227" y="3505200"/>
            <a:ext cx="0" cy="12827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3352800" y="3505200"/>
            <a:ext cx="0" cy="8921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572000" y="3505200"/>
            <a:ext cx="0" cy="4349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40F295-7334-A340-A35A-78911904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1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example </a:t>
            </a:r>
          </a:p>
        </p:txBody>
      </p:sp>
      <p:sp>
        <p:nvSpPr>
          <p:cNvPr id="133126" name="Text Box 73"/>
          <p:cNvSpPr txBox="1">
            <a:spLocks noChangeArrowheads="1"/>
          </p:cNvSpPr>
          <p:nvPr/>
        </p:nvSpPr>
        <p:spPr bwMode="auto">
          <a:xfrm>
            <a:off x="3765550" y="1770063"/>
            <a:ext cx="40318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d</a:t>
            </a:r>
            <a:r>
              <a:rPr lang="en-US" b="0" baseline="-25000" dirty="0">
                <a:solidFill>
                  <a:srgbClr val="0000FF"/>
                </a:solidFill>
              </a:rPr>
              <a:t>x</a:t>
            </a:r>
            <a:r>
              <a:rPr lang="en-US" b="0" dirty="0">
                <a:solidFill>
                  <a:srgbClr val="0000FF"/>
                </a:solidFill>
              </a:rPr>
              <a:t>(z) = 9, </a:t>
            </a:r>
            <a:r>
              <a:rPr lang="en-US" b="0" dirty="0" err="1">
                <a:solidFill>
                  <a:srgbClr val="0000FF"/>
                </a:solidFill>
              </a:rPr>
              <a:t>d</a:t>
            </a:r>
            <a:r>
              <a:rPr lang="en-US" b="0" baseline="-25000" dirty="0" err="1">
                <a:solidFill>
                  <a:srgbClr val="0000FF"/>
                </a:solidFill>
              </a:rPr>
              <a:t>w</a:t>
            </a:r>
            <a:r>
              <a:rPr lang="en-US" b="0" dirty="0">
                <a:solidFill>
                  <a:srgbClr val="0000FF"/>
                </a:solidFill>
              </a:rPr>
              <a:t>(z) = 9, d</a:t>
            </a:r>
            <a:r>
              <a:rPr lang="en-US" b="0" baseline="-25000" dirty="0">
                <a:solidFill>
                  <a:srgbClr val="0000FF"/>
                </a:solidFill>
              </a:rPr>
              <a:t>v</a:t>
            </a:r>
            <a:r>
              <a:rPr lang="en-US" b="0" dirty="0">
                <a:solidFill>
                  <a:srgbClr val="0000FF"/>
                </a:solidFill>
              </a:rPr>
              <a:t>(z) = 6</a:t>
            </a:r>
          </a:p>
        </p:txBody>
      </p:sp>
      <p:sp>
        <p:nvSpPr>
          <p:cNvPr id="133127" name="Text Box 74"/>
          <p:cNvSpPr txBox="1">
            <a:spLocks noChangeArrowheads="1"/>
          </p:cNvSpPr>
          <p:nvPr/>
        </p:nvSpPr>
        <p:spPr bwMode="auto">
          <a:xfrm>
            <a:off x="4275138" y="2928938"/>
            <a:ext cx="328519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1379538" indent="-1379538"/>
            <a:r>
              <a:rPr lang="en-US" sz="2000" b="0" dirty="0">
                <a:solidFill>
                  <a:schemeClr val="accent2"/>
                </a:solidFill>
              </a:rPr>
              <a:t>d</a:t>
            </a:r>
            <a:r>
              <a:rPr lang="en-US" sz="2000" b="0" baseline="-25000" dirty="0">
                <a:solidFill>
                  <a:schemeClr val="accent2"/>
                </a:solidFill>
              </a:rPr>
              <a:t>u</a:t>
            </a:r>
            <a:r>
              <a:rPr lang="en-US" sz="2000" b="0" dirty="0">
                <a:solidFill>
                  <a:schemeClr val="accent2"/>
                </a:solidFill>
              </a:rPr>
              <a:t>(z) = min {c(</a:t>
            </a:r>
            <a:r>
              <a:rPr lang="en-US" sz="2000" b="0" dirty="0" err="1">
                <a:solidFill>
                  <a:schemeClr val="accent2"/>
                </a:solidFill>
              </a:rPr>
              <a:t>u,x</a:t>
            </a:r>
            <a:r>
              <a:rPr lang="en-US" sz="2000" b="0" dirty="0">
                <a:solidFill>
                  <a:schemeClr val="accent2"/>
                </a:solidFill>
              </a:rPr>
              <a:t>) + d</a:t>
            </a:r>
            <a:r>
              <a:rPr lang="en-US" sz="2000" b="0" baseline="-25000" dirty="0">
                <a:solidFill>
                  <a:schemeClr val="accent2"/>
                </a:solidFill>
              </a:rPr>
              <a:t>x</a:t>
            </a:r>
            <a:r>
              <a:rPr lang="en-US" sz="2000" b="0" dirty="0">
                <a:solidFill>
                  <a:schemeClr val="accent2"/>
                </a:solidFill>
              </a:rPr>
              <a:t>(z),</a:t>
            </a:r>
          </a:p>
          <a:p>
            <a:pPr marL="1435100" indent="-55563"/>
            <a:r>
              <a:rPr lang="en-US" sz="2000" b="0" dirty="0">
                <a:solidFill>
                  <a:schemeClr val="accent2"/>
                </a:solidFill>
              </a:rPr>
              <a:t>c(</a:t>
            </a:r>
            <a:r>
              <a:rPr lang="en-US" sz="2000" b="0" dirty="0" err="1">
                <a:solidFill>
                  <a:schemeClr val="accent2"/>
                </a:solidFill>
              </a:rPr>
              <a:t>u,w</a:t>
            </a:r>
            <a:r>
              <a:rPr lang="en-US" sz="2000" b="0" dirty="0">
                <a:solidFill>
                  <a:schemeClr val="accent2"/>
                </a:solidFill>
              </a:rPr>
              <a:t>) + </a:t>
            </a:r>
            <a:r>
              <a:rPr lang="en-US" sz="2000" b="0" dirty="0" err="1">
                <a:solidFill>
                  <a:schemeClr val="accent2"/>
                </a:solidFill>
              </a:rPr>
              <a:t>d</a:t>
            </a:r>
            <a:r>
              <a:rPr lang="en-US" sz="2000" b="0" baseline="-25000" dirty="0" err="1">
                <a:solidFill>
                  <a:schemeClr val="accent2"/>
                </a:solidFill>
              </a:rPr>
              <a:t>w</a:t>
            </a:r>
            <a:r>
              <a:rPr lang="en-US" sz="2000" b="0" dirty="0">
                <a:solidFill>
                  <a:schemeClr val="accent2"/>
                </a:solidFill>
              </a:rPr>
              <a:t>(z),</a:t>
            </a:r>
          </a:p>
          <a:p>
            <a:pPr indent="1379538"/>
            <a:r>
              <a:rPr lang="en-US" sz="2000" b="0" dirty="0">
                <a:solidFill>
                  <a:schemeClr val="accent2"/>
                </a:solidFill>
              </a:rPr>
              <a:t>c(</a:t>
            </a:r>
            <a:r>
              <a:rPr lang="en-US" sz="2000" b="0" dirty="0" err="1">
                <a:solidFill>
                  <a:schemeClr val="accent2"/>
                </a:solidFill>
              </a:rPr>
              <a:t>u,v</a:t>
            </a:r>
            <a:r>
              <a:rPr lang="en-US" sz="2000" b="0" dirty="0">
                <a:solidFill>
                  <a:schemeClr val="accent2"/>
                </a:solidFill>
              </a:rPr>
              <a:t>) + d</a:t>
            </a:r>
            <a:r>
              <a:rPr lang="en-US" sz="2000" b="0" baseline="-25000" dirty="0">
                <a:solidFill>
                  <a:schemeClr val="accent2"/>
                </a:solidFill>
              </a:rPr>
              <a:t>v</a:t>
            </a:r>
            <a:r>
              <a:rPr lang="en-US" sz="2000" b="0" dirty="0">
                <a:solidFill>
                  <a:schemeClr val="accent2"/>
                </a:solidFill>
              </a:rPr>
              <a:t>(z) }</a:t>
            </a:r>
          </a:p>
          <a:p>
            <a:r>
              <a:rPr lang="en-US" sz="2000" b="0" dirty="0">
                <a:solidFill>
                  <a:schemeClr val="accent2"/>
                </a:solidFill>
              </a:rPr>
              <a:t>         = min {5 + 9,</a:t>
            </a:r>
          </a:p>
          <a:p>
            <a:r>
              <a:rPr lang="en-US" sz="2000" b="0" dirty="0">
                <a:solidFill>
                  <a:schemeClr val="accent2"/>
                </a:solidFill>
              </a:rPr>
              <a:t>                    </a:t>
            </a:r>
            <a:r>
              <a:rPr lang="en-US" sz="2000" b="0" dirty="0">
                <a:solidFill>
                  <a:srgbClr val="0000FF"/>
                </a:solidFill>
              </a:rPr>
              <a:t>3 + 9,</a:t>
            </a:r>
          </a:p>
          <a:p>
            <a:r>
              <a:rPr lang="en-US" sz="2000" b="0" dirty="0">
                <a:solidFill>
                  <a:schemeClr val="accent2"/>
                </a:solidFill>
              </a:rPr>
              <a:t>                    7 + 6}  = </a:t>
            </a:r>
            <a:r>
              <a:rPr lang="en-US" sz="2000" b="0" dirty="0">
                <a:solidFill>
                  <a:srgbClr val="0000FF"/>
                </a:solidFill>
              </a:rPr>
              <a:t>12</a:t>
            </a:r>
          </a:p>
        </p:txBody>
      </p:sp>
      <p:sp>
        <p:nvSpPr>
          <p:cNvPr id="133128" name="Text Box 75"/>
          <p:cNvSpPr txBox="1">
            <a:spLocks noChangeArrowheads="1"/>
          </p:cNvSpPr>
          <p:nvPr/>
        </p:nvSpPr>
        <p:spPr bwMode="auto">
          <a:xfrm>
            <a:off x="596643" y="5061409"/>
            <a:ext cx="7785357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b="0" dirty="0">
                <a:solidFill>
                  <a:srgbClr val="0000FF"/>
                </a:solidFill>
                <a:ea typeface="Arial" charset="0"/>
                <a:cs typeface="Arial" charset="0"/>
              </a:rPr>
              <a:t>Neighbor achieving the minimum (w) is next hop in shortest path, used in forwarding table</a:t>
            </a:r>
          </a:p>
        </p:txBody>
      </p:sp>
      <p:sp>
        <p:nvSpPr>
          <p:cNvPr id="133129" name="Text Box 76"/>
          <p:cNvSpPr txBox="1">
            <a:spLocks noChangeArrowheads="1"/>
          </p:cNvSpPr>
          <p:nvPr/>
        </p:nvSpPr>
        <p:spPr bwMode="auto">
          <a:xfrm>
            <a:off x="3765550" y="2466975"/>
            <a:ext cx="2725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accent2"/>
                </a:solidFill>
              </a:rPr>
              <a:t>B-F equation says:</a:t>
            </a:r>
          </a:p>
        </p:txBody>
      </p:sp>
      <p:grpSp>
        <p:nvGrpSpPr>
          <p:cNvPr id="83" name="Group 82"/>
          <p:cNvGrpSpPr>
            <a:grpSpLocks noChangeAspect="1"/>
          </p:cNvGrpSpPr>
          <p:nvPr/>
        </p:nvGrpSpPr>
        <p:grpSpPr>
          <a:xfrm>
            <a:off x="736641" y="1905000"/>
            <a:ext cx="3225759" cy="2743200"/>
            <a:chOff x="381000" y="1981200"/>
            <a:chExt cx="4029109" cy="3426372"/>
          </a:xfrm>
        </p:grpSpPr>
        <p:sp>
          <p:nvSpPr>
            <p:cNvPr id="84" name="Text Box 11"/>
            <p:cNvSpPr txBox="1">
              <a:spLocks noChangeArrowheads="1"/>
            </p:cNvSpPr>
            <p:nvPr/>
          </p:nvSpPr>
          <p:spPr bwMode="auto">
            <a:xfrm>
              <a:off x="1025587" y="3504032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85" name="Text Box 12"/>
            <p:cNvSpPr txBox="1">
              <a:spLocks noChangeArrowheads="1"/>
            </p:cNvSpPr>
            <p:nvPr/>
          </p:nvSpPr>
          <p:spPr bwMode="auto">
            <a:xfrm>
              <a:off x="1757574" y="2934332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86" name="Line 23"/>
            <p:cNvSpPr>
              <a:spLocks noChangeShapeType="1"/>
            </p:cNvSpPr>
            <p:nvPr/>
          </p:nvSpPr>
          <p:spPr bwMode="auto">
            <a:xfrm>
              <a:off x="1566243" y="2186366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7" name="Line 37"/>
            <p:cNvSpPr>
              <a:spLocks noChangeShapeType="1"/>
            </p:cNvSpPr>
            <p:nvPr/>
          </p:nvSpPr>
          <p:spPr bwMode="auto">
            <a:xfrm>
              <a:off x="754534" y="3944533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8" name="Line 38"/>
            <p:cNvSpPr>
              <a:spLocks noChangeShapeType="1"/>
            </p:cNvSpPr>
            <p:nvPr/>
          </p:nvSpPr>
          <p:spPr bwMode="auto">
            <a:xfrm>
              <a:off x="1772069" y="2344303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9" name="Line 39"/>
            <p:cNvSpPr>
              <a:spLocks noChangeShapeType="1"/>
            </p:cNvSpPr>
            <p:nvPr/>
          </p:nvSpPr>
          <p:spPr bwMode="auto">
            <a:xfrm flipH="1">
              <a:off x="574799" y="2253414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0" name="Text Box 40"/>
            <p:cNvSpPr txBox="1">
              <a:spLocks noChangeArrowheads="1"/>
            </p:cNvSpPr>
            <p:nvPr/>
          </p:nvSpPr>
          <p:spPr bwMode="auto">
            <a:xfrm>
              <a:off x="803816" y="2770435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5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1" name="Line 41"/>
            <p:cNvSpPr>
              <a:spLocks noChangeShapeType="1"/>
            </p:cNvSpPr>
            <p:nvPr/>
          </p:nvSpPr>
          <p:spPr bwMode="auto">
            <a:xfrm>
              <a:off x="1782215" y="4019031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2" name="Text Box 42"/>
            <p:cNvSpPr txBox="1">
              <a:spLocks noChangeArrowheads="1"/>
            </p:cNvSpPr>
            <p:nvPr/>
          </p:nvSpPr>
          <p:spPr bwMode="auto">
            <a:xfrm>
              <a:off x="1792362" y="4318516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3" name="Freeform 43"/>
            <p:cNvSpPr>
              <a:spLocks/>
            </p:cNvSpPr>
            <p:nvPr/>
          </p:nvSpPr>
          <p:spPr bwMode="auto">
            <a:xfrm>
              <a:off x="555955" y="4050321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798018" y="457926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5" name="Text Box 46"/>
            <p:cNvSpPr txBox="1">
              <a:spLocks noChangeArrowheads="1"/>
            </p:cNvSpPr>
            <p:nvPr/>
          </p:nvSpPr>
          <p:spPr bwMode="auto">
            <a:xfrm>
              <a:off x="2433032" y="455989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6" name="Text Box 56"/>
            <p:cNvSpPr txBox="1">
              <a:spLocks noChangeArrowheads="1"/>
            </p:cNvSpPr>
            <p:nvPr/>
          </p:nvSpPr>
          <p:spPr bwMode="auto">
            <a:xfrm>
              <a:off x="2314175" y="3576145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8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7" name="Line 65"/>
            <p:cNvSpPr>
              <a:spLocks noChangeShapeType="1"/>
            </p:cNvSpPr>
            <p:nvPr/>
          </p:nvSpPr>
          <p:spPr bwMode="auto">
            <a:xfrm>
              <a:off x="3511445" y="3934103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8" name="Text Box 66"/>
            <p:cNvSpPr txBox="1">
              <a:spLocks noChangeArrowheads="1"/>
            </p:cNvSpPr>
            <p:nvPr/>
          </p:nvSpPr>
          <p:spPr bwMode="auto">
            <a:xfrm>
              <a:off x="3607111" y="3934103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9" name="Line 67"/>
            <p:cNvSpPr>
              <a:spLocks noChangeShapeType="1"/>
            </p:cNvSpPr>
            <p:nvPr/>
          </p:nvSpPr>
          <p:spPr bwMode="auto">
            <a:xfrm>
              <a:off x="1863386" y="2207225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0" name="Text Box 68"/>
            <p:cNvSpPr txBox="1">
              <a:spLocks noChangeArrowheads="1"/>
            </p:cNvSpPr>
            <p:nvPr/>
          </p:nvSpPr>
          <p:spPr bwMode="auto">
            <a:xfrm>
              <a:off x="2542515" y="2733184"/>
              <a:ext cx="313087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1" name="Freeform 69"/>
            <p:cNvSpPr>
              <a:spLocks/>
            </p:cNvSpPr>
            <p:nvPr/>
          </p:nvSpPr>
          <p:spPr bwMode="auto">
            <a:xfrm>
              <a:off x="1843094" y="2186366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2" name="Freeform 70"/>
            <p:cNvSpPr>
              <a:spLocks/>
            </p:cNvSpPr>
            <p:nvPr/>
          </p:nvSpPr>
          <p:spPr bwMode="auto">
            <a:xfrm>
              <a:off x="1863386" y="2220635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" name="Text Box 71"/>
            <p:cNvSpPr txBox="1">
              <a:spLocks noChangeArrowheads="1"/>
            </p:cNvSpPr>
            <p:nvPr/>
          </p:nvSpPr>
          <p:spPr bwMode="auto">
            <a:xfrm>
              <a:off x="3569424" y="2171554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9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4" name="Oval 103"/>
            <p:cNvSpPr>
              <a:spLocks noChangeAspect="1"/>
            </p:cNvSpPr>
            <p:nvPr/>
          </p:nvSpPr>
          <p:spPr bwMode="auto">
            <a:xfrm>
              <a:off x="1552903" y="1981200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 bwMode="auto">
            <a:xfrm>
              <a:off x="381000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 bwMode="auto">
            <a:xfrm>
              <a:off x="3952909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 bwMode="auto">
            <a:xfrm>
              <a:off x="1568668" y="495037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 bwMode="auto">
            <a:xfrm>
              <a:off x="308642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 bwMode="auto">
            <a:xfrm>
              <a:off x="156866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110" name="Line 37"/>
            <p:cNvSpPr>
              <a:spLocks noChangeShapeType="1"/>
            </p:cNvSpPr>
            <p:nvPr/>
          </p:nvSpPr>
          <p:spPr bwMode="auto">
            <a:xfrm>
              <a:off x="2010102" y="3944533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15" name="Line 127"/>
          <p:cNvSpPr>
            <a:spLocks noChangeShapeType="1"/>
          </p:cNvSpPr>
          <p:nvPr/>
        </p:nvSpPr>
        <p:spPr bwMode="auto">
          <a:xfrm flipV="1">
            <a:off x="2002086" y="3553022"/>
            <a:ext cx="933319" cy="798786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12FDA0-539B-A84C-90DA-2184C228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1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/>
      <p:bldP spid="133127" grpId="0"/>
      <p:bldP spid="133128" grpId="0"/>
      <p:bldP spid="1331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</a:p>
        </p:txBody>
      </p:sp>
      <p:sp>
        <p:nvSpPr>
          <p:cNvPr id="13414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D</a:t>
            </a:r>
            <a:r>
              <a:rPr lang="en-US" baseline="-25000" dirty="0" err="1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(y)</a:t>
            </a:r>
            <a:r>
              <a:rPr lang="en-US" dirty="0"/>
              <a:t> is the estimate of least cost from x to y</a:t>
            </a:r>
          </a:p>
          <a:p>
            <a:pPr lvl="1"/>
            <a:r>
              <a:rPr lang="en-US" dirty="0"/>
              <a:t>x maintains its own distance vector </a:t>
            </a:r>
            <a:r>
              <a:rPr lang="en-US" b="1" dirty="0" err="1">
                <a:solidFill>
                  <a:srgbClr val="0000FF"/>
                </a:solidFill>
              </a:rPr>
              <a:t>D</a:t>
            </a:r>
            <a:r>
              <a:rPr lang="en-US" b="1" baseline="-25000" dirty="0" err="1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 = [</a:t>
            </a:r>
            <a:r>
              <a:rPr lang="en-US" dirty="0" err="1">
                <a:solidFill>
                  <a:srgbClr val="0000FF"/>
                </a:solidFill>
              </a:rPr>
              <a:t>D</a:t>
            </a:r>
            <a:r>
              <a:rPr lang="en-US" baseline="-25000" dirty="0" err="1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(y):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dirty="0">
                <a:solidFill>
                  <a:srgbClr val="0000FF"/>
                </a:solidFill>
              </a:rPr>
              <a:t> N]</a:t>
            </a:r>
          </a:p>
          <a:p>
            <a:r>
              <a:rPr lang="en-US" dirty="0"/>
              <a:t>Node x:</a:t>
            </a:r>
          </a:p>
          <a:p>
            <a:pPr lvl="1"/>
            <a:r>
              <a:rPr lang="en-US" dirty="0"/>
              <a:t>Knows cost to each neighbor v: </a:t>
            </a:r>
            <a:r>
              <a:rPr lang="en-US" dirty="0">
                <a:solidFill>
                  <a:srgbClr val="0000FF"/>
                </a:solidFill>
              </a:rPr>
              <a:t>c(</a:t>
            </a:r>
            <a:r>
              <a:rPr lang="en-US" dirty="0" err="1">
                <a:solidFill>
                  <a:srgbClr val="0000FF"/>
                </a:solidFill>
              </a:rPr>
              <a:t>x,v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Maintains its neighbors’</a:t>
            </a:r>
            <a:r>
              <a:rPr lang="en-US" altLang="ja-JP" dirty="0"/>
              <a:t> distance vectors</a:t>
            </a:r>
          </a:p>
          <a:p>
            <a:pPr lvl="2"/>
            <a:r>
              <a:rPr lang="en-US" altLang="ja-JP" dirty="0"/>
              <a:t>For each neighbor v, x has </a:t>
            </a:r>
            <a:r>
              <a:rPr lang="en-US" altLang="ja-JP" b="1" dirty="0" err="1">
                <a:solidFill>
                  <a:srgbClr val="0000FF"/>
                </a:solidFill>
              </a:rPr>
              <a:t>D</a:t>
            </a:r>
            <a:r>
              <a:rPr lang="en-US" altLang="ja-JP" b="1" baseline="-25000" dirty="0" err="1">
                <a:solidFill>
                  <a:srgbClr val="0000FF"/>
                </a:solidFill>
              </a:rPr>
              <a:t>v</a:t>
            </a:r>
            <a:r>
              <a:rPr lang="en-US" altLang="ja-JP" dirty="0">
                <a:solidFill>
                  <a:srgbClr val="0000FF"/>
                </a:solidFill>
              </a:rPr>
              <a:t> = [</a:t>
            </a:r>
            <a:r>
              <a:rPr lang="en-US" altLang="ja-JP" dirty="0" err="1">
                <a:solidFill>
                  <a:srgbClr val="0000FF"/>
                </a:solidFill>
              </a:rPr>
              <a:t>D</a:t>
            </a:r>
            <a:r>
              <a:rPr lang="en-US" altLang="ja-JP" baseline="-25000" dirty="0" err="1">
                <a:solidFill>
                  <a:srgbClr val="0000FF"/>
                </a:solidFill>
              </a:rPr>
              <a:t>v</a:t>
            </a:r>
            <a:r>
              <a:rPr lang="en-US" altLang="ja-JP" dirty="0">
                <a:solidFill>
                  <a:srgbClr val="0000FF"/>
                </a:solidFill>
              </a:rPr>
              <a:t>(y):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altLang="ja-JP" dirty="0">
                <a:solidFill>
                  <a:srgbClr val="0000FF"/>
                </a:solidFill>
              </a:rPr>
              <a:t> N]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358FC8-99E2-CD4B-9E8D-B193B943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8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time-to-time, each node sends its own distance vector estimate to neighbors</a:t>
            </a:r>
          </a:p>
          <a:p>
            <a:r>
              <a:rPr lang="en-US" dirty="0"/>
              <a:t>When x receives new DV estimate from neighbor, it updates its own DV using B-F equation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D</a:t>
            </a:r>
            <a:r>
              <a:rPr lang="en-US" baseline="-30000" dirty="0" err="1">
                <a:solidFill>
                  <a:srgbClr val="0000FF"/>
                </a:solidFill>
                <a:cs typeface="Times New Roman" charset="0"/>
              </a:rPr>
              <a:t>x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(y) ← </a:t>
            </a:r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min</a:t>
            </a:r>
            <a:r>
              <a:rPr lang="en-US" baseline="-30000" dirty="0" err="1">
                <a:solidFill>
                  <a:srgbClr val="0000FF"/>
                </a:solidFill>
                <a:cs typeface="Times New Roman" charset="0"/>
              </a:rPr>
              <a:t>v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{c(</a:t>
            </a:r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x,v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) + </a:t>
            </a:r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D</a:t>
            </a:r>
            <a:r>
              <a:rPr lang="en-US" baseline="-30000" dirty="0" err="1">
                <a:solidFill>
                  <a:srgbClr val="0000FF"/>
                </a:solidFill>
                <a:cs typeface="Times New Roman" charset="0"/>
              </a:rPr>
              <a:t>v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(y)}  for each node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 N</a:t>
            </a:r>
          </a:p>
          <a:p>
            <a:r>
              <a:rPr lang="en-US" dirty="0">
                <a:cs typeface="Times New Roman" charset="0"/>
              </a:rPr>
              <a:t>Eventually, the estimate </a:t>
            </a:r>
            <a:r>
              <a:rPr lang="en-US" dirty="0" err="1">
                <a:cs typeface="Times New Roman" charset="0"/>
              </a:rPr>
              <a:t>D</a:t>
            </a:r>
            <a:r>
              <a:rPr lang="en-US" baseline="-25000" dirty="0" err="1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(y) 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may</a:t>
            </a:r>
            <a:r>
              <a:rPr lang="en-US" dirty="0">
                <a:cs typeface="Times New Roman" charset="0"/>
              </a:rPr>
              <a:t> converge to the actual least cost d</a:t>
            </a:r>
            <a:r>
              <a:rPr lang="en-US" baseline="-25000" dirty="0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(y)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248F6B-A645-854C-BBE1-30590169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routing</a:t>
            </a:r>
          </a:p>
          <a:p>
            <a:r>
              <a:rPr lang="en-US" dirty="0"/>
              <a:t>Distance-vector 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D8AAE-983E-5745-BE34-B97F76AE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Iterative, asynchronous</a:t>
            </a:r>
          </a:p>
          <a:p>
            <a:pPr lvl="1"/>
            <a:r>
              <a:rPr lang="en-US" sz="2000" dirty="0"/>
              <a:t>Local iterations caused by</a:t>
            </a:r>
          </a:p>
          <a:p>
            <a:pPr lvl="2"/>
            <a:r>
              <a:rPr lang="en-US" sz="1600" dirty="0"/>
              <a:t>Local link cost change</a:t>
            </a:r>
          </a:p>
          <a:p>
            <a:pPr lvl="2"/>
            <a:r>
              <a:rPr lang="en-US" sz="1600" dirty="0"/>
              <a:t>DV update message from neighbor</a:t>
            </a:r>
          </a:p>
          <a:p>
            <a:r>
              <a:rPr lang="en-US" sz="2400" dirty="0">
                <a:solidFill>
                  <a:srgbClr val="0000FF"/>
                </a:solidFill>
              </a:rPr>
              <a:t>Distributed</a:t>
            </a:r>
          </a:p>
          <a:p>
            <a:pPr lvl="1"/>
            <a:r>
              <a:rPr lang="en-US" sz="2000" dirty="0"/>
              <a:t>Each node notifies neighbors only when its DV changes</a:t>
            </a:r>
          </a:p>
          <a:p>
            <a:pPr lvl="2"/>
            <a:r>
              <a:rPr lang="en-US" sz="1600" dirty="0"/>
              <a:t>Neighbors then notify their neighbors if necessary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37791" y="1600200"/>
            <a:ext cx="4080268" cy="4141788"/>
            <a:chOff x="4737791" y="1600200"/>
            <a:chExt cx="4080268" cy="4141788"/>
          </a:xfrm>
        </p:grpSpPr>
        <p:sp>
          <p:nvSpPr>
            <p:cNvPr id="136196" name="Text Box 4"/>
            <p:cNvSpPr txBox="1">
              <a:spLocks noChangeArrowheads="1"/>
            </p:cNvSpPr>
            <p:nvPr/>
          </p:nvSpPr>
          <p:spPr bwMode="auto">
            <a:xfrm>
              <a:off x="5293809" y="1956336"/>
              <a:ext cx="3524250" cy="332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Wait</a:t>
              </a:r>
              <a:r>
                <a:rPr lang="en-US" sz="20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for (change in local link cost OR </a:t>
              </a:r>
              <a:r>
                <a:rPr lang="en-US" sz="2000" b="0" dirty="0" err="1">
                  <a:solidFill>
                    <a:schemeClr val="accent2"/>
                  </a:solidFill>
                  <a:ea typeface="Arial" charset="0"/>
                  <a:cs typeface="Arial" charset="0"/>
                </a:rPr>
                <a:t>msg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from neighbor)</a:t>
              </a:r>
            </a:p>
            <a:p>
              <a:pPr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Recompute</a:t>
              </a:r>
              <a:r>
                <a:rPr lang="en-US" sz="20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estimates</a:t>
              </a:r>
            </a:p>
            <a:p>
              <a:pPr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Notify</a:t>
              </a:r>
              <a:r>
                <a:rPr lang="en-US" sz="20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neighbors if DV to any </a:t>
              </a:r>
              <a:r>
                <a:rPr lang="en-US" sz="2000" b="0" dirty="0" err="1">
                  <a:solidFill>
                    <a:schemeClr val="accent2"/>
                  </a:solidFill>
                  <a:ea typeface="Arial" charset="0"/>
                  <a:cs typeface="Arial" charset="0"/>
                </a:rPr>
                <a:t>dest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has changed</a:t>
              </a:r>
            </a:p>
          </p:txBody>
        </p:sp>
        <p:sp>
          <p:nvSpPr>
            <p:cNvPr id="136197" name="Line 5"/>
            <p:cNvSpPr>
              <a:spLocks noChangeShapeType="1"/>
            </p:cNvSpPr>
            <p:nvPr/>
          </p:nvSpPr>
          <p:spPr bwMode="auto">
            <a:xfrm>
              <a:off x="6781800" y="3143250"/>
              <a:ext cx="0" cy="590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198" name="Line 6"/>
            <p:cNvSpPr>
              <a:spLocks noChangeShapeType="1"/>
            </p:cNvSpPr>
            <p:nvPr/>
          </p:nvSpPr>
          <p:spPr bwMode="auto">
            <a:xfrm>
              <a:off x="6791325" y="4038600"/>
              <a:ext cx="0" cy="590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199" name="Freeform 7"/>
            <p:cNvSpPr>
              <a:spLocks/>
            </p:cNvSpPr>
            <p:nvPr/>
          </p:nvSpPr>
          <p:spPr bwMode="auto">
            <a:xfrm>
              <a:off x="5229225" y="2160588"/>
              <a:ext cx="1562100" cy="3581400"/>
            </a:xfrm>
            <a:custGeom>
              <a:avLst/>
              <a:gdLst>
                <a:gd name="T0" fmla="*/ 2147483647 w 978"/>
                <a:gd name="T1" fmla="*/ 2147483647 h 2256"/>
                <a:gd name="T2" fmla="*/ 2147483647 w 978"/>
                <a:gd name="T3" fmla="*/ 2147483647 h 2256"/>
                <a:gd name="T4" fmla="*/ 0 w 978"/>
                <a:gd name="T5" fmla="*/ 2147483647 h 2256"/>
                <a:gd name="T6" fmla="*/ 0 w 978"/>
                <a:gd name="T7" fmla="*/ 0 h 2256"/>
                <a:gd name="T8" fmla="*/ 2147483647 w 978"/>
                <a:gd name="T9" fmla="*/ 0 h 2256"/>
                <a:gd name="T10" fmla="*/ 2147483647 w 978"/>
                <a:gd name="T11" fmla="*/ 2147483647 h 2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78"/>
                <a:gd name="T19" fmla="*/ 0 h 2256"/>
                <a:gd name="T20" fmla="*/ 978 w 978"/>
                <a:gd name="T21" fmla="*/ 2256 h 2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78" h="2256">
                  <a:moveTo>
                    <a:pt x="960" y="2010"/>
                  </a:moveTo>
                  <a:lnTo>
                    <a:pt x="961" y="2256"/>
                  </a:lnTo>
                  <a:lnTo>
                    <a:pt x="0" y="2256"/>
                  </a:lnTo>
                  <a:lnTo>
                    <a:pt x="0" y="0"/>
                  </a:lnTo>
                  <a:lnTo>
                    <a:pt x="978" y="0"/>
                  </a:lnTo>
                  <a:lnTo>
                    <a:pt x="978" y="155"/>
                  </a:lnTo>
                </a:path>
              </a:pathLst>
            </a:custGeom>
            <a:noFill/>
            <a:ln w="19050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200" name="Text Box 8"/>
            <p:cNvSpPr txBox="1">
              <a:spLocks noChangeArrowheads="1"/>
            </p:cNvSpPr>
            <p:nvPr/>
          </p:nvSpPr>
          <p:spPr bwMode="auto">
            <a:xfrm>
              <a:off x="4737791" y="1600200"/>
              <a:ext cx="202170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@each node: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1D164-16D9-0744-9995-5060E6F5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0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DDEBEC-A340-A544-BF7C-08F8BBB5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14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Shape 2453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4" name="Shape 2454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5" name="Shape 2455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7" name="Shape 2457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458" name="Shape 2458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459" name="Shape 2459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460" name="Shape 2460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2461" name="Shape 2461"/>
          <p:cNvSpPr/>
          <p:nvPr/>
        </p:nvSpPr>
        <p:spPr>
          <a:xfrm>
            <a:off x="2911078" y="25897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2462" name="Shape 2462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2478" name="Group 2478"/>
          <p:cNvGrpSpPr/>
          <p:nvPr/>
        </p:nvGrpSpPr>
        <p:grpSpPr>
          <a:xfrm>
            <a:off x="3455789" y="535781"/>
            <a:ext cx="2107406" cy="1634133"/>
            <a:chOff x="0" y="0"/>
            <a:chExt cx="2997200" cy="2324100"/>
          </a:xfrm>
        </p:grpSpPr>
        <p:sp>
          <p:nvSpPr>
            <p:cNvPr id="2467" name="Shape 246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solidFill>
              <a:schemeClr val="bg1"/>
            </a:solidFill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93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FF9900"/>
                </a:solidFill>
              </a:endParaRPr>
            </a:p>
          </p:txBody>
        </p:sp>
        <p:grpSp>
          <p:nvGrpSpPr>
            <p:cNvPr id="2466" name="Group 2466"/>
            <p:cNvGrpSpPr/>
            <p:nvPr/>
          </p:nvGrpSpPr>
          <p:grpSpPr>
            <a:xfrm>
              <a:off x="1231900" y="1181100"/>
              <a:ext cx="1295400" cy="660400"/>
              <a:chOff x="0" y="0"/>
              <a:chExt cx="1295400" cy="660400"/>
            </a:xfrm>
          </p:grpSpPr>
          <p:sp>
            <p:nvSpPr>
              <p:cNvPr id="2463" name="Shape 2463"/>
              <p:cNvSpPr/>
              <p:nvPr/>
            </p:nvSpPr>
            <p:spPr>
              <a:xfrm>
                <a:off x="0" y="0"/>
                <a:ext cx="2413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2</a:t>
                </a:r>
              </a:p>
            </p:txBody>
          </p:sp>
          <p:sp>
            <p:nvSpPr>
              <p:cNvPr id="2464" name="Shape 2464"/>
              <p:cNvSpPr/>
              <p:nvPr/>
            </p:nvSpPr>
            <p:spPr>
              <a:xfrm>
                <a:off x="546100" y="0"/>
                <a:ext cx="2413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0</a:t>
                </a:r>
              </a:p>
            </p:txBody>
          </p:sp>
          <p:sp>
            <p:nvSpPr>
              <p:cNvPr id="2465" name="Shape 2465"/>
              <p:cNvSpPr/>
              <p:nvPr/>
            </p:nvSpPr>
            <p:spPr>
              <a:xfrm>
                <a:off x="1104900" y="0"/>
                <a:ext cx="1905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1</a:t>
                </a:r>
              </a:p>
            </p:txBody>
          </p:sp>
        </p:grpSp>
        <p:sp>
          <p:nvSpPr>
            <p:cNvPr id="2468" name="Shape 246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x</a:t>
              </a:r>
            </a:p>
          </p:txBody>
        </p:sp>
        <p:sp>
          <p:nvSpPr>
            <p:cNvPr id="2469" name="Shape 246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FF9900"/>
                </a:solidFill>
              </a:endParaRPr>
            </a:p>
          </p:txBody>
        </p:sp>
        <p:sp>
          <p:nvSpPr>
            <p:cNvPr id="2470" name="Shape 2470"/>
            <p:cNvSpPr/>
            <p:nvPr/>
          </p:nvSpPr>
          <p:spPr>
            <a:xfrm flipV="1">
              <a:off x="904605" y="139584"/>
              <a:ext cx="983" cy="2046721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FF9900"/>
                </a:solidFill>
              </a:endParaRPr>
            </a:p>
          </p:txBody>
        </p:sp>
        <p:sp>
          <p:nvSpPr>
            <p:cNvPr id="2471" name="Shape 247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y</a:t>
              </a:r>
            </a:p>
          </p:txBody>
        </p:sp>
        <p:sp>
          <p:nvSpPr>
            <p:cNvPr id="2472" name="Shape 2472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y</a:t>
              </a:r>
            </a:p>
          </p:txBody>
        </p:sp>
        <p:sp>
          <p:nvSpPr>
            <p:cNvPr id="2473" name="Shape 2473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z</a:t>
              </a:r>
            </a:p>
          </p:txBody>
        </p:sp>
        <p:sp>
          <p:nvSpPr>
            <p:cNvPr id="2474" name="Shape 2474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z</a:t>
              </a:r>
            </a:p>
          </p:txBody>
        </p:sp>
        <p:sp>
          <p:nvSpPr>
            <p:cNvPr id="2475" name="Shape 2475"/>
            <p:cNvSpPr/>
            <p:nvPr/>
          </p:nvSpPr>
          <p:spPr>
            <a:xfrm>
              <a:off x="1206500" y="1663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2476" name="Shape 2476"/>
            <p:cNvSpPr/>
            <p:nvPr/>
          </p:nvSpPr>
          <p:spPr>
            <a:xfrm>
              <a:off x="1765300" y="1663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477" name="Shape 2477"/>
            <p:cNvSpPr/>
            <p:nvPr/>
          </p:nvSpPr>
          <p:spPr>
            <a:xfrm>
              <a:off x="2298700" y="1663700"/>
              <a:ext cx="3048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00B050"/>
                  </a:solidFill>
                </a:rPr>
                <a:t>0</a:t>
              </a:r>
            </a:p>
          </p:txBody>
        </p:sp>
      </p:grpSp>
      <p:grpSp>
        <p:nvGrpSpPr>
          <p:cNvPr id="2493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2479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2480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2481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2482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2483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2484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2485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486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487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2488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489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2490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2491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492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494" name="Shape 2494"/>
          <p:cNvSpPr/>
          <p:nvPr/>
        </p:nvSpPr>
        <p:spPr>
          <a:xfrm flipV="1">
            <a:off x="2195539" y="2708237"/>
            <a:ext cx="1992807" cy="673431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95" name="Shape 2495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B19EBB-9192-DF42-9657-83B4CBD3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8426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1000" fill="hold"/>
                                        <p:tgtEl>
                                          <p:spTgt spid="2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3" grpId="0" animBg="1" advAuto="0"/>
      <p:bldP spid="2461" grpId="0" animBg="1" advAuto="0"/>
      <p:bldP spid="2478" grpId="0" advAuto="0"/>
      <p:bldP spid="2493" grpId="0" advAuto="0"/>
      <p:bldP spid="2494" grpId="0" animBg="1" advAuto="0"/>
      <p:bldP spid="2495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499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500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501" name="Shape 250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02" name="Shape 250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504" name="Shape 250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05" name="Shape 250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06" name="Shape 250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07" name="Shape 250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08" name="Shape 250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510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511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12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13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514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515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516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517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2518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519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536" name="Shape 2536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37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538" name="Shape 2538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539" name="Shape 253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540" name="Shape 254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grpSp>
        <p:nvGrpSpPr>
          <p:cNvPr id="45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46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47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48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49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50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1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3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4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55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6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57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58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59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BB4BE-684D-C448-A098-81ED3BA6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3827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6" grpId="0" animBg="1" advAuto="0"/>
      <p:bldP spid="2536" grpId="1" animBg="1" advAuto="0"/>
      <p:bldP spid="2537" grpId="0" animBg="1" advAuto="0"/>
      <p:bldP spid="2538" grpId="0" animBg="1" advAuto="0"/>
      <p:bldP spid="2540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46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47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48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49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50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1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3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4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55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6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57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00B050"/>
                  </a:solidFill>
                </a:rPr>
                <a:t>4</a:t>
              </a:r>
              <a:endParaRPr sz="2531" dirty="0">
                <a:solidFill>
                  <a:srgbClr val="00B050"/>
                </a:solidFill>
              </a:endParaRPr>
            </a:p>
          </p:txBody>
        </p:sp>
        <p:sp>
          <p:nvSpPr>
            <p:cNvPr id="58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59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546" name="Shape 254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47" name="Shape 254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549" name="Shape 254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50" name="Shape 255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51" name="Shape 255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52" name="Shape 255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53" name="Shape 255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582" name="Shape 258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583" name="Shape 2583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84" name="Shape 258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585" name="Shape 258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60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61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62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63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64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65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66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67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68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69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70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71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2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74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050DB-D6EF-EB48-97D8-599518B1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0515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3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60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61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62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63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64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65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66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67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68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FF9900"/>
                  </a:solidFill>
                </a:rPr>
                <a:t>5</a:t>
              </a:r>
              <a:endParaRPr sz="2531" dirty="0">
                <a:solidFill>
                  <a:srgbClr val="FF9900"/>
                </a:solidFill>
              </a:endParaRPr>
            </a:p>
          </p:txBody>
        </p:sp>
        <p:sp>
          <p:nvSpPr>
            <p:cNvPr id="69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0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71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00B050"/>
                  </a:solidFill>
                </a:rPr>
                <a:t>4</a:t>
              </a:r>
              <a:endParaRPr sz="2531" dirty="0">
                <a:solidFill>
                  <a:srgbClr val="00B050"/>
                </a:solidFill>
              </a:endParaRPr>
            </a:p>
          </p:txBody>
        </p:sp>
        <p:sp>
          <p:nvSpPr>
            <p:cNvPr id="72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73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591" name="Shape 259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92" name="Shape 259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594" name="Shape 259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95" name="Shape 259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96" name="Shape 259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97" name="Shape 259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98" name="Shape 259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27" name="Shape 262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628" name="Shape 262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29" name="Shape 262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630" name="Shape 263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5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46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47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48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49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50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51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52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53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54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55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56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7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58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48C6D-1147-8C48-9A8B-36B60525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471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8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Shape 264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634" name="Shape 263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635" name="Shape 263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636" name="Shape 263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37" name="Shape 263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639" name="Shape 263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640" name="Shape 264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641" name="Shape 264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642" name="Shape 264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643" name="Shape 264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45" name="Shape 264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646" name="Shape 264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47" name="Shape 264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48" name="Shape 264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49" name="Shape 264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50" name="Shape 265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51" name="Shape 265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52" name="Shape 265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653" name="Shape 265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654" name="Shape 265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655" name="Shape 265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B050"/>
              </a:solidFill>
            </a:endParaRPr>
          </a:p>
        </p:txBody>
      </p:sp>
      <p:sp>
        <p:nvSpPr>
          <p:cNvPr id="2656" name="Shape 265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2657" name="Shape 265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B050"/>
              </a:solidFill>
            </a:endParaRPr>
          </a:p>
        </p:txBody>
      </p:sp>
      <p:sp>
        <p:nvSpPr>
          <p:cNvPr id="2658" name="Shape 265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B050"/>
              </a:solidFill>
            </a:endParaRPr>
          </a:p>
        </p:txBody>
      </p:sp>
      <p:sp>
        <p:nvSpPr>
          <p:cNvPr id="2659" name="Shape 265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660" name="Shape 266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661" name="Shape 266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2662" name="Shape 266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z</a:t>
            </a:r>
          </a:p>
        </p:txBody>
      </p:sp>
      <p:grpSp>
        <p:nvGrpSpPr>
          <p:cNvPr id="2666" name="Group 266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663" name="Shape 266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664" name="Shape 266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665" name="Shape 266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</p:grpSp>
      <p:grpSp>
        <p:nvGrpSpPr>
          <p:cNvPr id="2670" name="Group 267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667" name="Shape 266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2668" name="Shape 266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669" name="Shape 266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671" name="Shape 267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672" name="Shape 267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673" name="Shape 2673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74" name="Shape 267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675" name="Shape 267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6F775-A8B3-7D4D-8217-5D8D06B59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3330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Shape 268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679" name="Shape 267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680" name="Shape 268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681" name="Shape 268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82" name="Shape 268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684" name="Shape 268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685" name="Shape 268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686" name="Shape 268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687" name="Shape 268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688" name="Shape 268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90" name="Shape 269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691" name="Shape 269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92" name="Shape 269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93" name="Shape 269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94" name="Shape 269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95" name="Shape 269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96" name="Shape 269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97" name="Shape 269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698" name="Shape 269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699" name="Shape 269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00" name="Shape 270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01" name="Shape 270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02" name="Shape 270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03" name="Shape 270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04" name="Shape 270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05" name="Shape 270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06" name="Shape 270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07" name="Shape 270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711" name="Group 271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08" name="Shape 270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710" name="Shape 271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715" name="Group 271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712" name="Shape 271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4</a:t>
              </a:r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714" name="Shape 271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716" name="Shape 271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717" name="Shape 271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718" name="Shape 2718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19" name="Shape 271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720" name="Shape 272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9CBD-35CB-0145-91F6-A23356E1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170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8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Shape 273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724" name="Shape 272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725" name="Shape 272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726" name="Shape 272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27" name="Shape 272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729" name="Shape 272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730" name="Shape 273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731" name="Shape 273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732" name="Shape 273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2733" name="Shape 273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735" name="Shape 273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736" name="Shape 273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37" name="Shape 273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38" name="Shape 273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39" name="Shape 273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40" name="Shape 274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41" name="Shape 274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42" name="Shape 274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743" name="Shape 274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744" name="Shape 274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45" name="Shape 274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46" name="Shape 274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47" name="Shape 274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48" name="Shape 274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49" name="Shape 274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50" name="Shape 275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51" name="Shape 275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52" name="Shape 275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756" name="Group 275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53" name="Shape 275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755" name="Shape 275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760" name="Group 276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757" name="Shape 275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759" name="Shape 275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761" name="Shape 276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762" name="Shape 276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764" name="Shape 276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765" name="Shape 276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1" name="Shape 280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2AE9C-F375-2D4C-BEEF-E0C8B5C7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7061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" name="Shape 277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769" name="Shape 276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770" name="Shape 277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771" name="Shape 277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72" name="Shape 277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774" name="Shape 277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775" name="Shape 277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776" name="Shape 277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777" name="Shape 277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778" name="Shape 277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780" name="Shape 278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781" name="Shape 278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82" name="Shape 278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83" name="Shape 278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84" name="Shape 278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85" name="Shape 278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86" name="Shape 278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87" name="Shape 278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788" name="Shape 278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789" name="Shape 278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90" name="Shape 279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91" name="Shape 279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92" name="Shape 279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93" name="Shape 279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94" name="Shape 279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95" name="Shape 279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96" name="Shape 279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97" name="Shape 279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01" name="Group 280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98" name="Shape 279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799" name="Shape 279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00" name="Shape 280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05" name="Group 280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02" name="Shape 280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04" name="Shape 280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06" name="Shape 280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807" name="Shape 280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08" name="Shape 280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09" name="Shape 280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810" name="Shape 281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BF545-6AEF-E64E-8A85-ACEDD789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783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8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Recap: Least-cost path routing</a:t>
            </a:r>
          </a:p>
        </p:txBody>
      </p:sp>
      <p:sp>
        <p:nvSpPr>
          <p:cNvPr id="403" name="Shape 40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Given:</a:t>
            </a:r>
            <a:r>
              <a:rPr lang="en-US" dirty="0"/>
              <a:t> router graph &amp; link costs</a:t>
            </a:r>
          </a:p>
          <a:p>
            <a:r>
              <a:rPr lang="en-US" dirty="0">
                <a:solidFill>
                  <a:srgbClr val="0000FF"/>
                </a:solidFill>
              </a:rPr>
              <a:t>Goal:</a:t>
            </a:r>
            <a:r>
              <a:rPr lang="en-US" dirty="0"/>
              <a:t> find least-cost path                                            </a:t>
            </a:r>
          </a:p>
          <a:p>
            <a:pPr lvl="1"/>
            <a:r>
              <a:rPr lang="en-US" dirty="0"/>
              <a:t>From each source router to each destination router</a:t>
            </a:r>
          </a:p>
          <a:p>
            <a:endParaRPr lang="en-US" dirty="0"/>
          </a:p>
          <a:p>
            <a:r>
              <a:rPr lang="en-US" dirty="0"/>
              <a:t>Easy way to avoid loops</a:t>
            </a:r>
          </a:p>
          <a:p>
            <a:pPr lvl="1"/>
            <a:r>
              <a:rPr lang="en-US" dirty="0"/>
              <a:t>No reasonable cost metric is minimized by traversing a loop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24FB3A-0F8F-5948-AAC7-A9BCD37B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5658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Shape 282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814" name="Shape 281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815" name="Shape 281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816" name="Shape 281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17" name="Shape 281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819" name="Shape 281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820" name="Shape 282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821" name="Shape 282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822" name="Shape 282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823" name="Shape 282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825" name="Shape 282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826" name="Shape 282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27" name="Shape 282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28" name="Shape 282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29" name="Shape 282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30" name="Shape 283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31" name="Shape 283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32" name="Shape 283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833" name="Shape 283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834" name="Shape 283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835" name="Shape 283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836" name="Shape 283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837" name="Shape 283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38" name="Shape 283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39" name="Shape 283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40" name="Shape 284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41" name="Shape 284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842" name="Shape 284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46" name="Group 284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843" name="Shape 284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844" name="Shape 284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45" name="Shape 284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50" name="Group 285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47" name="Shape 284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48" name="Shape 284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49" name="Shape 284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51" name="Shape 285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852" name="Shape 285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53" name="Shape 2853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54" name="Shape 285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855" name="Shape 285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70F95-D8AE-9A43-9A2D-BE5701BF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2106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3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Shape 286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859" name="Shape 285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860" name="Shape 286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861" name="Shape 286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62" name="Shape 286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864" name="Shape 286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865" name="Shape 286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866" name="Shape 286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867" name="Shape 286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868" name="Shape 286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870" name="Shape 287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871" name="Shape 287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72" name="Shape 287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73" name="Shape 287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74" name="Shape 287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75" name="Shape 287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76" name="Shape 287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77" name="Shape 287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878" name="Shape 287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879" name="Shape 287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880" name="Shape 288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881" name="Shape 288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882" name="Shape 288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83" name="Shape 288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84" name="Shape 288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85" name="Shape 288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86" name="Shape 288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887" name="Shape 288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91" name="Group 289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888" name="Shape 288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889" name="Shape 288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90" name="Shape 289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95" name="Group 289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92" name="Shape 289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93" name="Shape 289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94" name="Shape 289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96" name="Shape 289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897" name="Shape 289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98" name="Shape 2898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99" name="Shape 289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00" name="Shape 290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AC4253-97B3-BD48-B118-71912766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5512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4" name="Shape 291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904" name="Shape 290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905" name="Shape 290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906" name="Shape 290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07" name="Shape 290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909" name="Shape 290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910" name="Shape 291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911" name="Shape 291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912" name="Shape 291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913" name="Shape 291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915" name="Shape 291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916" name="Shape 291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17" name="Shape 291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18" name="Shape 291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19" name="Shape 291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20" name="Shape 292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21" name="Shape 292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22" name="Shape 292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923" name="Shape 292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924" name="Shape 292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925" name="Shape 292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926" name="Shape 292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927" name="Shape 292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28" name="Shape 292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29" name="Shape 292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30" name="Shape 293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31" name="Shape 293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932" name="Shape 293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936" name="Group 293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933" name="Shape 293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935" name="Shape 293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940" name="Group 294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937" name="Shape 293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8</a:t>
              </a:r>
            </a:p>
          </p:txBody>
        </p:sp>
        <p:sp>
          <p:nvSpPr>
            <p:cNvPr id="2938" name="Shape 293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939" name="Shape 293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941" name="Shape 294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942" name="Shape 294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943" name="Shape 2943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44" name="Shape 294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45" name="Shape 294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998C1-A07B-4D45-B4E5-C290A44D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5955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3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Shape 295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949" name="Shape 294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950" name="Shape 295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951" name="Shape 295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52" name="Shape 295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954" name="Shape 295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955" name="Shape 295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956" name="Shape 295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957" name="Shape 295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958" name="Shape 295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960" name="Shape 296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961" name="Shape 296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62" name="Shape 296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63" name="Shape 296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64" name="Shape 296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65" name="Shape 296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66" name="Shape 296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67" name="Shape 296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968" name="Shape 296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969" name="Shape 296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970" name="Shape 297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971" name="Shape 297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972" name="Shape 297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73" name="Shape 297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74" name="Shape 297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75" name="Shape 297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76" name="Shape 297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977" name="Shape 297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981" name="Group 298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978" name="Shape 297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7</a:t>
              </a:r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980" name="Shape 298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985" name="Group 298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982" name="Shape 298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8</a:t>
              </a:r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984" name="Shape 298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986" name="Shape 298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987" name="Shape 298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988" name="Shape 298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89" name="Shape 298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90" name="Shape 299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91" name="Shape 2991"/>
          <p:cNvSpPr/>
          <p:nvPr/>
        </p:nvSpPr>
        <p:spPr>
          <a:xfrm>
            <a:off x="839391" y="4619740"/>
            <a:ext cx="3473648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rgbClr val="0000FF"/>
                </a:solidFill>
              </a:rPr>
              <a:t>C</a:t>
            </a:r>
            <a:r>
              <a:rPr sz="2531" dirty="0">
                <a:solidFill>
                  <a:srgbClr val="0000FF"/>
                </a:solidFill>
              </a:rPr>
              <a:t>ount-to-infinity scenario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0FD90-8C9E-4E41-B36A-9783E822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2903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7" grpId="0" animBg="1" advAuto="0"/>
      <p:bldP spid="2988" grpId="0" animBg="1" advAuto="0"/>
      <p:bldP spid="2989" grpId="0" animBg="1" advAuto="0"/>
      <p:bldP spid="2991" grpId="0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Bellman-Ford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loops</a:t>
            </a:r>
          </a:p>
          <a:p>
            <a:pPr lvl="1"/>
            <a:r>
              <a:rPr lang="en-US" dirty="0"/>
              <a:t>z routes through y, y routes through x</a:t>
            </a:r>
          </a:p>
          <a:p>
            <a:pPr lvl="1"/>
            <a:r>
              <a:rPr lang="en-US" dirty="0"/>
              <a:t>y loses connectivity to x</a:t>
            </a:r>
          </a:p>
          <a:p>
            <a:pPr lvl="1"/>
            <a:r>
              <a:rPr lang="en-US" dirty="0"/>
              <a:t>y decides to route through z</a:t>
            </a:r>
          </a:p>
          <a:p>
            <a:r>
              <a:rPr lang="en-US" dirty="0"/>
              <a:t>Can take a very long time to resolve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Count-to-infinity scenario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136601-E35D-0340-B635-DE03CC84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946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Poisoned reverse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>
                <a:solidFill>
                  <a:srgbClr val="0000FF"/>
                </a:solidFill>
              </a:rPr>
              <a:t>heuristic</a:t>
            </a:r>
            <a:r>
              <a:rPr lang="en-US" dirty="0"/>
              <a:t> to avoid count-to-infinity</a:t>
            </a:r>
          </a:p>
          <a:p>
            <a:pPr lvl="1"/>
            <a:r>
              <a:rPr lang="en-US" dirty="0"/>
              <a:t>If z routes to x through y, </a:t>
            </a:r>
          </a:p>
          <a:p>
            <a:pPr lvl="2"/>
            <a:r>
              <a:rPr lang="en-US" dirty="0"/>
              <a:t>z advertises to y that its cost to x is infinite</a:t>
            </a:r>
          </a:p>
          <a:p>
            <a:pPr lvl="1"/>
            <a:r>
              <a:rPr lang="en-US" dirty="0"/>
              <a:t>y never decides to route to x through z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2AD50C-F49B-5A49-9A5E-17EA3361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3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" name="Shape 3015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01" name="Shape 3001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2" name="Shape 3002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3" name="Shape 3003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5" name="Shape 3005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06" name="Shape 3006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07" name="Shape 3007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08" name="Shape 3008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09" name="Shape 3009"/>
          <p:cNvSpPr/>
          <p:nvPr/>
        </p:nvSpPr>
        <p:spPr>
          <a:xfrm>
            <a:off x="2911078" y="25897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3010" name="Shape 3010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3014" name="Group 3014"/>
          <p:cNvGrpSpPr/>
          <p:nvPr/>
        </p:nvGrpSpPr>
        <p:grpSpPr>
          <a:xfrm>
            <a:off x="4321969" y="1366242"/>
            <a:ext cx="910828" cy="464344"/>
            <a:chOff x="0" y="0"/>
            <a:chExt cx="1295400" cy="660400"/>
          </a:xfrm>
        </p:grpSpPr>
        <p:sp>
          <p:nvSpPr>
            <p:cNvPr id="3011" name="Shape 3011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13" name="Shape 3013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16" name="Shape 3016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017" name="Shape 3017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18" name="Shape 3018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19" name="Shape 3019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20" name="Shape 3020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21" name="Shape 3021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22" name="Shape 3022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23" name="Shape 3023"/>
          <p:cNvSpPr/>
          <p:nvPr/>
        </p:nvSpPr>
        <p:spPr>
          <a:xfrm>
            <a:off x="4179094" y="1634133"/>
            <a:ext cx="437555" cy="53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8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024" name="Shape 3024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025" name="Shape 3025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grpSp>
        <p:nvGrpSpPr>
          <p:cNvPr id="3040" name="Group 3040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3026" name="Shape 3026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9900"/>
                </a:solidFill>
              </a:endParaRPr>
            </a:p>
          </p:txBody>
        </p:sp>
        <p:sp>
          <p:nvSpPr>
            <p:cNvPr id="3027" name="Shape 3027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x</a:t>
              </a:r>
            </a:p>
          </p:txBody>
        </p:sp>
        <p:sp>
          <p:nvSpPr>
            <p:cNvPr id="3028" name="Shape 3028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29" name="Shape 3029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30" name="Shape 3030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31" name="Shape 3031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32" name="Shape 3032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33" name="Shape 3033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34" name="Shape 3034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3035" name="Shape 3035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3036" name="Shape 3036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037" name="Shape 3037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38" name="Shape 3038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39" name="Shape 3039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41" name="Shape 3041"/>
          <p:cNvSpPr/>
          <p:nvPr/>
        </p:nvSpPr>
        <p:spPr>
          <a:xfrm flipV="1">
            <a:off x="2195539" y="2708237"/>
            <a:ext cx="1992807" cy="673431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42" name="Shape 304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4E3AEE-E091-8541-AEFB-5E01C34357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352457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1000" fill="hold"/>
                                        <p:tgtEl>
                                          <p:spTgt spid="3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1" grpId="0" animBg="1" advAuto="0"/>
      <p:bldP spid="3009" grpId="0" animBg="1" advAuto="0"/>
      <p:bldP spid="3023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Shape 3057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47" name="Shape 3047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48" name="Shape 3048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50" name="Shape 3050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51" name="Shape 3051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52" name="Shape 3052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53" name="Shape 3053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54" name="Shape 3054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055" name="Shape 3055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056" name="Shape 3056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058" name="Shape 3058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059" name="Shape 3059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60" name="Shape 3060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61" name="Shape 3061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62" name="Shape 3062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63" name="Shape 3063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64" name="Shape 3064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65" name="Shape 3065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066" name="Shape 3066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grpSp>
        <p:nvGrpSpPr>
          <p:cNvPr id="3081" name="Group 3081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3067" name="Shape 306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9900"/>
                </a:solidFill>
              </a:endParaRPr>
            </a:p>
          </p:txBody>
        </p:sp>
        <p:sp>
          <p:nvSpPr>
            <p:cNvPr id="3068" name="Shape 306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x</a:t>
              </a:r>
            </a:p>
          </p:txBody>
        </p:sp>
        <p:sp>
          <p:nvSpPr>
            <p:cNvPr id="3069" name="Shape 306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70" name="Shape 3070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71" name="Shape 307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72" name="Shape 3072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73" name="Shape 3073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74" name="Shape 3074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75" name="Shape 3075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3076" name="Shape 3076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3077" name="Shape 3077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078" name="Shape 3078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79" name="Shape 3079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80" name="Shape 3080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82" name="Shape 308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083" name="Shape 3083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085" name="Shape 3085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78EA1B-BF89-4F4F-AC09-AE144FD74F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3136433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5" grpId="0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Shape 309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89" name="Shape 3089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90" name="Shape 3090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92" name="Shape 3092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93" name="Shape 3093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94" name="Shape 3094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95" name="Shape 3095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96" name="Shape 3096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097" name="Shape 3097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098" name="Shape 3098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00" name="Shape 310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01" name="Shape 310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02" name="Shape 310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03" name="Shape 310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04" name="Shape 310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05" name="Shape 310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06" name="Shape 310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07" name="Shape 3107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08" name="Shape 3108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09" name="Shape 3109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10" name="Shape 3110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11" name="Shape 3111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12" name="Shape 3112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13" name="Shape 3113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14" name="Shape 3114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15" name="Shape 3115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16" name="Shape 3116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17" name="Shape 3117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3118" name="Shape 3118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19" name="Shape 3119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20" name="Shape 3120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21" name="Shape 3121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22" name="Shape 312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123" name="Shape 3123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25" name="Shape 3125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26" name="Shape 3126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EBAF45-151E-C349-9C4F-29D7A2E0E8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51112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0" name="Shape 3140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130" name="Shape 3130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31" name="Shape 3131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33" name="Shape 3133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34" name="Shape 3134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135" name="Shape 3135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136" name="Shape 3136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137" name="Shape 3137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138" name="Shape 3138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39" name="Shape 3139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41" name="Shape 3141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42" name="Shape 3142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43" name="Shape 3143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44" name="Shape 3144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45" name="Shape 3145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46" name="Shape 3146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47" name="Shape 3147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48" name="Shape 314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49" name="Shape 314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50" name="Shape 315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51" name="Shape 315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52" name="Shape 315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53" name="Shape 315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54" name="Shape 315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55" name="Shape 315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56" name="Shape 315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57" name="Shape 315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58" name="Shape 3158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159" name="Shape 3159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60" name="Shape 3160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61" name="Shape 3161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62" name="Shape 3162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63" name="Shape 3163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164" name="Shape 3164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6" name="Shape 3166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7" name="Shape 316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8" name="Shape 316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80FC42-A1FB-C743-9003-7CA162E0CF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75332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0" dur="1000" fill="hold"/>
                                        <p:tgtEl>
                                          <p:spTgt spid="3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8" grpId="0" animBg="1" advAuto="0"/>
      <p:bldP spid="3163" grpId="0" animBg="1" advAuto="0"/>
      <p:bldP spid="3168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</a:t>
            </a:r>
            <a:br>
              <a:rPr lang="en-US"/>
            </a:br>
            <a:r>
              <a:rPr lang="en-US"/>
              <a:t>Dijkstra’s algorithm</a:t>
            </a:r>
            <a:endParaRPr lang="en-US" dirty="0"/>
          </a:p>
        </p:txBody>
      </p:sp>
      <p:sp>
        <p:nvSpPr>
          <p:cNvPr id="1249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topology, link costs known to all nodes</a:t>
            </a:r>
          </a:p>
          <a:p>
            <a:pPr lvl="1"/>
            <a:r>
              <a:rPr lang="en-US" dirty="0"/>
              <a:t>All nodes have same info</a:t>
            </a:r>
          </a:p>
          <a:p>
            <a:r>
              <a:rPr lang="en-US" dirty="0"/>
              <a:t>Each node (“</a:t>
            </a:r>
            <a:r>
              <a:rPr lang="en-US" altLang="ja-JP" dirty="0"/>
              <a:t>src”) </a:t>
            </a:r>
            <a:r>
              <a:rPr lang="en-US" dirty="0"/>
              <a:t>computes least-cost paths </a:t>
            </a:r>
            <a:r>
              <a:rPr lang="en-US" altLang="ja-JP" dirty="0"/>
              <a:t>to all other nodes</a:t>
            </a:r>
          </a:p>
          <a:p>
            <a:pPr lvl="1"/>
            <a:r>
              <a:rPr lang="en-US" dirty="0"/>
              <a:t>After k iterations, know least-cost path to k destination</a:t>
            </a:r>
            <a:r>
              <a:rPr lang="en-US" altLang="ja-JP" dirty="0"/>
              <a:t>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2020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47186D-609B-A04F-88EA-B4735552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72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Shape 3182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172" name="Shape 3172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73" name="Shape 3173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75" name="Shape 3175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76" name="Shape 3176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177" name="Shape 3177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178" name="Shape 3178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179" name="Shape 3179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180" name="Shape 3180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81" name="Shape 3181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83" name="Shape 3183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84" name="Shape 3184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85" name="Shape 3185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86" name="Shape 3186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87" name="Shape 3187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88" name="Shape 3188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89" name="Shape 3189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90" name="Shape 3190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91" name="Shape 3191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92" name="Shape 3192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93" name="Shape 3193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94" name="Shape 3194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95" name="Shape 3195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96" name="Shape 3196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97" name="Shape 3197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98" name="Shape 3198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99" name="Shape 3199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00" name="Shape 3200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01" name="Shape 3201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02" name="Shape 3202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03" name="Shape 3203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04" name="Shape 3204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06" name="Shape 3206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07" name="Shape 320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08" name="Shape 320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09" name="Shape 3209"/>
          <p:cNvSpPr/>
          <p:nvPr/>
        </p:nvSpPr>
        <p:spPr>
          <a:xfrm>
            <a:off x="4286250" y="169664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828BDB-ACA3-B643-A1DA-7D80C7D862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40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25157554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3" name="Shape 3223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213" name="Shape 3213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14" name="Shape 3214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16" name="Shape 3216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217" name="Shape 3217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218" name="Shape 3218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219" name="Shape 3219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220" name="Shape 3220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221" name="Shape 3221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22" name="Shape 3222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24" name="Shape 3224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225" name="Shape 3225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26" name="Shape 3226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27" name="Shape 3227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228" name="Shape 3228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229" name="Shape 3229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230" name="Shape 3230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231" name="Shape 3231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32" name="Shape 3232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33" name="Shape 3233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234" name="Shape 3234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235" name="Shape 3235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236" name="Shape 3236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237" name="Shape 3237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238" name="Shape 3238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239" name="Shape 3239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40" name="Shape 3240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41" name="Shape 3241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42" name="Shape 3242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43" name="Shape 3243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44" name="Shape 3244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45" name="Shape 3245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47" name="Shape 324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48" name="Shape 324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49" name="Shape 3249"/>
          <p:cNvSpPr/>
          <p:nvPr/>
        </p:nvSpPr>
        <p:spPr>
          <a:xfrm>
            <a:off x="4286250" y="169664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50" name="Shape 3250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51" name="Shape 3251"/>
          <p:cNvSpPr/>
          <p:nvPr/>
        </p:nvSpPr>
        <p:spPr>
          <a:xfrm>
            <a:off x="4295180" y="13841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3252" name="Shape 3252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AB19C2-2D75-A943-8088-1923089A6E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41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88719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5" dur="1000" fill="hold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0" grpId="0" animBg="1" advAuto="0"/>
      <p:bldP spid="3250" grpId="1" animBg="1" advAuto="0"/>
      <p:bldP spid="3251" grpId="0" animBg="1" advAuto="0"/>
      <p:bldP spid="3252" grpId="0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Poisoned reverse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>
                <a:solidFill>
                  <a:srgbClr val="0000FF"/>
                </a:solidFill>
              </a:rPr>
              <a:t>heuristic</a:t>
            </a:r>
            <a:r>
              <a:rPr lang="en-US" dirty="0"/>
              <a:t> to avoid count-to-infinity</a:t>
            </a:r>
          </a:p>
          <a:p>
            <a:pPr lvl="1"/>
            <a:r>
              <a:rPr lang="en-US" dirty="0"/>
              <a:t>If z routes to x through y, </a:t>
            </a:r>
          </a:p>
          <a:p>
            <a:pPr lvl="2"/>
            <a:r>
              <a:rPr lang="en-US" dirty="0"/>
              <a:t>z advertises to y that its cost to x is infinite</a:t>
            </a:r>
          </a:p>
          <a:p>
            <a:pPr lvl="1"/>
            <a:r>
              <a:rPr lang="en-US" dirty="0"/>
              <a:t>y never decides to route to x through z</a:t>
            </a:r>
          </a:p>
          <a:p>
            <a:r>
              <a:rPr lang="en-US" dirty="0">
                <a:solidFill>
                  <a:srgbClr val="0000FF"/>
                </a:solidFill>
              </a:rPr>
              <a:t>Not guaranteed</a:t>
            </a:r>
          </a:p>
          <a:p>
            <a:r>
              <a:rPr lang="en-US" dirty="0">
                <a:solidFill>
                  <a:srgbClr val="0000FF"/>
                </a:solidFill>
              </a:rPr>
              <a:t>Loop-free routing </a:t>
            </a:r>
            <a:r>
              <a:rPr lang="en-US" dirty="0"/>
              <a:t>examples include</a:t>
            </a:r>
          </a:p>
          <a:p>
            <a:pPr lvl="1"/>
            <a:r>
              <a:rPr lang="en-US" dirty="0"/>
              <a:t>Path vector</a:t>
            </a:r>
          </a:p>
          <a:p>
            <a:pPr lvl="1"/>
            <a:r>
              <a:rPr lang="en-US" dirty="0"/>
              <a:t>Source tracing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52C11-D41E-3F42-AA35-4614C29D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0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Distance-vector routing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Scalability?</a:t>
            </a:r>
          </a:p>
          <a:p>
            <a:pPr lvl="1"/>
            <a:r>
              <a:rPr lang="en-US" dirty="0"/>
              <a:t>Requires fewer messages than Link-State</a:t>
            </a:r>
          </a:p>
          <a:p>
            <a:pPr lvl="1"/>
            <a:r>
              <a:rPr lang="en-US" dirty="0"/>
              <a:t>O(N) update time on arrival of a new DV from neighbor</a:t>
            </a:r>
          </a:p>
          <a:p>
            <a:pPr lvl="1"/>
            <a:r>
              <a:rPr lang="en-US" dirty="0"/>
              <a:t>O(network diameter) convergence time </a:t>
            </a:r>
          </a:p>
          <a:p>
            <a:pPr lvl="1"/>
            <a:r>
              <a:rPr lang="en-US" dirty="0"/>
              <a:t>O(N) entries in forwarding table</a:t>
            </a:r>
          </a:p>
          <a:p>
            <a:endParaRPr lang="en-US" dirty="0"/>
          </a:p>
          <a:p>
            <a:r>
              <a:rPr lang="en-US" dirty="0"/>
              <a:t>RIP is a protocol that implements DV (IETF RFC 2080)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FFA2A3-0B5D-7040-8864-AF6E4FB8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870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LS and DV routing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Messaging complexity</a:t>
            </a:r>
          </a:p>
          <a:p>
            <a:r>
              <a:rPr lang="en-US" dirty="0"/>
              <a:t>LS: with N nodes, E links,         O(NE) messages sent  </a:t>
            </a:r>
          </a:p>
          <a:p>
            <a:r>
              <a:rPr lang="en-US" dirty="0"/>
              <a:t>DV: exchange between neighbors only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Speed of convergence</a:t>
            </a:r>
          </a:p>
          <a:p>
            <a:r>
              <a:rPr lang="en-US" dirty="0"/>
              <a:t>LS: relatively fast</a:t>
            </a:r>
          </a:p>
          <a:p>
            <a:r>
              <a:rPr lang="en-US" dirty="0"/>
              <a:t>DV: convergence time varies</a:t>
            </a:r>
          </a:p>
          <a:p>
            <a:pPr lvl="1"/>
            <a:r>
              <a:rPr lang="en-US" dirty="0"/>
              <a:t>Count-to-infinity problem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Robustness: what happens if router malfunctions?</a:t>
            </a:r>
          </a:p>
          <a:p>
            <a:r>
              <a:rPr lang="en-US" dirty="0"/>
              <a:t>LS: 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link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 computes its </a:t>
            </a:r>
            <a:r>
              <a:rPr lang="en-US" i="1" dirty="0"/>
              <a:t>own</a:t>
            </a:r>
            <a:r>
              <a:rPr lang="en-US" dirty="0"/>
              <a:t> table</a:t>
            </a:r>
          </a:p>
          <a:p>
            <a:r>
              <a:rPr lang="en-US" dirty="0"/>
              <a:t>DV: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path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node’s table used by others (error propagates)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C9A172-AE33-3E40-B2DB-DD782C76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Similarities between LS and DV routing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are shortest-path based routing</a:t>
            </a:r>
          </a:p>
          <a:p>
            <a:pPr lvl="1"/>
            <a:r>
              <a:rPr lang="en-US" dirty="0"/>
              <a:t>Minimizing cost metric (link weights) a common optimization goal</a:t>
            </a:r>
          </a:p>
          <a:p>
            <a:pPr lvl="2"/>
            <a:r>
              <a:rPr lang="en-US" dirty="0"/>
              <a:t>Routers share a common view as to what makes a path “good” and how to measure the “goodness” of a path</a:t>
            </a:r>
          </a:p>
          <a:p>
            <a:r>
              <a:rPr lang="en-US" dirty="0"/>
              <a:t>Due to shared goal, commonly used inside an organization</a:t>
            </a:r>
          </a:p>
          <a:p>
            <a:pPr lvl="1"/>
            <a:r>
              <a:rPr lang="en-US" dirty="0"/>
              <a:t>RIP and OSPF are mostly used for </a:t>
            </a:r>
            <a:r>
              <a:rPr lang="en-US" dirty="0">
                <a:solidFill>
                  <a:srgbClr val="0000FF"/>
                </a:solidFill>
              </a:rPr>
              <a:t>intra</a:t>
            </a:r>
            <a:r>
              <a:rPr lang="en-US" dirty="0"/>
              <a:t>-domain 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D1E3E9-8974-854A-9851-1FD0D568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Intra-AS routing</a:t>
            </a:r>
          </a:p>
          <a:p>
            <a:pPr lvl="1"/>
            <a:r>
              <a:rPr lang="en-US" dirty="0"/>
              <a:t>Link-state routing </a:t>
            </a:r>
          </a:p>
          <a:p>
            <a:pPr lvl="1"/>
            <a:r>
              <a:rPr lang="en-US" dirty="0"/>
              <a:t>Distance-vector routing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>
                <a:solidFill>
                  <a:srgbClr val="0000FF"/>
                </a:solidFill>
              </a:rPr>
              <a:t>Next class: </a:t>
            </a:r>
            <a:r>
              <a:rPr lang="en-US" dirty="0"/>
              <a:t>Inter-AS 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E4524-8537-E142-B6CC-E0AC2919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From routing algorithm to protocol</a:t>
            </a:r>
            <a:endParaRPr lang="en-US" dirty="0"/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Dijkstra’s is a local computation! </a:t>
            </a:r>
          </a:p>
          <a:p>
            <a:pPr lvl="1"/>
            <a:r>
              <a:rPr lang="en-US" dirty="0"/>
              <a:t>Computed by a node given complete network graph</a:t>
            </a:r>
          </a:p>
          <a:p>
            <a:r>
              <a:rPr lang="en-US" dirty="0"/>
              <a:t>Possibilities: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Option#1</a:t>
            </a:r>
            <a:r>
              <a:rPr lang="en-US" dirty="0"/>
              <a:t>: a separate machine runs the algorithm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Option#2</a:t>
            </a:r>
            <a:r>
              <a:rPr lang="en-US" dirty="0"/>
              <a:t>: every router runs the algorithm</a:t>
            </a:r>
          </a:p>
          <a:p>
            <a:r>
              <a:rPr lang="en-US" dirty="0"/>
              <a:t>The Internet currently uses Option#2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99AF61-EDCD-1741-BABA-BF91951C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4922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uiExpand="1" build="p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Link-state routing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router knows its local “link state” </a:t>
            </a:r>
          </a:p>
          <a:p>
            <a:pPr lvl="1"/>
            <a:r>
              <a:rPr lang="en-US" dirty="0"/>
              <a:t>Router u: “(</a:t>
            </a:r>
            <a:r>
              <a:rPr lang="en-US" dirty="0" err="1"/>
              <a:t>u,v</a:t>
            </a:r>
            <a:r>
              <a:rPr lang="en-US" dirty="0"/>
              <a:t>) with cost=2; (</a:t>
            </a:r>
            <a:r>
              <a:rPr lang="en-US" dirty="0" err="1"/>
              <a:t>u,x</a:t>
            </a:r>
            <a:r>
              <a:rPr lang="en-US" dirty="0"/>
              <a:t>) with cost=1”</a:t>
            </a:r>
          </a:p>
          <a:p>
            <a:r>
              <a:rPr lang="en-US" dirty="0"/>
              <a:t>Each router floods its </a:t>
            </a:r>
            <a:r>
              <a:rPr lang="en-US" dirty="0">
                <a:solidFill>
                  <a:srgbClr val="0000FF"/>
                </a:solidFill>
              </a:rPr>
              <a:t>local link state to all other routers </a:t>
            </a:r>
            <a:r>
              <a:rPr lang="en-US" dirty="0"/>
              <a:t>in the network</a:t>
            </a:r>
          </a:p>
          <a:p>
            <a:pPr lvl="1"/>
            <a:r>
              <a:rPr lang="en-US" dirty="0"/>
              <a:t>Does so periodically or when its link state changes</a:t>
            </a:r>
          </a:p>
          <a:p>
            <a:r>
              <a:rPr lang="en-US" dirty="0"/>
              <a:t>Every router learns the entire network graph</a:t>
            </a:r>
          </a:p>
          <a:p>
            <a:pPr lvl="1"/>
            <a:r>
              <a:rPr lang="en-US" dirty="0"/>
              <a:t>Each runs Dijkstra’s Shortest-Path First (SPF) algorithm locally to compute forwarding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05399E-5EB2-9141-8616-FDF36CC7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5272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uiExpand="1" build="p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link state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Flooding</a:t>
            </a:r>
          </a:p>
          <a:p>
            <a:pPr lvl="1"/>
            <a:r>
              <a:rPr lang="en-US" dirty="0"/>
              <a:t>A node sends its link-state info out all of its links</a:t>
            </a:r>
          </a:p>
          <a:p>
            <a:pPr lvl="1"/>
            <a:r>
              <a:rPr lang="en-US" dirty="0"/>
              <a:t>The next node forwards the info on all of its links except the one the information arrived at</a:t>
            </a:r>
          </a:p>
          <a:p>
            <a:r>
              <a:rPr lang="en-US" dirty="0"/>
              <a:t>When to initiate flooding?</a:t>
            </a:r>
          </a:p>
          <a:p>
            <a:pPr lvl="1"/>
            <a:r>
              <a:rPr lang="en-US" dirty="0"/>
              <a:t>Topology change (e.g., link/node failure/recovery)</a:t>
            </a:r>
          </a:p>
          <a:p>
            <a:pPr lvl="1"/>
            <a:r>
              <a:rPr lang="en-US" dirty="0"/>
              <a:t>Configuration change (e.g., link cost change)</a:t>
            </a:r>
          </a:p>
          <a:p>
            <a:pPr lvl="1"/>
            <a:r>
              <a:rPr lang="en-US" dirty="0"/>
              <a:t>Periodically</a:t>
            </a:r>
          </a:p>
          <a:p>
            <a:pPr lvl="2"/>
            <a:r>
              <a:rPr lang="en-US" dirty="0"/>
              <a:t>To refresh link-state information (soft states)</a:t>
            </a:r>
          </a:p>
          <a:p>
            <a:pPr lvl="2"/>
            <a:r>
              <a:rPr lang="en-US" dirty="0"/>
              <a:t>Typically (say) every 30 minutes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0D8413-AC62-1A4B-A8DC-D659D3E6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7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flood? </a:t>
            </a:r>
          </a:p>
          <a:p>
            <a:pPr lvl="1"/>
            <a:r>
              <a:rPr lang="en-US" dirty="0"/>
              <a:t>To get all the nodes in the network to </a:t>
            </a:r>
            <a:r>
              <a:rPr lang="en-US" dirty="0">
                <a:solidFill>
                  <a:srgbClr val="0000FF"/>
                </a:solidFill>
              </a:rPr>
              <a:t>converge </a:t>
            </a:r>
            <a:r>
              <a:rPr lang="en-US" dirty="0"/>
              <a:t>to the new topology</a:t>
            </a:r>
          </a:p>
          <a:p>
            <a:r>
              <a:rPr lang="en-US" dirty="0"/>
              <a:t>Upon convergence, all nodes will have </a:t>
            </a:r>
            <a:r>
              <a:rPr lang="en-US" dirty="0">
                <a:solidFill>
                  <a:srgbClr val="0000FF"/>
                </a:solidFill>
              </a:rPr>
              <a:t>consistent routing information</a:t>
            </a:r>
            <a:r>
              <a:rPr lang="en-US" dirty="0"/>
              <a:t> and can </a:t>
            </a:r>
            <a:r>
              <a:rPr lang="en-US" dirty="0">
                <a:solidFill>
                  <a:srgbClr val="0000FF"/>
                </a:solidFill>
              </a:rPr>
              <a:t>compute consistent forwarding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All nodes have the same link-state database</a:t>
            </a:r>
          </a:p>
          <a:p>
            <a:pPr lvl="1"/>
            <a:r>
              <a:rPr lang="en-US" dirty="0"/>
              <a:t>All nodes forward packets on shortest paths</a:t>
            </a:r>
          </a:p>
          <a:p>
            <a:pPr lvl="1"/>
            <a:r>
              <a:rPr lang="en-US" dirty="0"/>
              <a:t>The next router on the path forwards to the expected next hop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92A2A9-18CB-204E-8984-09FA0E4F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2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delay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to achieve convergence</a:t>
            </a:r>
          </a:p>
          <a:p>
            <a:r>
              <a:rPr lang="en-US" dirty="0"/>
              <a:t>Sources of convergence delay</a:t>
            </a:r>
          </a:p>
          <a:p>
            <a:pPr lvl="1"/>
            <a:r>
              <a:rPr lang="en-US" dirty="0"/>
              <a:t>Time to detect failure</a:t>
            </a:r>
          </a:p>
          <a:p>
            <a:pPr lvl="1"/>
            <a:r>
              <a:rPr lang="en-US" dirty="0"/>
              <a:t>Time to flood link-state information</a:t>
            </a:r>
          </a:p>
          <a:p>
            <a:pPr lvl="1"/>
            <a:r>
              <a:rPr lang="en-US" dirty="0"/>
              <a:t>Time to re-compute forwarding tables</a:t>
            </a:r>
          </a:p>
          <a:p>
            <a:r>
              <a:rPr lang="en-US" dirty="0">
                <a:solidFill>
                  <a:srgbClr val="0000FF"/>
                </a:solidFill>
              </a:rPr>
              <a:t>What happens if it takes too long to converge?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563179-FBC2-6C42-B583-56275729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0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1490454028</TotalTime>
  <Pages>7</Pages>
  <Words>2287</Words>
  <Application>Microsoft Macintosh PowerPoint</Application>
  <PresentationFormat>On-screen Show (4:3)</PresentationFormat>
  <Paragraphs>889</Paragraphs>
  <Slides>46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Arial Black</vt:lpstr>
      <vt:lpstr>Gill Sans</vt:lpstr>
      <vt:lpstr>Helvetica</vt:lpstr>
      <vt:lpstr>Monotype Sorts</vt:lpstr>
      <vt:lpstr>Times New Roman</vt:lpstr>
      <vt:lpstr>Wingdings</vt:lpstr>
      <vt:lpstr>dbllineb</vt:lpstr>
      <vt:lpstr>EECS 489 Computer Networks  Fall 2020</vt:lpstr>
      <vt:lpstr>Agenda</vt:lpstr>
      <vt:lpstr>Recap: Least-cost path routing</vt:lpstr>
      <vt:lpstr>Recap:  Dijkstra’s algorithm</vt:lpstr>
      <vt:lpstr>From routing algorithm to protocol</vt:lpstr>
      <vt:lpstr>Link-state routing</vt:lpstr>
      <vt:lpstr>Flooding link state</vt:lpstr>
      <vt:lpstr>Convergence</vt:lpstr>
      <vt:lpstr>Convergence delay</vt:lpstr>
      <vt:lpstr>Loop from convergence delay</vt:lpstr>
      <vt:lpstr>Performance during convergence period</vt:lpstr>
      <vt:lpstr>Link-state routing</vt:lpstr>
      <vt:lpstr>Link-state routing protocols</vt:lpstr>
      <vt:lpstr>OSPF:  Open Shortest-Path First</vt:lpstr>
      <vt:lpstr>Distance-vector protocol</vt:lpstr>
      <vt:lpstr>Bellman-Ford equation</vt:lpstr>
      <vt:lpstr>Bellman-Ford example </vt:lpstr>
      <vt:lpstr>Distance vector algorithm </vt:lpstr>
      <vt:lpstr>Distance vector algorithm </vt:lpstr>
      <vt:lpstr>Distance vector algorithm </vt:lpstr>
      <vt:lpstr>5-minute break!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Problems with Bellman-Ford</vt:lpstr>
      <vt:lpstr>Poisoned reverse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Poisoned reverse</vt:lpstr>
      <vt:lpstr>Distance-vector routing</vt:lpstr>
      <vt:lpstr>Comparison of LS and DV routing</vt:lpstr>
      <vt:lpstr>Similarities between LS and DV routing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1275</cp:revision>
  <cp:lastPrinted>1999-09-08T17:25:07Z</cp:lastPrinted>
  <dcterms:created xsi:type="dcterms:W3CDTF">2014-01-14T18:15:50Z</dcterms:created>
  <dcterms:modified xsi:type="dcterms:W3CDTF">2020-10-24T19:39:17Z</dcterms:modified>
  <cp:category/>
</cp:coreProperties>
</file>