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581" r:id="rId3"/>
    <p:sldId id="582" r:id="rId4"/>
    <p:sldId id="487" r:id="rId5"/>
    <p:sldId id="513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9" r:id="rId18"/>
    <p:sldId id="530" r:id="rId19"/>
    <p:sldId id="528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02" r:id="rId31"/>
    <p:sldId id="503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62" r:id="rId40"/>
    <p:sldId id="563" r:id="rId41"/>
    <p:sldId id="564" r:id="rId42"/>
    <p:sldId id="565" r:id="rId43"/>
    <p:sldId id="566" r:id="rId44"/>
    <p:sldId id="567" r:id="rId45"/>
    <p:sldId id="568" r:id="rId46"/>
    <p:sldId id="569" r:id="rId47"/>
    <p:sldId id="570" r:id="rId48"/>
    <p:sldId id="571" r:id="rId49"/>
    <p:sldId id="572" r:id="rId50"/>
    <p:sldId id="573" r:id="rId51"/>
    <p:sldId id="574" r:id="rId52"/>
    <p:sldId id="575" r:id="rId53"/>
    <p:sldId id="576" r:id="rId54"/>
    <p:sldId id="577" r:id="rId55"/>
    <p:sldId id="578" r:id="rId56"/>
    <p:sldId id="579" r:id="rId57"/>
    <p:sldId id="580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3"/>
    <p:restoredTop sz="88049"/>
  </p:normalViewPr>
  <p:slideViewPr>
    <p:cSldViewPr>
      <p:cViewPr varScale="1">
        <p:scale>
          <a:sx n="120" d="100"/>
          <a:sy n="120" d="100"/>
        </p:scale>
        <p:origin x="14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22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23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21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4,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ecs.engin.umich.edu/event/networks-capable-of-chang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9FE1-A717-EE46-8503-66467BA7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7510-D4BE-1E4F-8048-1B6BE0DA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909D-1635-4246-87B6-DDF2FA1B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41374-1067-DA4B-AF88-FFA1AA3A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reeform 80">
            <a:extLst>
              <a:ext uri="{FF2B5EF4-FFF2-40B4-BE49-F238E27FC236}">
                <a16:creationId xmlns:a16="http://schemas.microsoft.com/office/drawing/2014/main" id="{24FC6443-2933-044A-8B75-A1EBF5F12E50}"/>
              </a:ext>
            </a:extLst>
          </p:cNvPr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FFCB05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62294FC3-86F0-2849-8DEB-F6D021850652}"/>
              </a:ext>
            </a:extLst>
          </p:cNvPr>
          <p:cNvSpPr>
            <a:spLocks/>
          </p:cNvSpPr>
          <p:nvPr/>
        </p:nvSpPr>
        <p:spPr bwMode="auto">
          <a:xfrm>
            <a:off x="0" y="2579688"/>
            <a:ext cx="3849688" cy="1425575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BA24ED4A-0CF7-5444-AA73-00649D4FA7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182938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DA38E9F-9523-BB40-81C9-60EA9A521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233738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9C94B46-02C4-5D4A-B107-77E9060EC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C5EA779-8D82-A343-B9AD-DE9DC8712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D43830B-AEF6-7D4E-B1F8-C595CD63B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217646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10.0.0.1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25A93900-3325-964B-95E9-9412CE581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294481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10.0.0.2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311D58D2-9B6C-3547-B154-63B415FB0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2" y="3751263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10.0.0.3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FD582FC9-05E6-E844-9D70-3517202D4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2667000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10.0.0.4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4C786196-807A-DA47-BA73-93F064BC9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29448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7CEB553A-99F4-6C44-ABE6-9B30B0955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324225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138.76.29.7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1B028D83-D3E8-2B45-B90C-BFA22001F0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2025" y="32718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79">
            <a:extLst>
              <a:ext uri="{FF2B5EF4-FFF2-40B4-BE49-F238E27FC236}">
                <a16:creationId xmlns:a16="http://schemas.microsoft.com/office/drawing/2014/main" id="{D60281AC-6B19-8149-A441-58291AE0A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81">
            <a:extLst>
              <a:ext uri="{FF2B5EF4-FFF2-40B4-BE49-F238E27FC236}">
                <a16:creationId xmlns:a16="http://schemas.microsoft.com/office/drawing/2014/main" id="{5335D8D1-D9FA-4948-805B-B3FC36103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674813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local network</a:t>
            </a:r>
          </a:p>
          <a:p>
            <a:pPr algn="ctr"/>
            <a:r>
              <a:rPr lang="en-US" altLang="en-US" sz="1800" dirty="0"/>
              <a:t>(e.g., home network)</a:t>
            </a:r>
          </a:p>
          <a:p>
            <a:pPr algn="ctr"/>
            <a:r>
              <a:rPr lang="en-US" altLang="en-US" sz="1800" dirty="0"/>
              <a:t>10.0.0/24</a:t>
            </a:r>
          </a:p>
        </p:txBody>
      </p:sp>
      <p:sp>
        <p:nvSpPr>
          <p:cNvPr id="22" name="Line 82">
            <a:extLst>
              <a:ext uri="{FF2B5EF4-FFF2-40B4-BE49-F238E27FC236}">
                <a16:creationId xmlns:a16="http://schemas.microsoft.com/office/drawing/2014/main" id="{8AD4C68B-60FC-B344-8236-0FFA293FC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83">
            <a:extLst>
              <a:ext uri="{FF2B5EF4-FFF2-40B4-BE49-F238E27FC236}">
                <a16:creationId xmlns:a16="http://schemas.microsoft.com/office/drawing/2014/main" id="{2542CA56-2AA3-674F-838A-33E26BD63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84">
            <a:extLst>
              <a:ext uri="{FF2B5EF4-FFF2-40B4-BE49-F238E27FC236}">
                <a16:creationId xmlns:a16="http://schemas.microsoft.com/office/drawing/2014/main" id="{39E5E53F-E25B-B14A-8465-51B78084E1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86">
            <a:extLst>
              <a:ext uri="{FF2B5EF4-FFF2-40B4-BE49-F238E27FC236}">
                <a16:creationId xmlns:a16="http://schemas.microsoft.com/office/drawing/2014/main" id="{147D78EA-7B1E-F34B-893A-46EC5C58D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87">
            <a:extLst>
              <a:ext uri="{FF2B5EF4-FFF2-40B4-BE49-F238E27FC236}">
                <a16:creationId xmlns:a16="http://schemas.microsoft.com/office/drawing/2014/main" id="{78A0BE2F-8156-8C48-948D-548A5A6798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Text Box 88">
            <a:extLst>
              <a:ext uri="{FF2B5EF4-FFF2-40B4-BE49-F238E27FC236}">
                <a16:creationId xmlns:a16="http://schemas.microsoft.com/office/drawing/2014/main" id="{9057C80B-D88F-4744-AAC6-549EC8E7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1662113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rest of</a:t>
            </a:r>
          </a:p>
          <a:p>
            <a:pPr algn="ctr"/>
            <a:r>
              <a:rPr lang="en-US" altLang="en-US" sz="1800" dirty="0"/>
              <a:t>Internet</a:t>
            </a:r>
          </a:p>
        </p:txBody>
      </p:sp>
      <p:sp>
        <p:nvSpPr>
          <p:cNvPr id="28" name="Text Box 90">
            <a:extLst>
              <a:ext uri="{FF2B5EF4-FFF2-40B4-BE49-F238E27FC236}">
                <a16:creationId xmlns:a16="http://schemas.microsoft.com/office/drawing/2014/main" id="{573FE924-429D-994F-902F-378448226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4741863"/>
            <a:ext cx="353173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source, destination (as usual)</a:t>
            </a:r>
          </a:p>
        </p:txBody>
      </p:sp>
      <p:sp>
        <p:nvSpPr>
          <p:cNvPr id="29" name="Text Box 92">
            <a:extLst>
              <a:ext uri="{FF2B5EF4-FFF2-40B4-BE49-F238E27FC236}">
                <a16:creationId xmlns:a16="http://schemas.microsoft.com/office/drawing/2014/main" id="{1A2092D4-6BBB-7D4E-9A3E-EB9A7EE8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4746625"/>
            <a:ext cx="3684588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en-US" sz="2000" b="0" i="1" dirty="0">
                <a:solidFill>
                  <a:srgbClr val="0000FF"/>
                </a:solidFill>
                <a:cs typeface="Arial" panose="020B0604020202020204" pitchFamily="34" charset="0"/>
              </a:rPr>
              <a:t>all</a:t>
            </a: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 datagrams </a:t>
            </a:r>
            <a:r>
              <a:rPr lang="en-US" altLang="en-US" sz="2000" b="0" i="1" dirty="0">
                <a:solidFill>
                  <a:srgbClr val="0000FF"/>
                </a:solidFill>
                <a:cs typeface="Arial" panose="020B0604020202020204" pitchFamily="34" charset="0"/>
              </a:rPr>
              <a:t>leaving</a:t>
            </a: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 local</a:t>
            </a:r>
          </a:p>
          <a:p>
            <a:pPr algn="r">
              <a:lnSpc>
                <a:spcPct val="85000"/>
              </a:lnSpc>
            </a:pP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network have </a:t>
            </a:r>
            <a:r>
              <a:rPr lang="en-US" altLang="en-US" sz="2000" b="0" i="1" dirty="0">
                <a:solidFill>
                  <a:schemeClr val="accent2"/>
                </a:solidFill>
                <a:cs typeface="Arial" panose="020B0604020202020204" pitchFamily="34" charset="0"/>
              </a:rPr>
              <a:t>same</a:t>
            </a: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 single source NAT IP address: 138.76.29.7,</a:t>
            </a:r>
            <a:r>
              <a:rPr lang="en-US" altLang="en-US" sz="2000" b="0" i="1" dirty="0">
                <a:solidFill>
                  <a:srgbClr val="0000FF"/>
                </a:solidFill>
                <a:cs typeface="Arial" panose="020B0604020202020204" pitchFamily="34" charset="0"/>
              </a:rPr>
              <a:t>different</a:t>
            </a:r>
            <a:r>
              <a:rPr lang="en-US" altLang="en-US" sz="2000" b="0" dirty="0">
                <a:solidFill>
                  <a:schemeClr val="accent2"/>
                </a:solidFill>
                <a:cs typeface="Arial" panose="020B0604020202020204" pitchFamily="34" charset="0"/>
              </a:rPr>
              <a:t> source port numbers</a:t>
            </a:r>
          </a:p>
        </p:txBody>
      </p:sp>
      <p:sp>
        <p:nvSpPr>
          <p:cNvPr id="30" name="Line 96">
            <a:extLst>
              <a:ext uri="{FF2B5EF4-FFF2-40B4-BE49-F238E27FC236}">
                <a16:creationId xmlns:a16="http://schemas.microsoft.com/office/drawing/2014/main" id="{21266BBF-607B-994B-A1D3-842BE539B7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8063" y="3344863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97">
            <a:extLst>
              <a:ext uri="{FF2B5EF4-FFF2-40B4-BE49-F238E27FC236}">
                <a16:creationId xmlns:a16="http://schemas.microsoft.com/office/drawing/2014/main" id="{8DA389C8-4EF0-4A49-A61B-0A7220195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6688" y="3308350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" name="Group 98">
            <a:extLst>
              <a:ext uri="{FF2B5EF4-FFF2-40B4-BE49-F238E27FC236}">
                <a16:creationId xmlns:a16="http://schemas.microsoft.com/office/drawing/2014/main" id="{F656E344-AFCA-F147-8818-BD3A92D69624}"/>
              </a:ext>
            </a:extLst>
          </p:cNvPr>
          <p:cNvGrpSpPr>
            <a:grpSpLocks/>
          </p:cNvGrpSpPr>
          <p:nvPr/>
        </p:nvGrpSpPr>
        <p:grpSpPr bwMode="auto">
          <a:xfrm>
            <a:off x="3633788" y="3059113"/>
            <a:ext cx="900112" cy="347662"/>
            <a:chOff x="4396" y="1245"/>
            <a:chExt cx="672" cy="248"/>
          </a:xfrm>
        </p:grpSpPr>
        <p:sp>
          <p:nvSpPr>
            <p:cNvPr id="33" name="Oval 407">
              <a:extLst>
                <a:ext uri="{FF2B5EF4-FFF2-40B4-BE49-F238E27FC236}">
                  <a16:creationId xmlns:a16="http://schemas.microsoft.com/office/drawing/2014/main" id="{E7F35E4C-E761-3443-AB94-3E6D38E4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410">
              <a:extLst>
                <a:ext uri="{FF2B5EF4-FFF2-40B4-BE49-F238E27FC236}">
                  <a16:creationId xmlns:a16="http://schemas.microsoft.com/office/drawing/2014/main" id="{33F1BB3A-EF78-CF46-A105-8AA750C34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" name="Oval 411">
              <a:extLst>
                <a:ext uri="{FF2B5EF4-FFF2-40B4-BE49-F238E27FC236}">
                  <a16:creationId xmlns:a16="http://schemas.microsoft.com/office/drawing/2014/main" id="{6CD2F540-25A7-B142-AEE2-C89B67ED6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102">
              <a:extLst>
                <a:ext uri="{FF2B5EF4-FFF2-40B4-BE49-F238E27FC236}">
                  <a16:creationId xmlns:a16="http://schemas.microsoft.com/office/drawing/2014/main" id="{6067B3F3-56F7-D742-A586-6BF7336F4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9" name="Freeform 103">
                <a:extLst>
                  <a:ext uri="{FF2B5EF4-FFF2-40B4-BE49-F238E27FC236}">
                    <a16:creationId xmlns:a16="http://schemas.microsoft.com/office/drawing/2014/main" id="{ED4334B2-7B56-9947-84BA-0084C46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04">
                <a:extLst>
                  <a:ext uri="{FF2B5EF4-FFF2-40B4-BE49-F238E27FC236}">
                    <a16:creationId xmlns:a16="http://schemas.microsoft.com/office/drawing/2014/main" id="{06647A71-16E2-DD42-AB63-FC55653E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Line 105">
              <a:extLst>
                <a:ext uri="{FF2B5EF4-FFF2-40B4-BE49-F238E27FC236}">
                  <a16:creationId xmlns:a16="http://schemas.microsoft.com/office/drawing/2014/main" id="{714CA624-E0DF-394C-9E53-F19A1559C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6">
              <a:extLst>
                <a:ext uri="{FF2B5EF4-FFF2-40B4-BE49-F238E27FC236}">
                  <a16:creationId xmlns:a16="http://schemas.microsoft.com/office/drawing/2014/main" id="{BECF10EF-2633-8B4E-9AD5-C40423DE6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107">
            <a:extLst>
              <a:ext uri="{FF2B5EF4-FFF2-40B4-BE49-F238E27FC236}">
                <a16:creationId xmlns:a16="http://schemas.microsoft.com/office/drawing/2014/main" id="{08E1BBD1-9B3D-5C47-A049-F7A04CF6829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07250" y="2239963"/>
            <a:ext cx="641350" cy="558800"/>
            <a:chOff x="-44" y="1473"/>
            <a:chExt cx="981" cy="1105"/>
          </a:xfrm>
        </p:grpSpPr>
        <p:pic>
          <p:nvPicPr>
            <p:cNvPr id="42" name="Picture 108" descr="desktop_computer_stylized_medium">
              <a:extLst>
                <a:ext uri="{FF2B5EF4-FFF2-40B4-BE49-F238E27FC236}">
                  <a16:creationId xmlns:a16="http://schemas.microsoft.com/office/drawing/2014/main" id="{06217CA9-3939-D24C-9BE3-65337A598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109">
              <a:extLst>
                <a:ext uri="{FF2B5EF4-FFF2-40B4-BE49-F238E27FC236}">
                  <a16:creationId xmlns:a16="http://schemas.microsoft.com/office/drawing/2014/main" id="{5AE51AAA-7640-3E47-BF44-CFE029C42D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" name="Group 110">
            <a:extLst>
              <a:ext uri="{FF2B5EF4-FFF2-40B4-BE49-F238E27FC236}">
                <a16:creationId xmlns:a16="http://schemas.microsoft.com/office/drawing/2014/main" id="{235A20DC-F090-4D40-A06F-80C263E405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46938" y="2916238"/>
            <a:ext cx="641350" cy="558800"/>
            <a:chOff x="-44" y="1473"/>
            <a:chExt cx="981" cy="1105"/>
          </a:xfrm>
        </p:grpSpPr>
        <p:pic>
          <p:nvPicPr>
            <p:cNvPr id="45" name="Picture 111" descr="desktop_computer_stylized_medium">
              <a:extLst>
                <a:ext uri="{FF2B5EF4-FFF2-40B4-BE49-F238E27FC236}">
                  <a16:creationId xmlns:a16="http://schemas.microsoft.com/office/drawing/2014/main" id="{E3D5922C-EF4D-0B49-B10A-341A23F28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Freeform 112">
              <a:extLst>
                <a:ext uri="{FF2B5EF4-FFF2-40B4-BE49-F238E27FC236}">
                  <a16:creationId xmlns:a16="http://schemas.microsoft.com/office/drawing/2014/main" id="{4CD4DA90-9C6C-7847-9567-A3C9D2DC65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" name="Group 113">
            <a:extLst>
              <a:ext uri="{FF2B5EF4-FFF2-40B4-BE49-F238E27FC236}">
                <a16:creationId xmlns:a16="http://schemas.microsoft.com/office/drawing/2014/main" id="{2B3E9826-C5D4-8B4F-8B52-C552F9D60B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54875" y="3670300"/>
            <a:ext cx="641350" cy="558800"/>
            <a:chOff x="-44" y="1473"/>
            <a:chExt cx="981" cy="1105"/>
          </a:xfrm>
        </p:grpSpPr>
        <p:pic>
          <p:nvPicPr>
            <p:cNvPr id="48" name="Picture 114" descr="desktop_computer_stylized_medium">
              <a:extLst>
                <a:ext uri="{FF2B5EF4-FFF2-40B4-BE49-F238E27FC236}">
                  <a16:creationId xmlns:a16="http://schemas.microsoft.com/office/drawing/2014/main" id="{CD08601D-58E2-4944-A946-B926693F0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15">
              <a:extLst>
                <a:ext uri="{FF2B5EF4-FFF2-40B4-BE49-F238E27FC236}">
                  <a16:creationId xmlns:a16="http://schemas.microsoft.com/office/drawing/2014/main" id="{31CF552C-D6D8-C940-976B-84290B4DE0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747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9098-83B6-1C45-B0B9-EE9B1888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router must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1877-E643-6D45-B49E-1AF53BED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Outgoing: </a:t>
            </a:r>
            <a:r>
              <a:rPr lang="en-US" sz="2400" dirty="0">
                <a:solidFill>
                  <a:srgbClr val="0000FF"/>
                </a:solidFill>
              </a:rPr>
              <a:t>replace</a:t>
            </a:r>
            <a:r>
              <a:rPr lang="en-US" sz="2400" dirty="0"/>
              <a:t> (source IP address, port #) of every outgoing datagram to (NAT IP address, new port #)</a:t>
            </a:r>
          </a:p>
          <a:p>
            <a:pPr lvl="1"/>
            <a:r>
              <a:rPr lang="en-US" sz="2000" dirty="0"/>
              <a:t>remote clients/servers will respond using (NAT IP address, new port #) as destination </a:t>
            </a:r>
            <a:r>
              <a:rPr lang="en-US" sz="2000" dirty="0" err="1"/>
              <a:t>addr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>
                <a:solidFill>
                  <a:srgbClr val="0000FF"/>
                </a:solidFill>
              </a:rPr>
              <a:t>Remember</a:t>
            </a:r>
            <a:r>
              <a:rPr lang="en-US" sz="2400" dirty="0"/>
              <a:t> (in NAT translation table) every (source IP address, port #)  to (NAT IP address, new port #) translation pair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Incoming: </a:t>
            </a:r>
            <a:r>
              <a:rPr lang="en-US" sz="2400" dirty="0">
                <a:solidFill>
                  <a:srgbClr val="0000FF"/>
                </a:solidFill>
              </a:rPr>
              <a:t>replace</a:t>
            </a:r>
            <a:r>
              <a:rPr lang="en-US" sz="2400" dirty="0"/>
              <a:t> (NAT IP address, new port #) in </a:t>
            </a:r>
            <a:r>
              <a:rPr lang="en-US" sz="2400" dirty="0" err="1"/>
              <a:t>dest</a:t>
            </a:r>
            <a:r>
              <a:rPr lang="en-US" sz="2400" dirty="0"/>
              <a:t> fields of every incoming datagram with corresponding (source IP address, port #) stored in NAT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9BE2-359B-FF49-AF4F-8F3E71EB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29AC-F012-9749-9627-2A5E29CF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379F-D972-F948-8EA1-AF559458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Prof. Jennifer Rexford will be giving a distinguished lecture on Nov 13 2:45-3:45PM</a:t>
            </a:r>
          </a:p>
          <a:p>
            <a:pPr lvl="1"/>
            <a:r>
              <a:rPr lang="en-US" dirty="0"/>
              <a:t>Topic: </a:t>
            </a:r>
            <a:r>
              <a:rPr lang="en-US" dirty="0">
                <a:solidFill>
                  <a:srgbClr val="0000FF"/>
                </a:solidFill>
              </a:rPr>
              <a:t>Networks Capable of Change</a:t>
            </a:r>
          </a:p>
          <a:p>
            <a:pPr lvl="1"/>
            <a:r>
              <a:rPr lang="en-US" dirty="0">
                <a:hlinkClick r:id="rId2"/>
              </a:rPr>
              <a:t>https://eecs.engin.umich.edu/event/</a:t>
            </a:r>
            <a:r>
              <a:rPr lang="en-US">
                <a:hlinkClick r:id="rId2"/>
              </a:rPr>
              <a:t>networks-capable-of-change/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 dirty="0"/>
              <a:t>: SDN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1490454155</TotalTime>
  <Pages>7</Pages>
  <Words>2982</Words>
  <Application>Microsoft Macintosh PowerPoint</Application>
  <PresentationFormat>On-screen Show (4:3)</PresentationFormat>
  <Paragraphs>742</Paragraphs>
  <Slides>58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Document</vt:lpstr>
      <vt:lpstr>EECS 489 Computer Networks  Fall 2020</vt:lpstr>
      <vt:lpstr>Network Address Translation (NAT)</vt:lpstr>
      <vt:lpstr>NAT router must</vt:lpstr>
      <vt:lpstr>Agenda</vt:lpstr>
      <vt:lpstr> Topology &amp; policy shaped by inter-AS business relationship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Announcements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1236</cp:revision>
  <cp:lastPrinted>1999-09-08T17:25:07Z</cp:lastPrinted>
  <dcterms:created xsi:type="dcterms:W3CDTF">2014-01-14T18:15:50Z</dcterms:created>
  <dcterms:modified xsi:type="dcterms:W3CDTF">2020-11-04T16:44:38Z</dcterms:modified>
  <cp:category/>
</cp:coreProperties>
</file>