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8" r:id="rId2"/>
    <p:sldId id="487" r:id="rId3"/>
    <p:sldId id="557" r:id="rId4"/>
    <p:sldId id="558" r:id="rId5"/>
    <p:sldId id="560" r:id="rId6"/>
    <p:sldId id="561" r:id="rId7"/>
    <p:sldId id="592" r:id="rId8"/>
    <p:sldId id="566" r:id="rId9"/>
    <p:sldId id="570" r:id="rId10"/>
    <p:sldId id="598" r:id="rId11"/>
    <p:sldId id="569" r:id="rId12"/>
    <p:sldId id="571" r:id="rId13"/>
    <p:sldId id="597" r:id="rId14"/>
    <p:sldId id="574" r:id="rId15"/>
    <p:sldId id="577" r:id="rId16"/>
    <p:sldId id="582" r:id="rId17"/>
    <p:sldId id="524" r:id="rId18"/>
    <p:sldId id="586" r:id="rId19"/>
    <p:sldId id="602" r:id="rId20"/>
    <p:sldId id="603" r:id="rId21"/>
    <p:sldId id="587" r:id="rId22"/>
    <p:sldId id="555" r:id="rId23"/>
    <p:sldId id="599" r:id="rId24"/>
    <p:sldId id="596" r:id="rId25"/>
    <p:sldId id="503" r:id="rId26"/>
    <p:sldId id="606" r:id="rId27"/>
    <p:sldId id="527" r:id="rId28"/>
    <p:sldId id="529" r:id="rId29"/>
    <p:sldId id="532" r:id="rId30"/>
    <p:sldId id="533" r:id="rId31"/>
    <p:sldId id="548" r:id="rId32"/>
    <p:sldId id="607" r:id="rId33"/>
    <p:sldId id="609" r:id="rId34"/>
    <p:sldId id="608" r:id="rId35"/>
    <p:sldId id="610" r:id="rId36"/>
    <p:sldId id="611" r:id="rId37"/>
    <p:sldId id="612" r:id="rId38"/>
    <p:sldId id="613" r:id="rId39"/>
    <p:sldId id="616" r:id="rId40"/>
    <p:sldId id="617" r:id="rId41"/>
    <p:sldId id="595" r:id="rId42"/>
    <p:sldId id="605" r:id="rId43"/>
    <p:sldId id="564" r:id="rId44"/>
    <p:sldId id="589" r:id="rId45"/>
    <p:sldId id="590" r:id="rId46"/>
    <p:sldId id="591" r:id="rId47"/>
    <p:sldId id="549" r:id="rId48"/>
    <p:sldId id="550" r:id="rId4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B05"/>
    <a:srgbClr val="D3A600"/>
    <a:srgbClr val="333399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8"/>
    <p:restoredTop sz="94663"/>
  </p:normalViewPr>
  <p:slideViewPr>
    <p:cSldViewPr>
      <p:cViewPr varScale="1">
        <p:scale>
          <a:sx n="112" d="100"/>
          <a:sy n="112" d="100"/>
        </p:scale>
        <p:origin x="35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60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1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64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45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16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44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1990D45-ECB8-7D48-BC53-6AE82CC0A61C}" type="slidenum">
              <a:rPr lang="de-DE" altLang="x-none" sz="1300">
                <a:latin typeface="Times New Roman" charset="0"/>
              </a:rPr>
              <a:pPr/>
              <a:t>28</a:t>
            </a:fld>
            <a:endParaRPr lang="de-DE" altLang="x-none" sz="1300">
              <a:latin typeface="Times New Roman" charset="0"/>
            </a:endParaRPr>
          </a:p>
        </p:txBody>
      </p:sp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82600">
              <a:spcBef>
                <a:spcPct val="0"/>
              </a:spcBef>
            </a:pPr>
            <a:r>
              <a:rPr lang="en-US" altLang="x-none">
                <a:latin typeface="Times New Roman" charset="0"/>
                <a:ea typeface="ＭＳ Ｐゴシック" charset="-128"/>
              </a:rPr>
              <a:t>Now I</a:t>
            </a:r>
            <a:r>
              <a:rPr lang="en-US" altLang="en-US">
                <a:latin typeface="Times New Roman" charset="0"/>
                <a:ea typeface="ＭＳ Ｐゴシック" charset="-128"/>
              </a:rPr>
              <a:t>’</a:t>
            </a:r>
            <a:r>
              <a:rPr lang="en-US" altLang="x-none">
                <a:latin typeface="Times New Roman" charset="0"/>
                <a:ea typeface="ＭＳ Ｐゴシック" charset="-128"/>
              </a:rPr>
              <a:t>ll describe the API that tries to meet these goals.</a:t>
            </a:r>
          </a:p>
        </p:txBody>
      </p:sp>
      <p:sp>
        <p:nvSpPr>
          <p:cNvPr id="1208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fld id="{CB38DDA0-F65C-3F40-AFE7-C77E2CF682DC}" type="slidenum">
              <a:rPr lang="en-US" altLang="x-none" sz="1300">
                <a:latin typeface="Calibri" charset="0"/>
              </a:rPr>
              <a:pPr algn="r"/>
              <a:t>28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71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7CC25F1-B6FA-4C46-8BF8-28BCD9436861}" type="slidenum">
              <a:rPr lang="en-US" altLang="x-none" sz="1300">
                <a:latin typeface="Times New Roman" charset="0"/>
              </a:rPr>
              <a:pPr/>
              <a:t>30</a:t>
            </a:fld>
            <a:endParaRPr lang="en-US" altLang="x-none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392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63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50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45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61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4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57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68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15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2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13,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18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ecs.engin.umich.edu/event/networks-capable-of-change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Xin Jin,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Mainframe to PC evolution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Vertical integration, closed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Specialized application</a:t>
            </a:r>
          </a:p>
          <a:p>
            <a:r>
              <a:rPr lang="en-US" sz="2400" dirty="0"/>
              <a:t>Specialized operating system</a:t>
            </a:r>
          </a:p>
          <a:p>
            <a:r>
              <a:rPr lang="en-US" sz="2400" dirty="0"/>
              <a:t>Specialized hardware</a:t>
            </a:r>
          </a:p>
          <a:p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Open interfaces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Arbitrary applications</a:t>
            </a:r>
          </a:p>
          <a:p>
            <a:r>
              <a:rPr lang="en-US" sz="2400" dirty="0"/>
              <a:t>Commodity operating systems</a:t>
            </a:r>
          </a:p>
          <a:p>
            <a:r>
              <a:rPr lang="en-US" sz="2400" dirty="0"/>
              <a:t>Microprocessor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87350" y="4724400"/>
            <a:ext cx="516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 want the same for networking!</a:t>
            </a:r>
          </a:p>
        </p:txBody>
      </p:sp>
    </p:spTree>
    <p:extLst>
      <p:ext uri="{BB962C8B-B14F-4D97-AF65-F5344CB8AC3E}">
        <p14:creationId xmlns:p14="http://schemas.microsoft.com/office/powerpoint/2010/main" val="189796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Many control plane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Variety of goals, no modularity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: distributed routing algorithms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Isolation</a:t>
            </a:r>
            <a:r>
              <a:rPr lang="en-US" dirty="0"/>
              <a:t>: ACLs, Firewalls,…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Traffic engineering</a:t>
            </a:r>
            <a:r>
              <a:rPr lang="en-US" dirty="0"/>
              <a:t>: adjusting weights,…</a:t>
            </a:r>
          </a:p>
          <a:p>
            <a:r>
              <a:rPr lang="en-US" dirty="0"/>
              <a:t>Control Plane: mechanism without abstraction</a:t>
            </a:r>
          </a:p>
          <a:p>
            <a:pPr lvl="1"/>
            <a:r>
              <a:rPr lang="en-US" dirty="0"/>
              <a:t>Too many mechanisms, not enough functionality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Compute forwarding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 with low-level hardware/software</a:t>
            </a:r>
          </a:p>
          <a:p>
            <a:pPr lvl="1"/>
            <a:r>
              <a:rPr lang="en-US" dirty="0"/>
              <a:t>Which might depend on vendor</a:t>
            </a:r>
          </a:p>
          <a:p>
            <a:r>
              <a:rPr lang="en-US" dirty="0"/>
              <a:t>Based on entire network topology</a:t>
            </a:r>
          </a:p>
          <a:p>
            <a:pPr lvl="1"/>
            <a:r>
              <a:rPr lang="en-US" dirty="0"/>
              <a:t>Because many control decisions depend on topology</a:t>
            </a:r>
          </a:p>
          <a:p>
            <a:r>
              <a:rPr lang="en-US" dirty="0"/>
              <a:t>For all routers/switches in network</a:t>
            </a:r>
          </a:p>
          <a:p>
            <a:pPr lvl="1"/>
            <a:r>
              <a:rPr lang="en-US" dirty="0"/>
              <a:t>Every router/switch needs forwarding state</a:t>
            </a:r>
          </a:p>
          <a:p>
            <a:pPr marL="3201987" lvl="8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compatible with low-level hardware/software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Forwarding abstraction</a:t>
            </a:r>
          </a:p>
          <a:p>
            <a:r>
              <a:rPr lang="en-US" dirty="0"/>
              <a:t>Make decisions based on entire network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Network state abstraction</a:t>
            </a:r>
          </a:p>
          <a:p>
            <a:r>
              <a:rPr lang="en-US" dirty="0"/>
              <a:t>Compute configuration of each physical device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Specification abstraction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8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Forwarding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intent independent of implementation</a:t>
            </a:r>
          </a:p>
          <a:p>
            <a:pPr lvl="1"/>
            <a:r>
              <a:rPr lang="en-US" dirty="0"/>
              <a:t>Don’t want to deal with proprietary HW and SW</a:t>
            </a:r>
          </a:p>
          <a:p>
            <a:r>
              <a:rPr lang="en-US" dirty="0"/>
              <a:t>Design details concern exact nature of:</a:t>
            </a:r>
          </a:p>
          <a:p>
            <a:pPr lvl="1"/>
            <a:r>
              <a:rPr lang="en-US" dirty="0"/>
              <a:t>Header matching</a:t>
            </a:r>
          </a:p>
          <a:p>
            <a:pPr lvl="1"/>
            <a:r>
              <a:rPr lang="en-US" dirty="0"/>
              <a:t>Allowed actions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#2: Network state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Abstraction: </a:t>
            </a:r>
            <a:r>
              <a:rPr lang="en-US" dirty="0">
                <a:solidFill>
                  <a:srgbClr val="0000FF"/>
                </a:solidFill>
              </a:rPr>
              <a:t>global network view</a:t>
            </a:r>
          </a:p>
          <a:p>
            <a:pPr lvl="1"/>
            <a:r>
              <a:rPr lang="en-US" dirty="0"/>
              <a:t>Annotated network graph provided through an API</a:t>
            </a:r>
          </a:p>
          <a:p>
            <a:r>
              <a:rPr lang="en-US" dirty="0"/>
              <a:t>Creates a logically centralized view of the network (Network Operating System)</a:t>
            </a:r>
          </a:p>
          <a:p>
            <a:pPr lvl="1"/>
            <a:r>
              <a:rPr lang="en-US" dirty="0"/>
              <a:t>Runs on replicated servers in network (“controllers”)</a:t>
            </a:r>
          </a:p>
          <a:p>
            <a:r>
              <a:rPr lang="en-US" dirty="0"/>
              <a:t>Information flows both ways</a:t>
            </a:r>
          </a:p>
          <a:p>
            <a:pPr lvl="1"/>
            <a:r>
              <a:rPr lang="en-US" dirty="0"/>
              <a:t>Information </a:t>
            </a:r>
            <a:r>
              <a:rPr lang="en-US" i="1" u="sng" dirty="0"/>
              <a:t>from</a:t>
            </a:r>
            <a:r>
              <a:rPr lang="en-US" dirty="0"/>
              <a:t> routers/switches to form “view”</a:t>
            </a:r>
          </a:p>
          <a:p>
            <a:pPr lvl="1"/>
            <a:r>
              <a:rPr lang="en-US" dirty="0"/>
              <a:t>Configurations </a:t>
            </a:r>
            <a:r>
              <a:rPr lang="en-US" i="1" u="sng" dirty="0"/>
              <a:t>to</a:t>
            </a:r>
            <a:r>
              <a:rPr lang="en-US" dirty="0"/>
              <a:t> routers/switches to control forwarding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#3: Specification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mechanism expresses desired behavior</a:t>
            </a:r>
          </a:p>
          <a:p>
            <a:pPr lvl="1"/>
            <a:r>
              <a:rPr lang="en-US" dirty="0"/>
              <a:t>Whether it be isolation, access control, or QoS</a:t>
            </a:r>
          </a:p>
          <a:p>
            <a:r>
              <a:rPr lang="en-US" dirty="0"/>
              <a:t>It should not be responsible for implementing that behavior on physical network infrastructure</a:t>
            </a:r>
          </a:p>
          <a:p>
            <a:pPr lvl="1"/>
            <a:r>
              <a:rPr lang="en-US" dirty="0"/>
              <a:t>Requires configuring the forwarding tables in each switch</a:t>
            </a:r>
          </a:p>
          <a:p>
            <a:r>
              <a:rPr lang="en-US" dirty="0">
                <a:solidFill>
                  <a:srgbClr val="0000FF"/>
                </a:solidFill>
              </a:rPr>
              <a:t>Abstract view</a:t>
            </a:r>
            <a:r>
              <a:rPr lang="en-US" dirty="0"/>
              <a:t> of network</a:t>
            </a:r>
          </a:p>
          <a:p>
            <a:pPr lvl="1"/>
            <a:r>
              <a:rPr lang="en-US" dirty="0"/>
              <a:t>Models only enough detail to specify goals</a:t>
            </a:r>
          </a:p>
          <a:p>
            <a:pPr lvl="1"/>
            <a:r>
              <a:rPr lang="en-US" dirty="0"/>
              <a:t>Will depend on task semantics</a:t>
            </a:r>
          </a:p>
          <a:p>
            <a:pPr lvl="6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Individual routing algorithm components in every router interact in the control plane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fully decentralized 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6882"/>
              </p:ext>
            </p:extLst>
          </p:nvPr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27216"/>
              </p:ext>
            </p:extLst>
          </p:nvPr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86525"/>
              </p:ext>
            </p:extLst>
          </p:nvPr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19763"/>
              </p:ext>
            </p:extLst>
          </p:nvPr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42739"/>
              </p:ext>
            </p:extLst>
          </p:nvPr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677033"/>
              </p:ext>
            </p:extLst>
          </p:nvPr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DF30BC-2CB5-9E47-BA37-B1C32817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2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/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/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/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/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/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/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057400" y="2661695"/>
            <a:ext cx="5257800" cy="107567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Remote Control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080068" y="3581400"/>
            <a:ext cx="3259015" cy="2741724"/>
            <a:chOff x="3080068" y="3581400"/>
            <a:chExt cx="3259015" cy="2741724"/>
          </a:xfrm>
        </p:grpSpPr>
        <p:cxnSp>
          <p:nvCxnSpPr>
            <p:cNvPr id="14" name="Straight Connector 13"/>
            <p:cNvCxnSpPr>
              <a:stCxn id="259" idx="0"/>
            </p:cNvCxnSpPr>
            <p:nvPr/>
          </p:nvCxnSpPr>
          <p:spPr bwMode="auto">
            <a:xfrm flipV="1">
              <a:off x="3080068" y="3657600"/>
              <a:ext cx="270920" cy="19242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2" name="Straight Connector 51"/>
            <p:cNvCxnSpPr>
              <a:stCxn id="257" idx="0"/>
              <a:endCxn id="2" idx="4"/>
            </p:cNvCxnSpPr>
            <p:nvPr/>
          </p:nvCxnSpPr>
          <p:spPr bwMode="auto">
            <a:xfrm flipV="1">
              <a:off x="4426702" y="3737372"/>
              <a:ext cx="259598" cy="25857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6" name="Straight Connector 55"/>
            <p:cNvCxnSpPr>
              <a:stCxn id="249" idx="0"/>
            </p:cNvCxnSpPr>
            <p:nvPr/>
          </p:nvCxnSpPr>
          <p:spPr bwMode="auto">
            <a:xfrm flipH="1" flipV="1">
              <a:off x="5029200" y="3737372"/>
              <a:ext cx="34963" cy="14383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248" idx="0"/>
            </p:cNvCxnSpPr>
            <p:nvPr/>
          </p:nvCxnSpPr>
          <p:spPr bwMode="auto">
            <a:xfrm flipH="1" flipV="1">
              <a:off x="6243464" y="3581400"/>
              <a:ext cx="95619" cy="956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3" name="Straight Connector 62"/>
            <p:cNvCxnSpPr>
              <a:stCxn id="247" idx="0"/>
            </p:cNvCxnSpPr>
            <p:nvPr/>
          </p:nvCxnSpPr>
          <p:spPr bwMode="auto">
            <a:xfrm flipV="1">
              <a:off x="3916734" y="3737372"/>
              <a:ext cx="85379" cy="8008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6" name="Straight Connector 65"/>
            <p:cNvCxnSpPr>
              <a:stCxn id="258" idx="0"/>
            </p:cNvCxnSpPr>
            <p:nvPr/>
          </p:nvCxnSpPr>
          <p:spPr bwMode="auto">
            <a:xfrm flipH="1" flipV="1">
              <a:off x="5590067" y="3657600"/>
              <a:ext cx="366540" cy="2410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</p:grp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08403-FD2D-AC46-AF9E-8177F911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85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goal is an app via specification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an operator wants X?</a:t>
            </a:r>
          </a:p>
          <a:p>
            <a:r>
              <a:rPr lang="en-US" dirty="0"/>
              <a:t>What if a customer wants to do weighted traffic splitting?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There is an app for it!</a:t>
            </a:r>
          </a:p>
          <a:p>
            <a:pPr lvl="1"/>
            <a:r>
              <a:rPr lang="en-US" dirty="0"/>
              <a:t>Write your own routing protocol, load balancing algorithm, access control policies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1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Software-defined networking</a:t>
            </a:r>
          </a:p>
          <a:p>
            <a:r>
              <a:rPr lang="en-US" dirty="0"/>
              <a:t>Programmable networks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about each app via network state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the network is not distributed anymore and is a simple graph, we can </a:t>
            </a:r>
            <a:r>
              <a:rPr lang="en-US" dirty="0">
                <a:solidFill>
                  <a:srgbClr val="0000FF"/>
                </a:solidFill>
              </a:rPr>
              <a:t>verify</a:t>
            </a:r>
            <a:r>
              <a:rPr lang="en-US" dirty="0"/>
              <a:t> whatever the correctness of whatever we specified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5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  <a:p>
            <a:r>
              <a:rPr lang="en-US" dirty="0"/>
              <a:t>Each router contains a </a:t>
            </a:r>
            <a:r>
              <a:rPr lang="en-US" dirty="0">
                <a:solidFill>
                  <a:srgbClr val="0000FF"/>
                </a:solidFill>
              </a:rPr>
              <a:t>flow table</a:t>
            </a:r>
          </a:p>
          <a:p>
            <a:r>
              <a:rPr lang="en-US" dirty="0"/>
              <a:t>Each entry of the flow table defines a </a:t>
            </a:r>
            <a:r>
              <a:rPr lang="en-US" dirty="0">
                <a:solidFill>
                  <a:srgbClr val="0000FF"/>
                </a:solidFill>
              </a:rPr>
              <a:t>match-action</a:t>
            </a:r>
            <a:r>
              <a:rPr lang="en-US" dirty="0"/>
              <a:t> rule</a:t>
            </a:r>
          </a:p>
          <a:p>
            <a:r>
              <a:rPr lang="en-US" dirty="0"/>
              <a:t>Entries of the flow table is computed and distributed by the (logically) centralized controller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2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SDN: Many challenges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Hardening the control plane: dependable, reliable, performance-scalable, secure distributed system</a:t>
            </a:r>
          </a:p>
          <a:p>
            <a:pPr lvl="1"/>
            <a:r>
              <a:rPr lang="en-US" dirty="0"/>
              <a:t>Robustness to failures: leverage strong theory of reliable distributed system for control plane</a:t>
            </a:r>
          </a:p>
          <a:p>
            <a:pPr lvl="1"/>
            <a:r>
              <a:rPr lang="en-US" dirty="0"/>
              <a:t>Dependability, security: “baked in” from day one? </a:t>
            </a:r>
          </a:p>
          <a:p>
            <a:r>
              <a:rPr lang="en-US" dirty="0"/>
              <a:t>Networks, protocols meeting mission-specific requirements</a:t>
            </a:r>
          </a:p>
          <a:p>
            <a:pPr lvl="1"/>
            <a:r>
              <a:rPr lang="en-US" dirty="0"/>
              <a:t>E.g., real-time, ultra-reliable, ultra-secure</a:t>
            </a:r>
          </a:p>
          <a:p>
            <a:r>
              <a:rPr lang="en-US" dirty="0">
                <a:solidFill>
                  <a:srgbClr val="0000FF"/>
                </a:solidFill>
              </a:rPr>
              <a:t>Internet-scaling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91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progress in the wide-area network (WAN)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and Microsoft use SDN to manage traffic between datacenters</a:t>
            </a:r>
          </a:p>
          <a:p>
            <a:r>
              <a:rPr lang="en-US" dirty="0"/>
              <a:t>One centralized controller to rule the entire world (well, their world)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60F6077D-AE94-5043-8302-B7C4FB212FB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3657600"/>
            <a:ext cx="3886200" cy="2120900"/>
          </a:xfrm>
        </p:spPr>
      </p:pic>
    </p:spTree>
    <p:extLst>
      <p:ext uri="{BB962C8B-B14F-4D97-AF65-F5344CB8AC3E}">
        <p14:creationId xmlns:p14="http://schemas.microsoft.com/office/powerpoint/2010/main" val="512928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97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Prof. Jennifer Rexford will be giving a distinguished lecture on Nov 13 2:45-3:45PM</a:t>
            </a:r>
          </a:p>
          <a:p>
            <a:pPr lvl="1"/>
            <a:r>
              <a:rPr lang="en-US" dirty="0"/>
              <a:t>Topic: </a:t>
            </a:r>
            <a:r>
              <a:rPr lang="en-US" dirty="0">
                <a:solidFill>
                  <a:srgbClr val="0000FF"/>
                </a:solidFill>
              </a:rPr>
              <a:t>Networks Capable of Change</a:t>
            </a:r>
          </a:p>
          <a:p>
            <a:pPr lvl="1"/>
            <a:r>
              <a:rPr lang="en-US" dirty="0">
                <a:hlinkClick r:id="rId2"/>
              </a:rPr>
              <a:t>https://eecs.engin.umich.edu/event/</a:t>
            </a:r>
            <a:r>
              <a:rPr lang="en-US">
                <a:hlinkClick r:id="rId2"/>
              </a:rPr>
              <a:t>networks-capable-of-change/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79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tale of two planes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plane</a:t>
            </a:r>
            <a:r>
              <a:rPr lang="en-US" dirty="0"/>
              <a:t>: forwarding packets</a:t>
            </a:r>
          </a:p>
          <a:p>
            <a:pPr lvl="1"/>
            <a:r>
              <a:rPr lang="en-US" dirty="0"/>
              <a:t>Based on local forwarding state</a:t>
            </a:r>
          </a:p>
          <a:p>
            <a:r>
              <a:rPr lang="en-US" b="1" dirty="0"/>
              <a:t>Control plane</a:t>
            </a:r>
            <a:r>
              <a:rPr lang="en-US" dirty="0"/>
              <a:t>: computing that forwarding state</a:t>
            </a:r>
          </a:p>
          <a:p>
            <a:pPr lvl="1"/>
            <a:r>
              <a:rPr lang="en-US" dirty="0"/>
              <a:t>Involves coordination with rest of system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OpenFlow data plane abstraction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Flow is </a:t>
            </a:r>
            <a:r>
              <a:rPr lang="en-US" altLang="x-none" dirty="0"/>
              <a:t>defined by header fields</a:t>
            </a:r>
          </a:p>
          <a:p>
            <a:r>
              <a:rPr lang="en-US" altLang="x-none" dirty="0"/>
              <a:t>Generalized forwarding: simple packet-handling rules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Pattern</a:t>
            </a:r>
            <a:r>
              <a:rPr lang="en-US" altLang="x-none" dirty="0"/>
              <a:t>: match values in packet header fields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Actions</a:t>
            </a:r>
            <a:r>
              <a:rPr lang="en-US" altLang="x-none" dirty="0"/>
              <a:t>: for matched packet: drop, forward, modify, matched packet or send matched packet to controller 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Priority</a:t>
            </a:r>
            <a:r>
              <a:rPr lang="en-US" altLang="x-none" dirty="0"/>
              <a:t>: disambiguate overlapping patterns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Counters</a:t>
            </a:r>
            <a:r>
              <a:rPr lang="en-US" altLang="x-none" dirty="0"/>
              <a:t>: #bytes and #packets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009650" y="5257800"/>
            <a:ext cx="7124700" cy="1200329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x-none" b="0">
                <a:ea typeface="Arial" charset="0"/>
                <a:cs typeface="Arial" charset="0"/>
              </a:rPr>
              <a:t>src=1.2.*.*, dest=3.4.5.* </a:t>
            </a:r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 drop                        </a:t>
            </a:r>
          </a:p>
          <a:p>
            <a:pPr>
              <a:buFontTx/>
              <a:buAutoNum type="arabicPeriod"/>
            </a:pPr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src = *.*.*.*, dest=3.4.*.*  forward(2)</a:t>
            </a:r>
          </a:p>
          <a:p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3.  src=10.1.2.3, dest=*.*.*.*  send to controller</a:t>
            </a:r>
            <a:endParaRPr lang="en-US" altLang="x-none" b="0">
              <a:ea typeface="Arial" charset="0"/>
              <a:cs typeface="Aria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ADDA3-9C7F-9040-AF4D-24524893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30" name="Rectangle 22"/>
          <p:cNvSpPr>
            <a:spLocks/>
          </p:cNvSpPr>
          <p:nvPr/>
        </p:nvSpPr>
        <p:spPr bwMode="auto">
          <a:xfrm>
            <a:off x="785813" y="1687513"/>
            <a:ext cx="1446212" cy="6873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198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OpenFlow: Flow table </a:t>
            </a:r>
            <a:r>
              <a:rPr lang="en-US" altLang="x-none" dirty="0"/>
              <a:t>e</a:t>
            </a:r>
            <a:r>
              <a:rPr lang="en-US" altLang="x-none" dirty="0">
                <a:ea typeface="ＭＳ Ｐゴシック" charset="-128"/>
              </a:rPr>
              <a:t>ntries</a:t>
            </a:r>
          </a:p>
        </p:txBody>
      </p:sp>
      <p:sp>
        <p:nvSpPr>
          <p:cNvPr id="119810" name="Rectangle 2"/>
          <p:cNvSpPr>
            <a:spLocks/>
          </p:cNvSpPr>
          <p:nvPr/>
        </p:nvSpPr>
        <p:spPr bwMode="auto">
          <a:xfrm>
            <a:off x="7683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1" name="Rectangle 3"/>
          <p:cNvSpPr>
            <a:spLocks/>
          </p:cNvSpPr>
          <p:nvPr/>
        </p:nvSpPr>
        <p:spPr bwMode="auto">
          <a:xfrm>
            <a:off x="819150" y="5354964"/>
            <a:ext cx="642805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Switch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Port</a:t>
            </a:r>
          </a:p>
        </p:txBody>
      </p:sp>
      <p:sp>
        <p:nvSpPr>
          <p:cNvPr id="119812" name="Rectangle 4"/>
          <p:cNvSpPr>
            <a:spLocks/>
          </p:cNvSpPr>
          <p:nvPr/>
        </p:nvSpPr>
        <p:spPr bwMode="auto">
          <a:xfrm>
            <a:off x="22796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3" name="Rectangle 5"/>
          <p:cNvSpPr>
            <a:spLocks/>
          </p:cNvSpPr>
          <p:nvPr/>
        </p:nvSpPr>
        <p:spPr bwMode="auto">
          <a:xfrm>
            <a:off x="2392363" y="5354964"/>
            <a:ext cx="495328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MAC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src</a:t>
            </a:r>
          </a:p>
        </p:txBody>
      </p:sp>
      <p:sp>
        <p:nvSpPr>
          <p:cNvPr id="119814" name="Rectangle 6"/>
          <p:cNvSpPr>
            <a:spLocks/>
          </p:cNvSpPr>
          <p:nvPr/>
        </p:nvSpPr>
        <p:spPr bwMode="auto">
          <a:xfrm>
            <a:off x="30384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5" name="Rectangle 7"/>
          <p:cNvSpPr>
            <a:spLocks/>
          </p:cNvSpPr>
          <p:nvPr/>
        </p:nvSpPr>
        <p:spPr bwMode="auto">
          <a:xfrm>
            <a:off x="3154363" y="5354964"/>
            <a:ext cx="495328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MAC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dst</a:t>
            </a:r>
          </a:p>
        </p:txBody>
      </p:sp>
      <p:sp>
        <p:nvSpPr>
          <p:cNvPr id="119816" name="Rectangle 8"/>
          <p:cNvSpPr>
            <a:spLocks/>
          </p:cNvSpPr>
          <p:nvPr/>
        </p:nvSpPr>
        <p:spPr bwMode="auto">
          <a:xfrm>
            <a:off x="37687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7" name="Rectangle 9"/>
          <p:cNvSpPr>
            <a:spLocks/>
          </p:cNvSpPr>
          <p:nvPr/>
        </p:nvSpPr>
        <p:spPr bwMode="auto">
          <a:xfrm>
            <a:off x="3956050" y="5354964"/>
            <a:ext cx="413575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Eth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type</a:t>
            </a:r>
          </a:p>
        </p:txBody>
      </p:sp>
      <p:sp>
        <p:nvSpPr>
          <p:cNvPr id="119818" name="Rectangle 10"/>
          <p:cNvSpPr>
            <a:spLocks/>
          </p:cNvSpPr>
          <p:nvPr/>
        </p:nvSpPr>
        <p:spPr bwMode="auto">
          <a:xfrm>
            <a:off x="15176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9" name="Rectangle 11"/>
          <p:cNvSpPr>
            <a:spLocks/>
          </p:cNvSpPr>
          <p:nvPr/>
        </p:nvSpPr>
        <p:spPr bwMode="auto">
          <a:xfrm>
            <a:off x="1598613" y="5354964"/>
            <a:ext cx="593111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VLAN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ID</a:t>
            </a:r>
          </a:p>
        </p:txBody>
      </p:sp>
      <p:sp>
        <p:nvSpPr>
          <p:cNvPr id="119820" name="Rectangle 12"/>
          <p:cNvSpPr>
            <a:spLocks/>
          </p:cNvSpPr>
          <p:nvPr/>
        </p:nvSpPr>
        <p:spPr bwMode="auto">
          <a:xfrm>
            <a:off x="45180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1" name="Rectangle 13"/>
          <p:cNvSpPr>
            <a:spLocks/>
          </p:cNvSpPr>
          <p:nvPr/>
        </p:nvSpPr>
        <p:spPr bwMode="auto">
          <a:xfrm>
            <a:off x="4724400" y="5354964"/>
            <a:ext cx="327013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Src</a:t>
            </a:r>
          </a:p>
        </p:txBody>
      </p:sp>
      <p:sp>
        <p:nvSpPr>
          <p:cNvPr id="119822" name="Rectangle 14"/>
          <p:cNvSpPr>
            <a:spLocks/>
          </p:cNvSpPr>
          <p:nvPr/>
        </p:nvSpPr>
        <p:spPr bwMode="auto">
          <a:xfrm>
            <a:off x="52863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3" name="Rectangle 15"/>
          <p:cNvSpPr>
            <a:spLocks/>
          </p:cNvSpPr>
          <p:nvPr/>
        </p:nvSpPr>
        <p:spPr bwMode="auto">
          <a:xfrm>
            <a:off x="5465763" y="5354964"/>
            <a:ext cx="327013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Dst</a:t>
            </a:r>
          </a:p>
        </p:txBody>
      </p:sp>
      <p:sp>
        <p:nvSpPr>
          <p:cNvPr id="119824" name="Rectangle 16"/>
          <p:cNvSpPr>
            <a:spLocks/>
          </p:cNvSpPr>
          <p:nvPr/>
        </p:nvSpPr>
        <p:spPr bwMode="auto">
          <a:xfrm>
            <a:off x="604520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5" name="Rectangle 17"/>
          <p:cNvSpPr>
            <a:spLocks/>
          </p:cNvSpPr>
          <p:nvPr/>
        </p:nvSpPr>
        <p:spPr bwMode="auto">
          <a:xfrm>
            <a:off x="6196013" y="5354964"/>
            <a:ext cx="400751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 err="1">
                <a:ea typeface="Arial" charset="0"/>
                <a:cs typeface="Arial" charset="0"/>
              </a:rPr>
              <a:t>Prot</a:t>
            </a:r>
            <a:endParaRPr lang="en-US" altLang="x-none" sz="1700" b="0" dirty="0">
              <a:ea typeface="Arial" charset="0"/>
              <a:cs typeface="Arial" charset="0"/>
            </a:endParaRPr>
          </a:p>
        </p:txBody>
      </p:sp>
      <p:sp>
        <p:nvSpPr>
          <p:cNvPr id="119826" name="Rectangle 18"/>
          <p:cNvSpPr>
            <a:spLocks/>
          </p:cNvSpPr>
          <p:nvPr/>
        </p:nvSpPr>
        <p:spPr bwMode="auto">
          <a:xfrm>
            <a:off x="68040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7" name="Rectangle 19"/>
          <p:cNvSpPr>
            <a:spLocks/>
          </p:cNvSpPr>
          <p:nvPr/>
        </p:nvSpPr>
        <p:spPr bwMode="auto">
          <a:xfrm>
            <a:off x="6911975" y="5354964"/>
            <a:ext cx="485710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TCP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sport</a:t>
            </a:r>
          </a:p>
        </p:txBody>
      </p:sp>
      <p:sp>
        <p:nvSpPr>
          <p:cNvPr id="119828" name="Rectangle 20"/>
          <p:cNvSpPr>
            <a:spLocks/>
          </p:cNvSpPr>
          <p:nvPr/>
        </p:nvSpPr>
        <p:spPr bwMode="auto">
          <a:xfrm>
            <a:off x="75723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9" name="Rectangle 21"/>
          <p:cNvSpPr>
            <a:spLocks/>
          </p:cNvSpPr>
          <p:nvPr/>
        </p:nvSpPr>
        <p:spPr bwMode="auto">
          <a:xfrm>
            <a:off x="7661275" y="5354964"/>
            <a:ext cx="498534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TCP</a:t>
            </a:r>
          </a:p>
          <a:p>
            <a:r>
              <a:rPr lang="en-US" altLang="x-none" sz="1700" b="0" dirty="0" err="1">
                <a:ea typeface="Arial" charset="0"/>
                <a:cs typeface="Arial" charset="0"/>
              </a:rPr>
              <a:t>dport</a:t>
            </a:r>
            <a:endParaRPr lang="en-US" altLang="x-none" sz="1700" b="0" dirty="0">
              <a:ea typeface="Arial" charset="0"/>
              <a:cs typeface="Arial" charset="0"/>
            </a:endParaRPr>
          </a:p>
        </p:txBody>
      </p:sp>
      <p:sp>
        <p:nvSpPr>
          <p:cNvPr id="119831" name="Rectangle 23"/>
          <p:cNvSpPr>
            <a:spLocks/>
          </p:cNvSpPr>
          <p:nvPr/>
        </p:nvSpPr>
        <p:spPr bwMode="auto">
          <a:xfrm>
            <a:off x="1127125" y="1891119"/>
            <a:ext cx="500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dirty="0">
                <a:ea typeface="Arial" charset="0"/>
                <a:cs typeface="Arial" charset="0"/>
              </a:rPr>
              <a:t>Rule</a:t>
            </a:r>
          </a:p>
        </p:txBody>
      </p:sp>
      <p:sp>
        <p:nvSpPr>
          <p:cNvPr id="119832" name="Rectangle 24"/>
          <p:cNvSpPr>
            <a:spLocks/>
          </p:cNvSpPr>
          <p:nvPr/>
        </p:nvSpPr>
        <p:spPr bwMode="auto">
          <a:xfrm>
            <a:off x="2232025" y="1687513"/>
            <a:ext cx="1446213" cy="687387"/>
          </a:xfrm>
          <a:prstGeom prst="rect">
            <a:avLst/>
          </a:prstGeom>
          <a:solidFill>
            <a:srgbClr val="D3A600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33" name="Rectangle 25"/>
          <p:cNvSpPr>
            <a:spLocks/>
          </p:cNvSpPr>
          <p:nvPr/>
        </p:nvSpPr>
        <p:spPr bwMode="auto">
          <a:xfrm>
            <a:off x="2405063" y="1891119"/>
            <a:ext cx="718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>
                <a:ea typeface="Arial" charset="0"/>
                <a:cs typeface="Arial" charset="0"/>
              </a:rPr>
              <a:t>Action</a:t>
            </a:r>
          </a:p>
        </p:txBody>
      </p:sp>
      <p:sp>
        <p:nvSpPr>
          <p:cNvPr id="119834" name="Rectangle 26"/>
          <p:cNvSpPr>
            <a:spLocks/>
          </p:cNvSpPr>
          <p:nvPr/>
        </p:nvSpPr>
        <p:spPr bwMode="auto">
          <a:xfrm>
            <a:off x="3678238" y="1687513"/>
            <a:ext cx="1447800" cy="687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35" name="Rectangle 27"/>
          <p:cNvSpPr>
            <a:spLocks/>
          </p:cNvSpPr>
          <p:nvPr/>
        </p:nvSpPr>
        <p:spPr bwMode="auto">
          <a:xfrm>
            <a:off x="3998913" y="1891119"/>
            <a:ext cx="56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dirty="0">
                <a:solidFill>
                  <a:schemeClr val="bg1"/>
                </a:solidFill>
                <a:ea typeface="Arial" charset="0"/>
                <a:cs typeface="Arial" charset="0"/>
              </a:rPr>
              <a:t>Stats</a:t>
            </a:r>
          </a:p>
        </p:txBody>
      </p:sp>
      <p:sp>
        <p:nvSpPr>
          <p:cNvPr id="119836" name="Rectangle 28"/>
          <p:cNvSpPr>
            <a:spLocks/>
          </p:cNvSpPr>
          <p:nvPr/>
        </p:nvSpPr>
        <p:spPr bwMode="auto">
          <a:xfrm>
            <a:off x="1884363" y="3152775"/>
            <a:ext cx="5634037" cy="1776413"/>
          </a:xfrm>
          <a:prstGeom prst="rect">
            <a:avLst/>
          </a:prstGeom>
          <a:solidFill>
            <a:srgbClr val="D3A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357188" indent="-3302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Forward packet to port(s)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Encapsulate and forward to controller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Drop packet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Send to normal processing pipeline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Modify Fields</a:t>
            </a:r>
          </a:p>
        </p:txBody>
      </p:sp>
      <p:sp>
        <p:nvSpPr>
          <p:cNvPr id="119837" name="Line 30"/>
          <p:cNvSpPr>
            <a:spLocks noChangeShapeType="1"/>
          </p:cNvSpPr>
          <p:nvPr/>
        </p:nvSpPr>
        <p:spPr bwMode="auto">
          <a:xfrm>
            <a:off x="1217613" y="2438400"/>
            <a:ext cx="1587" cy="2892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38" name="Line 31"/>
          <p:cNvSpPr>
            <a:spLocks noChangeShapeType="1"/>
          </p:cNvSpPr>
          <p:nvPr/>
        </p:nvSpPr>
        <p:spPr bwMode="auto">
          <a:xfrm>
            <a:off x="2759075" y="2374900"/>
            <a:ext cx="1588" cy="7588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39" name="Rectangle 32"/>
          <p:cNvSpPr>
            <a:spLocks/>
          </p:cNvSpPr>
          <p:nvPr/>
        </p:nvSpPr>
        <p:spPr bwMode="auto">
          <a:xfrm>
            <a:off x="3830638" y="2625725"/>
            <a:ext cx="3332162" cy="38417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40" name="Rectangle 33"/>
          <p:cNvSpPr>
            <a:spLocks/>
          </p:cNvSpPr>
          <p:nvPr/>
        </p:nvSpPr>
        <p:spPr bwMode="auto">
          <a:xfrm>
            <a:off x="3973513" y="2647742"/>
            <a:ext cx="30873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200" dirty="0">
                <a:solidFill>
                  <a:schemeClr val="bg1"/>
                </a:solidFill>
                <a:ea typeface="Arial" charset="0"/>
                <a:cs typeface="Arial" charset="0"/>
              </a:rPr>
              <a:t>Packet + byte counters</a:t>
            </a:r>
          </a:p>
        </p:txBody>
      </p:sp>
      <p:sp>
        <p:nvSpPr>
          <p:cNvPr id="119841" name="Line 34"/>
          <p:cNvSpPr>
            <a:spLocks noChangeShapeType="1"/>
          </p:cNvSpPr>
          <p:nvPr/>
        </p:nvSpPr>
        <p:spPr bwMode="auto">
          <a:xfrm rot="10800000" flipH="1">
            <a:off x="4214813" y="2374900"/>
            <a:ext cx="1587" cy="2317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43" name="文字方塊 29"/>
          <p:cNvSpPr txBox="1">
            <a:spLocks noChangeArrowheads="1"/>
          </p:cNvSpPr>
          <p:nvPr/>
        </p:nvSpPr>
        <p:spPr bwMode="auto">
          <a:xfrm>
            <a:off x="2454275" y="6261894"/>
            <a:ext cx="126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Link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19844" name="Group 37"/>
          <p:cNvGrpSpPr>
            <a:grpSpLocks/>
          </p:cNvGrpSpPr>
          <p:nvPr/>
        </p:nvGrpSpPr>
        <p:grpSpPr bwMode="auto">
          <a:xfrm>
            <a:off x="1550988" y="6029325"/>
            <a:ext cx="2917825" cy="234950"/>
            <a:chOff x="1392851" y="2310653"/>
            <a:chExt cx="3302446" cy="234913"/>
          </a:xfrm>
        </p:grpSpPr>
        <p:cxnSp>
          <p:nvCxnSpPr>
            <p:cNvPr id="119857" name="Straight Connector 3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8" name="Straight Connector 3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9" name="Straight Connector 4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60" name="Straight Connector 4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5" name="Group 42"/>
          <p:cNvGrpSpPr>
            <a:grpSpLocks/>
          </p:cNvGrpSpPr>
          <p:nvPr/>
        </p:nvGrpSpPr>
        <p:grpSpPr bwMode="auto">
          <a:xfrm>
            <a:off x="4564063" y="6030913"/>
            <a:ext cx="2211387" cy="234950"/>
            <a:chOff x="1392851" y="2310653"/>
            <a:chExt cx="3302446" cy="234913"/>
          </a:xfrm>
        </p:grpSpPr>
        <p:cxnSp>
          <p:nvCxnSpPr>
            <p:cNvPr id="119853" name="Straight Connector 43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4" name="Straight Connector 44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5" name="Straight Connector 45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6" name="Straight Connector 46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6" name="Group 47"/>
          <p:cNvGrpSpPr>
            <a:grpSpLocks/>
          </p:cNvGrpSpPr>
          <p:nvPr/>
        </p:nvGrpSpPr>
        <p:grpSpPr bwMode="auto">
          <a:xfrm>
            <a:off x="6942138" y="6029325"/>
            <a:ext cx="1376362" cy="214313"/>
            <a:chOff x="1392851" y="2310653"/>
            <a:chExt cx="3302446" cy="234913"/>
          </a:xfrm>
        </p:grpSpPr>
        <p:cxnSp>
          <p:nvCxnSpPr>
            <p:cNvPr id="119849" name="Straight Connector 4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0" name="Straight Connector 4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1" name="Straight Connector 5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2" name="Straight Connector 5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9847" name="文字方塊 29"/>
          <p:cNvSpPr txBox="1">
            <a:spLocks noChangeArrowheads="1"/>
          </p:cNvSpPr>
          <p:nvPr/>
        </p:nvSpPr>
        <p:spPr bwMode="auto">
          <a:xfrm>
            <a:off x="4845050" y="6261894"/>
            <a:ext cx="1697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Network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19848" name="文字方塊 29"/>
          <p:cNvSpPr txBox="1">
            <a:spLocks noChangeArrowheads="1"/>
          </p:cNvSpPr>
          <p:nvPr/>
        </p:nvSpPr>
        <p:spPr bwMode="auto">
          <a:xfrm>
            <a:off x="6392863" y="6261616"/>
            <a:ext cx="2349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Transport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808D7-CA4F-3246-B3F7-BBA2593D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5558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Forwarding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86200" cy="2971800"/>
          </a:xfrm>
        </p:spPr>
        <p:txBody>
          <a:bodyPr/>
          <a:lstStyle/>
          <a:p>
            <a:r>
              <a:rPr lang="en-US" sz="2400" dirty="0"/>
              <a:t>Router</a:t>
            </a:r>
          </a:p>
          <a:p>
            <a:pPr lvl="1"/>
            <a:r>
              <a:rPr lang="en-US" sz="2000" dirty="0"/>
              <a:t>Match: longest destination IP prefix</a:t>
            </a:r>
          </a:p>
          <a:p>
            <a:pPr lvl="1"/>
            <a:r>
              <a:rPr lang="en-US" sz="2000" dirty="0"/>
              <a:t>Action: forward out a link</a:t>
            </a:r>
          </a:p>
          <a:p>
            <a:r>
              <a:rPr lang="en-US" sz="2400" dirty="0"/>
              <a:t>Switch</a:t>
            </a:r>
          </a:p>
          <a:p>
            <a:pPr lvl="1"/>
            <a:r>
              <a:rPr lang="en-US" sz="2000" dirty="0"/>
              <a:t>Match: destination MAC address</a:t>
            </a:r>
          </a:p>
          <a:p>
            <a:pPr lvl="1"/>
            <a:r>
              <a:rPr lang="en-US" sz="2000" dirty="0"/>
              <a:t>Action: forward or flood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286000"/>
            <a:ext cx="3886200" cy="2971800"/>
          </a:xfrm>
        </p:spPr>
        <p:txBody>
          <a:bodyPr/>
          <a:lstStyle/>
          <a:p>
            <a:r>
              <a:rPr lang="en-US" sz="2400" dirty="0"/>
              <a:t>Firewall</a:t>
            </a:r>
          </a:p>
          <a:p>
            <a:pPr lvl="1"/>
            <a:r>
              <a:rPr lang="en-US" sz="2000" dirty="0"/>
              <a:t>Match: IP addresses and TCP/UDP port numbers</a:t>
            </a:r>
          </a:p>
          <a:p>
            <a:pPr lvl="1"/>
            <a:r>
              <a:rPr lang="en-US" sz="2000" dirty="0"/>
              <a:t>Action: permit or deny </a:t>
            </a:r>
          </a:p>
          <a:p>
            <a:r>
              <a:rPr lang="en-US" sz="2400" dirty="0"/>
              <a:t>NAT</a:t>
            </a:r>
          </a:p>
          <a:p>
            <a:pPr lvl="1"/>
            <a:r>
              <a:rPr lang="en-US" sz="2000" dirty="0"/>
              <a:t>Match: IP address and port</a:t>
            </a:r>
          </a:p>
          <a:p>
            <a:pPr lvl="1"/>
            <a:r>
              <a:rPr lang="en-US" sz="2000" dirty="0"/>
              <a:t>Action: rewrite address and port</a:t>
            </a:r>
          </a:p>
          <a:p>
            <a:endParaRPr lang="en-US" sz="2400" dirty="0"/>
          </a:p>
        </p:txBody>
      </p:sp>
      <p:sp>
        <p:nvSpPr>
          <p:cNvPr id="123909" name="TextBox 1"/>
          <p:cNvSpPr txBox="1">
            <a:spLocks noChangeArrowheads="1"/>
          </p:cNvSpPr>
          <p:nvPr/>
        </p:nvSpPr>
        <p:spPr bwMode="auto">
          <a:xfrm>
            <a:off x="660545" y="1458913"/>
            <a:ext cx="78229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algn="ctr">
              <a:buClr>
                <a:srgbClr val="000090"/>
              </a:buClr>
              <a:buSzPct val="100000"/>
            </a:pPr>
            <a:r>
              <a:rPr lang="en-US" altLang="x-none" sz="2800" b="0" dirty="0">
                <a:solidFill>
                  <a:srgbClr val="0000FF"/>
                </a:solidFill>
                <a:ea typeface="Arial" charset="0"/>
                <a:cs typeface="Arial" charset="0"/>
              </a:rPr>
              <a:t>Match + Action:</a:t>
            </a:r>
            <a:r>
              <a:rPr lang="en-US" altLang="x-none" sz="2800" b="0" dirty="0">
                <a:solidFill>
                  <a:schemeClr val="accent2"/>
                </a:solidFill>
                <a:ea typeface="Arial" charset="0"/>
                <a:cs typeface="Arial" charset="0"/>
              </a:rPr>
              <a:t> unifies different kinds of devices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8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field of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 networking today is largely the study of the Internet</a:t>
            </a:r>
          </a:p>
          <a:p>
            <a:pPr lvl="1"/>
            <a:r>
              <a:rPr lang="en-US" dirty="0"/>
              <a:t>Perhaps the only history class many will take in CS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1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537763" y="1557337"/>
            <a:ext cx="2997200" cy="1262063"/>
            <a:chOff x="637575" y="1263648"/>
            <a:chExt cx="2998252" cy="1261939"/>
          </a:xfrm>
        </p:grpSpPr>
        <p:sp>
          <p:nvSpPr>
            <p:cNvPr id="197" name="Freeform 196"/>
            <p:cNvSpPr/>
            <p:nvPr/>
          </p:nvSpPr>
          <p:spPr>
            <a:xfrm flipV="1">
              <a:off x="678864" y="2160498"/>
              <a:ext cx="2956963" cy="36508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3018 w 2975668"/>
                <a:gd name="connsiteY0" fmla="*/ 443744 h 443744"/>
                <a:gd name="connsiteX1" fmla="*/ 2225518 w 2975668"/>
                <a:gd name="connsiteY1" fmla="*/ 210910 h 443744"/>
                <a:gd name="connsiteX2" fmla="*/ 2957279 w 2975668"/>
                <a:gd name="connsiteY2" fmla="*/ 79158 h 443744"/>
                <a:gd name="connsiteX3" fmla="*/ 2754685 w 2975668"/>
                <a:gd name="connsiteY3" fmla="*/ 20410 h 443744"/>
                <a:gd name="connsiteX4" fmla="*/ 2747322 w 2975668"/>
                <a:gd name="connsiteY4" fmla="*/ 436381 h 443744"/>
                <a:gd name="connsiteX5" fmla="*/ 3018 w 2975668"/>
                <a:gd name="connsiteY5" fmla="*/ 443744 h 443744"/>
                <a:gd name="connsiteX0" fmla="*/ 3018 w 2957279"/>
                <a:gd name="connsiteY0" fmla="*/ 454405 h 454405"/>
                <a:gd name="connsiteX1" fmla="*/ 2225518 w 2957279"/>
                <a:gd name="connsiteY1" fmla="*/ 221571 h 454405"/>
                <a:gd name="connsiteX2" fmla="*/ 2957279 w 2957279"/>
                <a:gd name="connsiteY2" fmla="*/ 89819 h 454405"/>
                <a:gd name="connsiteX3" fmla="*/ 2754685 w 2957279"/>
                <a:gd name="connsiteY3" fmla="*/ 31071 h 454405"/>
                <a:gd name="connsiteX4" fmla="*/ 2747322 w 2957279"/>
                <a:gd name="connsiteY4" fmla="*/ 447042 h 454405"/>
                <a:gd name="connsiteX5" fmla="*/ 3018 w 2957279"/>
                <a:gd name="connsiteY5" fmla="*/ 454405 h 454405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54685 w 2957279"/>
                <a:gd name="connsiteY3" fmla="*/ 7282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364586 h 364586"/>
                <a:gd name="connsiteX1" fmla="*/ 2225518 w 2957279"/>
                <a:gd name="connsiteY1" fmla="*/ 131752 h 364586"/>
                <a:gd name="connsiteX2" fmla="*/ 2957279 w 2957279"/>
                <a:gd name="connsiteY2" fmla="*/ 0 h 364586"/>
                <a:gd name="connsiteX3" fmla="*/ 2780603 w 2957279"/>
                <a:gd name="connsiteY3" fmla="*/ 138232 h 364586"/>
                <a:gd name="connsiteX4" fmla="*/ 2747322 w 2957279"/>
                <a:gd name="connsiteY4" fmla="*/ 357223 h 364586"/>
                <a:gd name="connsiteX5" fmla="*/ 3018 w 2957279"/>
                <a:gd name="connsiteY5" fmla="*/ 364586 h 36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7279" h="364586">
                  <a:moveTo>
                    <a:pt x="3018" y="364586"/>
                  </a:moveTo>
                  <a:cubicBezTo>
                    <a:pt x="-83949" y="327008"/>
                    <a:pt x="1733141" y="192516"/>
                    <a:pt x="2225518" y="131752"/>
                  </a:cubicBezTo>
                  <a:cubicBezTo>
                    <a:pt x="2717895" y="70988"/>
                    <a:pt x="2402554" y="114689"/>
                    <a:pt x="2957279" y="0"/>
                  </a:cubicBezTo>
                  <a:cubicBezTo>
                    <a:pt x="2832942" y="71922"/>
                    <a:pt x="2815596" y="78695"/>
                    <a:pt x="2780603" y="138232"/>
                  </a:cubicBezTo>
                  <a:cubicBezTo>
                    <a:pt x="2745610" y="197769"/>
                    <a:pt x="2727394" y="213043"/>
                    <a:pt x="2747322" y="357223"/>
                  </a:cubicBezTo>
                  <a:lnTo>
                    <a:pt x="3018" y="3645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 dirty="0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75" name="Group 188"/>
            <p:cNvGrpSpPr>
              <a:grpSpLocks/>
            </p:cNvGrpSpPr>
            <p:nvPr/>
          </p:nvGrpSpPr>
          <p:grpSpPr bwMode="auto">
            <a:xfrm>
              <a:off x="637575" y="1263648"/>
              <a:ext cx="2833213" cy="916517"/>
              <a:chOff x="-994833" y="4042832"/>
              <a:chExt cx="2833213" cy="916517"/>
            </a:xfrm>
          </p:grpSpPr>
          <p:sp>
            <p:nvSpPr>
              <p:cNvPr id="190" name="Rectangle 189"/>
              <p:cNvSpPr/>
              <p:nvPr/>
            </p:nvSpPr>
            <p:spPr bwMode="auto">
              <a:xfrm>
                <a:off x="-977364" y="4042832"/>
                <a:ext cx="2775924" cy="9158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77" name="TextBox 190"/>
              <p:cNvSpPr txBox="1">
                <a:spLocks noChangeArrowheads="1"/>
              </p:cNvSpPr>
              <p:nvPr/>
            </p:nvSpPr>
            <p:spPr bwMode="auto">
              <a:xfrm>
                <a:off x="-931177" y="4360336"/>
                <a:ext cx="1646504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IP Src = 10.3.*.*</a:t>
                </a:r>
              </a:p>
              <a:p>
                <a:r>
                  <a:rPr lang="en-US" altLang="x-none" sz="1600"/>
                  <a:t>IP Dst = 10.2.*.*</a:t>
                </a:r>
              </a:p>
            </p:txBody>
          </p:sp>
          <p:sp>
            <p:nvSpPr>
              <p:cNvPr id="125078" name="TextBox 191"/>
              <p:cNvSpPr txBox="1">
                <a:spLocks noChangeArrowheads="1"/>
              </p:cNvSpPr>
              <p:nvPr/>
            </p:nvSpPr>
            <p:spPr bwMode="auto">
              <a:xfrm>
                <a:off x="718763" y="449156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forward(3)</a:t>
                </a:r>
              </a:p>
            </p:txBody>
          </p:sp>
          <p:cxnSp>
            <p:nvCxnSpPr>
              <p:cNvPr id="125079" name="Straight Connector 192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80" name="TextBox 193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81" name="TextBox 194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82" name="Straight Connector 195"/>
              <p:cNvCxnSpPr>
                <a:cxnSpLocks noChangeShapeType="1"/>
              </p:cNvCxnSpPr>
              <p:nvPr/>
            </p:nvCxnSpPr>
            <p:spPr bwMode="auto">
              <a:xfrm>
                <a:off x="738264" y="4049182"/>
                <a:ext cx="1" cy="904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5956300" y="4510088"/>
            <a:ext cx="2894013" cy="2022475"/>
            <a:chOff x="5956617" y="4509743"/>
            <a:chExt cx="2893901" cy="2022127"/>
          </a:xfrm>
        </p:grpSpPr>
        <p:sp>
          <p:nvSpPr>
            <p:cNvPr id="208" name="Freeform 207"/>
            <p:cNvSpPr/>
            <p:nvPr/>
          </p:nvSpPr>
          <p:spPr>
            <a:xfrm flipH="1">
              <a:off x="5956617" y="4509743"/>
              <a:ext cx="2838340" cy="63012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979 w 2839117"/>
                <a:gd name="connsiteY0" fmla="*/ 630630 h 630630"/>
                <a:gd name="connsiteX1" fmla="*/ 2225479 w 2839117"/>
                <a:gd name="connsiteY1" fmla="*/ 397796 h 630630"/>
                <a:gd name="connsiteX2" fmla="*/ 2808948 w 2839117"/>
                <a:gd name="connsiteY2" fmla="*/ 4836 h 630630"/>
                <a:gd name="connsiteX3" fmla="*/ 2754646 w 2839117"/>
                <a:gd name="connsiteY3" fmla="*/ 207296 h 630630"/>
                <a:gd name="connsiteX4" fmla="*/ 2747283 w 2839117"/>
                <a:gd name="connsiteY4" fmla="*/ 623267 h 630630"/>
                <a:gd name="connsiteX5" fmla="*/ 2979 w 2839117"/>
                <a:gd name="connsiteY5" fmla="*/ 630630 h 63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9117" h="630630">
                  <a:moveTo>
                    <a:pt x="2979" y="630630"/>
                  </a:moveTo>
                  <a:cubicBezTo>
                    <a:pt x="-83988" y="593052"/>
                    <a:pt x="1757818" y="502095"/>
                    <a:pt x="2225479" y="397796"/>
                  </a:cubicBezTo>
                  <a:cubicBezTo>
                    <a:pt x="2693140" y="293497"/>
                    <a:pt x="2720754" y="36586"/>
                    <a:pt x="2808948" y="4836"/>
                  </a:cubicBezTo>
                  <a:cubicBezTo>
                    <a:pt x="2897142" y="-26914"/>
                    <a:pt x="2764923" y="104224"/>
                    <a:pt x="2754646" y="207296"/>
                  </a:cubicBezTo>
                  <a:cubicBezTo>
                    <a:pt x="2744369" y="310368"/>
                    <a:pt x="2727355" y="479087"/>
                    <a:pt x="2747283" y="623267"/>
                  </a:cubicBezTo>
                  <a:lnTo>
                    <a:pt x="2979" y="63063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64" name="Group 197"/>
            <p:cNvGrpSpPr>
              <a:grpSpLocks/>
            </p:cNvGrpSpPr>
            <p:nvPr/>
          </p:nvGrpSpPr>
          <p:grpSpPr bwMode="auto">
            <a:xfrm>
              <a:off x="6031592" y="5137149"/>
              <a:ext cx="2818926" cy="1394721"/>
              <a:chOff x="-999973" y="4042833"/>
              <a:chExt cx="2818926" cy="1394721"/>
            </a:xfrm>
          </p:grpSpPr>
          <p:sp>
            <p:nvSpPr>
              <p:cNvPr id="199" name="Rectangle 198"/>
              <p:cNvSpPr/>
              <p:nvPr/>
            </p:nvSpPr>
            <p:spPr bwMode="auto">
              <a:xfrm>
                <a:off x="-978114" y="4042381"/>
                <a:ext cx="2778018" cy="134438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66" name="TextBox 199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71503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ingress port = 2</a:t>
                </a:r>
              </a:p>
              <a:p>
                <a:r>
                  <a:rPr lang="en-US" altLang="x-none" sz="1600"/>
                  <a:t>IP Dst = 10.2.0.3</a:t>
                </a:r>
              </a:p>
              <a:p>
                <a:r>
                  <a:rPr lang="en-US" altLang="x-none" sz="1600"/>
                  <a:t>ingress port = 2</a:t>
                </a:r>
              </a:p>
              <a:p>
                <a:r>
                  <a:rPr lang="en-US" altLang="x-none" sz="1600"/>
                  <a:t>IP Dst = 10.2.0.4</a:t>
                </a:r>
              </a:p>
            </p:txBody>
          </p:sp>
          <p:sp>
            <p:nvSpPr>
              <p:cNvPr id="125067" name="TextBox 200"/>
              <p:cNvSpPr txBox="1">
                <a:spLocks noChangeArrowheads="1"/>
              </p:cNvSpPr>
              <p:nvPr/>
            </p:nvSpPr>
            <p:spPr bwMode="auto">
              <a:xfrm>
                <a:off x="671327" y="4474229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forward(3)</a:t>
                </a:r>
              </a:p>
            </p:txBody>
          </p:sp>
          <p:cxnSp>
            <p:nvCxnSpPr>
              <p:cNvPr id="125068" name="Straight Connector 201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9" name="TextBox 202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70" name="TextBox 203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71" name="Straight Connector 204"/>
              <p:cNvCxnSpPr>
                <a:cxnSpLocks noChangeShapeType="1"/>
              </p:cNvCxnSpPr>
              <p:nvPr/>
            </p:nvCxnSpPr>
            <p:spPr bwMode="auto">
              <a:xfrm>
                <a:off x="660503" y="4042833"/>
                <a:ext cx="4690" cy="1349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072" name="Straight Connector 205"/>
              <p:cNvCxnSpPr>
                <a:cxnSpLocks noChangeShapeType="1"/>
              </p:cNvCxnSpPr>
              <p:nvPr/>
            </p:nvCxnSpPr>
            <p:spPr bwMode="auto">
              <a:xfrm>
                <a:off x="-975047" y="4896787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73" name="TextBox 206"/>
              <p:cNvSpPr txBox="1">
                <a:spLocks noChangeArrowheads="1"/>
              </p:cNvSpPr>
              <p:nvPr/>
            </p:nvSpPr>
            <p:spPr bwMode="auto">
              <a:xfrm>
                <a:off x="670712" y="497344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forward(4)</a:t>
                </a:r>
              </a:p>
            </p:txBody>
          </p:sp>
        </p:grp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587375" y="4570413"/>
            <a:ext cx="3089275" cy="2001837"/>
            <a:chOff x="587526" y="4569769"/>
            <a:chExt cx="3089750" cy="2002482"/>
          </a:xfrm>
        </p:grpSpPr>
        <p:sp>
          <p:nvSpPr>
            <p:cNvPr id="52" name="Freeform 51"/>
            <p:cNvSpPr/>
            <p:nvPr/>
          </p:nvSpPr>
          <p:spPr>
            <a:xfrm>
              <a:off x="631983" y="4569769"/>
              <a:ext cx="3045293" cy="849586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5074" h="848898">
                  <a:moveTo>
                    <a:pt x="2799" y="848898"/>
                  </a:moveTo>
                  <a:cubicBezTo>
                    <a:pt x="-84168" y="811320"/>
                    <a:pt x="1881874" y="743370"/>
                    <a:pt x="2225299" y="616064"/>
                  </a:cubicBezTo>
                  <a:cubicBezTo>
                    <a:pt x="2568724" y="488758"/>
                    <a:pt x="2941438" y="33981"/>
                    <a:pt x="3029632" y="2231"/>
                  </a:cubicBezTo>
                  <a:cubicBezTo>
                    <a:pt x="3117826" y="-29519"/>
                    <a:pt x="2801554" y="285680"/>
                    <a:pt x="2754466" y="425564"/>
                  </a:cubicBezTo>
                  <a:cubicBezTo>
                    <a:pt x="2707378" y="565448"/>
                    <a:pt x="2727175" y="697355"/>
                    <a:pt x="2747103" y="841535"/>
                  </a:cubicBezTo>
                  <a:lnTo>
                    <a:pt x="2799" y="8488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55" name="Group 50"/>
            <p:cNvGrpSpPr>
              <a:grpSpLocks/>
            </p:cNvGrpSpPr>
            <p:nvPr/>
          </p:nvGrpSpPr>
          <p:grpSpPr bwMode="auto">
            <a:xfrm>
              <a:off x="587526" y="5408083"/>
              <a:ext cx="2799140" cy="1164168"/>
              <a:chOff x="-999973" y="4042832"/>
              <a:chExt cx="2799140" cy="1164168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-977745" y="4042988"/>
                <a:ext cx="2776965" cy="11640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57" name="TextBox 8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64650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ingress port = 1</a:t>
                </a:r>
              </a:p>
              <a:p>
                <a:r>
                  <a:rPr lang="en-US" altLang="x-none" sz="1600"/>
                  <a:t>IP Src = 10.3.*.*</a:t>
                </a:r>
              </a:p>
              <a:p>
                <a:r>
                  <a:rPr lang="en-US" altLang="x-none" sz="1600"/>
                  <a:t>IP Dst = 10.2.*.*</a:t>
                </a:r>
              </a:p>
            </p:txBody>
          </p:sp>
          <p:sp>
            <p:nvSpPr>
              <p:cNvPr id="125058" name="TextBox 183"/>
              <p:cNvSpPr txBox="1">
                <a:spLocks noChangeArrowheads="1"/>
              </p:cNvSpPr>
              <p:nvPr/>
            </p:nvSpPr>
            <p:spPr bwMode="auto">
              <a:xfrm>
                <a:off x="676427" y="4576235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forward(4)</a:t>
                </a:r>
              </a:p>
            </p:txBody>
          </p:sp>
          <p:cxnSp>
            <p:nvCxnSpPr>
              <p:cNvPr id="125059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0" name="TextBox 185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61" name="TextBox 186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62" name="Straight Connector 187"/>
              <p:cNvCxnSpPr>
                <a:cxnSpLocks noChangeShapeType="1"/>
              </p:cNvCxnSpPr>
              <p:nvPr/>
            </p:nvCxnSpPr>
            <p:spPr bwMode="auto">
              <a:xfrm>
                <a:off x="634998" y="4042833"/>
                <a:ext cx="0" cy="1164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249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OpenFlow example</a:t>
            </a:r>
          </a:p>
        </p:txBody>
      </p:sp>
      <p:cxnSp>
        <p:nvCxnSpPr>
          <p:cNvPr id="124934" name="Straight Connector 13"/>
          <p:cNvCxnSpPr>
            <a:cxnSpLocks noChangeShapeType="1"/>
          </p:cNvCxnSpPr>
          <p:nvPr/>
        </p:nvCxnSpPr>
        <p:spPr bwMode="auto">
          <a:xfrm>
            <a:off x="3760788" y="2562225"/>
            <a:ext cx="2157412" cy="184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5" name="Straight Connector 11"/>
          <p:cNvCxnSpPr>
            <a:cxnSpLocks noChangeShapeType="1"/>
          </p:cNvCxnSpPr>
          <p:nvPr/>
        </p:nvCxnSpPr>
        <p:spPr bwMode="auto">
          <a:xfrm>
            <a:off x="4040188" y="4497388"/>
            <a:ext cx="2046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6" name="Straight Connector 6"/>
          <p:cNvCxnSpPr>
            <a:cxnSpLocks noChangeShapeType="1"/>
          </p:cNvCxnSpPr>
          <p:nvPr/>
        </p:nvCxnSpPr>
        <p:spPr bwMode="auto">
          <a:xfrm>
            <a:off x="3841750" y="2690813"/>
            <a:ext cx="0" cy="157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7" name="Straight Connector 64"/>
          <p:cNvCxnSpPr>
            <a:cxnSpLocks noChangeShapeType="1"/>
          </p:cNvCxnSpPr>
          <p:nvPr/>
        </p:nvCxnSpPr>
        <p:spPr bwMode="auto">
          <a:xfrm flipH="1">
            <a:off x="3962400" y="3154363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>
          <a:xfrm flipH="1" flipV="1">
            <a:off x="3910013" y="4567238"/>
            <a:ext cx="6350" cy="6572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4338" y="4524375"/>
            <a:ext cx="53181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0" name="Group 44"/>
          <p:cNvGrpSpPr>
            <a:grpSpLocks/>
          </p:cNvGrpSpPr>
          <p:nvPr/>
        </p:nvGrpSpPr>
        <p:grpSpPr bwMode="auto">
          <a:xfrm>
            <a:off x="2355850" y="4043363"/>
            <a:ext cx="757238" cy="628650"/>
            <a:chOff x="-44" y="1473"/>
            <a:chExt cx="981" cy="1105"/>
          </a:xfrm>
        </p:grpSpPr>
        <p:pic>
          <p:nvPicPr>
            <p:cNvPr id="12505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41" name="Group 44"/>
          <p:cNvGrpSpPr>
            <a:grpSpLocks/>
          </p:cNvGrpSpPr>
          <p:nvPr/>
        </p:nvGrpSpPr>
        <p:grpSpPr bwMode="auto">
          <a:xfrm>
            <a:off x="3419475" y="4892675"/>
            <a:ext cx="757238" cy="628650"/>
            <a:chOff x="188" y="1473"/>
            <a:chExt cx="981" cy="1105"/>
          </a:xfrm>
        </p:grpSpPr>
        <p:pic>
          <p:nvPicPr>
            <p:cNvPr id="12505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1" name="Freeform 46"/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42" name="TextBox 9"/>
          <p:cNvSpPr txBox="1">
            <a:spLocks noChangeArrowheads="1"/>
          </p:cNvSpPr>
          <p:nvPr/>
        </p:nvSpPr>
        <p:spPr bwMode="auto">
          <a:xfrm>
            <a:off x="2500313" y="4548188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h1</a:t>
            </a:r>
          </a:p>
          <a:p>
            <a:pPr algn="ctr"/>
            <a:r>
              <a:rPr lang="en-US" altLang="x-none" sz="1400"/>
              <a:t>10.1.0.1</a:t>
            </a:r>
          </a:p>
          <a:p>
            <a:pPr algn="ctr"/>
            <a:endParaRPr lang="en-US" altLang="x-none" sz="1400"/>
          </a:p>
        </p:txBody>
      </p:sp>
      <p:sp>
        <p:nvSpPr>
          <p:cNvPr id="124943" name="TextBox 58"/>
          <p:cNvSpPr txBox="1">
            <a:spLocks noChangeArrowheads="1"/>
          </p:cNvSpPr>
          <p:nvPr/>
        </p:nvSpPr>
        <p:spPr bwMode="auto">
          <a:xfrm>
            <a:off x="4102100" y="4949825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h2</a:t>
            </a:r>
          </a:p>
          <a:p>
            <a:r>
              <a:rPr lang="en-US" altLang="x-none" sz="1400"/>
              <a:t>10.1.0.2</a:t>
            </a:r>
          </a:p>
          <a:p>
            <a:endParaRPr lang="en-US" altLang="x-none" sz="180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5608638" y="4568825"/>
            <a:ext cx="306387" cy="4905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362700" y="4448175"/>
            <a:ext cx="5318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6" name="Group 44"/>
          <p:cNvGrpSpPr>
            <a:grpSpLocks/>
          </p:cNvGrpSpPr>
          <p:nvPr/>
        </p:nvGrpSpPr>
        <p:grpSpPr bwMode="auto">
          <a:xfrm>
            <a:off x="6569075" y="4221163"/>
            <a:ext cx="757238" cy="628650"/>
            <a:chOff x="-44" y="1473"/>
            <a:chExt cx="981" cy="1105"/>
          </a:xfrm>
        </p:grpSpPr>
        <p:pic>
          <p:nvPicPr>
            <p:cNvPr id="12504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47" name="Group 44"/>
          <p:cNvGrpSpPr>
            <a:grpSpLocks/>
          </p:cNvGrpSpPr>
          <p:nvPr/>
        </p:nvGrpSpPr>
        <p:grpSpPr bwMode="auto">
          <a:xfrm>
            <a:off x="5091113" y="4835525"/>
            <a:ext cx="757237" cy="628650"/>
            <a:chOff x="-44" y="1473"/>
            <a:chExt cx="981" cy="1105"/>
          </a:xfrm>
        </p:grpSpPr>
        <p:pic>
          <p:nvPicPr>
            <p:cNvPr id="12504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48" name="TextBox 70"/>
          <p:cNvSpPr txBox="1">
            <a:spLocks noChangeArrowheads="1"/>
          </p:cNvSpPr>
          <p:nvPr/>
        </p:nvSpPr>
        <p:spPr bwMode="auto">
          <a:xfrm>
            <a:off x="7327900" y="4249738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h4</a:t>
            </a:r>
          </a:p>
          <a:p>
            <a:r>
              <a:rPr lang="en-US" altLang="x-none" sz="1400"/>
              <a:t>10.2.0.4</a:t>
            </a:r>
          </a:p>
          <a:p>
            <a:endParaRPr lang="en-US" altLang="x-none" sz="1800"/>
          </a:p>
        </p:txBody>
      </p:sp>
      <p:sp>
        <p:nvSpPr>
          <p:cNvPr id="124949" name="TextBox 71"/>
          <p:cNvSpPr txBox="1">
            <a:spLocks noChangeArrowheads="1"/>
          </p:cNvSpPr>
          <p:nvPr/>
        </p:nvSpPr>
        <p:spPr bwMode="auto">
          <a:xfrm>
            <a:off x="4981575" y="5389563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h3</a:t>
            </a:r>
          </a:p>
          <a:p>
            <a:r>
              <a:rPr lang="en-US" altLang="x-none" sz="1400"/>
              <a:t>10.2.0.3</a:t>
            </a:r>
          </a:p>
          <a:p>
            <a:endParaRPr lang="en-US" altLang="x-none" sz="1800"/>
          </a:p>
        </p:txBody>
      </p:sp>
      <p:cxnSp>
        <p:nvCxnSpPr>
          <p:cNvPr id="78" name="Straight Connector 77"/>
          <p:cNvCxnSpPr/>
          <p:nvPr/>
        </p:nvCxnSpPr>
        <p:spPr>
          <a:xfrm>
            <a:off x="2965450" y="2681288"/>
            <a:ext cx="70643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943350" y="2014538"/>
            <a:ext cx="0" cy="4746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52" name="Group 44"/>
          <p:cNvGrpSpPr>
            <a:grpSpLocks/>
          </p:cNvGrpSpPr>
          <p:nvPr/>
        </p:nvGrpSpPr>
        <p:grpSpPr bwMode="auto">
          <a:xfrm>
            <a:off x="3462338" y="1622425"/>
            <a:ext cx="757237" cy="628650"/>
            <a:chOff x="-44" y="1473"/>
            <a:chExt cx="981" cy="1105"/>
          </a:xfrm>
        </p:grpSpPr>
        <p:pic>
          <p:nvPicPr>
            <p:cNvPr id="12504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53" name="Group 44"/>
          <p:cNvGrpSpPr>
            <a:grpSpLocks/>
          </p:cNvGrpSpPr>
          <p:nvPr/>
        </p:nvGrpSpPr>
        <p:grpSpPr bwMode="auto">
          <a:xfrm>
            <a:off x="2408238" y="2455863"/>
            <a:ext cx="757237" cy="628650"/>
            <a:chOff x="-44" y="1473"/>
            <a:chExt cx="981" cy="1105"/>
          </a:xfrm>
        </p:grpSpPr>
        <p:pic>
          <p:nvPicPr>
            <p:cNvPr id="12504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54" name="TextBox 83"/>
          <p:cNvSpPr txBox="1">
            <a:spLocks noChangeArrowheads="1"/>
          </p:cNvSpPr>
          <p:nvPr/>
        </p:nvSpPr>
        <p:spPr bwMode="auto">
          <a:xfrm>
            <a:off x="2497138" y="2959100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h5</a:t>
            </a:r>
          </a:p>
          <a:p>
            <a:pPr algn="ctr"/>
            <a:r>
              <a:rPr lang="en-US" altLang="x-none" sz="1400"/>
              <a:t>10.3.0.5</a:t>
            </a:r>
          </a:p>
        </p:txBody>
      </p:sp>
      <p:sp>
        <p:nvSpPr>
          <p:cNvPr id="124955" name="TextBox 92"/>
          <p:cNvSpPr txBox="1">
            <a:spLocks noChangeArrowheads="1"/>
          </p:cNvSpPr>
          <p:nvPr/>
        </p:nvSpPr>
        <p:spPr bwMode="auto">
          <a:xfrm>
            <a:off x="3905250" y="39497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s1</a:t>
            </a:r>
          </a:p>
        </p:txBody>
      </p:sp>
      <p:sp>
        <p:nvSpPr>
          <p:cNvPr id="124956" name="TextBox 93"/>
          <p:cNvSpPr txBox="1">
            <a:spLocks noChangeArrowheads="1"/>
          </p:cNvSpPr>
          <p:nvPr/>
        </p:nvSpPr>
        <p:spPr bwMode="auto">
          <a:xfrm>
            <a:off x="6065838" y="3976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s2</a:t>
            </a:r>
          </a:p>
        </p:txBody>
      </p:sp>
      <p:sp>
        <p:nvSpPr>
          <p:cNvPr id="124957" name="TextBox 94"/>
          <p:cNvSpPr txBox="1">
            <a:spLocks noChangeArrowheads="1"/>
          </p:cNvSpPr>
          <p:nvPr/>
        </p:nvSpPr>
        <p:spPr bwMode="auto">
          <a:xfrm>
            <a:off x="4122738" y="21685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s3</a:t>
            </a:r>
          </a:p>
        </p:txBody>
      </p:sp>
      <p:cxnSp>
        <p:nvCxnSpPr>
          <p:cNvPr id="124958" name="Straight Connector 99"/>
          <p:cNvCxnSpPr>
            <a:cxnSpLocks noChangeShapeType="1"/>
          </p:cNvCxnSpPr>
          <p:nvPr/>
        </p:nvCxnSpPr>
        <p:spPr bwMode="auto">
          <a:xfrm>
            <a:off x="3962400" y="2871788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59" name="Straight Connector 102"/>
          <p:cNvCxnSpPr>
            <a:cxnSpLocks noChangeShapeType="1"/>
          </p:cNvCxnSpPr>
          <p:nvPr/>
        </p:nvCxnSpPr>
        <p:spPr bwMode="auto">
          <a:xfrm>
            <a:off x="5440363" y="3154363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960" name="TextBox 108"/>
          <p:cNvSpPr txBox="1">
            <a:spLocks noChangeArrowheads="1"/>
          </p:cNvSpPr>
          <p:nvPr/>
        </p:nvSpPr>
        <p:spPr bwMode="auto">
          <a:xfrm>
            <a:off x="3733800" y="2173288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1" name="TextBox 109"/>
          <p:cNvSpPr txBox="1">
            <a:spLocks noChangeArrowheads="1"/>
          </p:cNvSpPr>
          <p:nvPr/>
        </p:nvSpPr>
        <p:spPr bwMode="auto">
          <a:xfrm>
            <a:off x="3265488" y="2419350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62" name="TextBox 110"/>
          <p:cNvSpPr txBox="1">
            <a:spLocks noChangeArrowheads="1"/>
          </p:cNvSpPr>
          <p:nvPr/>
        </p:nvSpPr>
        <p:spPr bwMode="auto">
          <a:xfrm>
            <a:off x="3633788" y="275113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63" name="TextBox 111"/>
          <p:cNvSpPr txBox="1">
            <a:spLocks noChangeArrowheads="1"/>
          </p:cNvSpPr>
          <p:nvPr/>
        </p:nvSpPr>
        <p:spPr bwMode="auto">
          <a:xfrm>
            <a:off x="4111625" y="2687638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64" name="TextBox 112"/>
          <p:cNvSpPr txBox="1">
            <a:spLocks noChangeArrowheads="1"/>
          </p:cNvSpPr>
          <p:nvPr/>
        </p:nvSpPr>
        <p:spPr bwMode="auto">
          <a:xfrm>
            <a:off x="3636963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5" name="TextBox 113"/>
          <p:cNvSpPr txBox="1">
            <a:spLocks noChangeArrowheads="1"/>
          </p:cNvSpPr>
          <p:nvPr/>
        </p:nvSpPr>
        <p:spPr bwMode="auto">
          <a:xfrm>
            <a:off x="3279775" y="42767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66" name="TextBox 114"/>
          <p:cNvSpPr txBox="1">
            <a:spLocks noChangeArrowheads="1"/>
          </p:cNvSpPr>
          <p:nvPr/>
        </p:nvSpPr>
        <p:spPr bwMode="auto">
          <a:xfrm>
            <a:off x="3662363" y="462438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67" name="TextBox 115"/>
          <p:cNvSpPr txBox="1">
            <a:spLocks noChangeArrowheads="1"/>
          </p:cNvSpPr>
          <p:nvPr/>
        </p:nvSpPr>
        <p:spPr bwMode="auto">
          <a:xfrm>
            <a:off x="4170363" y="44370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68" name="TextBox 117"/>
          <p:cNvSpPr txBox="1">
            <a:spLocks noChangeArrowheads="1"/>
          </p:cNvSpPr>
          <p:nvPr/>
        </p:nvSpPr>
        <p:spPr bwMode="auto">
          <a:xfrm>
            <a:off x="5427663" y="408940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9" name="TextBox 118"/>
          <p:cNvSpPr txBox="1">
            <a:spLocks noChangeArrowheads="1"/>
          </p:cNvSpPr>
          <p:nvPr/>
        </p:nvSpPr>
        <p:spPr bwMode="auto">
          <a:xfrm>
            <a:off x="5399088" y="4437063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70" name="TextBox 119"/>
          <p:cNvSpPr txBox="1">
            <a:spLocks noChangeArrowheads="1"/>
          </p:cNvSpPr>
          <p:nvPr/>
        </p:nvSpPr>
        <p:spPr bwMode="auto">
          <a:xfrm>
            <a:off x="5765800" y="464185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71" name="TextBox 120"/>
          <p:cNvSpPr txBox="1">
            <a:spLocks noChangeArrowheads="1"/>
          </p:cNvSpPr>
          <p:nvPr/>
        </p:nvSpPr>
        <p:spPr bwMode="auto">
          <a:xfrm>
            <a:off x="6324600" y="4394200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72" name="TextBox 150"/>
          <p:cNvSpPr txBox="1">
            <a:spLocks noChangeArrowheads="1"/>
          </p:cNvSpPr>
          <p:nvPr/>
        </p:nvSpPr>
        <p:spPr bwMode="auto">
          <a:xfrm>
            <a:off x="4191000" y="1639888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h6</a:t>
            </a:r>
          </a:p>
          <a:p>
            <a:pPr algn="ctr"/>
            <a:r>
              <a:rPr lang="en-US" altLang="x-none" sz="1400"/>
              <a:t>10.3.0.6</a:t>
            </a:r>
          </a:p>
        </p:txBody>
      </p:sp>
      <p:grpSp>
        <p:nvGrpSpPr>
          <p:cNvPr id="124973" name="Group 7"/>
          <p:cNvGrpSpPr>
            <a:grpSpLocks/>
          </p:cNvGrpSpPr>
          <p:nvPr/>
        </p:nvGrpSpPr>
        <p:grpSpPr bwMode="auto">
          <a:xfrm>
            <a:off x="3511550" y="4257675"/>
            <a:ext cx="700088" cy="398463"/>
            <a:chOff x="1871277" y="1576300"/>
            <a:chExt cx="1128371" cy="437861"/>
          </a:xfrm>
        </p:grpSpPr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7" name="Oval 15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62" name="Straight Connector 161"/>
            <p:cNvCxnSpPr>
              <a:cxnSpLocks noChangeShapeType="1"/>
              <a:endCxn id="15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Straight Connector 16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4" name="Group 7"/>
          <p:cNvGrpSpPr>
            <a:grpSpLocks/>
          </p:cNvGrpSpPr>
          <p:nvPr/>
        </p:nvGrpSpPr>
        <p:grpSpPr bwMode="auto">
          <a:xfrm>
            <a:off x="5611813" y="4262438"/>
            <a:ext cx="700087" cy="398462"/>
            <a:chOff x="1871277" y="1576300"/>
            <a:chExt cx="1128371" cy="437861"/>
          </a:xfrm>
        </p:grpSpPr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 flipV="1">
              <a:off x="1873835" y="1694924"/>
              <a:ext cx="1125813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7" name="Oval 16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3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68" name="Freeform 167"/>
            <p:cNvSpPr/>
            <p:nvPr/>
          </p:nvSpPr>
          <p:spPr bwMode="auto">
            <a:xfrm>
              <a:off x="2160405" y="1673990"/>
              <a:ext cx="547555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04115" y="1633867"/>
              <a:ext cx="660136" cy="109902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4 w 3723451"/>
                <a:gd name="T5" fmla="*/ 61322 h 932950"/>
                <a:gd name="T6" fmla="*/ 532082 w 3723451"/>
                <a:gd name="T7" fmla="*/ 0 h 932950"/>
                <a:gd name="T8" fmla="*/ 660136 w 3723451"/>
                <a:gd name="T9" fmla="*/ 24402 h 932950"/>
                <a:gd name="T10" fmla="*/ 564865 w 3723451"/>
                <a:gd name="T11" fmla="*/ 54409 h 932950"/>
                <a:gd name="T12" fmla="*/ 534191 w 3723451"/>
                <a:gd name="T13" fmla="*/ 46319 h 932950"/>
                <a:gd name="T14" fmla="*/ 332754 w 3723451"/>
                <a:gd name="T15" fmla="*/ 109902 h 932950"/>
                <a:gd name="T16" fmla="*/ 126163 w 3723451"/>
                <a:gd name="T17" fmla="*/ 48658 h 932950"/>
                <a:gd name="T18" fmla="*/ 92761 w 3723451"/>
                <a:gd name="T19" fmla="*/ 55268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2539088" y="1728068"/>
              <a:ext cx="240515" cy="95946"/>
            </a:xfrm>
            <a:custGeom>
              <a:avLst/>
              <a:gdLst>
                <a:gd name="T0" fmla="*/ 0 w 1366596"/>
                <a:gd name="T1" fmla="*/ 0 h 809868"/>
                <a:gd name="T2" fmla="*/ 240515 w 1366596"/>
                <a:gd name="T3" fmla="*/ 74140 h 809868"/>
                <a:gd name="T4" fmla="*/ 152245 w 1366596"/>
                <a:gd name="T5" fmla="*/ 95946 h 809868"/>
                <a:gd name="T6" fmla="*/ 810 w 1366596"/>
                <a:gd name="T7" fmla="*/ 50699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2091322" y="1729813"/>
              <a:ext cx="237955" cy="97690"/>
            </a:xfrm>
            <a:custGeom>
              <a:avLst/>
              <a:gdLst>
                <a:gd name="T0" fmla="*/ 234707 w 1348191"/>
                <a:gd name="T1" fmla="*/ 0 h 791462"/>
                <a:gd name="T2" fmla="*/ 237955 w 1348191"/>
                <a:gd name="T3" fmla="*/ 47141 h 791462"/>
                <a:gd name="T4" fmla="*/ 86086 w 1348191"/>
                <a:gd name="T5" fmla="*/ 97690 h 791462"/>
                <a:gd name="T6" fmla="*/ 0 w 1348191"/>
                <a:gd name="T7" fmla="*/ 75539 h 791462"/>
                <a:gd name="T8" fmla="*/ 234707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72" name="Straight Connector 171"/>
            <p:cNvCxnSpPr>
              <a:cxnSpLocks noChangeShapeType="1"/>
              <a:endCxn id="167" idx="2"/>
            </p:cNvCxnSpPr>
            <p:nvPr/>
          </p:nvCxnSpPr>
          <p:spPr bwMode="auto">
            <a:xfrm flipH="1" flipV="1">
              <a:off x="1871277" y="1736791"/>
              <a:ext cx="2558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" name="Straight Connector 172"/>
            <p:cNvCxnSpPr>
              <a:cxnSpLocks noChangeShapeType="1"/>
            </p:cNvCxnSpPr>
            <p:nvPr/>
          </p:nvCxnSpPr>
          <p:spPr bwMode="auto">
            <a:xfrm flipH="1" flipV="1">
              <a:off x="2997090" y="1735046"/>
              <a:ext cx="2558" cy="12211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5" name="Group 7"/>
          <p:cNvGrpSpPr>
            <a:grpSpLocks/>
          </p:cNvGrpSpPr>
          <p:nvPr/>
        </p:nvGrpSpPr>
        <p:grpSpPr bwMode="auto">
          <a:xfrm>
            <a:off x="3562350" y="2403475"/>
            <a:ext cx="700088" cy="398463"/>
            <a:chOff x="1871277" y="1576300"/>
            <a:chExt cx="1128371" cy="437861"/>
          </a:xfrm>
        </p:grpSpPr>
        <p:sp>
          <p:nvSpPr>
            <p:cNvPr id="175" name="Oval 17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7" name="Oval 17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78" name="Freeform 17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82" name="Straight Connector 181"/>
            <p:cNvCxnSpPr>
              <a:cxnSpLocks noChangeShapeType="1"/>
              <a:endCxn id="17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" name="Straight Connector 18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80" name="Group 950"/>
          <p:cNvGrpSpPr>
            <a:grpSpLocks/>
          </p:cNvGrpSpPr>
          <p:nvPr/>
        </p:nvGrpSpPr>
        <p:grpSpPr bwMode="auto">
          <a:xfrm>
            <a:off x="5436230" y="2548511"/>
            <a:ext cx="350328" cy="632850"/>
            <a:chOff x="4140" y="429"/>
            <a:chExt cx="1425" cy="2396"/>
          </a:xfrm>
        </p:grpSpPr>
        <p:sp>
          <p:nvSpPr>
            <p:cNvPr id="124983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4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85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6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7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88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013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4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89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90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011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2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1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92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93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009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0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4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995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007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08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6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97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98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99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0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01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2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3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4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0000"/>
                </a:solidFill>
              </a:endParaRPr>
            </a:p>
          </p:txBody>
        </p:sp>
        <p:sp>
          <p:nvSpPr>
            <p:cNvPr id="125005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6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</p:grpSp>
      <p:sp>
        <p:nvSpPr>
          <p:cNvPr id="124977" name="TextBox 211"/>
          <p:cNvSpPr txBox="1">
            <a:spLocks noChangeArrowheads="1"/>
          </p:cNvSpPr>
          <p:nvPr/>
        </p:nvSpPr>
        <p:spPr bwMode="auto">
          <a:xfrm>
            <a:off x="5867400" y="1419225"/>
            <a:ext cx="31337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 b="0" dirty="0">
                <a:solidFill>
                  <a:srgbClr val="0000FF"/>
                </a:solidFill>
              </a:rPr>
              <a:t>Example</a:t>
            </a:r>
            <a:r>
              <a:rPr lang="en-US" altLang="x-none" sz="2000" b="0" dirty="0">
                <a:solidFill>
                  <a:schemeClr val="accent2"/>
                </a:solidFill>
              </a:rPr>
              <a:t>: datagrams from hosts h5 and h6 should be sent to h3 or h4, via s1 and from there to s2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4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7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 protocol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419600"/>
          </a:xfrm>
        </p:spPr>
        <p:txBody>
          <a:bodyPr/>
          <a:lstStyle/>
          <a:p>
            <a:r>
              <a:rPr lang="en-US" dirty="0"/>
              <a:t>Operates between controller, switch</a:t>
            </a:r>
          </a:p>
          <a:p>
            <a:r>
              <a:rPr lang="en-US" dirty="0"/>
              <a:t>TCP used to exchange messages</a:t>
            </a:r>
          </a:p>
          <a:p>
            <a:pPr lvl="1"/>
            <a:r>
              <a:rPr lang="en-US" dirty="0"/>
              <a:t>Optional encryption</a:t>
            </a:r>
          </a:p>
          <a:p>
            <a:r>
              <a:rPr lang="en-US" dirty="0"/>
              <a:t>Three classes of  OpenFlow messages:</a:t>
            </a:r>
          </a:p>
          <a:p>
            <a:pPr lvl="1"/>
            <a:r>
              <a:rPr lang="en-US" dirty="0"/>
              <a:t>Controller-to-switch</a:t>
            </a:r>
          </a:p>
          <a:p>
            <a:pPr lvl="1"/>
            <a:r>
              <a:rPr lang="en-US" dirty="0"/>
              <a:t>Asynchronous (switch to controller)</a:t>
            </a:r>
          </a:p>
          <a:p>
            <a:pPr lvl="1"/>
            <a:r>
              <a:rPr lang="en-US" dirty="0"/>
              <a:t>Symmetric (misc.)</a:t>
            </a:r>
          </a:p>
          <a:p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460628" y="1609563"/>
            <a:ext cx="3899341" cy="4096074"/>
            <a:chOff x="460628" y="2266890"/>
            <a:chExt cx="3899341" cy="4096074"/>
          </a:xfrm>
        </p:grpSpPr>
        <p:sp>
          <p:nvSpPr>
            <p:cNvPr id="105" name="Cloud 104"/>
            <p:cNvSpPr/>
            <p:nvPr/>
          </p:nvSpPr>
          <p:spPr>
            <a:xfrm>
              <a:off x="460628" y="4246149"/>
              <a:ext cx="3899341" cy="2116815"/>
            </a:xfrm>
            <a:prstGeom prst="cloud">
              <a:avLst/>
            </a:prstGeom>
            <a:noFill/>
            <a:ln>
              <a:solidFill>
                <a:srgbClr val="000090"/>
              </a:solidFill>
            </a:ln>
            <a:effectLst>
              <a:outerShdw blurRad="40000" dist="23000" dir="5400000" rotWithShape="0">
                <a:schemeClr val="accent6">
                  <a:lumMod val="40000"/>
                  <a:lumOff val="60000"/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1124345" y="4538650"/>
              <a:ext cx="1203228" cy="8190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124345" y="5357675"/>
              <a:ext cx="1203228" cy="64237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133750" y="4795599"/>
              <a:ext cx="319671" cy="10277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404480" y="4715303"/>
              <a:ext cx="1307416" cy="33724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2596747" y="5245260"/>
              <a:ext cx="1115149" cy="75478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950"/>
            <p:cNvGrpSpPr>
              <a:grpSpLocks/>
            </p:cNvGrpSpPr>
            <p:nvPr/>
          </p:nvGrpSpPr>
          <p:grpSpPr bwMode="auto">
            <a:xfrm>
              <a:off x="1839080" y="2785594"/>
              <a:ext cx="549038" cy="880838"/>
              <a:chOff x="4140" y="429"/>
              <a:chExt cx="1425" cy="2396"/>
            </a:xfrm>
          </p:grpSpPr>
          <p:sp>
            <p:nvSpPr>
              <p:cNvPr id="15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8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8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994856" y="2266890"/>
              <a:ext cx="27190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OpenFlow Controller</a:t>
              </a:r>
            </a:p>
          </p:txBody>
        </p:sp>
        <p:grpSp>
          <p:nvGrpSpPr>
            <p:cNvPr id="113" name="Group 327"/>
            <p:cNvGrpSpPr>
              <a:grpSpLocks/>
            </p:cNvGrpSpPr>
            <p:nvPr/>
          </p:nvGrpSpPr>
          <p:grpSpPr bwMode="auto">
            <a:xfrm>
              <a:off x="2112211" y="5801894"/>
              <a:ext cx="736172" cy="452961"/>
              <a:chOff x="1871277" y="1576300"/>
              <a:chExt cx="1128371" cy="437861"/>
            </a:xfrm>
          </p:grpSpPr>
          <p:sp>
            <p:nvSpPr>
              <p:cNvPr id="148" name="Oval 14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51" name="Freeform 15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" name="Freeform 15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" name="Freeform 15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4" name="Freeform 15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55" name="Straight Connector 154"/>
              <p:cNvCxnSpPr>
                <a:endCxn id="16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327"/>
            <p:cNvGrpSpPr>
              <a:grpSpLocks/>
            </p:cNvGrpSpPr>
            <p:nvPr/>
          </p:nvGrpSpPr>
          <p:grpSpPr bwMode="auto">
            <a:xfrm>
              <a:off x="3547978" y="4938294"/>
              <a:ext cx="736172" cy="452961"/>
              <a:chOff x="1871277" y="1576300"/>
              <a:chExt cx="1128371" cy="437861"/>
            </a:xfrm>
          </p:grpSpPr>
          <p:sp>
            <p:nvSpPr>
              <p:cNvPr id="139" name="Oval 138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2" name="Freeform 141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" name="Freeform 142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" name="Freeform 143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" name="Freeform 144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46" name="Straight Connector 145"/>
              <p:cNvCxnSpPr>
                <a:endCxn id="17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327"/>
            <p:cNvGrpSpPr>
              <a:grpSpLocks/>
            </p:cNvGrpSpPr>
            <p:nvPr/>
          </p:nvGrpSpPr>
          <p:grpSpPr bwMode="auto">
            <a:xfrm>
              <a:off x="665747" y="5144167"/>
              <a:ext cx="736172" cy="452961"/>
              <a:chOff x="1871277" y="1576300"/>
              <a:chExt cx="1128371" cy="437861"/>
            </a:xfrm>
          </p:grpSpPr>
          <p:sp>
            <p:nvSpPr>
              <p:cNvPr id="130" name="Oval 12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" name="Freeform 13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" name="Freeform 13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37" name="Straight Connector 136"/>
              <p:cNvCxnSpPr>
                <a:endCxn id="18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327"/>
            <p:cNvGrpSpPr>
              <a:grpSpLocks/>
            </p:cNvGrpSpPr>
            <p:nvPr/>
          </p:nvGrpSpPr>
          <p:grpSpPr bwMode="auto">
            <a:xfrm>
              <a:off x="1753937" y="4440989"/>
              <a:ext cx="736172" cy="452961"/>
              <a:chOff x="1871277" y="1576300"/>
              <a:chExt cx="1128371" cy="437861"/>
            </a:xfrm>
          </p:grpSpPr>
          <p:sp>
            <p:nvSpPr>
              <p:cNvPr id="121" name="Oval 12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4" name="Freeform 123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" name="Freeform 126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8" name="Straight Connector 127"/>
              <p:cNvCxnSpPr/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Up-Down Arrow 116"/>
            <p:cNvSpPr/>
            <p:nvPr/>
          </p:nvSpPr>
          <p:spPr>
            <a:xfrm rot="21141209">
              <a:off x="2269785" y="3718179"/>
              <a:ext cx="191874" cy="2107535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8" name="Up-Down Arrow 117"/>
            <p:cNvSpPr/>
            <p:nvPr/>
          </p:nvSpPr>
          <p:spPr>
            <a:xfrm>
              <a:off x="1974262" y="3714785"/>
              <a:ext cx="191874" cy="823865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9" name="Up-Down Arrow 118"/>
            <p:cNvSpPr/>
            <p:nvPr/>
          </p:nvSpPr>
          <p:spPr>
            <a:xfrm rot="19054398">
              <a:off x="2872397" y="3460483"/>
              <a:ext cx="196901" cy="1849334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20" name="Up-Down Arrow 119"/>
            <p:cNvSpPr/>
            <p:nvPr/>
          </p:nvSpPr>
          <p:spPr>
            <a:xfrm rot="1537304" flipH="1">
              <a:off x="1441528" y="3583584"/>
              <a:ext cx="196901" cy="1720974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26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9756-2E16-534A-97B9-9EFF1EE8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Fixed-function data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1E66-D3BB-B242-A1B5-D84DF239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switches are fixed-function</a:t>
            </a:r>
          </a:p>
          <a:p>
            <a:pPr lvl="1"/>
            <a:r>
              <a:rPr lang="en-US" dirty="0"/>
              <a:t>They can do whatever they can do at birth, but they cannot change!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Bottom-up design</a:t>
            </a:r>
          </a:p>
          <a:p>
            <a:endParaRPr lang="en-US" dirty="0"/>
          </a:p>
          <a:p>
            <a:r>
              <a:rPr lang="en-US" dirty="0"/>
              <a:t>Even OpenFlow was designed to be a fixed protocol</a:t>
            </a:r>
          </a:p>
          <a:p>
            <a:pPr lvl="1"/>
            <a:r>
              <a:rPr lang="en-US" dirty="0"/>
              <a:t>With a fixed table format</a:t>
            </a:r>
          </a:p>
          <a:p>
            <a:pPr lvl="1"/>
            <a:r>
              <a:rPr lang="en-US" dirty="0"/>
              <a:t>Capable of doing limited things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FDA5F-FA19-0146-A821-44A648D4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60FC1-30A8-6B45-BCE3-EBF420DF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AD87E-2533-7048-ABBB-EEBB384C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99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34">
            <a:extLst>
              <a:ext uri="{FF2B5EF4-FFF2-40B4-BE49-F238E27FC236}">
                <a16:creationId xmlns:a16="http://schemas.microsoft.com/office/drawing/2014/main" id="{D6B7F458-5F94-204A-AE0B-2B95035A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Takes forever to get a feature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F0405-0A1A-1548-86F4-CC343EBF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D3A20-3F51-7441-9724-69D52057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37EB2-71EF-CD41-931E-145B29AC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E31F04D-7FBC-6D4C-856A-826969CC426B}"/>
              </a:ext>
            </a:extLst>
          </p:cNvPr>
          <p:cNvSpPr/>
          <p:nvPr/>
        </p:nvSpPr>
        <p:spPr>
          <a:xfrm>
            <a:off x="4014751" y="3264052"/>
            <a:ext cx="1886857" cy="1248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FF"/>
                </a:solidFill>
              </a:rPr>
              <a:t>Network Equipment Vendor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AAA5006-E56C-9D4B-8404-1B2DE53B51A7}"/>
              </a:ext>
            </a:extLst>
          </p:cNvPr>
          <p:cNvSpPr/>
          <p:nvPr/>
        </p:nvSpPr>
        <p:spPr>
          <a:xfrm>
            <a:off x="655320" y="3264052"/>
            <a:ext cx="1886857" cy="1248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Network Owner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656E019-3A3A-D246-B49F-D54CE7E47437}"/>
              </a:ext>
            </a:extLst>
          </p:cNvPr>
          <p:cNvSpPr/>
          <p:nvPr/>
        </p:nvSpPr>
        <p:spPr>
          <a:xfrm>
            <a:off x="7018893" y="4564842"/>
            <a:ext cx="1444172" cy="86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ASIC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</a:rPr>
              <a:t>Team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90043E7-4D25-4A48-A2BA-E3082FB578F4}"/>
              </a:ext>
            </a:extLst>
          </p:cNvPr>
          <p:cNvSpPr/>
          <p:nvPr/>
        </p:nvSpPr>
        <p:spPr>
          <a:xfrm>
            <a:off x="6982303" y="2395493"/>
            <a:ext cx="1480762" cy="86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Software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</a:rPr>
              <a:t>Team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19D8A33-53B7-E741-9FEE-6BA43E58E80D}"/>
              </a:ext>
            </a:extLst>
          </p:cNvPr>
          <p:cNvGrpSpPr/>
          <p:nvPr/>
        </p:nvGrpSpPr>
        <p:grpSpPr>
          <a:xfrm>
            <a:off x="2406307" y="2494915"/>
            <a:ext cx="1735106" cy="1548990"/>
            <a:chOff x="3790869" y="2373528"/>
            <a:chExt cx="1735106" cy="1548990"/>
          </a:xfrm>
        </p:grpSpPr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C1CA37F1-67A8-FD40-83FF-4165A20DEBFA}"/>
                </a:ext>
              </a:extLst>
            </p:cNvPr>
            <p:cNvSpPr/>
            <p:nvPr/>
          </p:nvSpPr>
          <p:spPr>
            <a:xfrm>
              <a:off x="3790869" y="2906297"/>
              <a:ext cx="1735106" cy="1016221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94D3342-0FE4-5C4B-AAF0-CDD5AC63DAD0}"/>
                </a:ext>
              </a:extLst>
            </p:cNvPr>
            <p:cNvSpPr txBox="1"/>
            <p:nvPr/>
          </p:nvSpPr>
          <p:spPr>
            <a:xfrm>
              <a:off x="4137794" y="2373528"/>
              <a:ext cx="11418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</a:rPr>
                <a:t>Feature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FFC2E10-264D-6640-873D-810242EA8042}"/>
              </a:ext>
            </a:extLst>
          </p:cNvPr>
          <p:cNvGrpSpPr/>
          <p:nvPr/>
        </p:nvGrpSpPr>
        <p:grpSpPr>
          <a:xfrm>
            <a:off x="5421518" y="2283459"/>
            <a:ext cx="1706897" cy="1324697"/>
            <a:chOff x="6806080" y="2162072"/>
            <a:chExt cx="1706897" cy="1324697"/>
          </a:xfrm>
        </p:grpSpPr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2D1E0499-5F62-5742-8AC4-4205E0FC4277}"/>
                </a:ext>
              </a:extLst>
            </p:cNvPr>
            <p:cNvSpPr/>
            <p:nvPr/>
          </p:nvSpPr>
          <p:spPr>
            <a:xfrm rot="19849303" flipH="1" flipV="1">
              <a:off x="6806080" y="2162072"/>
              <a:ext cx="1706897" cy="1324697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CC992C8-16C7-1F42-8C7B-99B7224EA7BD}"/>
                </a:ext>
              </a:extLst>
            </p:cNvPr>
            <p:cNvSpPr txBox="1"/>
            <p:nvPr/>
          </p:nvSpPr>
          <p:spPr>
            <a:xfrm rot="19402923">
              <a:off x="7531825" y="3005896"/>
              <a:ext cx="804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Weeks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3421D2D-6C99-1844-8119-1466588A38D2}"/>
              </a:ext>
            </a:extLst>
          </p:cNvPr>
          <p:cNvGrpSpPr/>
          <p:nvPr/>
        </p:nvGrpSpPr>
        <p:grpSpPr>
          <a:xfrm>
            <a:off x="5679786" y="3865783"/>
            <a:ext cx="1706897" cy="1324697"/>
            <a:chOff x="7064348" y="3744396"/>
            <a:chExt cx="1706897" cy="1324697"/>
          </a:xfrm>
        </p:grpSpPr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618D8F80-EE0F-E843-895E-CA12C4F66342}"/>
                </a:ext>
              </a:extLst>
            </p:cNvPr>
            <p:cNvSpPr/>
            <p:nvPr/>
          </p:nvSpPr>
          <p:spPr>
            <a:xfrm rot="1546502" flipH="1" flipV="1">
              <a:off x="7064348" y="3744396"/>
              <a:ext cx="1706897" cy="1324697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CBC653C-D23A-0443-9ECE-B08A694E5540}"/>
                </a:ext>
              </a:extLst>
            </p:cNvPr>
            <p:cNvSpPr txBox="1"/>
            <p:nvPr/>
          </p:nvSpPr>
          <p:spPr>
            <a:xfrm rot="1921114">
              <a:off x="7297391" y="4586856"/>
              <a:ext cx="7295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</a:rPr>
                <a:t>Years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46E6CA0-8104-8047-BC68-D301BA1EECA4}"/>
              </a:ext>
            </a:extLst>
          </p:cNvPr>
          <p:cNvGrpSpPr/>
          <p:nvPr/>
        </p:nvGrpSpPr>
        <p:grpSpPr>
          <a:xfrm>
            <a:off x="2427603" y="3732428"/>
            <a:ext cx="1735106" cy="1516536"/>
            <a:chOff x="3812165" y="3611041"/>
            <a:chExt cx="1735106" cy="1516536"/>
          </a:xfrm>
        </p:grpSpPr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974A4766-191F-794E-BC0C-A1A985DE0676}"/>
                </a:ext>
              </a:extLst>
            </p:cNvPr>
            <p:cNvSpPr/>
            <p:nvPr/>
          </p:nvSpPr>
          <p:spPr>
            <a:xfrm rot="10800000">
              <a:off x="3812165" y="3611041"/>
              <a:ext cx="1735106" cy="1016221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061FEEE-0A73-DD44-9391-C388B8909298}"/>
                </a:ext>
              </a:extLst>
            </p:cNvPr>
            <p:cNvSpPr txBox="1"/>
            <p:nvPr/>
          </p:nvSpPr>
          <p:spPr>
            <a:xfrm>
              <a:off x="4239953" y="4665912"/>
              <a:ext cx="837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</a:rPr>
                <a:t>Years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6F3AA3C-1E4F-0640-9D70-890E600D579D}"/>
              </a:ext>
            </a:extLst>
          </p:cNvPr>
          <p:cNvGrpSpPr/>
          <p:nvPr/>
        </p:nvGrpSpPr>
        <p:grpSpPr>
          <a:xfrm>
            <a:off x="5668304" y="2350882"/>
            <a:ext cx="1758286" cy="1555448"/>
            <a:chOff x="7052866" y="2229495"/>
            <a:chExt cx="1758286" cy="1555448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44F3D523-B6C2-894A-8382-929896C51725}"/>
                </a:ext>
              </a:extLst>
            </p:cNvPr>
            <p:cNvSpPr/>
            <p:nvPr/>
          </p:nvSpPr>
          <p:spPr>
            <a:xfrm rot="19844001">
              <a:off x="7104255" y="2460246"/>
              <a:ext cx="1706897" cy="1324697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A55E4BA-37D5-F24E-8FE6-D28231C9D987}"/>
                </a:ext>
              </a:extLst>
            </p:cNvPr>
            <p:cNvSpPr txBox="1"/>
            <p:nvPr/>
          </p:nvSpPr>
          <p:spPr>
            <a:xfrm rot="19598848">
              <a:off x="7052866" y="2229495"/>
              <a:ext cx="902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prstClr val="black"/>
                  </a:solidFill>
                </a:rPr>
                <a:t>Feature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305D4EC-10EA-0F47-A3AD-0E07F7128A01}"/>
              </a:ext>
            </a:extLst>
          </p:cNvPr>
          <p:cNvGrpSpPr/>
          <p:nvPr/>
        </p:nvGrpSpPr>
        <p:grpSpPr>
          <a:xfrm>
            <a:off x="5447454" y="3999621"/>
            <a:ext cx="1715503" cy="1571413"/>
            <a:chOff x="6832016" y="3878234"/>
            <a:chExt cx="1715503" cy="1571413"/>
          </a:xfrm>
        </p:grpSpPr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529B00D7-689A-E440-A962-836E6DB6EEE9}"/>
                </a:ext>
              </a:extLst>
            </p:cNvPr>
            <p:cNvSpPr/>
            <p:nvPr/>
          </p:nvSpPr>
          <p:spPr>
            <a:xfrm rot="1546502">
              <a:off x="6832016" y="4124950"/>
              <a:ext cx="1706897" cy="1324697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3EE1E7C-E9AD-ED4D-B019-A5A3E6A862BA}"/>
                </a:ext>
              </a:extLst>
            </p:cNvPr>
            <p:cNvSpPr txBox="1"/>
            <p:nvPr/>
          </p:nvSpPr>
          <p:spPr>
            <a:xfrm rot="1800574">
              <a:off x="7644964" y="3878234"/>
              <a:ext cx="902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prstClr val="black"/>
                  </a:solidFill>
                </a:rPr>
                <a:t>Feature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704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110" grpId="0" animBg="1"/>
      <p:bldP spid="1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C67F-C08E-914D-B688-0C8C9BE6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data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B49C-2C42-6541-853A-8774DCB6C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What if we could tell switches exactly what we want?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table to keep?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rules to use?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data to keep track of?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CC168-3CA2-0345-AAFC-8043CD88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E9BD8-6330-3C4C-8336-73B21957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45DB9-F3EC-1149-93FF-34E0354C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42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42370A-C6EB-F24D-80DF-7E5999F7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Top-down approach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016BA5-CB0E-6347-A7BB-7B54A2DE7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Precisely specify</a:t>
            </a:r>
            <a:r>
              <a:rPr lang="en-US" dirty="0"/>
              <a:t> what you want to do and how you want a packet to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58FBD-82C3-6E4A-A157-7F439C4F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November 13, 2019</a:t>
            </a:r>
            <a:endParaRPr 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96095-0EE0-A547-87F5-5F906D20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EECS 489 – Lecture 18</a:t>
            </a:r>
            <a:endParaRPr lang="en-US" b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FAEAE-2D39-6D4A-B996-879CD32F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9507A418-0CEB-9E4A-BA45-3B7D3D133EB9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FD667-F1AB-A240-A85F-068C433E862D}"/>
              </a:ext>
            </a:extLst>
          </p:cNvPr>
          <p:cNvSpPr txBox="1"/>
          <p:nvPr/>
        </p:nvSpPr>
        <p:spPr>
          <a:xfrm>
            <a:off x="457200" y="3124200"/>
            <a:ext cx="241604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table </a:t>
            </a:r>
            <a:r>
              <a:rPr lang="en-US" sz="1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int_table</a:t>
            </a:r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 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  reads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ip.protocol</a:t>
            </a:r>
            <a:endParaRPr lang="en-US" sz="1200" b="0" dirty="0">
              <a:solidFill>
                <a:schemeClr val="accent6"/>
              </a:solidFill>
              <a:latin typeface="Lucida Console" panose="020B0609040504020204" pitchFamily="49" charset="0"/>
            </a:endParaRP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  actions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export_queue_latency</a:t>
            </a:r>
            <a:endParaRPr lang="en-US" sz="1200" b="0" dirty="0">
              <a:solidFill>
                <a:schemeClr val="accent6"/>
              </a:solidFill>
              <a:latin typeface="Lucida Console" panose="020B0609040504020204" pitchFamily="49" charset="0"/>
            </a:endParaRP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0836B0-E51A-824B-87B1-9F75209DB9C2}"/>
              </a:ext>
            </a:extLst>
          </p:cNvPr>
          <p:cNvSpPr txBox="1"/>
          <p:nvPr/>
        </p:nvSpPr>
        <p:spPr>
          <a:xfrm>
            <a:off x="3219381" y="3120390"/>
            <a:ext cx="5391219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action </a:t>
            </a:r>
            <a:r>
              <a:rPr lang="en-US" sz="1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export_queue_latency</a:t>
            </a:r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 (</a:t>
            </a:r>
            <a:r>
              <a:rPr lang="en-US" sz="1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sw_id</a:t>
            </a:r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) 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add_header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modify_field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int_header.kind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TCP_OPTION_INT);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modify_field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int_header.len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TCP_OPTION_INT_LEN);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modify_field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int_header.sw_id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</a:t>
            </a:r>
            <a:r>
              <a:rPr lang="en-US" sz="1200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sw_id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modify_field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int_header.q_latency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                    </a:t>
            </a:r>
            <a:r>
              <a:rPr lang="en-US" sz="1200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intrinsic_metadata.deq_timedelta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add_to_field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tcp.dataOffset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2);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add_to_field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(ipv4.totalLen, 8);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subtract_from_field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ingress_metadata.tcpLength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12);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7883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DE58FB-A462-0349-BF59-C59C66FF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left?</a:t>
            </a:r>
          </a:p>
        </p:txBody>
      </p:sp>
      <p:sp>
        <p:nvSpPr>
          <p:cNvPr id="161" name="Content Placeholder 160">
            <a:extLst>
              <a:ext uri="{FF2B5EF4-FFF2-40B4-BE49-F238E27FC236}">
                <a16:creationId xmlns:a16="http://schemas.microsoft.com/office/drawing/2014/main" id="{8BB385C9-10DF-F649-B61B-8D5AD12C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it down to be something runnable on a programmable switch</a:t>
            </a:r>
          </a:p>
          <a:p>
            <a:pPr lvl="1"/>
            <a:r>
              <a:rPr lang="en-US" dirty="0"/>
              <a:t>Similar to other high-level languages we use to run code on hardware like CPU, GPU, FPGA etc.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P4</a:t>
            </a:r>
            <a:r>
              <a:rPr lang="en-US" dirty="0"/>
              <a:t> for programmable switches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which switch?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62B11-38E0-2F4C-A331-96AD6A43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AEAC-60E7-AD4A-A519-18808AD6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A7AF6-0B1C-2F4F-85BC-96A10402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0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3D20-AFA4-2342-B863-27B85AFF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PISA: Protocol Independent Switch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C468-9DF3-0446-A6F3-02099FE2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6B7D7-2C0B-EB47-960D-A8E38E19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DD27F-4CB7-3849-8C55-9F311916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4581CF4A-FEDA-F64A-BE84-4ACB4C92F601}"/>
              </a:ext>
            </a:extLst>
          </p:cNvPr>
          <p:cNvGrpSpPr/>
          <p:nvPr/>
        </p:nvGrpSpPr>
        <p:grpSpPr>
          <a:xfrm>
            <a:off x="7515907" y="3240058"/>
            <a:ext cx="552334" cy="519142"/>
            <a:chOff x="8131589" y="4009362"/>
            <a:chExt cx="552334" cy="692189"/>
          </a:xfrm>
        </p:grpSpPr>
        <p:grpSp>
          <p:nvGrpSpPr>
            <p:cNvPr id="266" name="Group 65">
              <a:extLst>
                <a:ext uri="{FF2B5EF4-FFF2-40B4-BE49-F238E27FC236}">
                  <a16:creationId xmlns:a16="http://schemas.microsoft.com/office/drawing/2014/main" id="{7939DBD5-C532-104B-8C23-A45920E79A31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</p:grpSpPr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DAB1DE14-6A37-9940-9FB0-558F0DE59D6C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9364A080-2EB8-0D46-91A3-41FCEE1B2286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F1C1A9DA-7685-334B-8438-71E724F1C059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67" name="Group 70">
              <a:extLst>
                <a:ext uri="{FF2B5EF4-FFF2-40B4-BE49-F238E27FC236}">
                  <a16:creationId xmlns:a16="http://schemas.microsoft.com/office/drawing/2014/main" id="{414E6434-D0E4-E54E-9713-130260358E1E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</p:grpSpPr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E41BC9F9-5D2B-FB41-92B3-958E88A7F58B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31BD52F4-BFEC-AA44-868D-3B7FB95D3BF3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031113B9-3EB0-114A-A5D7-558AF2BD9CD7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AC22D4B-8EFD-8144-84C5-5F34E5AC9871}"/>
              </a:ext>
            </a:extLst>
          </p:cNvPr>
          <p:cNvGrpSpPr/>
          <p:nvPr/>
        </p:nvGrpSpPr>
        <p:grpSpPr>
          <a:xfrm>
            <a:off x="8097638" y="3246874"/>
            <a:ext cx="512735" cy="1191971"/>
            <a:chOff x="2488822" y="2403406"/>
            <a:chExt cx="529093" cy="1589294"/>
          </a:xfrm>
        </p:grpSpPr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5AAEF7B5-9BEB-A844-8B8C-F7A9B9E83F84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B9D66C66-12AF-F641-B184-2F4EF61DAC8B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966F41F8-E497-3447-8261-3352DE0D5F7B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6B5B7A1F-B11B-7146-882C-256A77BE4E46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43F3EC19-C38A-B743-9E65-CA41BFA6AD31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58C96AE8-3B4B-8F4E-849D-73E50AF59C95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7A3A57FD-961B-474D-B711-EBA4FA9025ED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4CE5B4A6-84C2-434F-8224-DEBF4314B327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57E44E6-D626-A148-A6C9-BE9D1E42C721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4FC816EF-FBA0-3C4A-8028-6C4C16A3ECD4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0962BF2A-E1BF-D846-99C3-F552EEC4CD1F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7C0ECB59-933D-A840-8C2D-2A6A82B9952A}"/>
              </a:ext>
            </a:extLst>
          </p:cNvPr>
          <p:cNvGrpSpPr/>
          <p:nvPr/>
        </p:nvGrpSpPr>
        <p:grpSpPr>
          <a:xfrm>
            <a:off x="557347" y="3204129"/>
            <a:ext cx="381108" cy="1191971"/>
            <a:chOff x="2488822" y="2403406"/>
            <a:chExt cx="529093" cy="1589294"/>
          </a:xfrm>
        </p:grpSpPr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BFAE8607-CDA8-2E4D-8EB8-7A8A64F0F707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AF780E3-7340-A249-80DA-11B1DEDCDE19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8CE68E0C-414B-EC4E-AC83-C4F4B5E684DF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B27322BA-6D56-A84E-81E8-F2E6C4E8A532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7C523FFC-FF75-6E44-9722-3F966014EBF1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4EF6F981-4641-2B44-8393-93423E7FB990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ACD50277-FFFD-BA41-8E4C-0001865F15BD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AA100D99-1CD1-1644-8E37-459B990C68E5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446386D3-CF2B-F24C-A713-B6DF39901CA0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5D4F3344-912F-8243-9E53-6A7A206F26C0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782C482A-51C0-A047-9B65-CDB0D4C5CB8C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A7AAA9BB-3B2A-3140-AD48-52F2A09480ED}"/>
              </a:ext>
            </a:extLst>
          </p:cNvPr>
          <p:cNvGrpSpPr/>
          <p:nvPr/>
        </p:nvGrpSpPr>
        <p:grpSpPr>
          <a:xfrm>
            <a:off x="1761235" y="3002385"/>
            <a:ext cx="1124342" cy="1626876"/>
            <a:chOff x="1908358" y="3002385"/>
            <a:chExt cx="1124342" cy="1626876"/>
          </a:xfrm>
        </p:grpSpPr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144C7BA8-894B-C341-8D17-13E4BB23179D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6F368233-0518-D34E-9ADD-666E3FDEE62A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E1F675E-3C11-2C44-8778-15C0D93F5474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89CEA699-8429-EA42-8986-8FD6EE6A3813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477AE534-107A-5B40-8CD1-C2241E2093D9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FFB23DE5-71BA-A846-86CB-8D6AA310E357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D5468401-3F85-2E4A-9271-B0C636D26DFD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713AE27E-8545-834C-9986-E55C6FB925AA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A4E8FBB3-708C-7A42-8F6C-A67D2D92E188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6CA6866A-E19D-1847-B4D9-D82999A377C0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5" name="Trapezoid 304">
                <a:extLst>
                  <a:ext uri="{FF2B5EF4-FFF2-40B4-BE49-F238E27FC236}">
                    <a16:creationId xmlns:a16="http://schemas.microsoft.com/office/drawing/2014/main" id="{FB3E3F58-0025-2E4A-B215-5F9EF7C4AA7F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6" name="Trapezoid 305">
                <a:extLst>
                  <a:ext uri="{FF2B5EF4-FFF2-40B4-BE49-F238E27FC236}">
                    <a16:creationId xmlns:a16="http://schemas.microsoft.com/office/drawing/2014/main" id="{6DD38230-54D2-E14B-B4AB-0C741D526199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7" name="Trapezoid 306">
                <a:extLst>
                  <a:ext uri="{FF2B5EF4-FFF2-40B4-BE49-F238E27FC236}">
                    <a16:creationId xmlns:a16="http://schemas.microsoft.com/office/drawing/2014/main" id="{CEADC2D8-0230-1C43-A58D-1BADADBF2648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8" name="Trapezoid 307">
                <a:extLst>
                  <a:ext uri="{FF2B5EF4-FFF2-40B4-BE49-F238E27FC236}">
                    <a16:creationId xmlns:a16="http://schemas.microsoft.com/office/drawing/2014/main" id="{572165D4-0F0D-A842-B62F-8DFDF7E43605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9" name="Trapezoid 308">
                <a:extLst>
                  <a:ext uri="{FF2B5EF4-FFF2-40B4-BE49-F238E27FC236}">
                    <a16:creationId xmlns:a16="http://schemas.microsoft.com/office/drawing/2014/main" id="{41F932B5-A8D8-8444-938E-701067D2E175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10" name="Trapezoid 309">
                <a:extLst>
                  <a:ext uri="{FF2B5EF4-FFF2-40B4-BE49-F238E27FC236}">
                    <a16:creationId xmlns:a16="http://schemas.microsoft.com/office/drawing/2014/main" id="{6D4E9633-2C74-1C4D-AB4D-BCC5338DB090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50" name="TextBox 349">
            <a:extLst>
              <a:ext uri="{FF2B5EF4-FFF2-40B4-BE49-F238E27FC236}">
                <a16:creationId xmlns:a16="http://schemas.microsoft.com/office/drawing/2014/main" id="{61820246-221C-7147-9056-9DD64E32C96F}"/>
              </a:ext>
            </a:extLst>
          </p:cNvPr>
          <p:cNvSpPr txBox="1"/>
          <p:nvPr/>
        </p:nvSpPr>
        <p:spPr>
          <a:xfrm>
            <a:off x="1704028" y="2733446"/>
            <a:ext cx="2008004" cy="313270"/>
          </a:xfrm>
          <a:prstGeom prst="rect">
            <a:avLst/>
          </a:prstGeom>
          <a:noFill/>
        </p:spPr>
        <p:txBody>
          <a:bodyPr wrap="square" lIns="81639" tIns="40820" rIns="81639" bIns="40820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 + Action</a:t>
            </a: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CB720349-39CE-A04E-A7B7-2BE20C4A7684}"/>
              </a:ext>
            </a:extLst>
          </p:cNvPr>
          <p:cNvGrpSpPr/>
          <p:nvPr/>
        </p:nvGrpSpPr>
        <p:grpSpPr>
          <a:xfrm>
            <a:off x="7516650" y="3935632"/>
            <a:ext cx="552334" cy="519142"/>
            <a:chOff x="8131589" y="4009362"/>
            <a:chExt cx="552334" cy="692189"/>
          </a:xfrm>
        </p:grpSpPr>
        <p:grpSp>
          <p:nvGrpSpPr>
            <p:cNvPr id="352" name="Group 65">
              <a:extLst>
                <a:ext uri="{FF2B5EF4-FFF2-40B4-BE49-F238E27FC236}">
                  <a16:creationId xmlns:a16="http://schemas.microsoft.com/office/drawing/2014/main" id="{581BE93C-8E42-4647-AF4B-3CE1CBFEC961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</p:grpSpPr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85C49E7B-A01D-954D-9E6E-A7DC0B98A36A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0FBC95AF-DA67-3845-9C0E-06F8D0EF9FCB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91D65A84-7D19-4D44-995A-60D1C49A44F5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53" name="Group 70">
              <a:extLst>
                <a:ext uri="{FF2B5EF4-FFF2-40B4-BE49-F238E27FC236}">
                  <a16:creationId xmlns:a16="http://schemas.microsoft.com/office/drawing/2014/main" id="{6F1BA334-B1C7-F74E-B2C7-C0EC66D8F6B0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</p:grpSpPr>
          <p:sp>
            <p:nvSpPr>
              <p:cNvPr id="354" name="Freeform 353">
                <a:extLst>
                  <a:ext uri="{FF2B5EF4-FFF2-40B4-BE49-F238E27FC236}">
                    <a16:creationId xmlns:a16="http://schemas.microsoft.com/office/drawing/2014/main" id="{3D3161CF-CDD9-9349-9713-2F9EC7DD65A3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5D2A39C8-DA71-8440-82A6-1F90F2A5D37B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60ABAA2D-B713-8946-BDD2-B86C6087AA76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ECCE64D5-2FDA-2944-B52B-E15D99B92470}"/>
              </a:ext>
            </a:extLst>
          </p:cNvPr>
          <p:cNvCxnSpPr>
            <a:cxnSpLocks/>
            <a:endCxn id="255" idx="1"/>
          </p:cNvCxnSpPr>
          <p:nvPr/>
        </p:nvCxnSpPr>
        <p:spPr>
          <a:xfrm>
            <a:off x="1354116" y="3807275"/>
            <a:ext cx="407120" cy="424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B5DF6251-F7CA-554F-84CA-24AC74DF4D07}"/>
              </a:ext>
            </a:extLst>
          </p:cNvPr>
          <p:cNvCxnSpPr>
            <a:cxnSpLocks/>
          </p:cNvCxnSpPr>
          <p:nvPr/>
        </p:nvCxnSpPr>
        <p:spPr>
          <a:xfrm flipV="1">
            <a:off x="4301677" y="3822995"/>
            <a:ext cx="275612" cy="2418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F3DF7373-78AD-8A42-BCA7-FFAF2AD53FE7}"/>
              </a:ext>
            </a:extLst>
          </p:cNvPr>
          <p:cNvCxnSpPr>
            <a:cxnSpLocks/>
          </p:cNvCxnSpPr>
          <p:nvPr/>
        </p:nvCxnSpPr>
        <p:spPr>
          <a:xfrm>
            <a:off x="5701630" y="3831612"/>
            <a:ext cx="280639" cy="344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936E5FFB-5127-F141-B59C-EF58293B439B}"/>
              </a:ext>
            </a:extLst>
          </p:cNvPr>
          <p:cNvCxnSpPr>
            <a:cxnSpLocks/>
          </p:cNvCxnSpPr>
          <p:nvPr/>
        </p:nvCxnSpPr>
        <p:spPr>
          <a:xfrm>
            <a:off x="7106610" y="3831956"/>
            <a:ext cx="409297" cy="4765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AA8C0C8D-BCF3-ED48-8FC7-6007DA070790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2885577" y="3801949"/>
            <a:ext cx="291760" cy="5282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E3781C4A-BFD2-5A4F-A50C-47C3D9254E9F}"/>
              </a:ext>
            </a:extLst>
          </p:cNvPr>
          <p:cNvSpPr txBox="1"/>
          <p:nvPr/>
        </p:nvSpPr>
        <p:spPr>
          <a:xfrm>
            <a:off x="1802578" y="3047438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A2C8030E-5F82-F64B-B8EB-44BC4DFDA52C}"/>
              </a:ext>
            </a:extLst>
          </p:cNvPr>
          <p:cNvSpPr txBox="1"/>
          <p:nvPr/>
        </p:nvSpPr>
        <p:spPr>
          <a:xfrm>
            <a:off x="2412647" y="3061185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97479213-F216-3D40-BCC7-2B22D01BC952}"/>
              </a:ext>
            </a:extLst>
          </p:cNvPr>
          <p:cNvSpPr/>
          <p:nvPr/>
        </p:nvSpPr>
        <p:spPr>
          <a:xfrm rot="16200000">
            <a:off x="276364" y="3591605"/>
            <a:ext cx="1745942" cy="420688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116621" tIns="58311" rIns="116621" bIns="58311" rtlCol="0" anchor="ctr"/>
          <a:lstStyle/>
          <a:p>
            <a:pPr marL="0" marR="0" lvl="0" indent="0" algn="ctr" defTabSz="68580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Programmable</a:t>
            </a:r>
          </a:p>
          <a:p>
            <a:pPr marL="0" marR="0" lvl="0" indent="0" algn="ctr" defTabSz="68580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Parser</a:t>
            </a:r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FCBBE7F0-419A-BC40-908F-72D60054A639}"/>
              </a:ext>
            </a:extLst>
          </p:cNvPr>
          <p:cNvGrpSpPr/>
          <p:nvPr/>
        </p:nvGrpSpPr>
        <p:grpSpPr>
          <a:xfrm>
            <a:off x="-76200" y="1868446"/>
            <a:ext cx="2462534" cy="1250655"/>
            <a:chOff x="-151249" y="1086858"/>
            <a:chExt cx="3283379" cy="1667540"/>
          </a:xfrm>
        </p:grpSpPr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1EAC51B5-1895-4B45-A19B-97DDBDBB3BAE}"/>
                </a:ext>
              </a:extLst>
            </p:cNvPr>
            <p:cNvSpPr txBox="1"/>
            <p:nvPr/>
          </p:nvSpPr>
          <p:spPr>
            <a:xfrm>
              <a:off x="-151249" y="1086858"/>
              <a:ext cx="3283379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Programmer declares which 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headers are recognized</a:t>
              </a:r>
            </a:p>
          </p:txBody>
        </p: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5D8D58C7-902A-D34A-B060-02551196B73D}"/>
                </a:ext>
              </a:extLst>
            </p:cNvPr>
            <p:cNvCxnSpPr>
              <a:cxnSpLocks/>
              <a:stCxn id="369" idx="2"/>
            </p:cNvCxnSpPr>
            <p:nvPr/>
          </p:nvCxnSpPr>
          <p:spPr>
            <a:xfrm>
              <a:off x="1490441" y="1784485"/>
              <a:ext cx="115107" cy="96991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340918D2-5EAE-9D4B-A398-263E0E5B3B85}"/>
              </a:ext>
            </a:extLst>
          </p:cNvPr>
          <p:cNvGrpSpPr/>
          <p:nvPr/>
        </p:nvGrpSpPr>
        <p:grpSpPr>
          <a:xfrm>
            <a:off x="1761244" y="1752600"/>
            <a:ext cx="5345375" cy="1066799"/>
            <a:chOff x="2298675" y="932397"/>
            <a:chExt cx="7127166" cy="1422399"/>
          </a:xfrm>
        </p:grpSpPr>
        <p:sp>
          <p:nvSpPr>
            <p:cNvPr id="372" name="Right Brace 371">
              <a:extLst>
                <a:ext uri="{FF2B5EF4-FFF2-40B4-BE49-F238E27FC236}">
                  <a16:creationId xmlns:a16="http://schemas.microsoft.com/office/drawing/2014/main" id="{AB4450D3-CA45-CE41-8C00-B295A6595E27}"/>
                </a:ext>
              </a:extLst>
            </p:cNvPr>
            <p:cNvSpPr/>
            <p:nvPr/>
          </p:nvSpPr>
          <p:spPr>
            <a:xfrm rot="16200000">
              <a:off x="5668154" y="-1402891"/>
              <a:ext cx="388208" cy="7127166"/>
            </a:xfrm>
            <a:prstGeom prst="rightBrace">
              <a:avLst>
                <a:gd name="adj1" fmla="val 109281"/>
                <a:gd name="adj2" fmla="val 48982"/>
              </a:avLst>
            </a:prstGeom>
            <a:noFill/>
            <a:ln w="12700" cap="flat" cmpd="sng" algn="ctr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DF9CDB5-08FB-1441-8D69-E50E977DD21F}"/>
                </a:ext>
              </a:extLst>
            </p:cNvPr>
            <p:cNvSpPr txBox="1"/>
            <p:nvPr/>
          </p:nvSpPr>
          <p:spPr>
            <a:xfrm>
              <a:off x="2990578" y="932397"/>
              <a:ext cx="5589565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Programmer declares what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tables are needed and how packets are processed</a:t>
              </a:r>
            </a:p>
          </p:txBody>
        </p: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1556FE78-6372-D541-8994-5708C3D36D91}"/>
                </a:ext>
              </a:extLst>
            </p:cNvPr>
            <p:cNvCxnSpPr>
              <a:stCxn id="373" idx="2"/>
              <a:endCxn id="372" idx="1"/>
            </p:cNvCxnSpPr>
            <p:nvPr/>
          </p:nvCxnSpPr>
          <p:spPr>
            <a:xfrm>
              <a:off x="5785360" y="1630024"/>
              <a:ext cx="4345" cy="33656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375" name="TextBox 374">
            <a:extLst>
              <a:ext uri="{FF2B5EF4-FFF2-40B4-BE49-F238E27FC236}">
                <a16:creationId xmlns:a16="http://schemas.microsoft.com/office/drawing/2014/main" id="{1B75A47D-B5E7-9E42-AF50-DE313BB2B5BC}"/>
              </a:ext>
            </a:extLst>
          </p:cNvPr>
          <p:cNvSpPr txBox="1"/>
          <p:nvPr/>
        </p:nvSpPr>
        <p:spPr>
          <a:xfrm>
            <a:off x="481970" y="5296240"/>
            <a:ext cx="81800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stages </a:t>
            </a:r>
            <a:r>
              <a:rPr lang="en-US" sz="21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identical – makes PISA a good “compiler target”</a:t>
            </a:r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2B1F38EF-72E9-A64F-9252-D55671487842}"/>
              </a:ext>
            </a:extLst>
          </p:cNvPr>
          <p:cNvGrpSpPr/>
          <p:nvPr/>
        </p:nvGrpSpPr>
        <p:grpSpPr>
          <a:xfrm>
            <a:off x="3156893" y="2994713"/>
            <a:ext cx="1124342" cy="1626876"/>
            <a:chOff x="1908358" y="3002385"/>
            <a:chExt cx="1124342" cy="1626876"/>
          </a:xfrm>
        </p:grpSpPr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2D0D6C45-5EB4-9646-B764-8A0A3E58B82E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2634C318-DCD5-A245-A57B-662CD258A3B4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45977883-DD27-E74B-9161-3828E5062E7B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AFA2340D-8F97-5448-BEF4-6B3D906B93C5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66213FE3-583C-1249-94EA-1B9BCE0F3F42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69732217-70CC-9F41-B5A4-1D0705F5EE22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74A4C1D1-0AE3-BE41-AB55-D376EAA09CE6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4E00C405-C950-1D46-A22E-C139EDF82E52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1D05405C-3054-C24B-BCE8-8FAD5CB7DD56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416C83FC-98BB-A14A-BB53-28120BB904DF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9" name="Trapezoid 388">
                <a:extLst>
                  <a:ext uri="{FF2B5EF4-FFF2-40B4-BE49-F238E27FC236}">
                    <a16:creationId xmlns:a16="http://schemas.microsoft.com/office/drawing/2014/main" id="{0260F25A-E0DE-D748-92E1-82D752692129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0" name="Trapezoid 389">
                <a:extLst>
                  <a:ext uri="{FF2B5EF4-FFF2-40B4-BE49-F238E27FC236}">
                    <a16:creationId xmlns:a16="http://schemas.microsoft.com/office/drawing/2014/main" id="{41F6E46A-6D49-7A45-9F49-765386EB1206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1" name="Trapezoid 390">
                <a:extLst>
                  <a:ext uri="{FF2B5EF4-FFF2-40B4-BE49-F238E27FC236}">
                    <a16:creationId xmlns:a16="http://schemas.microsoft.com/office/drawing/2014/main" id="{13A27BC4-DC66-F545-8B8C-5A5C3EE3CB47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2" name="Trapezoid 391">
                <a:extLst>
                  <a:ext uri="{FF2B5EF4-FFF2-40B4-BE49-F238E27FC236}">
                    <a16:creationId xmlns:a16="http://schemas.microsoft.com/office/drawing/2014/main" id="{01E0F7CF-8D66-AA43-A4C1-1BABD4213500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3" name="Trapezoid 392">
                <a:extLst>
                  <a:ext uri="{FF2B5EF4-FFF2-40B4-BE49-F238E27FC236}">
                    <a16:creationId xmlns:a16="http://schemas.microsoft.com/office/drawing/2014/main" id="{4CEF48A4-ADFD-7544-98C0-143EA4447E5A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4" name="Trapezoid 393">
                <a:extLst>
                  <a:ext uri="{FF2B5EF4-FFF2-40B4-BE49-F238E27FC236}">
                    <a16:creationId xmlns:a16="http://schemas.microsoft.com/office/drawing/2014/main" id="{3DC5273D-81F4-804B-955F-7E6504CB57F2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721ACFE1-61B7-6348-801E-57AE443AD4EA}"/>
              </a:ext>
            </a:extLst>
          </p:cNvPr>
          <p:cNvGrpSpPr/>
          <p:nvPr/>
        </p:nvGrpSpPr>
        <p:grpSpPr>
          <a:xfrm>
            <a:off x="4568036" y="2982689"/>
            <a:ext cx="1124342" cy="1626876"/>
            <a:chOff x="1908358" y="3002385"/>
            <a:chExt cx="1124342" cy="1626876"/>
          </a:xfrm>
        </p:grpSpPr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E7DECBC4-B4DE-6B45-A74D-D1A797EFBE85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05772F61-4438-4E4C-93A2-54D060FABF65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481C7B6B-7017-C94E-A58E-4D08869C8F9A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271A345F-4B03-2D4B-8C1B-1B37FD4FA691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E6A43E5E-DA8C-0E4A-A9CD-0D1274B8038B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4A2DE725-DE5F-C548-9968-C7C6497467A5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9750A9E0-CB9C-3146-A442-97EF20841996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22E28DA6-1E31-454E-8637-0283A0DA227D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4BC69B4C-DD0F-5E4A-A6FA-29B3DA2C7A3A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FB0359FA-ECC8-6549-BE7E-223528115C11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6" name="Trapezoid 405">
                <a:extLst>
                  <a:ext uri="{FF2B5EF4-FFF2-40B4-BE49-F238E27FC236}">
                    <a16:creationId xmlns:a16="http://schemas.microsoft.com/office/drawing/2014/main" id="{BAA17843-2D6E-B64D-BBC7-3F62AF783159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7" name="Trapezoid 406">
                <a:extLst>
                  <a:ext uri="{FF2B5EF4-FFF2-40B4-BE49-F238E27FC236}">
                    <a16:creationId xmlns:a16="http://schemas.microsoft.com/office/drawing/2014/main" id="{59919433-5B66-C74F-B1D4-3017BDE2EC4F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8" name="Trapezoid 407">
                <a:extLst>
                  <a:ext uri="{FF2B5EF4-FFF2-40B4-BE49-F238E27FC236}">
                    <a16:creationId xmlns:a16="http://schemas.microsoft.com/office/drawing/2014/main" id="{ADC641F2-03C4-634C-9CF6-8E4CBBAD513A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9" name="Trapezoid 408">
                <a:extLst>
                  <a:ext uri="{FF2B5EF4-FFF2-40B4-BE49-F238E27FC236}">
                    <a16:creationId xmlns:a16="http://schemas.microsoft.com/office/drawing/2014/main" id="{A3E65B3A-49ED-964F-8AAF-9F2AB91AD581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0" name="Trapezoid 409">
                <a:extLst>
                  <a:ext uri="{FF2B5EF4-FFF2-40B4-BE49-F238E27FC236}">
                    <a16:creationId xmlns:a16="http://schemas.microsoft.com/office/drawing/2014/main" id="{8334A7A6-D014-CD47-9F8E-C36E9F46C5A6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1" name="Trapezoid 410">
                <a:extLst>
                  <a:ext uri="{FF2B5EF4-FFF2-40B4-BE49-F238E27FC236}">
                    <a16:creationId xmlns:a16="http://schemas.microsoft.com/office/drawing/2014/main" id="{53B7947B-ED5E-C649-B8BD-E5F596A796D3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F948BDC4-26C7-E846-B9D1-2E39AEAF5DD9}"/>
              </a:ext>
            </a:extLst>
          </p:cNvPr>
          <p:cNvGrpSpPr/>
          <p:nvPr/>
        </p:nvGrpSpPr>
        <p:grpSpPr>
          <a:xfrm>
            <a:off x="5981873" y="2982689"/>
            <a:ext cx="1124342" cy="1626876"/>
            <a:chOff x="1908358" y="3002385"/>
            <a:chExt cx="1124342" cy="1626876"/>
          </a:xfrm>
        </p:grpSpPr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A927E1FC-3BE2-FA4C-A0D9-39ABE954EB73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DB2760C1-F7B2-084A-BC06-0AAC71262DF6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37BA4E89-79FD-BE4C-98CC-E38B641E9819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6D83746-B821-4340-A872-76266EC61235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556A61E-8899-8742-910B-51AA99482F95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D85F684A-8934-9748-B2E7-68D0A9DE858B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1A381042-922F-DC49-A541-E5F341B0698F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0DF595AB-CA69-5440-AB83-69A89D67A806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FA1ADBCF-4F4E-BC43-8A48-848C36A0DC73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550C3071-10C1-2449-A0B5-D75B0F766BD2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3" name="Trapezoid 422">
                <a:extLst>
                  <a:ext uri="{FF2B5EF4-FFF2-40B4-BE49-F238E27FC236}">
                    <a16:creationId xmlns:a16="http://schemas.microsoft.com/office/drawing/2014/main" id="{B0E7ABFF-93BC-AC48-AE19-43A6BFCEC8E3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4" name="Trapezoid 423">
                <a:extLst>
                  <a:ext uri="{FF2B5EF4-FFF2-40B4-BE49-F238E27FC236}">
                    <a16:creationId xmlns:a16="http://schemas.microsoft.com/office/drawing/2014/main" id="{84E6191D-7CAC-C240-B34E-714AA4A676BC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5" name="Trapezoid 424">
                <a:extLst>
                  <a:ext uri="{FF2B5EF4-FFF2-40B4-BE49-F238E27FC236}">
                    <a16:creationId xmlns:a16="http://schemas.microsoft.com/office/drawing/2014/main" id="{A6082EB5-4B43-734D-ACF5-A2FC683F4A87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6" name="Trapezoid 425">
                <a:extLst>
                  <a:ext uri="{FF2B5EF4-FFF2-40B4-BE49-F238E27FC236}">
                    <a16:creationId xmlns:a16="http://schemas.microsoft.com/office/drawing/2014/main" id="{C410E377-3307-DE4C-BAC3-9377E44F5E17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7" name="Trapezoid 426">
                <a:extLst>
                  <a:ext uri="{FF2B5EF4-FFF2-40B4-BE49-F238E27FC236}">
                    <a16:creationId xmlns:a16="http://schemas.microsoft.com/office/drawing/2014/main" id="{785804E5-77DB-FE49-B0DA-819DE38718F8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8" name="Trapezoid 427">
                <a:extLst>
                  <a:ext uri="{FF2B5EF4-FFF2-40B4-BE49-F238E27FC236}">
                    <a16:creationId xmlns:a16="http://schemas.microsoft.com/office/drawing/2014/main" id="{8000D2D7-8954-1548-86A6-ACBA9BBE80A1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476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65" grpId="0"/>
      <p:bldP spid="366" grpId="0"/>
      <p:bldP spid="37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FF5127-D926-D34B-A27D-E982DA64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How’s programmability used today?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C17DD5-7EDA-1148-A238-2F5BAC792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features to reduce complexity</a:t>
            </a:r>
          </a:p>
          <a:p>
            <a:r>
              <a:rPr lang="en-US" dirty="0"/>
              <a:t>Add proprietary features </a:t>
            </a:r>
          </a:p>
          <a:p>
            <a:r>
              <a:rPr lang="en-US" dirty="0"/>
              <a:t>Silicon independence or avoid vendor lock-in</a:t>
            </a:r>
          </a:p>
          <a:p>
            <a:r>
              <a:rPr lang="en-US" dirty="0"/>
              <a:t>Telemetry and measurements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0A63E-6F68-3249-9107-B52671E5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43249-2A8F-2A41-B04C-014DDF38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DFE07-D7C7-F74C-80FE-A7B79AB5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27DB-5F4B-D346-A22C-27B9B18A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In-band network telemetry (INT)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2B1C-23F3-BA49-A546-3CCD68CD9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“Which path did my packet take?”</a:t>
            </a:r>
          </a:p>
          <a:p>
            <a:r>
              <a:rPr lang="en-US" dirty="0"/>
              <a:t>“Which rules did my packet follow?”</a:t>
            </a:r>
          </a:p>
          <a:p>
            <a:r>
              <a:rPr lang="en-US" dirty="0">
                <a:solidFill>
                  <a:srgbClr val="0000FF"/>
                </a:solidFill>
              </a:rPr>
              <a:t>“How long did it queue at each switch?”</a:t>
            </a:r>
          </a:p>
          <a:p>
            <a:r>
              <a:rPr lang="en-US" dirty="0"/>
              <a:t>“Who did it share the queues with?”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7CB3D-2335-4E46-AD49-023A15F1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96297-596F-E842-86D8-C19FCA5B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675D-992C-0648-B37E-9FCB5C8E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9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artifact, not a discipline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Other fields in “systems”: OS, DB, etc.</a:t>
            </a:r>
          </a:p>
          <a:p>
            <a:pPr lvl="1"/>
            <a:r>
              <a:rPr lang="en-US"/>
              <a:t>Teach basic principles</a:t>
            </a:r>
          </a:p>
          <a:p>
            <a:pPr lvl="1"/>
            <a:r>
              <a:rPr lang="en-US"/>
              <a:t>Are easily managed</a:t>
            </a:r>
          </a:p>
          <a:p>
            <a:pPr lvl="1"/>
            <a:r>
              <a:rPr lang="en-US"/>
              <a:t>Continue to evolve </a:t>
            </a:r>
          </a:p>
          <a:p>
            <a:r>
              <a:rPr lang="en-US"/>
              <a:t>Networking:</a:t>
            </a:r>
          </a:p>
          <a:p>
            <a:pPr lvl="1"/>
            <a:r>
              <a:rPr lang="en-US"/>
              <a:t>Teach big bag of protocols</a:t>
            </a:r>
          </a:p>
          <a:p>
            <a:pPr lvl="1"/>
            <a:r>
              <a:rPr lang="en-US"/>
              <a:t>Notoriously difficult to manage</a:t>
            </a:r>
          </a:p>
          <a:p>
            <a:pPr lvl="1"/>
            <a:r>
              <a:rPr lang="en-US"/>
              <a:t>Evolves very slowly</a:t>
            </a:r>
          </a:p>
          <a:p>
            <a:r>
              <a:rPr lang="en-US">
                <a:solidFill>
                  <a:srgbClr val="0000FF"/>
                </a:solidFill>
              </a:rPr>
              <a:t>Networks are much more primitive and less understood than other computer systems</a:t>
            </a:r>
          </a:p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2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4283-4140-A646-AEBE-431EEFF0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EEE6-D38B-F84E-B73A-54AD2569A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earlier incarnation of programmable networks was in mid 90s</a:t>
            </a:r>
          </a:p>
          <a:p>
            <a:pPr lvl="1"/>
            <a:r>
              <a:rPr lang="en-US" dirty="0"/>
              <a:t>Active networks</a:t>
            </a:r>
          </a:p>
          <a:p>
            <a:endParaRPr lang="en-US" dirty="0"/>
          </a:p>
          <a:p>
            <a:r>
              <a:rPr lang="en-US" dirty="0"/>
              <a:t>What’s changed after two+ decades?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Hardware:</a:t>
            </a:r>
            <a:r>
              <a:rPr lang="en-US" dirty="0"/>
              <a:t> We can now make programmable switches as fast as fixed ones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Software:</a:t>
            </a:r>
            <a:r>
              <a:rPr lang="en-US" dirty="0"/>
              <a:t> We have found a (so far) reasonable balance between programmability, performance, and security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6BAC-BF0A-5E4F-957B-017957C0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24BA-9519-C64B-AAE9-225DCBE8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51EEE-9C3A-7843-93F6-FA4D6BAE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08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Abstractions beget modularity</a:t>
            </a:r>
          </a:p>
          <a:p>
            <a:pPr lvl="1"/>
            <a:r>
              <a:rPr lang="en-US" dirty="0"/>
              <a:t>Modularity is (almost always) good</a:t>
            </a:r>
          </a:p>
          <a:p>
            <a:r>
              <a:rPr lang="en-US" dirty="0"/>
              <a:t>Programmability is powerful</a:t>
            </a:r>
          </a:p>
          <a:p>
            <a:pPr lvl="1"/>
            <a:r>
              <a:rPr lang="en-US" dirty="0"/>
              <a:t>Finding the right balance is hard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Layer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38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77E8-05D8-D645-8CB9-9CC601E9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AEF15-6C2F-F848-A4A7-74971BFA1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FDD60-116C-524E-ABBC-BE2A35BD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DC071-4EE4-004E-963A-4DCBA39F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4DA2E-65B8-AB4D-9821-80CFBDB3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79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Traffic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avoid persistent overloads on links</a:t>
            </a:r>
          </a:p>
          <a:p>
            <a:r>
              <a:rPr lang="en-US" dirty="0"/>
              <a:t>Choose routes to spread traffic load across links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284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5390" y="4128444"/>
            <a:ext cx="840829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Q:</a:t>
            </a:r>
            <a:r>
              <a:rPr lang="en-US" sz="2400" b="0" dirty="0">
                <a:solidFill>
                  <a:schemeClr val="accent2"/>
                </a:solidFill>
              </a:rPr>
              <a:t> What if network operator wants u-to-z traffic to flow along </a:t>
            </a:r>
            <a:r>
              <a:rPr lang="en-US" sz="2400" b="0" dirty="0" err="1">
                <a:solidFill>
                  <a:schemeClr val="accent2"/>
                </a:solidFill>
              </a:rPr>
              <a:t>uvwz</a:t>
            </a:r>
            <a:r>
              <a:rPr lang="en-US" sz="2400" b="0" dirty="0">
                <a:solidFill>
                  <a:schemeClr val="accent2"/>
                </a:solidFill>
              </a:rPr>
              <a:t>, x-to-z traffic to flow </a:t>
            </a:r>
            <a:r>
              <a:rPr lang="en-US" sz="2400" b="0" dirty="0" err="1">
                <a:solidFill>
                  <a:schemeClr val="accent2"/>
                </a:solidFill>
              </a:rPr>
              <a:t>xwyz</a:t>
            </a:r>
            <a:r>
              <a:rPr lang="en-US" sz="2400" b="0" dirty="0">
                <a:solidFill>
                  <a:schemeClr val="accent2"/>
                </a:solidFill>
              </a:rPr>
              <a:t>?</a:t>
            </a:r>
          </a:p>
          <a:p>
            <a:pPr algn="ctr">
              <a:spcBef>
                <a:spcPts val="1200"/>
              </a:spcBef>
            </a:pPr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Need to define link weights so traffic routing algorithm computes routes accordingly </a:t>
            </a:r>
            <a:r>
              <a:rPr lang="en-US" sz="2000" b="0" dirty="0">
                <a:solidFill>
                  <a:schemeClr val="accent2"/>
                </a:solidFill>
              </a:rPr>
              <a:t>(or need a new routing algorithm)!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84" y="5867400"/>
            <a:ext cx="518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</a:rPr>
              <a:t>Link weights are only control “knobs”</a:t>
            </a:r>
          </a:p>
        </p:txBody>
      </p:sp>
      <p:grpSp>
        <p:nvGrpSpPr>
          <p:cNvPr id="118" name="Group 1612"/>
          <p:cNvGrpSpPr>
            <a:grpSpLocks/>
          </p:cNvGrpSpPr>
          <p:nvPr/>
        </p:nvGrpSpPr>
        <p:grpSpPr bwMode="auto">
          <a:xfrm flipH="1">
            <a:off x="943464" y="2441244"/>
            <a:ext cx="855053" cy="655887"/>
            <a:chOff x="2839" y="3501"/>
            <a:chExt cx="755" cy="803"/>
          </a:xfrm>
        </p:grpSpPr>
        <p:pic>
          <p:nvPicPr>
            <p:cNvPr id="119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0841" name="Freeform 4"/>
          <p:cNvSpPr>
            <a:spLocks/>
          </p:cNvSpPr>
          <p:nvPr/>
        </p:nvSpPr>
        <p:spPr bwMode="auto">
          <a:xfrm>
            <a:off x="2834105" y="2267385"/>
            <a:ext cx="781590" cy="317349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2" name="Freeform 35"/>
          <p:cNvSpPr>
            <a:spLocks/>
          </p:cNvSpPr>
          <p:nvPr/>
        </p:nvSpPr>
        <p:spPr bwMode="auto">
          <a:xfrm>
            <a:off x="5254292" y="2313451"/>
            <a:ext cx="2285" cy="890624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3" name="Freeform 36"/>
          <p:cNvSpPr>
            <a:spLocks/>
          </p:cNvSpPr>
          <p:nvPr/>
        </p:nvSpPr>
        <p:spPr bwMode="auto">
          <a:xfrm>
            <a:off x="3670544" y="2323688"/>
            <a:ext cx="2285" cy="916217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4" name="Freeform 37"/>
          <p:cNvSpPr>
            <a:spLocks/>
          </p:cNvSpPr>
          <p:nvPr/>
        </p:nvSpPr>
        <p:spPr bwMode="auto">
          <a:xfrm>
            <a:off x="4017205" y="2298095"/>
            <a:ext cx="1182239" cy="1038973"/>
          </a:xfrm>
          <a:custGeom>
            <a:avLst/>
            <a:gdLst>
              <a:gd name="T0" fmla="*/ 0 w 378"/>
              <a:gd name="T1" fmla="*/ 142610238 h 174"/>
              <a:gd name="T2" fmla="*/ 8951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5" name="Freeform 38"/>
          <p:cNvSpPr>
            <a:spLocks/>
          </p:cNvSpPr>
          <p:nvPr/>
        </p:nvSpPr>
        <p:spPr bwMode="auto">
          <a:xfrm>
            <a:off x="5617663" y="2891845"/>
            <a:ext cx="836439" cy="460668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6" name="Freeform 39"/>
          <p:cNvSpPr>
            <a:spLocks/>
          </p:cNvSpPr>
          <p:nvPr/>
        </p:nvSpPr>
        <p:spPr bwMode="auto">
          <a:xfrm flipV="1">
            <a:off x="4022465" y="3327268"/>
            <a:ext cx="908330" cy="45719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7" name="Freeform 40"/>
          <p:cNvSpPr>
            <a:spLocks/>
          </p:cNvSpPr>
          <p:nvPr/>
        </p:nvSpPr>
        <p:spPr bwMode="auto">
          <a:xfrm>
            <a:off x="2710696" y="2820186"/>
            <a:ext cx="630757" cy="45043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8" name="Freeform 41"/>
          <p:cNvSpPr>
            <a:spLocks/>
          </p:cNvSpPr>
          <p:nvPr/>
        </p:nvSpPr>
        <p:spPr bwMode="auto">
          <a:xfrm>
            <a:off x="4047627" y="2195725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9" name="Freeform 42"/>
          <p:cNvSpPr>
            <a:spLocks/>
          </p:cNvSpPr>
          <p:nvPr/>
        </p:nvSpPr>
        <p:spPr bwMode="auto">
          <a:xfrm>
            <a:off x="5572253" y="2248471"/>
            <a:ext cx="922986" cy="397685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0" name="Freeform 43"/>
          <p:cNvSpPr>
            <a:spLocks/>
          </p:cNvSpPr>
          <p:nvPr/>
        </p:nvSpPr>
        <p:spPr bwMode="auto">
          <a:xfrm>
            <a:off x="2580431" y="1458657"/>
            <a:ext cx="2536740" cy="1100484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7" name="Text Box 62"/>
          <p:cNvSpPr txBox="1">
            <a:spLocks noChangeArrowheads="1"/>
          </p:cNvSpPr>
          <p:nvPr/>
        </p:nvSpPr>
        <p:spPr bwMode="auto">
          <a:xfrm>
            <a:off x="2822678" y="2178663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8" name="Text Box 63"/>
          <p:cNvSpPr txBox="1">
            <a:spLocks noChangeArrowheads="1"/>
          </p:cNvSpPr>
          <p:nvPr/>
        </p:nvSpPr>
        <p:spPr bwMode="auto">
          <a:xfrm>
            <a:off x="3617981" y="255231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9" name="Text Box 64"/>
          <p:cNvSpPr txBox="1">
            <a:spLocks noChangeArrowheads="1"/>
          </p:cNvSpPr>
          <p:nvPr/>
        </p:nvSpPr>
        <p:spPr bwMode="auto">
          <a:xfrm>
            <a:off x="2623853" y="2915732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0" name="Text Box 65"/>
          <p:cNvSpPr txBox="1">
            <a:spLocks noChangeArrowheads="1"/>
          </p:cNvSpPr>
          <p:nvPr/>
        </p:nvSpPr>
        <p:spPr bwMode="auto">
          <a:xfrm>
            <a:off x="4495556" y="2710990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1" name="Text Box 66"/>
          <p:cNvSpPr txBox="1">
            <a:spLocks noChangeArrowheads="1"/>
          </p:cNvSpPr>
          <p:nvPr/>
        </p:nvSpPr>
        <p:spPr bwMode="auto">
          <a:xfrm>
            <a:off x="4351579" y="331497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2" name="Text Box 67"/>
          <p:cNvSpPr txBox="1">
            <a:spLocks noChangeArrowheads="1"/>
          </p:cNvSpPr>
          <p:nvPr/>
        </p:nvSpPr>
        <p:spPr bwMode="auto">
          <a:xfrm>
            <a:off x="5174305" y="258302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3" name="Text Box 68"/>
          <p:cNvSpPr txBox="1">
            <a:spLocks noChangeArrowheads="1"/>
          </p:cNvSpPr>
          <p:nvPr/>
        </p:nvSpPr>
        <p:spPr bwMode="auto">
          <a:xfrm>
            <a:off x="5997032" y="3033458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94" name="Text Box 69"/>
          <p:cNvSpPr txBox="1">
            <a:spLocks noChangeArrowheads="1"/>
          </p:cNvSpPr>
          <p:nvPr/>
        </p:nvSpPr>
        <p:spPr bwMode="auto">
          <a:xfrm>
            <a:off x="5935327" y="2117241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120895" name="Text Box 70"/>
          <p:cNvSpPr txBox="1">
            <a:spLocks noChangeArrowheads="1"/>
          </p:cNvSpPr>
          <p:nvPr/>
        </p:nvSpPr>
        <p:spPr bwMode="auto">
          <a:xfrm>
            <a:off x="4255594" y="1861315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6" name="Text Box 71"/>
          <p:cNvSpPr txBox="1">
            <a:spLocks noChangeArrowheads="1"/>
          </p:cNvSpPr>
          <p:nvPr/>
        </p:nvSpPr>
        <p:spPr bwMode="auto">
          <a:xfrm>
            <a:off x="3453435" y="140576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grpSp>
        <p:nvGrpSpPr>
          <p:cNvPr id="121" name="Group 1507"/>
          <p:cNvGrpSpPr>
            <a:grpSpLocks/>
          </p:cNvGrpSpPr>
          <p:nvPr/>
        </p:nvGrpSpPr>
        <p:grpSpPr bwMode="auto">
          <a:xfrm>
            <a:off x="7391175" y="2426604"/>
            <a:ext cx="427480" cy="711995"/>
            <a:chOff x="4140" y="429"/>
            <a:chExt cx="1425" cy="2396"/>
          </a:xfrm>
        </p:grpSpPr>
        <p:sp>
          <p:nvSpPr>
            <p:cNvPr id="122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4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 bwMode="auto">
          <a:xfrm>
            <a:off x="1682405" y="2744686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Connector 162"/>
          <p:cNvCxnSpPr/>
          <p:nvPr/>
        </p:nvCxnSpPr>
        <p:spPr bwMode="auto">
          <a:xfrm>
            <a:off x="6895267" y="2779855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6" name="Group 155"/>
          <p:cNvGrpSpPr/>
          <p:nvPr/>
        </p:nvGrpSpPr>
        <p:grpSpPr>
          <a:xfrm>
            <a:off x="3414626" y="1982945"/>
            <a:ext cx="687402" cy="571677"/>
            <a:chOff x="1736090" y="2893762"/>
            <a:chExt cx="565150" cy="413310"/>
          </a:xfrm>
        </p:grpSpPr>
        <p:grpSp>
          <p:nvGrpSpPr>
            <p:cNvPr id="157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61" name="Oval 16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" name="Freeform 16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" name="Freeform 16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69" name="Straight Connector 168"/>
              <p:cNvCxnSpPr>
                <a:endCxn id="16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844715" y="2907714"/>
              <a:ext cx="356365" cy="399358"/>
              <a:chOff x="741398" y="1743005"/>
              <a:chExt cx="356365" cy="399358"/>
            </a:xfrm>
          </p:grpSpPr>
          <p:sp>
            <p:nvSpPr>
              <p:cNvPr id="159" name="Oval 158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783895" y="1743005"/>
                <a:ext cx="288887" cy="399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v</a:t>
                </a:r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4888811" y="1979830"/>
            <a:ext cx="687402" cy="480963"/>
            <a:chOff x="1736090" y="2893762"/>
            <a:chExt cx="565150" cy="347726"/>
          </a:xfrm>
        </p:grpSpPr>
        <p:grpSp>
          <p:nvGrpSpPr>
            <p:cNvPr id="174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78" name="Oval 17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" name="Freeform 18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" name="Freeform 18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5" name="Straight Connector 184"/>
              <p:cNvCxnSpPr>
                <a:endCxn id="18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1844715" y="2907714"/>
              <a:ext cx="378664" cy="333774"/>
              <a:chOff x="741398" y="1743005"/>
              <a:chExt cx="378664" cy="333774"/>
            </a:xfrm>
          </p:grpSpPr>
          <p:sp>
            <p:nvSpPr>
              <p:cNvPr id="176" name="Oval 175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767915" y="1743005"/>
                <a:ext cx="352147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</a:t>
                </a:r>
              </a:p>
            </p:txBody>
          </p:sp>
        </p:grpSp>
      </p:grpSp>
      <p:grpSp>
        <p:nvGrpSpPr>
          <p:cNvPr id="187" name="Group 186"/>
          <p:cNvGrpSpPr/>
          <p:nvPr/>
        </p:nvGrpSpPr>
        <p:grpSpPr>
          <a:xfrm>
            <a:off x="2206359" y="2517647"/>
            <a:ext cx="687402" cy="480963"/>
            <a:chOff x="1736090" y="2893762"/>
            <a:chExt cx="565150" cy="347726"/>
          </a:xfrm>
        </p:grpSpPr>
        <p:grpSp>
          <p:nvGrpSpPr>
            <p:cNvPr id="18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92" name="Oval 19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5" name="Freeform 19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" name="Freeform 19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9" name="Straight Connector 198"/>
              <p:cNvCxnSpPr>
                <a:endCxn id="19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190" name="Oval 189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783895" y="1743005"/>
                <a:ext cx="29255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6285253" y="2579331"/>
            <a:ext cx="687402" cy="480963"/>
            <a:chOff x="1736090" y="2893762"/>
            <a:chExt cx="565150" cy="347726"/>
          </a:xfrm>
        </p:grpSpPr>
        <p:grpSp>
          <p:nvGrpSpPr>
            <p:cNvPr id="20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06" name="Oval 20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9" name="Freeform 20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13" name="Straight Connector 212"/>
              <p:cNvCxnSpPr>
                <a:endCxn id="20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04" name="Oval 203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z</a:t>
                </a: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4927962" y="3152913"/>
            <a:ext cx="687402" cy="480963"/>
            <a:chOff x="1736090" y="2893762"/>
            <a:chExt cx="565150" cy="347726"/>
          </a:xfrm>
        </p:grpSpPr>
        <p:grpSp>
          <p:nvGrpSpPr>
            <p:cNvPr id="216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20" name="Oval 21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3" name="Freeform 22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" name="Freeform 22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" name="Freeform 22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" name="Freeform 22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27" name="Straight Connector 226"/>
              <p:cNvCxnSpPr>
                <a:endCxn id="222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18" name="Oval 217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3337414" y="3136841"/>
            <a:ext cx="687402" cy="480963"/>
            <a:chOff x="1736090" y="2893762"/>
            <a:chExt cx="565150" cy="347726"/>
          </a:xfrm>
        </p:grpSpPr>
        <p:grpSp>
          <p:nvGrpSpPr>
            <p:cNvPr id="230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34" name="Oval 23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7" name="Freeform 23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" name="Freeform 23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41" name="Straight Connector 240"/>
              <p:cNvCxnSpPr>
                <a:endCxn id="23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 230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32" name="Oval 231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5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4898" y="4078636"/>
            <a:ext cx="741756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</a:t>
            </a:r>
            <a:r>
              <a:rPr lang="en-US" sz="2400" b="0" dirty="0">
                <a:solidFill>
                  <a:schemeClr val="accent2"/>
                </a:solidFill>
              </a:rPr>
              <a:t>: What if network operator wants to split u-to-z traffic along </a:t>
            </a:r>
            <a:r>
              <a:rPr lang="en-US" sz="2400" b="0" dirty="0" err="1">
                <a:solidFill>
                  <a:schemeClr val="accent2"/>
                </a:solidFill>
              </a:rPr>
              <a:t>uvwz</a:t>
            </a:r>
            <a:r>
              <a:rPr lang="en-US" sz="2400" b="0" dirty="0">
                <a:solidFill>
                  <a:schemeClr val="accent2"/>
                </a:solidFill>
              </a:rPr>
              <a:t> and </a:t>
            </a:r>
            <a:r>
              <a:rPr lang="en-US" sz="2400" b="0" dirty="0" err="1">
                <a:solidFill>
                  <a:schemeClr val="accent2"/>
                </a:solidFill>
              </a:rPr>
              <a:t>uxyz</a:t>
            </a:r>
            <a:r>
              <a:rPr lang="en-US" sz="2400" b="0" dirty="0">
                <a:solidFill>
                  <a:schemeClr val="accent2"/>
                </a:solidFill>
              </a:rPr>
              <a:t> (load balancing)?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Can’t do it (or need a new routing algorithm)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943464" y="1405766"/>
            <a:ext cx="6875191" cy="2303338"/>
            <a:chOff x="943464" y="1405766"/>
            <a:chExt cx="6875191" cy="2303338"/>
          </a:xfrm>
        </p:grpSpPr>
        <p:grpSp>
          <p:nvGrpSpPr>
            <p:cNvPr id="161" name="Group 1612"/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303" name="Picture 161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4" name="Freeform 161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4017205" y="2298095"/>
              <a:ext cx="1182239" cy="103897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5617663" y="2891845"/>
              <a:ext cx="836439" cy="460668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41"/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3"/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62"/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6" name="Text Box 64"/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78" name="Text Box 66"/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80" name="Text Box 68"/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81" name="Text Box 69"/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83" name="Text Box 71"/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grpSp>
          <p:nvGrpSpPr>
            <p:cNvPr id="184" name="Group 1507"/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271" name="Freeform 15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150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Freeform 15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5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151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6" name="Group 15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1" name="AutoShape 151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51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7" name="Rectangle 151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8" name="Group 15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" name="AutoShape 151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151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9" name="Rectangle 152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Rectangle 152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1" name="Group 15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7" name="AutoShape 152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AutoShape 152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2" name="Freeform 15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3" name="Group 15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5" name="AutoShape 152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AutoShape 152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4" name="Rectangle 152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Freeform 15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15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Oval 153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15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AutoShape 153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AutoShape 153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153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153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93" name="Oval 153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Rectangle 153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2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Freeform 2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69" name="Straight Connector 268"/>
                <p:cNvCxnSpPr>
                  <a:endCxn id="2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v</a:t>
                  </a:r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9" name="Oval 2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3" name="Freeform 2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Freeform 2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6" name="Straight Connector 255"/>
                <p:cNvCxnSpPr>
                  <a:endCxn id="2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247" name="Oval 246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w</a:t>
                  </a: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3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8" name="Oval 23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9" name="Freeform 23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0" name="Freeform 23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Freeform 24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3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u</a:t>
                  </a: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1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3" name="Oval 22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6" name="Freeform 22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7" name="Freeform 22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Freeform 22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0" name="Straight Connector 229"/>
                <p:cNvCxnSpPr>
                  <a:endCxn id="22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21" name="Oval 220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z</a:t>
                  </a:r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0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4" name="Freeform 21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Freeform 21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7" name="Straight Connector 216"/>
                <p:cNvCxnSpPr>
                  <a:endCxn id="21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y</a:t>
                  </a:r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9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Freeform 20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Freeform 20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4" name="Straight Connector 203"/>
                <p:cNvCxnSpPr>
                  <a:endCxn id="19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95" name="Oval 194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x</a:t>
                  </a:r>
                </a:p>
              </p:txBody>
            </p:sp>
          </p:grpSp>
        </p:grpSp>
      </p:grpSp>
      <p:grpSp>
        <p:nvGrpSpPr>
          <p:cNvPr id="157" name="Group 156"/>
          <p:cNvGrpSpPr/>
          <p:nvPr/>
        </p:nvGrpSpPr>
        <p:grpSpPr>
          <a:xfrm>
            <a:off x="1824193" y="2137617"/>
            <a:ext cx="1838752" cy="1207922"/>
            <a:chOff x="1800839" y="2199110"/>
            <a:chExt cx="1838752" cy="1207922"/>
          </a:xfrm>
        </p:grpSpPr>
        <p:sp>
          <p:nvSpPr>
            <p:cNvPr id="158" name="Freeform 157"/>
            <p:cNvSpPr/>
            <p:nvPr/>
          </p:nvSpPr>
          <p:spPr>
            <a:xfrm>
              <a:off x="1800839" y="2199110"/>
              <a:ext cx="1838752" cy="549777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341" h="630627">
                  <a:moveTo>
                    <a:pt x="0" y="630627"/>
                  </a:moveTo>
                  <a:lnTo>
                    <a:pt x="818495" y="611670"/>
                  </a:lnTo>
                  <a:lnTo>
                    <a:pt x="1802341" y="0"/>
                  </a:lnTo>
                </a:path>
              </a:pathLst>
            </a:custGeom>
            <a:ln w="50800" cmpd="sng">
              <a:solidFill>
                <a:srgbClr val="D3A6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 158"/>
            <p:cNvSpPr/>
            <p:nvPr/>
          </p:nvSpPr>
          <p:spPr>
            <a:xfrm flipV="1">
              <a:off x="1801588" y="2749626"/>
              <a:ext cx="1741891" cy="657406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  <a:gd name="connsiteX0" fmla="*/ 0 w 1707398"/>
                <a:gd name="connsiteY0" fmla="*/ 754084 h 754084"/>
                <a:gd name="connsiteX1" fmla="*/ 818495 w 1707398"/>
                <a:gd name="connsiteY1" fmla="*/ 735127 h 754084"/>
                <a:gd name="connsiteX2" fmla="*/ 1707398 w 1707398"/>
                <a:gd name="connsiteY2" fmla="*/ 0 h 75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7398" h="754084">
                  <a:moveTo>
                    <a:pt x="0" y="754084"/>
                  </a:moveTo>
                  <a:lnTo>
                    <a:pt x="818495" y="735127"/>
                  </a:lnTo>
                  <a:lnTo>
                    <a:pt x="1707398" y="0"/>
                  </a:lnTo>
                </a:path>
              </a:pathLst>
            </a:custGeom>
            <a:ln w="50800" cmpd="sng">
              <a:solidFill>
                <a:srgbClr val="D3A6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6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4898" y="4078636"/>
            <a:ext cx="7417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</a:t>
            </a:r>
            <a:r>
              <a:rPr lang="en-US" sz="2400" b="0" dirty="0">
                <a:solidFill>
                  <a:schemeClr val="accent2"/>
                </a:solidFill>
              </a:rPr>
              <a:t>: What if w wants to route the two flows differently?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Can’t do it (with LS or DV)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943464" y="1405766"/>
            <a:ext cx="6875191" cy="2303338"/>
            <a:chOff x="943464" y="1405766"/>
            <a:chExt cx="6875191" cy="2303338"/>
          </a:xfrm>
        </p:grpSpPr>
        <p:grpSp>
          <p:nvGrpSpPr>
            <p:cNvPr id="161" name="Group 1612"/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303" name="Picture 161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4" name="Freeform 161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4017205" y="2298095"/>
              <a:ext cx="1182239" cy="103897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5617663" y="2891845"/>
              <a:ext cx="836439" cy="460668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41"/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3"/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62"/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6" name="Text Box 64"/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78" name="Text Box 66"/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80" name="Text Box 68"/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81" name="Text Box 69"/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83" name="Text Box 71"/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grpSp>
          <p:nvGrpSpPr>
            <p:cNvPr id="184" name="Group 1507"/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271" name="Freeform 15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150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Freeform 15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5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151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6" name="Group 15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1" name="AutoShape 151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51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7" name="Rectangle 151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8" name="Group 15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" name="AutoShape 151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151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9" name="Rectangle 152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Rectangle 152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1" name="Group 15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7" name="AutoShape 152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AutoShape 152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2" name="Freeform 15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3" name="Group 15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5" name="AutoShape 152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AutoShape 152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4" name="Rectangle 152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Freeform 15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15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Oval 153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15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AutoShape 153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AutoShape 153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153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153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93" name="Oval 153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Rectangle 153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2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Freeform 2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69" name="Straight Connector 268"/>
                <p:cNvCxnSpPr>
                  <a:endCxn id="2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v</a:t>
                  </a:r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9" name="Oval 2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3" name="Freeform 2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Freeform 2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6" name="Straight Connector 255"/>
                <p:cNvCxnSpPr>
                  <a:endCxn id="2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247" name="Oval 246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w</a:t>
                  </a: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3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8" name="Oval 23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9" name="Freeform 23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0" name="Freeform 23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Freeform 24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3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u</a:t>
                  </a: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1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3" name="Oval 22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6" name="Freeform 22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7" name="Freeform 22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Freeform 22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0" name="Straight Connector 229"/>
                <p:cNvCxnSpPr>
                  <a:endCxn id="22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21" name="Oval 220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z</a:t>
                  </a:r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0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4" name="Freeform 21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Freeform 21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7" name="Straight Connector 216"/>
                <p:cNvCxnSpPr>
                  <a:endCxn id="21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y</a:t>
                  </a:r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9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Freeform 20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Freeform 20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4" name="Straight Connector 203"/>
                <p:cNvCxnSpPr>
                  <a:endCxn id="19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95" name="Oval 194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x</a:t>
                  </a:r>
                </a:p>
              </p:txBody>
            </p:sp>
          </p:grpSp>
        </p:grpSp>
      </p:grpSp>
      <p:sp>
        <p:nvSpPr>
          <p:cNvPr id="150" name="Freeform 149"/>
          <p:cNvSpPr/>
          <p:nvPr/>
        </p:nvSpPr>
        <p:spPr>
          <a:xfrm>
            <a:off x="1781883" y="2123278"/>
            <a:ext cx="4644270" cy="644565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337821 w 1802341"/>
              <a:gd name="connsiteY2" fmla="*/ 260949 h 630627"/>
              <a:gd name="connsiteX3" fmla="*/ 1802341 w 1802341"/>
              <a:gd name="connsiteY3" fmla="*/ 0 h 630627"/>
              <a:gd name="connsiteX0" fmla="*/ 0 w 3381711"/>
              <a:gd name="connsiteY0" fmla="*/ 717610 h 717610"/>
              <a:gd name="connsiteX1" fmla="*/ 818495 w 3381711"/>
              <a:gd name="connsiteY1" fmla="*/ 698653 h 717610"/>
              <a:gd name="connsiteX2" fmla="*/ 1337821 w 3381711"/>
              <a:gd name="connsiteY2" fmla="*/ 347932 h 717610"/>
              <a:gd name="connsiteX3" fmla="*/ 3381711 w 3381711"/>
              <a:gd name="connsiteY3" fmla="*/ 0 h 717610"/>
              <a:gd name="connsiteX0" fmla="*/ 0 w 3381711"/>
              <a:gd name="connsiteY0" fmla="*/ 717611 h 717611"/>
              <a:gd name="connsiteX1" fmla="*/ 818495 w 3381711"/>
              <a:gd name="connsiteY1" fmla="*/ 698654 h 717611"/>
              <a:gd name="connsiteX2" fmla="*/ 1765180 w 3381711"/>
              <a:gd name="connsiteY2" fmla="*/ 0 h 717611"/>
              <a:gd name="connsiteX3" fmla="*/ 3381711 w 3381711"/>
              <a:gd name="connsiteY3" fmla="*/ 1 h 717611"/>
              <a:gd name="connsiteX0" fmla="*/ 0 w 3381711"/>
              <a:gd name="connsiteY0" fmla="*/ 739355 h 739355"/>
              <a:gd name="connsiteX1" fmla="*/ 818495 w 3381711"/>
              <a:gd name="connsiteY1" fmla="*/ 720398 h 739355"/>
              <a:gd name="connsiteX2" fmla="*/ 1765180 w 3381711"/>
              <a:gd name="connsiteY2" fmla="*/ 21744 h 739355"/>
              <a:gd name="connsiteX3" fmla="*/ 2935773 w 3381711"/>
              <a:gd name="connsiteY3" fmla="*/ 0 h 739355"/>
              <a:gd name="connsiteX4" fmla="*/ 3381711 w 3381711"/>
              <a:gd name="connsiteY4" fmla="*/ 21745 h 739355"/>
              <a:gd name="connsiteX0" fmla="*/ 0 w 4533723"/>
              <a:gd name="connsiteY0" fmla="*/ 739355 h 739355"/>
              <a:gd name="connsiteX1" fmla="*/ 818495 w 4533723"/>
              <a:gd name="connsiteY1" fmla="*/ 720398 h 739355"/>
              <a:gd name="connsiteX2" fmla="*/ 1765180 w 4533723"/>
              <a:gd name="connsiteY2" fmla="*/ 21744 h 739355"/>
              <a:gd name="connsiteX3" fmla="*/ 2935773 w 4533723"/>
              <a:gd name="connsiteY3" fmla="*/ 0 h 739355"/>
              <a:gd name="connsiteX4" fmla="*/ 4533723 w 4533723"/>
              <a:gd name="connsiteY4" fmla="*/ 674118 h 739355"/>
              <a:gd name="connsiteX0" fmla="*/ 0 w 4533723"/>
              <a:gd name="connsiteY0" fmla="*/ 717611 h 717611"/>
              <a:gd name="connsiteX1" fmla="*/ 818495 w 4533723"/>
              <a:gd name="connsiteY1" fmla="*/ 698654 h 717611"/>
              <a:gd name="connsiteX2" fmla="*/ 1765180 w 4533723"/>
              <a:gd name="connsiteY2" fmla="*/ 0 h 717611"/>
              <a:gd name="connsiteX3" fmla="*/ 3325971 w 4533723"/>
              <a:gd name="connsiteY3" fmla="*/ 1 h 717611"/>
              <a:gd name="connsiteX4" fmla="*/ 4533723 w 4533723"/>
              <a:gd name="connsiteY4" fmla="*/ 652374 h 717611"/>
              <a:gd name="connsiteX0" fmla="*/ 0 w 4533723"/>
              <a:gd name="connsiteY0" fmla="*/ 717610 h 717610"/>
              <a:gd name="connsiteX1" fmla="*/ 818495 w 4533723"/>
              <a:gd name="connsiteY1" fmla="*/ 698653 h 717610"/>
              <a:gd name="connsiteX2" fmla="*/ 1858085 w 4533723"/>
              <a:gd name="connsiteY2" fmla="*/ 21745 h 717610"/>
              <a:gd name="connsiteX3" fmla="*/ 3325971 w 4533723"/>
              <a:gd name="connsiteY3" fmla="*/ 0 h 717610"/>
              <a:gd name="connsiteX4" fmla="*/ 4533723 w 4533723"/>
              <a:gd name="connsiteY4" fmla="*/ 652373 h 717610"/>
              <a:gd name="connsiteX0" fmla="*/ 0 w 4533723"/>
              <a:gd name="connsiteY0" fmla="*/ 739356 h 739356"/>
              <a:gd name="connsiteX1" fmla="*/ 818495 w 4533723"/>
              <a:gd name="connsiteY1" fmla="*/ 720399 h 739356"/>
              <a:gd name="connsiteX2" fmla="*/ 1802342 w 4533723"/>
              <a:gd name="connsiteY2" fmla="*/ 0 h 739356"/>
              <a:gd name="connsiteX3" fmla="*/ 3325971 w 4533723"/>
              <a:gd name="connsiteY3" fmla="*/ 21746 h 739356"/>
              <a:gd name="connsiteX4" fmla="*/ 4533723 w 4533723"/>
              <a:gd name="connsiteY4" fmla="*/ 674119 h 739356"/>
              <a:gd name="connsiteX0" fmla="*/ 0 w 4552304"/>
              <a:gd name="connsiteY0" fmla="*/ 652373 h 720399"/>
              <a:gd name="connsiteX1" fmla="*/ 837076 w 4552304"/>
              <a:gd name="connsiteY1" fmla="*/ 720399 h 720399"/>
              <a:gd name="connsiteX2" fmla="*/ 1820923 w 4552304"/>
              <a:gd name="connsiteY2" fmla="*/ 0 h 720399"/>
              <a:gd name="connsiteX3" fmla="*/ 3344552 w 4552304"/>
              <a:gd name="connsiteY3" fmla="*/ 21746 h 720399"/>
              <a:gd name="connsiteX4" fmla="*/ 4552304 w 4552304"/>
              <a:gd name="connsiteY4" fmla="*/ 674119 h 720399"/>
              <a:gd name="connsiteX0" fmla="*/ 0 w 4552304"/>
              <a:gd name="connsiteY0" fmla="*/ 739355 h 739355"/>
              <a:gd name="connsiteX1" fmla="*/ 837076 w 4552304"/>
              <a:gd name="connsiteY1" fmla="*/ 720399 h 739355"/>
              <a:gd name="connsiteX2" fmla="*/ 1820923 w 4552304"/>
              <a:gd name="connsiteY2" fmla="*/ 0 h 739355"/>
              <a:gd name="connsiteX3" fmla="*/ 3344552 w 4552304"/>
              <a:gd name="connsiteY3" fmla="*/ 21746 h 739355"/>
              <a:gd name="connsiteX4" fmla="*/ 4552304 w 4552304"/>
              <a:gd name="connsiteY4" fmla="*/ 674119 h 7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2304" h="739355">
                <a:moveTo>
                  <a:pt x="0" y="739355"/>
                </a:moveTo>
                <a:lnTo>
                  <a:pt x="837076" y="720399"/>
                </a:lnTo>
                <a:lnTo>
                  <a:pt x="1820923" y="0"/>
                </a:lnTo>
                <a:lnTo>
                  <a:pt x="3344552" y="21746"/>
                </a:lnTo>
                <a:lnTo>
                  <a:pt x="4552304" y="674119"/>
                </a:lnTo>
              </a:path>
            </a:pathLst>
          </a:custGeom>
          <a:ln w="76200" cmpd="sng">
            <a:solidFill>
              <a:srgbClr val="D3A600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 flipV="1">
            <a:off x="3810198" y="2367837"/>
            <a:ext cx="2747318" cy="1595090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707398"/>
              <a:gd name="connsiteY0" fmla="*/ 754084 h 754084"/>
              <a:gd name="connsiteX1" fmla="*/ 818495 w 1707398"/>
              <a:gd name="connsiteY1" fmla="*/ 735127 h 754084"/>
              <a:gd name="connsiteX2" fmla="*/ 1707398 w 1707398"/>
              <a:gd name="connsiteY2" fmla="*/ 0 h 754084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707398 w 1707398"/>
              <a:gd name="connsiteY3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707398 w 1707398"/>
              <a:gd name="connsiteY4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448573 w 1707398"/>
              <a:gd name="connsiteY4" fmla="*/ 233032 h 754932"/>
              <a:gd name="connsiteX5" fmla="*/ 1707398 w 1707398"/>
              <a:gd name="connsiteY5" fmla="*/ 0 h 754932"/>
              <a:gd name="connsiteX0" fmla="*/ 0 w 1707398"/>
              <a:gd name="connsiteY0" fmla="*/ 754084 h 1233339"/>
              <a:gd name="connsiteX1" fmla="*/ 17848 w 1707398"/>
              <a:gd name="connsiteY1" fmla="*/ 1233339 h 1233339"/>
              <a:gd name="connsiteX2" fmla="*/ 818495 w 1707398"/>
              <a:gd name="connsiteY2" fmla="*/ 735127 h 1233339"/>
              <a:gd name="connsiteX3" fmla="*/ 1039794 w 1707398"/>
              <a:gd name="connsiteY3" fmla="*/ 537472 h 1233339"/>
              <a:gd name="connsiteX4" fmla="*/ 1448573 w 1707398"/>
              <a:gd name="connsiteY4" fmla="*/ 233032 h 1233339"/>
              <a:gd name="connsiteX5" fmla="*/ 1707398 w 1707398"/>
              <a:gd name="connsiteY5" fmla="*/ 0 h 1233339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039794 w 1707398"/>
              <a:gd name="connsiteY3" fmla="*/ 537472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429991 w 1707398"/>
              <a:gd name="connsiteY3" fmla="*/ 1255084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2766506"/>
              <a:gd name="connsiteY0" fmla="*/ 521052 h 2285250"/>
              <a:gd name="connsiteX1" fmla="*/ 17848 w 2766506"/>
              <a:gd name="connsiteY1" fmla="*/ 1000307 h 2285250"/>
              <a:gd name="connsiteX2" fmla="*/ 1487404 w 2766506"/>
              <a:gd name="connsiteY2" fmla="*/ 2285250 h 2285250"/>
              <a:gd name="connsiteX3" fmla="*/ 1429991 w 2766506"/>
              <a:gd name="connsiteY3" fmla="*/ 1022052 h 2285250"/>
              <a:gd name="connsiteX4" fmla="*/ 1448573 w 2766506"/>
              <a:gd name="connsiteY4" fmla="*/ 0 h 2285250"/>
              <a:gd name="connsiteX5" fmla="*/ 2766506 w 2766506"/>
              <a:gd name="connsiteY5" fmla="*/ 1680598 h 2285250"/>
              <a:gd name="connsiteX0" fmla="*/ 0 w 2766506"/>
              <a:gd name="connsiteY0" fmla="*/ 0 h 1764198"/>
              <a:gd name="connsiteX1" fmla="*/ 17848 w 2766506"/>
              <a:gd name="connsiteY1" fmla="*/ 479255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0 w 2766506"/>
              <a:gd name="connsiteY0" fmla="*/ 0 h 1764198"/>
              <a:gd name="connsiteX1" fmla="*/ 73590 w 2766506"/>
              <a:gd name="connsiteY1" fmla="*/ 348780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56475 w 2692916"/>
              <a:gd name="connsiteY0" fmla="*/ 0 h 2090384"/>
              <a:gd name="connsiteX1" fmla="*/ 0 w 2692916"/>
              <a:gd name="connsiteY1" fmla="*/ 674966 h 2090384"/>
              <a:gd name="connsiteX2" fmla="*/ 1413814 w 2692916"/>
              <a:gd name="connsiteY2" fmla="*/ 2090384 h 2090384"/>
              <a:gd name="connsiteX3" fmla="*/ 1356401 w 2692916"/>
              <a:gd name="connsiteY3" fmla="*/ 827186 h 2090384"/>
              <a:gd name="connsiteX4" fmla="*/ 2692916 w 2692916"/>
              <a:gd name="connsiteY4" fmla="*/ 1485732 h 2090384"/>
              <a:gd name="connsiteX0" fmla="*/ 19314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07793 w 2692916"/>
              <a:gd name="connsiteY3" fmla="*/ 746884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47764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13503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13503 w 2692916"/>
              <a:gd name="connsiteY3" fmla="*/ 593196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390663 w 2692916"/>
              <a:gd name="connsiteY3" fmla="*/ 599877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07793 w 2692916"/>
              <a:gd name="connsiteY3" fmla="*/ 599877 h 1829665"/>
              <a:gd name="connsiteX4" fmla="*/ 2692916 w 2692916"/>
              <a:gd name="connsiteY4" fmla="*/ 1398749 h 182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916" h="1829665">
                <a:moveTo>
                  <a:pt x="2183" y="0"/>
                </a:moveTo>
                <a:cubicBezTo>
                  <a:pt x="1455" y="195994"/>
                  <a:pt x="728" y="391989"/>
                  <a:pt x="0" y="587983"/>
                </a:cubicBezTo>
                <a:lnTo>
                  <a:pt x="1408104" y="1829665"/>
                </a:lnTo>
                <a:cubicBezTo>
                  <a:pt x="1408000" y="1359597"/>
                  <a:pt x="1407897" y="1069945"/>
                  <a:pt x="1407793" y="599877"/>
                </a:cubicBezTo>
                <a:lnTo>
                  <a:pt x="2692916" y="1398749"/>
                </a:lnTo>
              </a:path>
            </a:pathLst>
          </a:custGeom>
          <a:ln w="76200" cmpd="sng">
            <a:solidFill>
              <a:srgbClr val="FF0000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2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OpenFlow: Controller-to-switch messages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controller-to-switch messages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Features</a:t>
            </a:r>
            <a:r>
              <a:rPr lang="en-US" dirty="0"/>
              <a:t>: controller queries switch features, switch replies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Configure</a:t>
            </a:r>
            <a:r>
              <a:rPr lang="en-US" dirty="0"/>
              <a:t>: controller queries/sets switch configuration parameters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Modify-state</a:t>
            </a:r>
            <a:r>
              <a:rPr lang="en-US" dirty="0"/>
              <a:t>: add, delete, modify flow entries in the OpenFlow tables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Packet-out</a:t>
            </a:r>
            <a:r>
              <a:rPr lang="en-US" dirty="0"/>
              <a:t>: controller can send this packet out of specific switch port</a:t>
            </a:r>
          </a:p>
          <a:p>
            <a:pPr lvl="1"/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23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OpenFlow: Switch-to-controller messages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switch-to-controller messages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Packet-in</a:t>
            </a:r>
            <a:r>
              <a:rPr lang="en-US" dirty="0"/>
              <a:t>: transfer packet (and its control) to controller.  See packet-out message from controller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Flow-removed</a:t>
            </a:r>
            <a:r>
              <a:rPr lang="en-US" dirty="0"/>
              <a:t>: flow table entry deleted at switch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Port status</a:t>
            </a:r>
            <a:r>
              <a:rPr lang="en-US" dirty="0"/>
              <a:t>: inform controller of a change on a port</a:t>
            </a:r>
          </a:p>
          <a:p>
            <a:r>
              <a:rPr lang="en-US" dirty="0"/>
              <a:t>Network operators do not “program” switches by creating/sending OpenFlow messages directly. </a:t>
            </a:r>
          </a:p>
          <a:p>
            <a:pPr lvl="1"/>
            <a:r>
              <a:rPr lang="en-US" dirty="0"/>
              <a:t>Instead, they use higher-level abstraction at controller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tale of two planes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plane</a:t>
            </a:r>
            <a:r>
              <a:rPr lang="en-US" dirty="0"/>
              <a:t>: forwarding packets</a:t>
            </a:r>
          </a:p>
          <a:p>
            <a:pPr lvl="1"/>
            <a:r>
              <a:rPr lang="en-US" dirty="0"/>
              <a:t>Based on local forwarding state</a:t>
            </a:r>
          </a:p>
          <a:p>
            <a:r>
              <a:rPr lang="en-US" b="1" dirty="0"/>
              <a:t>Control plane</a:t>
            </a:r>
            <a:r>
              <a:rPr lang="en-US" dirty="0"/>
              <a:t>: computing that forwarding state</a:t>
            </a:r>
          </a:p>
          <a:p>
            <a:pPr lvl="1"/>
            <a:r>
              <a:rPr lang="en-US" dirty="0"/>
              <a:t>Involves coordination with rest of system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goals for the control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connectivity</a:t>
            </a:r>
            <a:r>
              <a:rPr lang="en-US" dirty="0"/>
              <a:t>: route packets to destination</a:t>
            </a:r>
          </a:p>
          <a:p>
            <a:pPr lvl="1"/>
            <a:r>
              <a:rPr lang="en-US" dirty="0"/>
              <a:t>Local state computed by routing protocols</a:t>
            </a:r>
          </a:p>
          <a:p>
            <a:pPr lvl="1"/>
            <a:r>
              <a:rPr lang="en-US" dirty="0"/>
              <a:t>Globally distributed algorithms</a:t>
            </a:r>
          </a:p>
          <a:p>
            <a:r>
              <a:rPr lang="en-US" b="1" dirty="0"/>
              <a:t>Inter-domain policy</a:t>
            </a:r>
            <a:r>
              <a:rPr lang="en-US" dirty="0"/>
              <a:t>: find policy-compliant paths</a:t>
            </a:r>
          </a:p>
          <a:p>
            <a:pPr lvl="1"/>
            <a:r>
              <a:rPr lang="en-US" dirty="0"/>
              <a:t>Done by globally distributed BGP</a:t>
            </a:r>
          </a:p>
          <a:p>
            <a:r>
              <a:rPr lang="en-US" dirty="0"/>
              <a:t>What other goals are there in running a network?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roles of the control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various </a:t>
            </a:r>
            <a:r>
              <a:rPr lang="en-US" dirty="0">
                <a:solidFill>
                  <a:srgbClr val="0000FF"/>
                </a:solidFill>
              </a:rPr>
              <a:t>network management</a:t>
            </a:r>
            <a:r>
              <a:rPr lang="en-US" dirty="0"/>
              <a:t> tasks</a:t>
            </a:r>
          </a:p>
          <a:p>
            <a:pPr lvl="1"/>
            <a:r>
              <a:rPr lang="en-US" dirty="0"/>
              <a:t>For example,</a:t>
            </a:r>
          </a:p>
          <a:p>
            <a:pPr lvl="2"/>
            <a:r>
              <a:rPr lang="en-US" dirty="0"/>
              <a:t>Where to route?</a:t>
            </a:r>
          </a:p>
          <a:p>
            <a:pPr lvl="2"/>
            <a:r>
              <a:rPr lang="en-US" dirty="0"/>
              <a:t>How much to route?</a:t>
            </a:r>
          </a:p>
          <a:p>
            <a:pPr lvl="2"/>
            <a:r>
              <a:rPr lang="en-US" dirty="0"/>
              <a:t>At what rate to route?</a:t>
            </a:r>
          </a:p>
          <a:p>
            <a:pPr lvl="2"/>
            <a:r>
              <a:rPr lang="en-US" dirty="0"/>
              <a:t>Should we route at all?</a:t>
            </a:r>
          </a:p>
          <a:p>
            <a:pPr lvl="2"/>
            <a:r>
              <a:rPr lang="en-US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4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different control plane mechanisms</a:t>
            </a:r>
          </a:p>
          <a:p>
            <a:r>
              <a:rPr lang="en-US" dirty="0"/>
              <a:t>Each designed from scratch for their intended goal</a:t>
            </a:r>
          </a:p>
          <a:p>
            <a:r>
              <a:rPr lang="en-US" dirty="0"/>
              <a:t>Encompassing a wide variety of implementations</a:t>
            </a:r>
          </a:p>
          <a:p>
            <a:pPr lvl="1"/>
            <a:r>
              <a:rPr lang="en-US" dirty="0"/>
              <a:t>Distributed, manual, centralized,…</a:t>
            </a:r>
          </a:p>
          <a:p>
            <a:r>
              <a:rPr lang="en-US" dirty="0"/>
              <a:t>None of them particularly well designed</a:t>
            </a:r>
          </a:p>
          <a:p>
            <a:r>
              <a:rPr lang="en-US" dirty="0">
                <a:solidFill>
                  <a:srgbClr val="0000FF"/>
                </a:solidFill>
              </a:rPr>
              <a:t>Network control plane is a complicated mess!</a:t>
            </a:r>
          </a:p>
          <a:p>
            <a:pPr lvl="5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0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“The Power of Abstraction”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“Modularity based on abstraction is the way things get done”</a:t>
            </a:r>
          </a:p>
          <a:p>
            <a:pPr lvl="1"/>
            <a:r>
              <a:rPr lang="en-US" dirty="0"/>
              <a:t>Barbara </a:t>
            </a:r>
            <a:r>
              <a:rPr lang="en-US" dirty="0" err="1"/>
              <a:t>Liskov</a:t>
            </a:r>
            <a:endParaRPr lang="en-US" dirty="0"/>
          </a:p>
          <a:p>
            <a:r>
              <a:rPr lang="en-US" dirty="0"/>
              <a:t>Abstractions </a:t>
            </a:r>
            <a:r>
              <a:rPr lang="en-US" dirty="0">
                <a:sym typeface="Wingdings"/>
              </a:rPr>
              <a:t> Interfaces  Modularity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8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2642</Words>
  <Application>Microsoft Macintosh PowerPoint</Application>
  <PresentationFormat>On-screen Show (4:3)</PresentationFormat>
  <Paragraphs>616</Paragraphs>
  <Slides>48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Arial Black</vt:lpstr>
      <vt:lpstr>Calibri</vt:lpstr>
      <vt:lpstr>Courier New</vt:lpstr>
      <vt:lpstr>Gill Sans</vt:lpstr>
      <vt:lpstr>Gill Sans MT</vt:lpstr>
      <vt:lpstr>Lucida Console</vt:lpstr>
      <vt:lpstr>Monotype Sorts</vt:lpstr>
      <vt:lpstr>Times New Roman</vt:lpstr>
      <vt:lpstr>Wingdings</vt:lpstr>
      <vt:lpstr>dbllineb</vt:lpstr>
      <vt:lpstr>EECS 489 Computer Networks  Fall 2020</vt:lpstr>
      <vt:lpstr>Agenda</vt:lpstr>
      <vt:lpstr>The field of networking</vt:lpstr>
      <vt:lpstr>Building an artifact, not a discipline</vt:lpstr>
      <vt:lpstr>A tale of two planes</vt:lpstr>
      <vt:lpstr>Original goals for the control plane</vt:lpstr>
      <vt:lpstr>Extended roles of the control plane</vt:lpstr>
      <vt:lpstr>Bottom line</vt:lpstr>
      <vt:lpstr>“The Power of Abstraction”</vt:lpstr>
      <vt:lpstr>Analogy: Mainframe to PC evolution</vt:lpstr>
      <vt:lpstr>Many control plane mechanisms</vt:lpstr>
      <vt:lpstr>Task: Compute forwarding state</vt:lpstr>
      <vt:lpstr>Separate concerns with abstractions</vt:lpstr>
      <vt:lpstr>#1: Forwarding abstraction</vt:lpstr>
      <vt:lpstr>#2: Network state abstraction</vt:lpstr>
      <vt:lpstr>#3: Specification abstraction</vt:lpstr>
      <vt:lpstr>Traditional fully decentralized control plane</vt:lpstr>
      <vt:lpstr>Logically centralized  control plane</vt:lpstr>
      <vt:lpstr>Each goal is an app via specification abstraction</vt:lpstr>
      <vt:lpstr>Reason about each app via network state abstraction</vt:lpstr>
      <vt:lpstr>Logically centralized  control plane</vt:lpstr>
      <vt:lpstr>SDN: Many challenges remain</vt:lpstr>
      <vt:lpstr>Some progress in the wide-area network (WAN)</vt:lpstr>
      <vt:lpstr>5-minute break!</vt:lpstr>
      <vt:lpstr>Announcements</vt:lpstr>
      <vt:lpstr>A tale of two planes</vt:lpstr>
      <vt:lpstr>OpenFlow data plane abstraction</vt:lpstr>
      <vt:lpstr>OpenFlow: Flow table entries</vt:lpstr>
      <vt:lpstr>Forwarding abstraction</vt:lpstr>
      <vt:lpstr>OpenFlow example</vt:lpstr>
      <vt:lpstr>OpenFlow protocol</vt:lpstr>
      <vt:lpstr>Fixed-function data plane</vt:lpstr>
      <vt:lpstr>Takes forever to get a feature</vt:lpstr>
      <vt:lpstr>Programmable data plane</vt:lpstr>
      <vt:lpstr>Top-down approach</vt:lpstr>
      <vt:lpstr>What’s left?</vt:lpstr>
      <vt:lpstr>PISA: Protocol Independent Switch Architecture</vt:lpstr>
      <vt:lpstr>How’s programmability used today?</vt:lpstr>
      <vt:lpstr>Example: In-band network telemetry (INT)</vt:lpstr>
      <vt:lpstr>Why now?</vt:lpstr>
      <vt:lpstr>Summary</vt:lpstr>
      <vt:lpstr>PowerPoint Presentation</vt:lpstr>
      <vt:lpstr>Traffic engineering</vt:lpstr>
      <vt:lpstr>Traffic engineering: Difficult</vt:lpstr>
      <vt:lpstr>Traffic engineering: Difficult</vt:lpstr>
      <vt:lpstr>Traffic engineering: Difficult</vt:lpstr>
      <vt:lpstr>OpenFlow: Controller-to-switch messages</vt:lpstr>
      <vt:lpstr>OpenFlow: Switch-to-controller messages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489 Computer Networks  Fall 2020</dc:title>
  <dc:creator>Chowdhury, N M Mosharaf</dc:creator>
  <cp:lastModifiedBy>Chowdhury, N M Mosharaf</cp:lastModifiedBy>
  <cp:revision>19</cp:revision>
  <dcterms:created xsi:type="dcterms:W3CDTF">2020-11-08T15:13:54Z</dcterms:created>
  <dcterms:modified xsi:type="dcterms:W3CDTF">2020-11-08T16:09:38Z</dcterms:modified>
</cp:coreProperties>
</file>