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2" r:id="rId2"/>
    <p:sldId id="259" r:id="rId3"/>
    <p:sldId id="274" r:id="rId4"/>
    <p:sldId id="260" r:id="rId5"/>
    <p:sldId id="261" r:id="rId6"/>
    <p:sldId id="275" r:id="rId7"/>
    <p:sldId id="262" r:id="rId8"/>
  </p:sldIdLst>
  <p:sldSz cx="12801600" cy="9601200" type="A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4660"/>
  </p:normalViewPr>
  <p:slideViewPr>
    <p:cSldViewPr snapToGrid="0">
      <p:cViewPr>
        <p:scale>
          <a:sx n="84" d="100"/>
          <a:sy n="84" d="100"/>
        </p:scale>
        <p:origin x="1044" y="0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66" d="100"/>
          <a:sy n="66" d="100"/>
        </p:scale>
        <p:origin x="4290" y="6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0B10D-06FB-4370-90B2-6768033AFE7B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AAE6E-D322-4080-BA70-361B2B5296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93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4EA5150-586A-DE41-805B-38D9E0F3D4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DB9EE4-A8CE-D847-B8E4-F9D0D400AE19}" type="slidenum">
              <a:rPr lang="en-US" altLang="ja-JP" sz="1200"/>
              <a:pPr eaLnBrk="1" hangingPunct="1"/>
              <a:t>1</a:t>
            </a:fld>
            <a:endParaRPr lang="en-US" altLang="ja-JP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36F07C8-6D1D-1E4C-9B1F-D478F3909B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582A002-5E19-4742-B355-FC9795D99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1752572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DA4D-83BE-49B1-B21E-6ADD22F68D8A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7564-F4C5-459B-9AE3-B13E4D0D5F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91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DA4D-83BE-49B1-B21E-6ADD22F68D8A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7564-F4C5-459B-9AE3-B13E4D0D5F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46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DA4D-83BE-49B1-B21E-6ADD22F68D8A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7564-F4C5-459B-9AE3-B13E4D0D5F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689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アブストラクトページ用（プライマリークラス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98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DA4D-83BE-49B1-B21E-6ADD22F68D8A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7564-F4C5-459B-9AE3-B13E4D0D5F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11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DA4D-83BE-49B1-B21E-6ADD22F68D8A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7564-F4C5-459B-9AE3-B13E4D0D5F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061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DA4D-83BE-49B1-B21E-6ADD22F68D8A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7564-F4C5-459B-9AE3-B13E4D0D5F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85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DA4D-83BE-49B1-B21E-6ADD22F68D8A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7564-F4C5-459B-9AE3-B13E4D0D5F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34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DA4D-83BE-49B1-B21E-6ADD22F68D8A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7564-F4C5-459B-9AE3-B13E4D0D5F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93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DA4D-83BE-49B1-B21E-6ADD22F68D8A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7564-F4C5-459B-9AE3-B13E4D0D5F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17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DA4D-83BE-49B1-B21E-6ADD22F68D8A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7564-F4C5-459B-9AE3-B13E4D0D5F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19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DA4D-83BE-49B1-B21E-6ADD22F68D8A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7564-F4C5-459B-9AE3-B13E4D0D5F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1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7DA4D-83BE-49B1-B21E-6ADD22F68D8A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C7564-F4C5-459B-9AE3-B13E4D0D5F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13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>
            <a:extLst>
              <a:ext uri="{FF2B5EF4-FFF2-40B4-BE49-F238E27FC236}">
                <a16:creationId xmlns:a16="http://schemas.microsoft.com/office/drawing/2014/main" id="{D5D88259-ED24-BD49-9587-FD79AC5A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215" y="1128192"/>
            <a:ext cx="72109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ＭＳ Ｐゴシック" panose="020B0600070205080204" pitchFamily="34" charset="-128"/>
              </a:rPr>
              <a:t>XXX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3077" name="Rectangle 15">
            <a:extLst>
              <a:ext uri="{FF2B5EF4-FFF2-40B4-BE49-F238E27FC236}">
                <a16:creationId xmlns:a16="http://schemas.microsoft.com/office/drawing/2014/main" id="{28DDC781-0083-4B44-A3FB-9FF0E3B74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876" y="1168957"/>
            <a:ext cx="44624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400" dirty="0">
                <a:latin typeface="ＭＳ Ｐゴシック" panose="020B0600070205080204" pitchFamily="34" charset="-128"/>
              </a:rPr>
              <a:t>ヒューマンテクノシステム</a:t>
            </a:r>
          </a:p>
        </p:txBody>
      </p:sp>
      <p:sp>
        <p:nvSpPr>
          <p:cNvPr id="3079" name="Rectangle 17">
            <a:extLst>
              <a:ext uri="{FF2B5EF4-FFF2-40B4-BE49-F238E27FC236}">
                <a16:creationId xmlns:a16="http://schemas.microsoft.com/office/drawing/2014/main" id="{5382B293-F7D3-6840-BDDD-720EDDF9D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791" y="336104"/>
            <a:ext cx="172819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400" dirty="0"/>
              <a:t>九州北</a:t>
            </a:r>
          </a:p>
        </p:txBody>
      </p:sp>
      <p:sp>
        <p:nvSpPr>
          <p:cNvPr id="3081" name="Rectangle 19">
            <a:extLst>
              <a:ext uri="{FF2B5EF4-FFF2-40B4-BE49-F238E27FC236}">
                <a16:creationId xmlns:a16="http://schemas.microsoft.com/office/drawing/2014/main" id="{A4EA8F5C-B909-8246-862C-84810179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9032" y="336104"/>
            <a:ext cx="2303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400" dirty="0">
                <a:latin typeface="ＭＳ Ｐゴシック" panose="020B0600070205080204" pitchFamily="34" charset="-128"/>
              </a:rPr>
              <a:t>福岡県福岡市</a:t>
            </a:r>
            <a:endParaRPr lang="ja-JP" altLang="en-US" sz="2400" dirty="0"/>
          </a:p>
        </p:txBody>
      </p:sp>
      <p:sp>
        <p:nvSpPr>
          <p:cNvPr id="3082" name="Rectangle 20">
            <a:extLst>
              <a:ext uri="{FF2B5EF4-FFF2-40B4-BE49-F238E27FC236}">
                <a16:creationId xmlns:a16="http://schemas.microsoft.com/office/drawing/2014/main" id="{88BB8863-1101-664A-A3BB-4EDEC8686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144" y="1200200"/>
            <a:ext cx="2015504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スーパー</a:t>
            </a:r>
            <a:r>
              <a:rPr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HTS</a:t>
            </a:r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くん</a:t>
            </a:r>
            <a:endParaRPr lang="en-US" altLang="ja-JP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A027A30-C9DB-489E-84A9-224A19E4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839142"/>
            <a:ext cx="6189062" cy="749796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400" b="1" dirty="0">
                <a:solidFill>
                  <a:srgbClr val="FF0000"/>
                </a:solidFill>
              </a:rPr>
              <a:t>モデルの構成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pPr marL="342900" lvl="0" indent="-342900" defTabSz="914400" eaLnBrk="1" hangingPunct="1">
              <a:lnSpc>
                <a:spcPct val="8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機能モデル</a:t>
            </a:r>
            <a:endParaRPr lang="en-US" altLang="ja-JP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lvl="0" indent="0" defTabSz="914400" eaLnBrk="1" hangingPunct="1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lang="en-US" altLang="ja-JP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1-1.</a:t>
            </a: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概要</a:t>
            </a:r>
            <a:endParaRPr lang="en-US" altLang="ja-JP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342900" lvl="0" indent="-342900" defTabSz="914400" eaLnBrk="1" hangingPunct="1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lang="en-US" altLang="ja-JP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1-2.</a:t>
            </a: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要求図</a:t>
            </a:r>
            <a:endParaRPr lang="en-US" altLang="ja-JP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342900" lvl="0" indent="-342900" defTabSz="914400" eaLnBrk="1" hangingPunct="1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lang="en-US" altLang="ja-JP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1-3.</a:t>
            </a: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ユースケース図</a:t>
            </a:r>
            <a:endParaRPr lang="en-US" altLang="ja-JP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342900" lvl="0" indent="-342900" defTabSz="914400" eaLnBrk="1" hangingPunct="1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lang="en-US" altLang="ja-JP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1-4.</a:t>
            </a: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ユースケース記述</a:t>
            </a:r>
            <a:endParaRPr lang="en-US" altLang="ja-JP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342900" lvl="0" indent="-342900" defTabSz="914400" eaLnBrk="1" hangingPunct="1">
              <a:lnSpc>
                <a:spcPct val="80000"/>
              </a:lnSpc>
              <a:spcBef>
                <a:spcPts val="600"/>
              </a:spcBef>
            </a:pPr>
            <a:endParaRPr lang="en-US" altLang="ja-JP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342900" lvl="0" indent="-342900" defTabSz="914400" eaLnBrk="1" hangingPunct="1">
              <a:lnSpc>
                <a:spcPct val="8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構造モデル</a:t>
            </a:r>
            <a:endParaRPr lang="en-US" altLang="ja-JP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342900" lvl="0" indent="-342900" defTabSz="914400" eaLnBrk="1" hangingPunct="1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2-1.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セットアップ</a:t>
            </a:r>
            <a:endParaRPr lang="en-US" altLang="ja-JP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342900" lvl="0" indent="-342900" defTabSz="914400" eaLnBrk="1" hangingPunct="1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lang="en-US" altLang="ja-JP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2-2.</a:t>
            </a: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キャリブレーション</a:t>
            </a:r>
            <a:endParaRPr lang="en-US" altLang="ja-JP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342900" lvl="0" indent="-342900" defTabSz="914400" eaLnBrk="1" hangingPunct="1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lang="en-US" altLang="ja-JP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2-3.</a:t>
            </a: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走行待機</a:t>
            </a:r>
            <a:endParaRPr lang="en-US" altLang="ja-JP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ja-JP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	2-4.</a:t>
            </a: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lang="en-US" altLang="ja-JP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Bluetooth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ja-JP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	2-5.</a:t>
            </a: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転回命令の算出</a:t>
            </a:r>
            <a:endParaRPr lang="en-US" altLang="ja-JP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ja-JP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	2-6.</a:t>
            </a: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倒立制御</a:t>
            </a:r>
            <a:endParaRPr lang="en-US" altLang="ja-JP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lang="en-US" altLang="ja-JP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2-7.</a:t>
            </a: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走行</a:t>
            </a:r>
            <a:endParaRPr lang="en-US" altLang="ja-JP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lang="en-US" altLang="ja-JP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2-8.</a:t>
            </a: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スピード調整</a:t>
            </a:r>
            <a:endParaRPr lang="en-US" altLang="ja-JP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lang="en-US" altLang="ja-JP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2-9.</a:t>
            </a: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ログ出力</a:t>
            </a:r>
            <a:endParaRPr lang="en-US" altLang="ja-JP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</a:pP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3.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振る舞いモデル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</a:pP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4.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工夫点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ポイント以上）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AB85E6D-E200-4D0E-A670-B9BEB009D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12" y="1839142"/>
            <a:ext cx="5976664" cy="34200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947" b="1" dirty="0"/>
              <a:t>チーム紹介、目標、意気込み</a:t>
            </a:r>
            <a:endParaRPr lang="ja-JP" altLang="en-US" dirty="0"/>
          </a:p>
          <a:p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私たちは株式会社ヒューマンテクノシステムの個性豊かな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6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名の若手社員チーム「スーパー</a:t>
            </a: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HTS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くん」です。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毎年</a:t>
            </a: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ET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ロボコンには参加していますが、私たち</a:t>
            </a: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6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名は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初参加となります。初めてロボットを開発することに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なりましたが、今まで先輩方が築き上げた素晴らしい技術を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繋ぎ、更なる高みを目指して頑張っていきたいと思います。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今回のモデリングの対象は</a:t>
            </a:r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「</a:t>
            </a:r>
            <a:r>
              <a:rPr lang="ja-JP" altLang="en-US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コースを完走する</a:t>
            </a:r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」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選択しました。よろしくお願いします！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/>
            <a:endParaRPr lang="ja-JP" altLang="en-US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87A221C-737B-4A73-B53A-5BB71A1A9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38" y="5436692"/>
            <a:ext cx="5973038" cy="390041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defTabSz="774222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947" b="1" dirty="0">
                <a:solidFill>
                  <a:srgbClr val="FF0000"/>
                </a:solidFill>
              </a:rPr>
              <a:t>モデルの概要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私たちは、今回の</a:t>
            </a: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ET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ロボコン</a:t>
            </a: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2019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の目標として「コースを完走する」を設定しました。その目標を達成するための条件として、次のような課題を設けました。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</a:pPr>
            <a:r>
              <a:rPr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① 安定してスタートする</a:t>
            </a:r>
            <a:endParaRPr lang="en-US" altLang="ja-JP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</a:pPr>
            <a:r>
              <a:rPr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② キャリブレーションする</a:t>
            </a:r>
            <a:endParaRPr lang="en-US" altLang="ja-JP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</a:pPr>
            <a:r>
              <a:rPr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③ 安定して走行する</a:t>
            </a:r>
            <a:endParaRPr lang="en-US" altLang="ja-JP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この３つの課題を実現するために要求図を作成し、必要なタスクを洗い出して、効率よく開発が行えるよう計画を立てました。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</a:pP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ポイント以上、全角で</a:t>
            </a: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300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文字程度）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</a:pPr>
            <a:endParaRPr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243864-034B-4B1F-989D-660E752C29D3}"/>
              </a:ext>
            </a:extLst>
          </p:cNvPr>
          <p:cNvSpPr txBox="1"/>
          <p:nvPr/>
        </p:nvSpPr>
        <p:spPr>
          <a:xfrm>
            <a:off x="239366" y="8680321"/>
            <a:ext cx="5873402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ここに書いた説明で、モデル図全体を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読んで得られる設計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の全体像、重要なポイント、効果や実績を捉えることができる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B9BAB15-89E8-4BE3-AEFC-6878394403C2}"/>
              </a:ext>
            </a:extLst>
          </p:cNvPr>
          <p:cNvSpPr txBox="1"/>
          <p:nvPr/>
        </p:nvSpPr>
        <p:spPr>
          <a:xfrm>
            <a:off x="6429378" y="8473008"/>
            <a:ext cx="61464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ここに書いた説明で、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どのような機能について、どのような構造に構成し、どのような振舞いによってよって動作させるのかがわかり、また各々がどの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ようにつながっているか、といったことが把握できる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D3C2686-F196-46BC-B1B4-BC78CE8CADA8}"/>
              </a:ext>
            </a:extLst>
          </p:cNvPr>
          <p:cNvSpPr txBox="1"/>
          <p:nvPr/>
        </p:nvSpPr>
        <p:spPr>
          <a:xfrm>
            <a:off x="265928" y="4897148"/>
            <a:ext cx="5873402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配布時のこの領域の大きさが記載可能な範囲です</a:t>
            </a:r>
          </a:p>
        </p:txBody>
      </p:sp>
    </p:spTree>
    <p:extLst>
      <p:ext uri="{BB962C8B-B14F-4D97-AF65-F5344CB8AC3E}">
        <p14:creationId xmlns:p14="http://schemas.microsoft.com/office/powerpoint/2010/main" val="94585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0FF8A81-8D64-4740-8BF6-5853DB245FF1}"/>
              </a:ext>
            </a:extLst>
          </p:cNvPr>
          <p:cNvGrpSpPr/>
          <p:nvPr/>
        </p:nvGrpSpPr>
        <p:grpSpPr>
          <a:xfrm>
            <a:off x="501431" y="5035624"/>
            <a:ext cx="8279764" cy="3177945"/>
            <a:chOff x="0" y="160295"/>
            <a:chExt cx="12176226" cy="3500352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46ADE89C-06CA-426A-B6F6-2B02990AB915}"/>
                </a:ext>
              </a:extLst>
            </p:cNvPr>
            <p:cNvSpPr txBox="1"/>
            <p:nvPr/>
          </p:nvSpPr>
          <p:spPr>
            <a:xfrm>
              <a:off x="4196678" y="160295"/>
              <a:ext cx="2140884" cy="32284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b="1" dirty="0"/>
                <a:t>コースを完走する</a:t>
              </a:r>
              <a:endParaRPr lang="en-US" altLang="ja-JP" sz="1050" b="1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D7BA752-6634-42E0-B377-6416AF45D5FE}"/>
                </a:ext>
              </a:extLst>
            </p:cNvPr>
            <p:cNvSpPr txBox="1"/>
            <p:nvPr/>
          </p:nvSpPr>
          <p:spPr>
            <a:xfrm>
              <a:off x="425373" y="1105231"/>
              <a:ext cx="2386249" cy="28756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b="1" dirty="0"/>
                <a:t>キャリブレーション</a:t>
              </a:r>
              <a:endParaRPr lang="en-US" altLang="ja-JP" sz="1050" b="1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C52847F-B3C1-4D4F-81BE-BA0F0CC0C959}"/>
                </a:ext>
              </a:extLst>
            </p:cNvPr>
            <p:cNvSpPr txBox="1"/>
            <p:nvPr/>
          </p:nvSpPr>
          <p:spPr>
            <a:xfrm>
              <a:off x="3343338" y="1074237"/>
              <a:ext cx="2643749" cy="279676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b="1" dirty="0"/>
                <a:t>安定してスタート</a:t>
              </a:r>
              <a:endParaRPr lang="en-US" altLang="ja-JP" sz="1050" b="1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7DDA3A9-49AA-47B6-A441-73F2F5FD0E9D}"/>
                </a:ext>
              </a:extLst>
            </p:cNvPr>
            <p:cNvSpPr txBox="1"/>
            <p:nvPr/>
          </p:nvSpPr>
          <p:spPr>
            <a:xfrm>
              <a:off x="7486368" y="1105231"/>
              <a:ext cx="2140884" cy="279676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b="1" dirty="0"/>
                <a:t>安定して走行</a:t>
              </a:r>
              <a:endParaRPr lang="en-US" altLang="ja-JP" sz="1050" b="1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97F5604-2D1E-4645-844F-C633D896E742}"/>
                </a:ext>
              </a:extLst>
            </p:cNvPr>
            <p:cNvSpPr txBox="1"/>
            <p:nvPr/>
          </p:nvSpPr>
          <p:spPr>
            <a:xfrm>
              <a:off x="5734393" y="1979867"/>
              <a:ext cx="1751975" cy="279676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b="1" dirty="0"/>
                <a:t>ライントレース</a:t>
              </a:r>
              <a:endParaRPr lang="en-US" altLang="ja-JP" sz="1050" b="1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618B1B3-2BF5-45E5-8978-F9D568388D23}"/>
                </a:ext>
              </a:extLst>
            </p:cNvPr>
            <p:cNvSpPr txBox="1"/>
            <p:nvPr/>
          </p:nvSpPr>
          <p:spPr>
            <a:xfrm>
              <a:off x="0" y="1990463"/>
              <a:ext cx="1380564" cy="2796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b="1" dirty="0"/>
                <a:t>ログの取得</a:t>
              </a:r>
              <a:endParaRPr lang="en-US" altLang="ja-JP" sz="1050" b="1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D18D6C7-DC78-45BC-B232-2B9935440951}"/>
                </a:ext>
              </a:extLst>
            </p:cNvPr>
            <p:cNvSpPr txBox="1"/>
            <p:nvPr/>
          </p:nvSpPr>
          <p:spPr>
            <a:xfrm>
              <a:off x="1656020" y="1990463"/>
              <a:ext cx="2535331" cy="2796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b="1" dirty="0"/>
                <a:t>リモートスタート</a:t>
              </a:r>
              <a:endParaRPr lang="en-US" altLang="ja-JP" sz="1050" b="1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E030B3F3-9C33-4102-A25E-C94CF764EFA0}"/>
                </a:ext>
              </a:extLst>
            </p:cNvPr>
            <p:cNvSpPr txBox="1"/>
            <p:nvPr/>
          </p:nvSpPr>
          <p:spPr>
            <a:xfrm>
              <a:off x="4356566" y="1988201"/>
              <a:ext cx="1219200" cy="279676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b="1" dirty="0"/>
                <a:t>自立</a:t>
              </a:r>
              <a:endParaRPr lang="en-US" altLang="ja-JP" sz="1050" b="1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AFAC434-28E0-48DC-86B7-4ED1907E5482}"/>
                </a:ext>
              </a:extLst>
            </p:cNvPr>
            <p:cNvSpPr txBox="1"/>
            <p:nvPr/>
          </p:nvSpPr>
          <p:spPr>
            <a:xfrm>
              <a:off x="7688107" y="1988201"/>
              <a:ext cx="1353358" cy="279676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b="1" dirty="0"/>
                <a:t>自立走行</a:t>
              </a:r>
              <a:endParaRPr lang="en-US" altLang="ja-JP" sz="1050" b="1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81AAF59-6195-4EFC-8099-5322A2E7DEA9}"/>
                </a:ext>
              </a:extLst>
            </p:cNvPr>
            <p:cNvSpPr txBox="1"/>
            <p:nvPr/>
          </p:nvSpPr>
          <p:spPr>
            <a:xfrm>
              <a:off x="7153869" y="3268567"/>
              <a:ext cx="1476923" cy="2796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b="1" dirty="0"/>
                <a:t>復帰走行</a:t>
              </a:r>
              <a:endParaRPr lang="en-US" altLang="ja-JP" sz="1050" b="1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0CAE06BC-7160-4E12-AD73-B274479233BB}"/>
                </a:ext>
              </a:extLst>
            </p:cNvPr>
            <p:cNvSpPr txBox="1"/>
            <p:nvPr/>
          </p:nvSpPr>
          <p:spPr>
            <a:xfrm>
              <a:off x="3384462" y="3300342"/>
              <a:ext cx="1504633" cy="2796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b="1" dirty="0"/>
                <a:t>スピード調整</a:t>
              </a:r>
              <a:endParaRPr lang="en-US" altLang="ja-JP" sz="1050" b="1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4CFB2B75-7D4D-4B4C-85EF-59004D441A9F}"/>
                </a:ext>
              </a:extLst>
            </p:cNvPr>
            <p:cNvSpPr txBox="1"/>
            <p:nvPr/>
          </p:nvSpPr>
          <p:spPr>
            <a:xfrm>
              <a:off x="5134339" y="3293572"/>
              <a:ext cx="1872461" cy="2796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b="1" dirty="0"/>
                <a:t>回転角度の算出</a:t>
              </a:r>
              <a:endParaRPr lang="en-US" altLang="ja-JP" sz="1050" b="1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8FF7EA21-07CE-43DB-9309-5F152BFC897A}"/>
                </a:ext>
              </a:extLst>
            </p:cNvPr>
            <p:cNvSpPr txBox="1"/>
            <p:nvPr/>
          </p:nvSpPr>
          <p:spPr>
            <a:xfrm>
              <a:off x="9173130" y="1988201"/>
              <a:ext cx="2535330" cy="32284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b="1" dirty="0"/>
                <a:t>外乱光に左右されない</a:t>
              </a:r>
              <a:endParaRPr lang="en-US" altLang="ja-JP" sz="1050" b="1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98473E99-DAD7-4625-9B7E-D09A388A0AF0}"/>
                </a:ext>
              </a:extLst>
            </p:cNvPr>
            <p:cNvSpPr txBox="1"/>
            <p:nvPr/>
          </p:nvSpPr>
          <p:spPr>
            <a:xfrm>
              <a:off x="10095019" y="3202996"/>
              <a:ext cx="2081207" cy="4576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b="1" dirty="0"/>
                <a:t>環境の値を取得</a:t>
              </a:r>
              <a:endParaRPr lang="en-US" altLang="ja-JP" sz="1050" b="1" dirty="0"/>
            </a:p>
            <a:p>
              <a:pPr algn="ctr"/>
              <a:r>
                <a:rPr lang="en-US" altLang="ja-JP" sz="1050" b="1" dirty="0"/>
                <a:t>(</a:t>
              </a:r>
              <a:r>
                <a:rPr lang="ja-JP" altLang="en-US" sz="1050" b="1" dirty="0"/>
                <a:t>固定値を使わない</a:t>
              </a:r>
              <a:r>
                <a:rPr lang="en-US" altLang="ja-JP" sz="1050" b="1" dirty="0"/>
                <a:t>)</a:t>
              </a: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4056482A-36D9-4F06-9920-12F0C651BAF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1618497" y="558475"/>
              <a:ext cx="2939914" cy="5467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3EE3742C-B441-4260-B950-1A13E7937FBA}"/>
                </a:ext>
              </a:extLst>
            </p:cNvPr>
            <p:cNvCxnSpPr>
              <a:cxnSpLocks/>
              <a:stCxn id="8" idx="0"/>
              <a:endCxn id="6" idx="2"/>
            </p:cNvCxnSpPr>
            <p:nvPr/>
          </p:nvCxnSpPr>
          <p:spPr>
            <a:xfrm flipV="1">
              <a:off x="4665212" y="483144"/>
              <a:ext cx="601908" cy="5910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F5DB9027-AAA9-4810-9DE1-38AC9AE84801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5860956" y="558474"/>
              <a:ext cx="2695855" cy="5467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C822CF9F-510E-43C0-AF6A-64D78AD29760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690282" y="1474566"/>
              <a:ext cx="878543" cy="5158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26375062-9D06-4E5F-B03D-7AE888D7DCB6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923686" y="1423878"/>
              <a:ext cx="1131927" cy="5665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45D630AF-2BCD-481B-B75A-D6750C9B6EC3}"/>
                </a:ext>
              </a:extLst>
            </p:cNvPr>
            <p:cNvCxnSpPr>
              <a:cxnSpLocks/>
              <a:stCxn id="13" idx="0"/>
              <a:endCxn id="8" idx="2"/>
            </p:cNvCxnSpPr>
            <p:nvPr/>
          </p:nvCxnSpPr>
          <p:spPr>
            <a:xfrm flipH="1" flipV="1">
              <a:off x="4665212" y="1353914"/>
              <a:ext cx="300954" cy="6342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A9E095F3-1B90-43FD-992E-024199F5BA2E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6610382" y="1399021"/>
              <a:ext cx="1353358" cy="5808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B3DDB80A-282B-4FA7-BB21-FA6CB3ABD154}"/>
                </a:ext>
              </a:extLst>
            </p:cNvPr>
            <p:cNvCxnSpPr>
              <a:cxnSpLocks/>
              <a:stCxn id="14" idx="0"/>
              <a:endCxn id="9" idx="2"/>
            </p:cNvCxnSpPr>
            <p:nvPr/>
          </p:nvCxnSpPr>
          <p:spPr>
            <a:xfrm flipV="1">
              <a:off x="8364786" y="1384907"/>
              <a:ext cx="192025" cy="60329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0771BCE7-4F9C-4CBF-B064-E7B7EE59A69C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4136779" y="2317445"/>
              <a:ext cx="2159027" cy="9828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780AEE61-ED8F-4194-B8F0-081B815F6310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6070570" y="2309111"/>
              <a:ext cx="424355" cy="9844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15BD71D7-5ABA-4811-B554-5D016245980D}"/>
                </a:ext>
              </a:extLst>
            </p:cNvPr>
            <p:cNvCxnSpPr>
              <a:cxnSpLocks/>
              <a:stCxn id="19" idx="0"/>
              <a:endCxn id="10" idx="2"/>
            </p:cNvCxnSpPr>
            <p:nvPr/>
          </p:nvCxnSpPr>
          <p:spPr>
            <a:xfrm flipH="1" flipV="1">
              <a:off x="6610381" y="2259544"/>
              <a:ext cx="1281950" cy="10090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65C9DD8-20C9-4D29-AA31-0B770D15A448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8795877" y="1423878"/>
              <a:ext cx="1644918" cy="5643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30138749-8C26-469E-9C1B-665ECE3464D0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H="1" flipV="1">
              <a:off x="10440795" y="2311050"/>
              <a:ext cx="694828" cy="8919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2761998-376E-41CE-845C-D90FBA563EC1}"/>
              </a:ext>
            </a:extLst>
          </p:cNvPr>
          <p:cNvSpPr txBox="1"/>
          <p:nvPr/>
        </p:nvSpPr>
        <p:spPr>
          <a:xfrm>
            <a:off x="288480" y="7474905"/>
            <a:ext cx="2163932" cy="73866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赤</a:t>
            </a:r>
            <a:r>
              <a:rPr lang="en-US" altLang="ja-JP" sz="1400" b="1" dirty="0"/>
              <a:t>…</a:t>
            </a:r>
            <a:r>
              <a:rPr lang="ja-JP" altLang="en-US" sz="1400" b="1" dirty="0"/>
              <a:t>機能要件</a:t>
            </a:r>
            <a:endParaRPr lang="en-US" altLang="ja-JP" sz="1400" b="1" dirty="0"/>
          </a:p>
          <a:p>
            <a:r>
              <a:rPr lang="ja-JP" altLang="en-US" sz="1400" b="1" dirty="0"/>
              <a:t>黄</a:t>
            </a:r>
            <a:r>
              <a:rPr lang="en-US" altLang="ja-JP" sz="1400" b="1" dirty="0"/>
              <a:t>…</a:t>
            </a:r>
            <a:r>
              <a:rPr lang="ja-JP" altLang="en-US" sz="1400" b="1" dirty="0"/>
              <a:t>非機能要件</a:t>
            </a:r>
            <a:endParaRPr lang="en-US" altLang="ja-JP" sz="1400" b="1" dirty="0"/>
          </a:p>
          <a:p>
            <a:r>
              <a:rPr lang="ja-JP" altLang="en-US" sz="1400" b="1" dirty="0"/>
              <a:t>青</a:t>
            </a:r>
            <a:r>
              <a:rPr lang="en-US" altLang="ja-JP" sz="1400" b="1" dirty="0"/>
              <a:t>…</a:t>
            </a:r>
            <a:r>
              <a:rPr lang="ja-JP" altLang="en-US" sz="1400" b="1" dirty="0"/>
              <a:t>実現するための要件</a:t>
            </a:r>
            <a:endParaRPr lang="en-US" altLang="ja-JP" sz="1400" b="1" dirty="0"/>
          </a:p>
        </p:txBody>
      </p:sp>
      <p:graphicFrame>
        <p:nvGraphicFramePr>
          <p:cNvPr id="43" name="コンテンツ プレースホルダー 3">
            <a:extLst>
              <a:ext uri="{FF2B5EF4-FFF2-40B4-BE49-F238E27FC236}">
                <a16:creationId xmlns:a16="http://schemas.microsoft.com/office/drawing/2014/main" id="{8C51C57A-F5FD-4919-A2E6-7DA69E584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825556"/>
              </p:ext>
            </p:extLst>
          </p:nvPr>
        </p:nvGraphicFramePr>
        <p:xfrm>
          <a:off x="9384468" y="1694334"/>
          <a:ext cx="3223756" cy="2293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78">
                  <a:extLst>
                    <a:ext uri="{9D8B030D-6E8A-4147-A177-3AD203B41FA5}">
                      <a16:colId xmlns:a16="http://schemas.microsoft.com/office/drawing/2014/main" val="2472590706"/>
                    </a:ext>
                  </a:extLst>
                </a:gridCol>
                <a:gridCol w="1611878">
                  <a:extLst>
                    <a:ext uri="{9D8B030D-6E8A-4147-A177-3AD203B41FA5}">
                      <a16:colId xmlns:a16="http://schemas.microsoft.com/office/drawing/2014/main" val="834536855"/>
                    </a:ext>
                  </a:extLst>
                </a:gridCol>
              </a:tblGrid>
              <a:tr h="2209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309836"/>
                  </a:ext>
                </a:extLst>
              </a:tr>
              <a:tr h="27257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ユースケース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キャリブレーション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797107"/>
                  </a:ext>
                </a:extLst>
              </a:tr>
              <a:tr h="35633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白と黒の反射光の強さを取得し、閾値を算出する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579728"/>
                  </a:ext>
                </a:extLst>
              </a:tr>
              <a:tr h="2209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アクター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スターター</a:t>
                      </a:r>
                      <a:endParaRPr kumimoji="1" lang="en-US" altLang="ja-JP" sz="9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27212"/>
                  </a:ext>
                </a:extLst>
              </a:tr>
              <a:tr h="2209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事前条件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各センサ初期化</a:t>
                      </a:r>
                      <a:endParaRPr kumimoji="1" lang="en-US" altLang="ja-JP" sz="9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65386"/>
                  </a:ext>
                </a:extLst>
              </a:tr>
              <a:tr h="2299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事後条件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キャリブレーション終了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97541"/>
                  </a:ext>
                </a:extLst>
              </a:tr>
              <a:tr h="69469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基本フロー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50" b="1" dirty="0"/>
                        <a:t>1.</a:t>
                      </a:r>
                      <a:r>
                        <a:rPr kumimoji="1" lang="ja-JP" altLang="en-US" sz="950" b="1" dirty="0"/>
                        <a:t>白の反射光の強さを取得</a:t>
                      </a:r>
                      <a:endParaRPr kumimoji="1" lang="en-US" altLang="ja-JP" sz="950" b="1" dirty="0"/>
                    </a:p>
                    <a:p>
                      <a:pPr algn="l"/>
                      <a:r>
                        <a:rPr kumimoji="1" lang="en-US" altLang="ja-JP" sz="950" b="1" dirty="0"/>
                        <a:t>2.</a:t>
                      </a:r>
                      <a:r>
                        <a:rPr kumimoji="1" lang="ja-JP" altLang="en-US" sz="950" b="1" dirty="0"/>
                        <a:t>黒の反射光の強さを取得</a:t>
                      </a:r>
                      <a:endParaRPr kumimoji="1" lang="en-US" altLang="ja-JP" sz="950" b="1" dirty="0"/>
                    </a:p>
                    <a:p>
                      <a:pPr algn="l"/>
                      <a:r>
                        <a:rPr kumimoji="1" lang="en-US" altLang="ja-JP" sz="950" b="1" dirty="0"/>
                        <a:t>3.</a:t>
                      </a:r>
                      <a:r>
                        <a:rPr kumimoji="1" lang="ja-JP" altLang="en-US" sz="950" b="1" dirty="0"/>
                        <a:t>閾値を算出</a:t>
                      </a:r>
                      <a:endParaRPr kumimoji="1" lang="en-US" altLang="ja-JP" sz="9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94001"/>
                  </a:ext>
                </a:extLst>
              </a:tr>
            </a:tbl>
          </a:graphicData>
        </a:graphic>
      </p:graphicFrame>
      <p:graphicFrame>
        <p:nvGraphicFramePr>
          <p:cNvPr id="44" name="コンテンツ プレースホルダー 3">
            <a:extLst>
              <a:ext uri="{FF2B5EF4-FFF2-40B4-BE49-F238E27FC236}">
                <a16:creationId xmlns:a16="http://schemas.microsoft.com/office/drawing/2014/main" id="{C728454C-2111-4CBF-AEB9-94E20348D0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838009"/>
              </p:ext>
            </p:extLst>
          </p:nvPr>
        </p:nvGraphicFramePr>
        <p:xfrm>
          <a:off x="9447611" y="4023045"/>
          <a:ext cx="3066378" cy="345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189">
                  <a:extLst>
                    <a:ext uri="{9D8B030D-6E8A-4147-A177-3AD203B41FA5}">
                      <a16:colId xmlns:a16="http://schemas.microsoft.com/office/drawing/2014/main" val="2472590706"/>
                    </a:ext>
                  </a:extLst>
                </a:gridCol>
                <a:gridCol w="1533189">
                  <a:extLst>
                    <a:ext uri="{9D8B030D-6E8A-4147-A177-3AD203B41FA5}">
                      <a16:colId xmlns:a16="http://schemas.microsoft.com/office/drawing/2014/main" val="834536855"/>
                    </a:ext>
                  </a:extLst>
                </a:gridCol>
              </a:tblGrid>
              <a:tr h="1889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309836"/>
                  </a:ext>
                </a:extLst>
              </a:tr>
              <a:tr h="2076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/>
                        <a:t>ユースケース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/>
                        <a:t>安定してスタート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797107"/>
                  </a:ext>
                </a:extLst>
              </a:tr>
              <a:tr h="4338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/>
                        <a:t>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Bluetooth</a:t>
                      </a:r>
                      <a:r>
                        <a:rPr kumimoji="1" lang="ja-JP" altLang="en-US" sz="1050" b="1" dirty="0"/>
                        <a:t>を接続し、</a:t>
                      </a:r>
                      <a:r>
                        <a:rPr kumimoji="1" lang="en-US" altLang="ja-JP" sz="1050" b="1" dirty="0" err="1"/>
                        <a:t>TeraTerm</a:t>
                      </a:r>
                      <a:r>
                        <a:rPr kumimoji="1" lang="ja-JP" altLang="en-US" sz="1050" b="1" dirty="0"/>
                        <a:t>を用いてリモートスタートを行う。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579728"/>
                  </a:ext>
                </a:extLst>
              </a:tr>
              <a:tr h="1889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/>
                        <a:t>アクター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/>
                        <a:t>スターター</a:t>
                      </a:r>
                      <a:endParaRPr kumimoji="1" lang="en-US" altLang="ja-JP" sz="10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27212"/>
                  </a:ext>
                </a:extLst>
              </a:tr>
              <a:tr h="2076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/>
                        <a:t>事前条件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/>
                        <a:t>キャリブレーション終了</a:t>
                      </a:r>
                      <a:endParaRPr kumimoji="1" lang="en-US" altLang="ja-JP" sz="10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65386"/>
                  </a:ext>
                </a:extLst>
              </a:tr>
              <a:tr h="1889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/>
                        <a:t>事後条件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/>
                        <a:t>走行開始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97541"/>
                  </a:ext>
                </a:extLst>
              </a:tr>
              <a:tr h="67158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/>
                        <a:t>基本フロー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50" b="1" dirty="0"/>
                        <a:t>1.Bluetooth</a:t>
                      </a:r>
                      <a:r>
                        <a:rPr kumimoji="1" lang="ja-JP" altLang="en-US" sz="1050" b="1" dirty="0"/>
                        <a:t>を接続</a:t>
                      </a:r>
                      <a:endParaRPr kumimoji="1" lang="en-US" altLang="ja-JP" sz="1050" b="1" dirty="0"/>
                    </a:p>
                    <a:p>
                      <a:pPr algn="l"/>
                      <a:r>
                        <a:rPr kumimoji="1" lang="en-US" altLang="ja-JP" sz="1050" b="1" dirty="0"/>
                        <a:t>2.TeraTerm</a:t>
                      </a:r>
                      <a:r>
                        <a:rPr kumimoji="1" lang="ja-JP" altLang="en-US" sz="1050" b="1" dirty="0"/>
                        <a:t>から走行開始コマンドを送信する</a:t>
                      </a:r>
                      <a:endParaRPr kumimoji="1" lang="en-US" altLang="ja-JP" sz="1050" b="1" dirty="0"/>
                    </a:p>
                    <a:p>
                      <a:pPr algn="l"/>
                      <a:r>
                        <a:rPr kumimoji="1" lang="en-US" altLang="ja-JP" sz="1050" b="1" dirty="0"/>
                        <a:t>3.</a:t>
                      </a:r>
                      <a:r>
                        <a:rPr kumimoji="1" lang="ja-JP" altLang="en-US" sz="1050" b="1" dirty="0"/>
                        <a:t>走行開始コマンドを受信し、スタート</a:t>
                      </a:r>
                      <a:endParaRPr kumimoji="1" lang="en-US" altLang="ja-JP" sz="10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94001"/>
                  </a:ext>
                </a:extLst>
              </a:tr>
              <a:tr h="4295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/>
                        <a:t>備考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 err="1"/>
                        <a:t>TeraTerm</a:t>
                      </a:r>
                      <a:r>
                        <a:rPr kumimoji="1" lang="ja-JP" altLang="en-US" sz="1050" b="1" dirty="0"/>
                        <a:t>とは</a:t>
                      </a:r>
                      <a:r>
                        <a:rPr kumimoji="1" lang="ja-JP" altLang="en-US" sz="1050" b="1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リモートログオン</a:t>
                      </a:r>
                      <a:r>
                        <a:rPr kumimoji="1" lang="ja-JP" altLang="en-US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クライアント</a:t>
                      </a:r>
                      <a:r>
                        <a:rPr kumimoji="1" lang="ja-JP" altLang="en-US" sz="1050" b="1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である</a:t>
                      </a:r>
                      <a:endParaRPr kumimoji="1" lang="ja-JP" altLang="en-US" sz="105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74656"/>
                  </a:ext>
                </a:extLst>
              </a:tr>
            </a:tbl>
          </a:graphicData>
        </a:graphic>
      </p:graphicFrame>
      <p:graphicFrame>
        <p:nvGraphicFramePr>
          <p:cNvPr id="49" name="コンテンツ プレースホルダー 3">
            <a:extLst>
              <a:ext uri="{FF2B5EF4-FFF2-40B4-BE49-F238E27FC236}">
                <a16:creationId xmlns:a16="http://schemas.microsoft.com/office/drawing/2014/main" id="{4EEA68E2-21CF-42D8-A279-7759D3B407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5106986"/>
              </p:ext>
            </p:extLst>
          </p:nvPr>
        </p:nvGraphicFramePr>
        <p:xfrm>
          <a:off x="9468483" y="7510467"/>
          <a:ext cx="3055726" cy="1993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863">
                  <a:extLst>
                    <a:ext uri="{9D8B030D-6E8A-4147-A177-3AD203B41FA5}">
                      <a16:colId xmlns:a16="http://schemas.microsoft.com/office/drawing/2014/main" val="2472590706"/>
                    </a:ext>
                  </a:extLst>
                </a:gridCol>
                <a:gridCol w="1527863">
                  <a:extLst>
                    <a:ext uri="{9D8B030D-6E8A-4147-A177-3AD203B41FA5}">
                      <a16:colId xmlns:a16="http://schemas.microsoft.com/office/drawing/2014/main" val="834536855"/>
                    </a:ext>
                  </a:extLst>
                </a:gridCol>
              </a:tblGrid>
              <a:tr h="24205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309836"/>
                  </a:ext>
                </a:extLst>
              </a:tr>
              <a:tr h="2538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ユースケース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安定して走行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7971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スタート後、コースを完走する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579728"/>
                  </a:ext>
                </a:extLst>
              </a:tr>
              <a:tr h="24205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事前条件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スタート終了</a:t>
                      </a:r>
                      <a:endParaRPr kumimoji="1" lang="en-US" altLang="ja-JP" sz="9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65386"/>
                  </a:ext>
                </a:extLst>
              </a:tr>
              <a:tr h="3488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事後条件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ゴールゲート通過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97541"/>
                  </a:ext>
                </a:extLst>
              </a:tr>
              <a:tr h="48781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基本フロー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50" b="1" dirty="0"/>
                        <a:t>1.</a:t>
                      </a:r>
                      <a:r>
                        <a:rPr kumimoji="1" lang="ja-JP" altLang="en-US" sz="950" b="1" dirty="0"/>
                        <a:t>ライントレース開始</a:t>
                      </a:r>
                      <a:endParaRPr kumimoji="1" lang="en-US" altLang="ja-JP" sz="950" b="1" dirty="0"/>
                    </a:p>
                    <a:p>
                      <a:pPr algn="l"/>
                      <a:r>
                        <a:rPr kumimoji="1" lang="en-US" altLang="ja-JP" sz="950" b="1" dirty="0"/>
                        <a:t>2.</a:t>
                      </a:r>
                      <a:r>
                        <a:rPr kumimoji="1" lang="ja-JP" altLang="en-US" sz="950" b="1" dirty="0"/>
                        <a:t>ラインを見失わない</a:t>
                      </a:r>
                      <a:endParaRPr kumimoji="1" lang="en-US" altLang="ja-JP" sz="950" b="1" dirty="0"/>
                    </a:p>
                    <a:p>
                      <a:pPr algn="l"/>
                      <a:r>
                        <a:rPr kumimoji="1" lang="en-US" altLang="ja-JP" sz="950" b="1" dirty="0"/>
                        <a:t>3.</a:t>
                      </a:r>
                      <a:r>
                        <a:rPr kumimoji="1" lang="ja-JP" altLang="en-US" sz="950" b="1" dirty="0"/>
                        <a:t>バランスを保つ</a:t>
                      </a:r>
                      <a:endParaRPr kumimoji="1" lang="en-US" altLang="ja-JP" sz="9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94001"/>
                  </a:ext>
                </a:extLst>
              </a:tr>
            </a:tbl>
          </a:graphicData>
        </a:graphic>
      </p:graphicFrame>
      <p:sp>
        <p:nvSpPr>
          <p:cNvPr id="50" name="タイトル 1">
            <a:extLst>
              <a:ext uri="{FF2B5EF4-FFF2-40B4-BE49-F238E27FC236}">
                <a16:creationId xmlns:a16="http://schemas.microsoft.com/office/drawing/2014/main" id="{B0A15FB2-E9B3-4CD6-A10A-9D38747B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23" y="169233"/>
            <a:ext cx="12224639" cy="960296"/>
          </a:xfrm>
          <a:solidFill>
            <a:schemeClr val="accent5"/>
          </a:solidFill>
        </p:spPr>
        <p:txBody>
          <a:bodyPr>
            <a:normAutofit/>
          </a:bodyPr>
          <a:lstStyle/>
          <a:p>
            <a:r>
              <a:rPr lang="ja-JP" altLang="en-US" sz="5400" dirty="0">
                <a:solidFill>
                  <a:schemeClr val="bg1"/>
                </a:solidFill>
              </a:rPr>
              <a:t>機能モデル</a:t>
            </a:r>
            <a:endParaRPr kumimoji="1" lang="ja-JP" altLang="en-US" sz="5400" dirty="0">
              <a:solidFill>
                <a:schemeClr val="bg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DF89D0F-79C3-4F6D-B759-2B0FDBEED926}"/>
              </a:ext>
            </a:extLst>
          </p:cNvPr>
          <p:cNvSpPr txBox="1"/>
          <p:nvPr/>
        </p:nvSpPr>
        <p:spPr>
          <a:xfrm>
            <a:off x="303104" y="3914364"/>
            <a:ext cx="114072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2.</a:t>
            </a:r>
            <a:r>
              <a:rPr lang="ja-JP" altLang="en-US" b="1" dirty="0"/>
              <a:t>要求図</a:t>
            </a:r>
            <a:endParaRPr lang="en-US" altLang="ja-JP" b="1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08EEB48-607C-4B7E-9DD8-13BF64D95762}"/>
              </a:ext>
            </a:extLst>
          </p:cNvPr>
          <p:cNvSpPr txBox="1"/>
          <p:nvPr/>
        </p:nvSpPr>
        <p:spPr>
          <a:xfrm>
            <a:off x="230423" y="2060231"/>
            <a:ext cx="5548616" cy="156966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要求図、ユースケース図、ユースケース記述を示す。</a:t>
            </a:r>
            <a:endParaRPr lang="en-US" altLang="ja-JP" sz="1600" b="1" dirty="0"/>
          </a:p>
          <a:p>
            <a:r>
              <a:rPr lang="ja-JP" altLang="en-US" sz="1600" b="1" dirty="0"/>
              <a:t>最大の目標として「コースを完走」を設定した。</a:t>
            </a:r>
            <a:endParaRPr lang="en-US" altLang="ja-JP" sz="1600" b="1" dirty="0"/>
          </a:p>
          <a:p>
            <a:r>
              <a:rPr lang="ja-JP" altLang="en-US" sz="1600" b="1" dirty="0"/>
              <a:t>そのために機能要求を「キャリブレーション」、</a:t>
            </a:r>
            <a:endParaRPr lang="en-US" altLang="ja-JP" sz="1600" b="1" dirty="0"/>
          </a:p>
          <a:p>
            <a:r>
              <a:rPr lang="ja-JP" altLang="en-US" sz="1600" b="1" dirty="0"/>
              <a:t>「安定してスタート」、「安定して走行」とした。</a:t>
            </a:r>
            <a:endParaRPr lang="en-US" altLang="ja-JP" sz="1600" b="1" dirty="0"/>
          </a:p>
          <a:p>
            <a:r>
              <a:rPr lang="ja-JP" altLang="en-US" sz="1600" b="1" dirty="0"/>
              <a:t>３つの機能要求を満たすために、非機能要求を洗い出し、</a:t>
            </a:r>
            <a:endParaRPr lang="en-US" altLang="ja-JP" sz="1600" b="1" dirty="0"/>
          </a:p>
          <a:p>
            <a:r>
              <a:rPr lang="ja-JP" altLang="en-US" sz="1600" b="1" dirty="0"/>
              <a:t>さらに非機能要求を実現するための要件を洗い出した。</a:t>
            </a:r>
            <a:endParaRPr lang="en-US" altLang="ja-JP" sz="1600" b="1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F740C36-D9F8-43CF-87B4-7462F878B456}"/>
              </a:ext>
            </a:extLst>
          </p:cNvPr>
          <p:cNvSpPr txBox="1"/>
          <p:nvPr/>
        </p:nvSpPr>
        <p:spPr>
          <a:xfrm>
            <a:off x="400457" y="1627367"/>
            <a:ext cx="114072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1.</a:t>
            </a:r>
            <a:r>
              <a:rPr lang="ja-JP" altLang="en-US" b="1" dirty="0"/>
              <a:t>概要</a:t>
            </a:r>
            <a:endParaRPr lang="en-US" altLang="ja-JP" b="1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B02D35F-6DC4-4D05-AD4D-6027179F4F4F}"/>
              </a:ext>
            </a:extLst>
          </p:cNvPr>
          <p:cNvSpPr txBox="1"/>
          <p:nvPr/>
        </p:nvSpPr>
        <p:spPr>
          <a:xfrm>
            <a:off x="9834416" y="1235801"/>
            <a:ext cx="232386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4.</a:t>
            </a:r>
            <a:r>
              <a:rPr lang="ja-JP" altLang="en-US" b="1" dirty="0"/>
              <a:t>ユースケース記述</a:t>
            </a:r>
            <a:endParaRPr lang="en-US" altLang="ja-JP" b="1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9F34F-2356-42AF-981D-9D069DB9C76E}"/>
              </a:ext>
            </a:extLst>
          </p:cNvPr>
          <p:cNvSpPr txBox="1"/>
          <p:nvPr/>
        </p:nvSpPr>
        <p:spPr>
          <a:xfrm>
            <a:off x="6400800" y="1474241"/>
            <a:ext cx="238039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3.</a:t>
            </a:r>
            <a:r>
              <a:rPr lang="ja-JP" altLang="en-US" b="1" dirty="0"/>
              <a:t>ユースケース図</a:t>
            </a:r>
            <a:endParaRPr lang="en-US" altLang="ja-JP" b="1" dirty="0"/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232657AD-6847-4B2E-AEA4-6188B4A16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119" y="1982498"/>
            <a:ext cx="3223756" cy="32561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1" name="図 120">
            <a:extLst>
              <a:ext uri="{FF2B5EF4-FFF2-40B4-BE49-F238E27FC236}">
                <a16:creationId xmlns:a16="http://schemas.microsoft.com/office/drawing/2014/main" id="{7A91C6FF-5C8B-4130-9690-C87BF12EF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818" y="192117"/>
            <a:ext cx="2981741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5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0FF8A81-8D64-4740-8BF6-5853DB245FF1}"/>
              </a:ext>
            </a:extLst>
          </p:cNvPr>
          <p:cNvGrpSpPr/>
          <p:nvPr/>
        </p:nvGrpSpPr>
        <p:grpSpPr>
          <a:xfrm>
            <a:off x="501431" y="5035624"/>
            <a:ext cx="8279764" cy="3177945"/>
            <a:chOff x="0" y="160295"/>
            <a:chExt cx="12176226" cy="3500352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46ADE89C-06CA-426A-B6F6-2B02990AB915}"/>
                </a:ext>
              </a:extLst>
            </p:cNvPr>
            <p:cNvSpPr txBox="1"/>
            <p:nvPr/>
          </p:nvSpPr>
          <p:spPr>
            <a:xfrm>
              <a:off x="4196678" y="160295"/>
              <a:ext cx="2140884" cy="32284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b="1" dirty="0"/>
                <a:t>コースを完走する</a:t>
              </a:r>
              <a:endParaRPr lang="en-US" altLang="ja-JP" sz="1050" b="1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D7BA752-6634-42E0-B377-6416AF45D5FE}"/>
                </a:ext>
              </a:extLst>
            </p:cNvPr>
            <p:cNvSpPr txBox="1"/>
            <p:nvPr/>
          </p:nvSpPr>
          <p:spPr>
            <a:xfrm>
              <a:off x="425373" y="1105231"/>
              <a:ext cx="2386249" cy="28756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b="1" dirty="0"/>
                <a:t>キャリブレーション</a:t>
              </a:r>
              <a:endParaRPr lang="en-US" altLang="ja-JP" sz="1050" b="1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C52847F-B3C1-4D4F-81BE-BA0F0CC0C959}"/>
                </a:ext>
              </a:extLst>
            </p:cNvPr>
            <p:cNvSpPr txBox="1"/>
            <p:nvPr/>
          </p:nvSpPr>
          <p:spPr>
            <a:xfrm>
              <a:off x="3343338" y="1074237"/>
              <a:ext cx="2643749" cy="279676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b="1" dirty="0"/>
                <a:t>安定してスタート</a:t>
              </a:r>
              <a:endParaRPr lang="en-US" altLang="ja-JP" sz="1050" b="1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7DDA3A9-49AA-47B6-A441-73F2F5FD0E9D}"/>
                </a:ext>
              </a:extLst>
            </p:cNvPr>
            <p:cNvSpPr txBox="1"/>
            <p:nvPr/>
          </p:nvSpPr>
          <p:spPr>
            <a:xfrm>
              <a:off x="7486368" y="1105231"/>
              <a:ext cx="2140884" cy="279676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b="1" dirty="0"/>
                <a:t>安定して走行</a:t>
              </a:r>
              <a:endParaRPr lang="en-US" altLang="ja-JP" sz="1050" b="1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97F5604-2D1E-4645-844F-C633D896E742}"/>
                </a:ext>
              </a:extLst>
            </p:cNvPr>
            <p:cNvSpPr txBox="1"/>
            <p:nvPr/>
          </p:nvSpPr>
          <p:spPr>
            <a:xfrm>
              <a:off x="5734393" y="1979867"/>
              <a:ext cx="1751975" cy="279676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b="1" dirty="0"/>
                <a:t>ライントレース</a:t>
              </a:r>
              <a:endParaRPr lang="en-US" altLang="ja-JP" sz="1050" b="1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618B1B3-2BF5-45E5-8978-F9D568388D23}"/>
                </a:ext>
              </a:extLst>
            </p:cNvPr>
            <p:cNvSpPr txBox="1"/>
            <p:nvPr/>
          </p:nvSpPr>
          <p:spPr>
            <a:xfrm>
              <a:off x="0" y="1990463"/>
              <a:ext cx="1380565" cy="2796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b="1" dirty="0"/>
                <a:t>閾値の算出</a:t>
              </a:r>
              <a:endParaRPr lang="en-US" altLang="ja-JP" sz="1050" b="1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D18D6C7-DC78-45BC-B232-2B9935440951}"/>
                </a:ext>
              </a:extLst>
            </p:cNvPr>
            <p:cNvSpPr txBox="1"/>
            <p:nvPr/>
          </p:nvSpPr>
          <p:spPr>
            <a:xfrm>
              <a:off x="1656020" y="1990463"/>
              <a:ext cx="2535331" cy="2796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b="1" dirty="0"/>
                <a:t>リモートスタート</a:t>
              </a:r>
              <a:endParaRPr lang="en-US" altLang="ja-JP" sz="1050" b="1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E030B3F3-9C33-4102-A25E-C94CF764EFA0}"/>
                </a:ext>
              </a:extLst>
            </p:cNvPr>
            <p:cNvSpPr txBox="1"/>
            <p:nvPr/>
          </p:nvSpPr>
          <p:spPr>
            <a:xfrm>
              <a:off x="4356566" y="1988201"/>
              <a:ext cx="1219200" cy="279676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b="1" dirty="0"/>
                <a:t>自立</a:t>
              </a:r>
              <a:endParaRPr lang="en-US" altLang="ja-JP" sz="1050" b="1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AFAC434-28E0-48DC-86B7-4ED1907E5482}"/>
                </a:ext>
              </a:extLst>
            </p:cNvPr>
            <p:cNvSpPr txBox="1"/>
            <p:nvPr/>
          </p:nvSpPr>
          <p:spPr>
            <a:xfrm>
              <a:off x="7688107" y="1988201"/>
              <a:ext cx="1353358" cy="279676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b="1" dirty="0"/>
                <a:t>自立走行</a:t>
              </a:r>
              <a:endParaRPr lang="en-US" altLang="ja-JP" sz="1050" b="1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81AAF59-6195-4EFC-8099-5322A2E7DEA9}"/>
                </a:ext>
              </a:extLst>
            </p:cNvPr>
            <p:cNvSpPr txBox="1"/>
            <p:nvPr/>
          </p:nvSpPr>
          <p:spPr>
            <a:xfrm>
              <a:off x="7153869" y="3268567"/>
              <a:ext cx="1476923" cy="2796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b="1" dirty="0"/>
                <a:t>復帰走行</a:t>
              </a:r>
              <a:endParaRPr lang="en-US" altLang="ja-JP" sz="1050" b="1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0CAE06BC-7160-4E12-AD73-B274479233BB}"/>
                </a:ext>
              </a:extLst>
            </p:cNvPr>
            <p:cNvSpPr txBox="1"/>
            <p:nvPr/>
          </p:nvSpPr>
          <p:spPr>
            <a:xfrm>
              <a:off x="3384462" y="3300342"/>
              <a:ext cx="1504633" cy="2796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b="1" dirty="0"/>
                <a:t>スピード調整</a:t>
              </a:r>
              <a:endParaRPr lang="en-US" altLang="ja-JP" sz="1050" b="1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4CFB2B75-7D4D-4B4C-85EF-59004D441A9F}"/>
                </a:ext>
              </a:extLst>
            </p:cNvPr>
            <p:cNvSpPr txBox="1"/>
            <p:nvPr/>
          </p:nvSpPr>
          <p:spPr>
            <a:xfrm>
              <a:off x="5134339" y="3293572"/>
              <a:ext cx="1872461" cy="2796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b="1" dirty="0"/>
                <a:t>回転角度の算出</a:t>
              </a:r>
              <a:endParaRPr lang="en-US" altLang="ja-JP" sz="1050" b="1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8FF7EA21-07CE-43DB-9309-5F152BFC897A}"/>
                </a:ext>
              </a:extLst>
            </p:cNvPr>
            <p:cNvSpPr txBox="1"/>
            <p:nvPr/>
          </p:nvSpPr>
          <p:spPr>
            <a:xfrm>
              <a:off x="9173130" y="1988201"/>
              <a:ext cx="2535330" cy="32284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b="1" dirty="0"/>
                <a:t>外乱光に左右されない</a:t>
              </a:r>
              <a:endParaRPr lang="en-US" altLang="ja-JP" sz="1050" b="1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98473E99-DAD7-4625-9B7E-D09A388A0AF0}"/>
                </a:ext>
              </a:extLst>
            </p:cNvPr>
            <p:cNvSpPr txBox="1"/>
            <p:nvPr/>
          </p:nvSpPr>
          <p:spPr>
            <a:xfrm>
              <a:off x="10095019" y="3202996"/>
              <a:ext cx="2081207" cy="4576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b="1" dirty="0"/>
                <a:t>環境の値を取得</a:t>
              </a:r>
              <a:endParaRPr lang="en-US" altLang="ja-JP" sz="1050" b="1" dirty="0"/>
            </a:p>
            <a:p>
              <a:pPr algn="ctr"/>
              <a:r>
                <a:rPr lang="en-US" altLang="ja-JP" sz="1050" b="1" dirty="0"/>
                <a:t>(</a:t>
              </a:r>
              <a:r>
                <a:rPr lang="ja-JP" altLang="en-US" sz="1050" b="1" dirty="0"/>
                <a:t>固定値を使わない</a:t>
              </a:r>
              <a:r>
                <a:rPr lang="en-US" altLang="ja-JP" sz="1050" b="1" dirty="0"/>
                <a:t>)</a:t>
              </a: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4056482A-36D9-4F06-9920-12F0C651BAF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1618497" y="558475"/>
              <a:ext cx="2939914" cy="5467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3EE3742C-B441-4260-B950-1A13E7937FBA}"/>
                </a:ext>
              </a:extLst>
            </p:cNvPr>
            <p:cNvCxnSpPr>
              <a:cxnSpLocks/>
              <a:stCxn id="8" idx="0"/>
              <a:endCxn id="6" idx="2"/>
            </p:cNvCxnSpPr>
            <p:nvPr/>
          </p:nvCxnSpPr>
          <p:spPr>
            <a:xfrm flipV="1">
              <a:off x="4665212" y="483144"/>
              <a:ext cx="601908" cy="5910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F5DB9027-AAA9-4810-9DE1-38AC9AE84801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5860956" y="558474"/>
              <a:ext cx="2695855" cy="5467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C822CF9F-510E-43C0-AF6A-64D78AD29760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690282" y="1474566"/>
              <a:ext cx="878543" cy="5158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26375062-9D06-4E5F-B03D-7AE888D7DCB6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923686" y="1423878"/>
              <a:ext cx="1131927" cy="5665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45D630AF-2BCD-481B-B75A-D6750C9B6EC3}"/>
                </a:ext>
              </a:extLst>
            </p:cNvPr>
            <p:cNvCxnSpPr>
              <a:cxnSpLocks/>
              <a:stCxn id="13" idx="0"/>
              <a:endCxn id="8" idx="2"/>
            </p:cNvCxnSpPr>
            <p:nvPr/>
          </p:nvCxnSpPr>
          <p:spPr>
            <a:xfrm flipH="1" flipV="1">
              <a:off x="4665212" y="1353914"/>
              <a:ext cx="300954" cy="6342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A9E095F3-1B90-43FD-992E-024199F5BA2E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6610382" y="1399021"/>
              <a:ext cx="1353358" cy="5808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B3DDB80A-282B-4FA7-BB21-FA6CB3ABD154}"/>
                </a:ext>
              </a:extLst>
            </p:cNvPr>
            <p:cNvCxnSpPr>
              <a:cxnSpLocks/>
              <a:stCxn id="14" idx="0"/>
              <a:endCxn id="9" idx="2"/>
            </p:cNvCxnSpPr>
            <p:nvPr/>
          </p:nvCxnSpPr>
          <p:spPr>
            <a:xfrm flipV="1">
              <a:off x="8364786" y="1384907"/>
              <a:ext cx="192025" cy="60329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0771BCE7-4F9C-4CBF-B064-E7B7EE59A69C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4136779" y="2317445"/>
              <a:ext cx="2159027" cy="9828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780AEE61-ED8F-4194-B8F0-081B815F6310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6070570" y="2309111"/>
              <a:ext cx="424355" cy="9844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15BD71D7-5ABA-4811-B554-5D016245980D}"/>
                </a:ext>
              </a:extLst>
            </p:cNvPr>
            <p:cNvCxnSpPr>
              <a:cxnSpLocks/>
              <a:stCxn id="19" idx="0"/>
              <a:endCxn id="10" idx="2"/>
            </p:cNvCxnSpPr>
            <p:nvPr/>
          </p:nvCxnSpPr>
          <p:spPr>
            <a:xfrm flipH="1" flipV="1">
              <a:off x="6610381" y="2259544"/>
              <a:ext cx="1281950" cy="10090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65C9DD8-20C9-4D29-AA31-0B770D15A448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8795877" y="1423878"/>
              <a:ext cx="1644918" cy="5643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30138749-8C26-469E-9C1B-665ECE3464D0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H="1" flipV="1">
              <a:off x="10440795" y="2311050"/>
              <a:ext cx="694828" cy="8919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2761998-376E-41CE-845C-D90FBA563EC1}"/>
              </a:ext>
            </a:extLst>
          </p:cNvPr>
          <p:cNvSpPr txBox="1"/>
          <p:nvPr/>
        </p:nvSpPr>
        <p:spPr>
          <a:xfrm>
            <a:off x="288480" y="7474905"/>
            <a:ext cx="2163932" cy="73866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赤</a:t>
            </a:r>
            <a:r>
              <a:rPr lang="en-US" altLang="ja-JP" sz="1400" b="1" dirty="0"/>
              <a:t>…</a:t>
            </a:r>
            <a:r>
              <a:rPr lang="ja-JP" altLang="en-US" sz="1400" b="1" dirty="0"/>
              <a:t>機能要件</a:t>
            </a:r>
            <a:endParaRPr lang="en-US" altLang="ja-JP" sz="1400" b="1" dirty="0"/>
          </a:p>
          <a:p>
            <a:r>
              <a:rPr lang="ja-JP" altLang="en-US" sz="1400" b="1" dirty="0"/>
              <a:t>黄</a:t>
            </a:r>
            <a:r>
              <a:rPr lang="en-US" altLang="ja-JP" sz="1400" b="1" dirty="0"/>
              <a:t>…</a:t>
            </a:r>
            <a:r>
              <a:rPr lang="ja-JP" altLang="en-US" sz="1400" b="1" dirty="0"/>
              <a:t>非機能要件</a:t>
            </a:r>
            <a:endParaRPr lang="en-US" altLang="ja-JP" sz="1400" b="1" dirty="0"/>
          </a:p>
          <a:p>
            <a:r>
              <a:rPr lang="ja-JP" altLang="en-US" sz="1400" b="1" dirty="0"/>
              <a:t>青</a:t>
            </a:r>
            <a:r>
              <a:rPr lang="en-US" altLang="ja-JP" sz="1400" b="1" dirty="0"/>
              <a:t>…</a:t>
            </a:r>
            <a:r>
              <a:rPr lang="ja-JP" altLang="en-US" sz="1400" b="1" dirty="0"/>
              <a:t>実現するための要件</a:t>
            </a:r>
            <a:endParaRPr lang="en-US" altLang="ja-JP" sz="1400" b="1" dirty="0"/>
          </a:p>
        </p:txBody>
      </p:sp>
      <p:graphicFrame>
        <p:nvGraphicFramePr>
          <p:cNvPr id="43" name="コンテンツ プレースホルダー 3">
            <a:extLst>
              <a:ext uri="{FF2B5EF4-FFF2-40B4-BE49-F238E27FC236}">
                <a16:creationId xmlns:a16="http://schemas.microsoft.com/office/drawing/2014/main" id="{8C51C57A-F5FD-4919-A2E6-7DA69E5845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84468" y="1694334"/>
          <a:ext cx="3223756" cy="2293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78">
                  <a:extLst>
                    <a:ext uri="{9D8B030D-6E8A-4147-A177-3AD203B41FA5}">
                      <a16:colId xmlns:a16="http://schemas.microsoft.com/office/drawing/2014/main" val="2472590706"/>
                    </a:ext>
                  </a:extLst>
                </a:gridCol>
                <a:gridCol w="1611878">
                  <a:extLst>
                    <a:ext uri="{9D8B030D-6E8A-4147-A177-3AD203B41FA5}">
                      <a16:colId xmlns:a16="http://schemas.microsoft.com/office/drawing/2014/main" val="834536855"/>
                    </a:ext>
                  </a:extLst>
                </a:gridCol>
              </a:tblGrid>
              <a:tr h="2209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309836"/>
                  </a:ext>
                </a:extLst>
              </a:tr>
              <a:tr h="27257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ユースケース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キャリブレーション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797107"/>
                  </a:ext>
                </a:extLst>
              </a:tr>
              <a:tr h="35633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白と黒の反射光の強さを取得し、閾値を算出する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579728"/>
                  </a:ext>
                </a:extLst>
              </a:tr>
              <a:tr h="2209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アクター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スターター</a:t>
                      </a:r>
                      <a:endParaRPr kumimoji="1" lang="en-US" altLang="ja-JP" sz="9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27212"/>
                  </a:ext>
                </a:extLst>
              </a:tr>
              <a:tr h="2209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事前条件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各センサ初期化</a:t>
                      </a:r>
                      <a:endParaRPr kumimoji="1" lang="en-US" altLang="ja-JP" sz="9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65386"/>
                  </a:ext>
                </a:extLst>
              </a:tr>
              <a:tr h="2299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事後条件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キャリブレーション終了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97541"/>
                  </a:ext>
                </a:extLst>
              </a:tr>
              <a:tr h="69469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基本フロー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50" b="1" dirty="0"/>
                        <a:t>1.</a:t>
                      </a:r>
                      <a:r>
                        <a:rPr kumimoji="1" lang="ja-JP" altLang="en-US" sz="950" b="1" dirty="0"/>
                        <a:t>白の反射光の強さを取得</a:t>
                      </a:r>
                      <a:endParaRPr kumimoji="1" lang="en-US" altLang="ja-JP" sz="950" b="1" dirty="0"/>
                    </a:p>
                    <a:p>
                      <a:pPr algn="l"/>
                      <a:r>
                        <a:rPr kumimoji="1" lang="en-US" altLang="ja-JP" sz="950" b="1" dirty="0"/>
                        <a:t>2.</a:t>
                      </a:r>
                      <a:r>
                        <a:rPr kumimoji="1" lang="ja-JP" altLang="en-US" sz="950" b="1" dirty="0"/>
                        <a:t>黒の反射光の強さを取得</a:t>
                      </a:r>
                      <a:endParaRPr kumimoji="1" lang="en-US" altLang="ja-JP" sz="950" b="1" dirty="0"/>
                    </a:p>
                    <a:p>
                      <a:pPr algn="l"/>
                      <a:r>
                        <a:rPr kumimoji="1" lang="en-US" altLang="ja-JP" sz="950" b="1" dirty="0"/>
                        <a:t>3.</a:t>
                      </a:r>
                      <a:r>
                        <a:rPr kumimoji="1" lang="ja-JP" altLang="en-US" sz="950" b="1" dirty="0"/>
                        <a:t>閾値を算出</a:t>
                      </a:r>
                      <a:endParaRPr kumimoji="1" lang="en-US" altLang="ja-JP" sz="9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94001"/>
                  </a:ext>
                </a:extLst>
              </a:tr>
            </a:tbl>
          </a:graphicData>
        </a:graphic>
      </p:graphicFrame>
      <p:graphicFrame>
        <p:nvGraphicFramePr>
          <p:cNvPr id="44" name="コンテンツ プレースホルダー 3">
            <a:extLst>
              <a:ext uri="{FF2B5EF4-FFF2-40B4-BE49-F238E27FC236}">
                <a16:creationId xmlns:a16="http://schemas.microsoft.com/office/drawing/2014/main" id="{C728454C-2111-4CBF-AEB9-94E20348D069}"/>
              </a:ext>
            </a:extLst>
          </p:cNvPr>
          <p:cNvGraphicFramePr>
            <a:graphicFrameLocks/>
          </p:cNvGraphicFramePr>
          <p:nvPr/>
        </p:nvGraphicFramePr>
        <p:xfrm>
          <a:off x="9447611" y="4023045"/>
          <a:ext cx="3066378" cy="345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189">
                  <a:extLst>
                    <a:ext uri="{9D8B030D-6E8A-4147-A177-3AD203B41FA5}">
                      <a16:colId xmlns:a16="http://schemas.microsoft.com/office/drawing/2014/main" val="2472590706"/>
                    </a:ext>
                  </a:extLst>
                </a:gridCol>
                <a:gridCol w="1533189">
                  <a:extLst>
                    <a:ext uri="{9D8B030D-6E8A-4147-A177-3AD203B41FA5}">
                      <a16:colId xmlns:a16="http://schemas.microsoft.com/office/drawing/2014/main" val="834536855"/>
                    </a:ext>
                  </a:extLst>
                </a:gridCol>
              </a:tblGrid>
              <a:tr h="1889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309836"/>
                  </a:ext>
                </a:extLst>
              </a:tr>
              <a:tr h="2076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/>
                        <a:t>ユースケース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/>
                        <a:t>安定してスタート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797107"/>
                  </a:ext>
                </a:extLst>
              </a:tr>
              <a:tr h="4338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/>
                        <a:t>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Bluetooth</a:t>
                      </a:r>
                      <a:r>
                        <a:rPr kumimoji="1" lang="ja-JP" altLang="en-US" sz="1050" b="1" dirty="0"/>
                        <a:t>を接続し、</a:t>
                      </a:r>
                      <a:r>
                        <a:rPr kumimoji="1" lang="en-US" altLang="ja-JP" sz="1050" b="1" dirty="0" err="1"/>
                        <a:t>TeraTerm</a:t>
                      </a:r>
                      <a:r>
                        <a:rPr kumimoji="1" lang="ja-JP" altLang="en-US" sz="1050" b="1" dirty="0"/>
                        <a:t>を用いてリモートスタートを行う。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579728"/>
                  </a:ext>
                </a:extLst>
              </a:tr>
              <a:tr h="1889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/>
                        <a:t>アクター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/>
                        <a:t>スターター</a:t>
                      </a:r>
                      <a:endParaRPr kumimoji="1" lang="en-US" altLang="ja-JP" sz="10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27212"/>
                  </a:ext>
                </a:extLst>
              </a:tr>
              <a:tr h="2076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/>
                        <a:t>事前条件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/>
                        <a:t>キャリブレーション終了</a:t>
                      </a:r>
                      <a:endParaRPr kumimoji="1" lang="en-US" altLang="ja-JP" sz="10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65386"/>
                  </a:ext>
                </a:extLst>
              </a:tr>
              <a:tr h="1889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/>
                        <a:t>事後条件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/>
                        <a:t>走行開始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97541"/>
                  </a:ext>
                </a:extLst>
              </a:tr>
              <a:tr h="67158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/>
                        <a:t>基本フロー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50" b="1" dirty="0"/>
                        <a:t>1.Bluetooth</a:t>
                      </a:r>
                      <a:r>
                        <a:rPr kumimoji="1" lang="ja-JP" altLang="en-US" sz="1050" b="1" dirty="0"/>
                        <a:t>を接続</a:t>
                      </a:r>
                      <a:endParaRPr kumimoji="1" lang="en-US" altLang="ja-JP" sz="1050" b="1" dirty="0"/>
                    </a:p>
                    <a:p>
                      <a:pPr algn="l"/>
                      <a:r>
                        <a:rPr kumimoji="1" lang="en-US" altLang="ja-JP" sz="1050" b="1" dirty="0"/>
                        <a:t>2.TeraTerm</a:t>
                      </a:r>
                      <a:r>
                        <a:rPr kumimoji="1" lang="ja-JP" altLang="en-US" sz="1050" b="1" dirty="0"/>
                        <a:t>から走行開始コマンドを送信する</a:t>
                      </a:r>
                      <a:endParaRPr kumimoji="1" lang="en-US" altLang="ja-JP" sz="1050" b="1" dirty="0"/>
                    </a:p>
                    <a:p>
                      <a:pPr algn="l"/>
                      <a:r>
                        <a:rPr kumimoji="1" lang="en-US" altLang="ja-JP" sz="1050" b="1" dirty="0"/>
                        <a:t>3.</a:t>
                      </a:r>
                      <a:r>
                        <a:rPr kumimoji="1" lang="ja-JP" altLang="en-US" sz="1050" b="1" dirty="0"/>
                        <a:t>走行開始コマンドを受信し、スタート</a:t>
                      </a:r>
                      <a:endParaRPr kumimoji="1" lang="en-US" altLang="ja-JP" sz="10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94001"/>
                  </a:ext>
                </a:extLst>
              </a:tr>
              <a:tr h="4295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/>
                        <a:t>備考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 err="1"/>
                        <a:t>TeraTerm</a:t>
                      </a:r>
                      <a:r>
                        <a:rPr kumimoji="1" lang="ja-JP" altLang="en-US" sz="1050" b="1" dirty="0"/>
                        <a:t>とは</a:t>
                      </a:r>
                      <a:r>
                        <a:rPr kumimoji="1" lang="ja-JP" altLang="en-US" sz="1050" b="1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リモートログオン</a:t>
                      </a:r>
                      <a:r>
                        <a:rPr kumimoji="1" lang="ja-JP" altLang="en-US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クライアント</a:t>
                      </a:r>
                      <a:r>
                        <a:rPr kumimoji="1" lang="ja-JP" altLang="en-US" sz="1050" b="1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である</a:t>
                      </a:r>
                      <a:endParaRPr kumimoji="1" lang="ja-JP" altLang="en-US" sz="105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74656"/>
                  </a:ext>
                </a:extLst>
              </a:tr>
            </a:tbl>
          </a:graphicData>
        </a:graphic>
      </p:graphicFrame>
      <p:graphicFrame>
        <p:nvGraphicFramePr>
          <p:cNvPr id="49" name="コンテンツ プレースホルダー 3">
            <a:extLst>
              <a:ext uri="{FF2B5EF4-FFF2-40B4-BE49-F238E27FC236}">
                <a16:creationId xmlns:a16="http://schemas.microsoft.com/office/drawing/2014/main" id="{4EEA68E2-21CF-42D8-A279-7759D3B40767}"/>
              </a:ext>
            </a:extLst>
          </p:cNvPr>
          <p:cNvGraphicFramePr>
            <a:graphicFrameLocks/>
          </p:cNvGraphicFramePr>
          <p:nvPr/>
        </p:nvGraphicFramePr>
        <p:xfrm>
          <a:off x="9468483" y="7510467"/>
          <a:ext cx="3055726" cy="1993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863">
                  <a:extLst>
                    <a:ext uri="{9D8B030D-6E8A-4147-A177-3AD203B41FA5}">
                      <a16:colId xmlns:a16="http://schemas.microsoft.com/office/drawing/2014/main" val="2472590706"/>
                    </a:ext>
                  </a:extLst>
                </a:gridCol>
                <a:gridCol w="1527863">
                  <a:extLst>
                    <a:ext uri="{9D8B030D-6E8A-4147-A177-3AD203B41FA5}">
                      <a16:colId xmlns:a16="http://schemas.microsoft.com/office/drawing/2014/main" val="834536855"/>
                    </a:ext>
                  </a:extLst>
                </a:gridCol>
              </a:tblGrid>
              <a:tr h="24205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309836"/>
                  </a:ext>
                </a:extLst>
              </a:tr>
              <a:tr h="2538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ユースケース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安定して走行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7971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スタート後、コースを完走する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579728"/>
                  </a:ext>
                </a:extLst>
              </a:tr>
              <a:tr h="24205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事前条件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スタート終了</a:t>
                      </a:r>
                      <a:endParaRPr kumimoji="1" lang="en-US" altLang="ja-JP" sz="9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65386"/>
                  </a:ext>
                </a:extLst>
              </a:tr>
              <a:tr h="3488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事後条件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ゴールゲート通過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97541"/>
                  </a:ext>
                </a:extLst>
              </a:tr>
              <a:tr h="48781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50" b="1" dirty="0"/>
                        <a:t>基本フロー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50" b="1" dirty="0"/>
                        <a:t>1.</a:t>
                      </a:r>
                      <a:r>
                        <a:rPr kumimoji="1" lang="ja-JP" altLang="en-US" sz="950" b="1" dirty="0"/>
                        <a:t>ライントレース開始</a:t>
                      </a:r>
                      <a:endParaRPr kumimoji="1" lang="en-US" altLang="ja-JP" sz="950" b="1" dirty="0"/>
                    </a:p>
                    <a:p>
                      <a:pPr algn="l"/>
                      <a:r>
                        <a:rPr kumimoji="1" lang="en-US" altLang="ja-JP" sz="950" b="1" dirty="0"/>
                        <a:t>2.</a:t>
                      </a:r>
                      <a:r>
                        <a:rPr kumimoji="1" lang="ja-JP" altLang="en-US" sz="950" b="1" dirty="0"/>
                        <a:t>ラインを見失わない</a:t>
                      </a:r>
                      <a:endParaRPr kumimoji="1" lang="en-US" altLang="ja-JP" sz="950" b="1" dirty="0"/>
                    </a:p>
                    <a:p>
                      <a:pPr algn="l"/>
                      <a:r>
                        <a:rPr kumimoji="1" lang="en-US" altLang="ja-JP" sz="950" b="1" dirty="0"/>
                        <a:t>3.</a:t>
                      </a:r>
                      <a:r>
                        <a:rPr kumimoji="1" lang="ja-JP" altLang="en-US" sz="950" b="1" dirty="0"/>
                        <a:t>バランスを保つ</a:t>
                      </a:r>
                      <a:endParaRPr kumimoji="1" lang="en-US" altLang="ja-JP" sz="9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94001"/>
                  </a:ext>
                </a:extLst>
              </a:tr>
            </a:tbl>
          </a:graphicData>
        </a:graphic>
      </p:graphicFrame>
      <p:sp>
        <p:nvSpPr>
          <p:cNvPr id="50" name="タイトル 1">
            <a:extLst>
              <a:ext uri="{FF2B5EF4-FFF2-40B4-BE49-F238E27FC236}">
                <a16:creationId xmlns:a16="http://schemas.microsoft.com/office/drawing/2014/main" id="{B0A15FB2-E9B3-4CD6-A10A-9D38747B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23" y="169233"/>
            <a:ext cx="12224639" cy="960296"/>
          </a:xfrm>
          <a:solidFill>
            <a:schemeClr val="accent5"/>
          </a:solidFill>
        </p:spPr>
        <p:txBody>
          <a:bodyPr>
            <a:normAutofit/>
          </a:bodyPr>
          <a:lstStyle/>
          <a:p>
            <a:r>
              <a:rPr lang="ja-JP" altLang="en-US" sz="5400" dirty="0">
                <a:solidFill>
                  <a:schemeClr val="bg1"/>
                </a:solidFill>
              </a:rPr>
              <a:t>機能モデル</a:t>
            </a:r>
            <a:endParaRPr kumimoji="1" lang="ja-JP" altLang="en-US" sz="5400" dirty="0">
              <a:solidFill>
                <a:schemeClr val="bg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DF89D0F-79C3-4F6D-B759-2B0FDBEED926}"/>
              </a:ext>
            </a:extLst>
          </p:cNvPr>
          <p:cNvSpPr txBox="1"/>
          <p:nvPr/>
        </p:nvSpPr>
        <p:spPr>
          <a:xfrm>
            <a:off x="303104" y="3914364"/>
            <a:ext cx="114072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2.</a:t>
            </a:r>
            <a:r>
              <a:rPr lang="ja-JP" altLang="en-US" b="1" dirty="0"/>
              <a:t>要求図</a:t>
            </a:r>
            <a:endParaRPr lang="en-US" altLang="ja-JP" b="1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08EEB48-607C-4B7E-9DD8-13BF64D95762}"/>
              </a:ext>
            </a:extLst>
          </p:cNvPr>
          <p:cNvSpPr txBox="1"/>
          <p:nvPr/>
        </p:nvSpPr>
        <p:spPr>
          <a:xfrm>
            <a:off x="230423" y="2060231"/>
            <a:ext cx="5548616" cy="156966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要求図、ユースケース図、ユースケース記述を示す。</a:t>
            </a:r>
            <a:endParaRPr lang="en-US" altLang="ja-JP" sz="1600" b="1" dirty="0"/>
          </a:p>
          <a:p>
            <a:r>
              <a:rPr lang="ja-JP" altLang="en-US" sz="1600" b="1" dirty="0"/>
              <a:t>最大の目標として「コースを完走」を設定した。</a:t>
            </a:r>
            <a:endParaRPr lang="en-US" altLang="ja-JP" sz="1600" b="1" dirty="0"/>
          </a:p>
          <a:p>
            <a:r>
              <a:rPr lang="ja-JP" altLang="en-US" sz="1600" b="1" dirty="0"/>
              <a:t>そのために機能要求を「キャリブレーション」、</a:t>
            </a:r>
            <a:endParaRPr lang="en-US" altLang="ja-JP" sz="1600" b="1" dirty="0"/>
          </a:p>
          <a:p>
            <a:r>
              <a:rPr lang="ja-JP" altLang="en-US" sz="1600" b="1" dirty="0"/>
              <a:t>「安定してスタート」、「安定して走行」とした。</a:t>
            </a:r>
            <a:endParaRPr lang="en-US" altLang="ja-JP" sz="1600" b="1" dirty="0"/>
          </a:p>
          <a:p>
            <a:r>
              <a:rPr lang="ja-JP" altLang="en-US" sz="1600" b="1" dirty="0"/>
              <a:t>３つの機能要求を満たすために、非機能要求を洗い出し、</a:t>
            </a:r>
            <a:endParaRPr lang="en-US" altLang="ja-JP" sz="1600" b="1" dirty="0"/>
          </a:p>
          <a:p>
            <a:r>
              <a:rPr lang="ja-JP" altLang="en-US" sz="1600" b="1" dirty="0"/>
              <a:t>さらに非機能要求を実現するための要件を洗い出した。</a:t>
            </a:r>
            <a:endParaRPr lang="en-US" altLang="ja-JP" sz="1600" b="1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F740C36-D9F8-43CF-87B4-7462F878B456}"/>
              </a:ext>
            </a:extLst>
          </p:cNvPr>
          <p:cNvSpPr txBox="1"/>
          <p:nvPr/>
        </p:nvSpPr>
        <p:spPr>
          <a:xfrm>
            <a:off x="400457" y="1627367"/>
            <a:ext cx="114072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1.</a:t>
            </a:r>
            <a:r>
              <a:rPr lang="ja-JP" altLang="en-US" b="1" dirty="0"/>
              <a:t>概要</a:t>
            </a:r>
            <a:endParaRPr lang="en-US" altLang="ja-JP" b="1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B02D35F-6DC4-4D05-AD4D-6027179F4F4F}"/>
              </a:ext>
            </a:extLst>
          </p:cNvPr>
          <p:cNvSpPr txBox="1"/>
          <p:nvPr/>
        </p:nvSpPr>
        <p:spPr>
          <a:xfrm>
            <a:off x="9834416" y="1235801"/>
            <a:ext cx="232386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4.</a:t>
            </a:r>
            <a:r>
              <a:rPr lang="ja-JP" altLang="en-US" b="1" dirty="0"/>
              <a:t>ユースケース記述</a:t>
            </a:r>
            <a:endParaRPr lang="en-US" altLang="ja-JP" b="1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9F34F-2356-42AF-981D-9D069DB9C76E}"/>
              </a:ext>
            </a:extLst>
          </p:cNvPr>
          <p:cNvSpPr txBox="1"/>
          <p:nvPr/>
        </p:nvSpPr>
        <p:spPr>
          <a:xfrm>
            <a:off x="6400800" y="1474241"/>
            <a:ext cx="238039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3.</a:t>
            </a:r>
            <a:r>
              <a:rPr lang="ja-JP" altLang="en-US" b="1" dirty="0"/>
              <a:t>ユースケース図</a:t>
            </a:r>
            <a:endParaRPr lang="en-US" altLang="ja-JP" b="1" dirty="0"/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232657AD-6847-4B2E-AEA4-6188B4A16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119" y="1982498"/>
            <a:ext cx="3223756" cy="32561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1" name="図 120">
            <a:extLst>
              <a:ext uri="{FF2B5EF4-FFF2-40B4-BE49-F238E27FC236}">
                <a16:creationId xmlns:a16="http://schemas.microsoft.com/office/drawing/2014/main" id="{7A91C6FF-5C8B-4130-9690-C87BF12EF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818" y="192117"/>
            <a:ext cx="2981741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2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タイトル 1">
            <a:extLst>
              <a:ext uri="{FF2B5EF4-FFF2-40B4-BE49-F238E27FC236}">
                <a16:creationId xmlns:a16="http://schemas.microsoft.com/office/drawing/2014/main" id="{ECDB5917-C1FA-4D57-B573-E5319D167E90}"/>
              </a:ext>
            </a:extLst>
          </p:cNvPr>
          <p:cNvSpPr txBox="1">
            <a:spLocks/>
          </p:cNvSpPr>
          <p:nvPr/>
        </p:nvSpPr>
        <p:spPr>
          <a:xfrm>
            <a:off x="288480" y="224318"/>
            <a:ext cx="12224639" cy="960296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1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400" dirty="0">
                <a:solidFill>
                  <a:schemeClr val="bg1"/>
                </a:solidFill>
              </a:rPr>
              <a:t>構造モデル</a:t>
            </a:r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500F5374-481D-4CCD-8BD9-9B0E708C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378" y="247202"/>
            <a:ext cx="2981741" cy="914528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04EE16D-814C-44B9-9082-7A298E73C769}"/>
              </a:ext>
            </a:extLst>
          </p:cNvPr>
          <p:cNvSpPr txBox="1"/>
          <p:nvPr/>
        </p:nvSpPr>
        <p:spPr>
          <a:xfrm>
            <a:off x="400457" y="1362962"/>
            <a:ext cx="129614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1.</a:t>
            </a:r>
            <a:r>
              <a:rPr lang="ja-JP" altLang="en-US" b="1" dirty="0"/>
              <a:t>クラス図</a:t>
            </a:r>
            <a:endParaRPr lang="en-US" altLang="ja-JP" b="1" dirty="0"/>
          </a:p>
        </p:txBody>
      </p:sp>
      <p:pic>
        <p:nvPicPr>
          <p:cNvPr id="5" name="図 4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D0C7ECE2-21E5-4760-A667-B21CEC35A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833" y="1547628"/>
            <a:ext cx="7973826" cy="7634062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F7C5FDF-F24D-4DC3-AEEB-1E27C7FE972C}"/>
              </a:ext>
            </a:extLst>
          </p:cNvPr>
          <p:cNvCxnSpPr>
            <a:cxnSpLocks/>
          </p:cNvCxnSpPr>
          <p:nvPr/>
        </p:nvCxnSpPr>
        <p:spPr>
          <a:xfrm>
            <a:off x="6202813" y="4800600"/>
            <a:ext cx="0" cy="1153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351D067-4EE3-4567-B905-DA2E8D65C370}"/>
              </a:ext>
            </a:extLst>
          </p:cNvPr>
          <p:cNvCxnSpPr>
            <a:cxnSpLocks/>
          </p:cNvCxnSpPr>
          <p:nvPr/>
        </p:nvCxnSpPr>
        <p:spPr>
          <a:xfrm>
            <a:off x="663948" y="5593977"/>
            <a:ext cx="111022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9FAD78-7C11-4A65-BAB8-6E9FFDA911B9}"/>
              </a:ext>
            </a:extLst>
          </p:cNvPr>
          <p:cNvSpPr txBox="1"/>
          <p:nvPr/>
        </p:nvSpPr>
        <p:spPr>
          <a:xfrm>
            <a:off x="688574" y="5104632"/>
            <a:ext cx="1296141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走行準備</a:t>
            </a:r>
            <a:endParaRPr lang="en-US" altLang="ja-JP" sz="16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D0A328B-53EA-4068-990C-D857317F083F}"/>
              </a:ext>
            </a:extLst>
          </p:cNvPr>
          <p:cNvSpPr txBox="1"/>
          <p:nvPr/>
        </p:nvSpPr>
        <p:spPr>
          <a:xfrm>
            <a:off x="663948" y="5827899"/>
            <a:ext cx="1296141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走行時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37416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タイトル 1">
            <a:extLst>
              <a:ext uri="{FF2B5EF4-FFF2-40B4-BE49-F238E27FC236}">
                <a16:creationId xmlns:a16="http://schemas.microsoft.com/office/drawing/2014/main" id="{ECDB5917-C1FA-4D57-B573-E5319D167E90}"/>
              </a:ext>
            </a:extLst>
          </p:cNvPr>
          <p:cNvSpPr txBox="1">
            <a:spLocks/>
          </p:cNvSpPr>
          <p:nvPr/>
        </p:nvSpPr>
        <p:spPr>
          <a:xfrm>
            <a:off x="288480" y="224318"/>
            <a:ext cx="12224639" cy="960296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1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400" dirty="0">
                <a:solidFill>
                  <a:schemeClr val="bg1"/>
                </a:solidFill>
              </a:rPr>
              <a:t>振る舞いモデル</a:t>
            </a:r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500F5374-481D-4CCD-8BD9-9B0E708C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378" y="252161"/>
            <a:ext cx="2981741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3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タイトル 1">
            <a:extLst>
              <a:ext uri="{FF2B5EF4-FFF2-40B4-BE49-F238E27FC236}">
                <a16:creationId xmlns:a16="http://schemas.microsoft.com/office/drawing/2014/main" id="{ECDB5917-C1FA-4D57-B573-E5319D167E90}"/>
              </a:ext>
            </a:extLst>
          </p:cNvPr>
          <p:cNvSpPr txBox="1">
            <a:spLocks/>
          </p:cNvSpPr>
          <p:nvPr/>
        </p:nvSpPr>
        <p:spPr>
          <a:xfrm>
            <a:off x="288480" y="224318"/>
            <a:ext cx="12224639" cy="960296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1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400" dirty="0">
                <a:solidFill>
                  <a:schemeClr val="bg1"/>
                </a:solidFill>
              </a:rPr>
              <a:t>工夫点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500F5374-481D-4CCD-8BD9-9B0E708C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378" y="252161"/>
            <a:ext cx="2981741" cy="914528"/>
          </a:xfrm>
          <a:prstGeom prst="rect">
            <a:avLst/>
          </a:prstGeom>
        </p:spPr>
      </p:pic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217FF1D-21C6-4442-9CBA-3AAF2B68E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2520705"/>
            <a:ext cx="11041380" cy="6091873"/>
          </a:xfrm>
        </p:spPr>
        <p:txBody>
          <a:bodyPr>
            <a:normAutofit/>
          </a:bodyPr>
          <a:lstStyle/>
          <a:p>
            <a:endParaRPr kumimoji="1" lang="en-US" altLang="ja-JP" sz="2000" dirty="0"/>
          </a:p>
          <a:p>
            <a:r>
              <a:rPr lang="ja-JP" altLang="en-US" sz="2000" dirty="0"/>
              <a:t>ログの出力・・・</a:t>
            </a:r>
            <a:r>
              <a:rPr lang="en-US" altLang="ja-JP" sz="2000" dirty="0" err="1"/>
              <a:t>ms</a:t>
            </a:r>
            <a:r>
              <a:rPr lang="ja-JP" altLang="en-US" sz="2000" dirty="0"/>
              <a:t>ごとにログを出力</a:t>
            </a:r>
            <a:endParaRPr kumimoji="1" lang="en-US" altLang="ja-JP" sz="2000" dirty="0"/>
          </a:p>
          <a:p>
            <a:r>
              <a:rPr kumimoji="1" lang="ja-JP" altLang="en-US" sz="2000" dirty="0"/>
              <a:t>リモートスタート・・・</a:t>
            </a:r>
            <a:r>
              <a:rPr kumimoji="1" lang="en-US" altLang="ja-JP" sz="2000" dirty="0" err="1"/>
              <a:t>bluetooth</a:t>
            </a:r>
            <a:r>
              <a:rPr lang="ja-JP" altLang="en-US" sz="2000" dirty="0"/>
              <a:t>機能使用</a:t>
            </a:r>
            <a:endParaRPr kumimoji="1" lang="en-US" altLang="ja-JP" sz="2000" dirty="0"/>
          </a:p>
          <a:p>
            <a:r>
              <a:rPr kumimoji="1" lang="en-US" altLang="ja-JP" sz="2000" dirty="0"/>
              <a:t>PID</a:t>
            </a:r>
            <a:r>
              <a:rPr lang="ja-JP" altLang="en-US" sz="2000" dirty="0"/>
              <a:t>制御・・・グラフ作成</a:t>
            </a:r>
            <a:endParaRPr lang="en-US" altLang="ja-JP" sz="2000" dirty="0"/>
          </a:p>
          <a:p>
            <a:r>
              <a:rPr lang="ja-JP" altLang="en-US" sz="2000" dirty="0"/>
              <a:t>データ資本主義・・・試走会でのデータ収集、</a:t>
            </a:r>
            <a:r>
              <a:rPr lang="en-US" altLang="ja-JP" sz="2000" dirty="0"/>
              <a:t>PID</a:t>
            </a:r>
            <a:r>
              <a:rPr lang="ja-JP" altLang="en-US" sz="2000"/>
              <a:t>制御</a:t>
            </a:r>
            <a:endParaRPr lang="en-US" altLang="ja-JP" sz="2000" dirty="0"/>
          </a:p>
          <a:p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80818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5C9B4A-2DC2-489D-8E52-893A4ED8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工夫点（最終頁とする）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651C66-4CA5-44C5-9C2F-0F0EC6F6B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2520705"/>
            <a:ext cx="11041380" cy="6091873"/>
          </a:xfrm>
        </p:spPr>
        <p:txBody>
          <a:bodyPr/>
          <a:lstStyle/>
          <a:p>
            <a:r>
              <a:rPr kumimoji="1" lang="ja-JP" altLang="en-US" dirty="0"/>
              <a:t>ここに選択した機能を実現するための工夫点を書く</a:t>
            </a:r>
            <a:endParaRPr kumimoji="1" lang="en-US" altLang="ja-JP" dirty="0"/>
          </a:p>
          <a:p>
            <a:r>
              <a:rPr lang="ja-JP" altLang="en-US" dirty="0"/>
              <a:t>課題（問題）、対策、効果が分かる形で書く</a:t>
            </a:r>
            <a:r>
              <a:rPr lang="en-US" altLang="ja-JP" dirty="0"/>
              <a:t>…</a:t>
            </a:r>
            <a:r>
              <a:rPr lang="ja-JP" altLang="en-US" dirty="0"/>
              <a:t>などなど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工夫点を記載する場合でも、最大ページ数は変わらない。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871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1277</TotalTime>
  <Words>997</Words>
  <Application>Microsoft Office PowerPoint</Application>
  <PresentationFormat>A3 297x420 mm</PresentationFormat>
  <Paragraphs>220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HG丸ｺﾞｼｯｸM-PRO</vt:lpstr>
      <vt:lpstr>ＭＳ Ｐゴシック</vt:lpstr>
      <vt:lpstr>游ゴシック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機能モデル</vt:lpstr>
      <vt:lpstr>機能モデル</vt:lpstr>
      <vt:lpstr>PowerPoint プレゼンテーション</vt:lpstr>
      <vt:lpstr>PowerPoint プレゼンテーション</vt:lpstr>
      <vt:lpstr>PowerPoint プレゼンテーション</vt:lpstr>
      <vt:lpstr>工夫点（最終頁とする）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草刈 遼</dc:creator>
  <cp:lastModifiedBy>草刈 遼</cp:lastModifiedBy>
  <cp:revision>48</cp:revision>
  <cp:lastPrinted>2019-07-08T09:54:05Z</cp:lastPrinted>
  <dcterms:created xsi:type="dcterms:W3CDTF">2019-07-01T10:31:55Z</dcterms:created>
  <dcterms:modified xsi:type="dcterms:W3CDTF">2019-08-05T12:02:31Z</dcterms:modified>
</cp:coreProperties>
</file>