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76" r:id="rId8"/>
    <p:sldId id="277" r:id="rId9"/>
    <p:sldId id="278" r:id="rId10"/>
    <p:sldId id="274" r:id="rId11"/>
    <p:sldId id="279" r:id="rId12"/>
    <p:sldId id="280" r:id="rId13"/>
    <p:sldId id="281"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0008" autoAdjust="0"/>
  </p:normalViewPr>
  <p:slideViewPr>
    <p:cSldViewPr snapToGrid="0">
      <p:cViewPr varScale="1">
        <p:scale>
          <a:sx n="110" d="100"/>
          <a:sy n="110" d="100"/>
        </p:scale>
        <p:origin x="438" y="10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3403" y="4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10/30/2023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420539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
        <p:nvSpPr>
          <p:cNvPr id="4" name="Subtitle 2">
            <a:extLst>
              <a:ext uri="{FF2B5EF4-FFF2-40B4-BE49-F238E27FC236}">
                <a16:creationId xmlns:a16="http://schemas.microsoft.com/office/drawing/2014/main" id="{AAEE4345-6707-40C5-596C-B0DA23DA8C2C}"/>
              </a:ext>
            </a:extLst>
          </p:cNvPr>
          <p:cNvSpPr>
            <a:spLocks noGrp="1"/>
          </p:cNvSpPr>
          <p:nvPr>
            <p:ph type="subTitle" idx="1"/>
          </p:nvPr>
        </p:nvSpPr>
        <p:spPr>
          <a:xfrm>
            <a:off x="6416041" y="5631311"/>
            <a:ext cx="4941770" cy="396660"/>
          </a:xfrm>
        </p:spPr>
        <p:txBody>
          <a:bodyPr anchor="t"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53351"/>
            <a:ext cx="6696074" cy="365125"/>
          </a:xfrm>
        </p:spPr>
        <p:txBody>
          <a:bodyPr anchor="t"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203065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t"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t"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t"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t"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dirty="0"/>
              <a:t>CLICK TO EDIT TITLE</a:t>
            </a:r>
          </a:p>
        </p:txBody>
      </p:sp>
      <p:sp>
        <p:nvSpPr>
          <p:cNvPr id="3" name="SmartArt Placeholder 6">
            <a:extLst>
              <a:ext uri="{FF2B5EF4-FFF2-40B4-BE49-F238E27FC236}">
                <a16:creationId xmlns:a16="http://schemas.microsoft.com/office/drawing/2014/main" id="{F96A1147-BBF0-6437-57F1-BED5DFBF290B}"/>
              </a:ext>
            </a:extLst>
          </p:cNvPr>
          <p:cNvSpPr>
            <a:spLocks noGrp="1"/>
          </p:cNvSpPr>
          <p:nvPr>
            <p:ph type="dgm" sz="quarter" idx="15"/>
          </p:nvPr>
        </p:nvSpPr>
        <p:spPr>
          <a:xfrm>
            <a:off x="5134708" y="886968"/>
            <a:ext cx="6240428" cy="5266944"/>
          </a:xfrm>
        </p:spPr>
        <p:txBody>
          <a:bodyPr/>
          <a:lstStyle/>
          <a:p>
            <a:r>
              <a:rPr lang="en-US"/>
              <a:t>Click icon to add SmartArt graphic</a:t>
            </a:r>
            <a:endParaRPr lang="en-US" dirty="0"/>
          </a:p>
        </p:txBody>
      </p:sp>
    </p:spTree>
    <p:extLst>
      <p:ext uri="{BB962C8B-B14F-4D97-AF65-F5344CB8AC3E}">
        <p14:creationId xmlns:p14="http://schemas.microsoft.com/office/powerpoint/2010/main" val="1165259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2451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2883878"/>
            <a:ext cx="3924300" cy="2948596"/>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2883878"/>
            <a:ext cx="3943627" cy="2948596"/>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4753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white">
    <p:bg>
      <p:bgPr>
        <a:solidFill>
          <a:schemeClr val="bg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5946" t="20241" r="-640" b="12256"/>
          <a:stretch/>
        </p:blipFill>
        <p:spPr>
          <a:xfrm rot="10800000">
            <a:off x="7416800" y="0"/>
            <a:ext cx="4775199" cy="6858000"/>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40427"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40427"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40427"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5316900"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5316900"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8872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white">
    <p:bg>
      <p:bgPr>
        <a:solidFill>
          <a:schemeClr val="bg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5946" t="20241" r="-640" b="12256"/>
          <a:stretch/>
        </p:blipFill>
        <p:spPr>
          <a:xfrm rot="10800000">
            <a:off x="7416800" y="0"/>
            <a:ext cx="4775199" cy="6858000"/>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40427"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40427" y="2883878"/>
            <a:ext cx="3924300" cy="2948596"/>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5316900" y="2883878"/>
            <a:ext cx="3943627" cy="2948595"/>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76984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black">
    <p:bg>
      <p:bgPr>
        <a:solidFill>
          <a:schemeClr val="tx1"/>
        </a:solidFill>
        <a:effectLst/>
      </p:bgPr>
    </p:bg>
    <p:spTree>
      <p:nvGrpSpPr>
        <p:cNvPr id="1" name=""/>
        <p:cNvGrpSpPr/>
        <p:nvPr/>
      </p:nvGrpSpPr>
      <p:grpSpPr>
        <a:xfrm>
          <a:off x="0" y="0"/>
          <a:ext cx="0" cy="0"/>
          <a:chOff x="0" y="0"/>
          <a:chExt cx="0" cy="0"/>
        </a:xfrm>
      </p:grpSpPr>
      <p:sp>
        <p:nvSpPr>
          <p:cNvPr id="42" name="Isosceles Triangle 41">
            <a:extLst>
              <a:ext uri="{FF2B5EF4-FFF2-40B4-BE49-F238E27FC236}">
                <a16:creationId xmlns:a16="http://schemas.microsoft.com/office/drawing/2014/main" id="{1D1EBCB2-CB7D-C29F-E059-C0F4F2ECA9AD}"/>
              </a:ext>
            </a:extLst>
          </p:cNvPr>
          <p:cNvSpPr/>
          <p:nvPr userDrawn="1"/>
        </p:nvSpPr>
        <p:spPr>
          <a:xfrm rot="10800000" flipV="1">
            <a:off x="0" y="5829300"/>
            <a:ext cx="12192000" cy="1029549"/>
          </a:xfrm>
          <a:prstGeom prst="triangle">
            <a:avLst>
              <a:gd name="adj" fmla="val 10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Isosceles Triangle 37">
            <a:extLst>
              <a:ext uri="{FF2B5EF4-FFF2-40B4-BE49-F238E27FC236}">
                <a16:creationId xmlns:a16="http://schemas.microsoft.com/office/drawing/2014/main" id="{E6AAA3BD-66E5-58EA-51CD-D8A71D8FC683}"/>
              </a:ext>
            </a:extLst>
          </p:cNvPr>
          <p:cNvSpPr/>
          <p:nvPr userDrawn="1"/>
        </p:nvSpPr>
        <p:spPr>
          <a:xfrm flipV="1">
            <a:off x="0" y="0"/>
            <a:ext cx="12192000" cy="1029549"/>
          </a:xfrm>
          <a:prstGeom prst="triangle">
            <a:avLst>
              <a:gd name="adj" fmla="val 10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6D116E87-B2C5-2911-467C-A4F6547A4EDC}"/>
              </a:ext>
              <a:ext uri="{C183D7F6-B498-43B3-948B-1728B52AA6E4}">
                <adec:decorative xmlns:adec="http://schemas.microsoft.com/office/drawing/2017/decorative" val="1"/>
              </a:ext>
            </a:extLst>
          </p:cNvPr>
          <p:cNvCxnSpPr>
            <a:cxnSpLocks/>
            <a:endCxn id="42" idx="3"/>
          </p:cNvCxnSpPr>
          <p:nvPr userDrawn="1"/>
        </p:nvCxnSpPr>
        <p:spPr>
          <a:xfrm flipH="1">
            <a:off x="0" y="-39998"/>
            <a:ext cx="12192000" cy="68988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6CDF3886-B71B-5B25-45E4-B1EC6FFA7D56}"/>
              </a:ext>
            </a:extLst>
          </p:cNvPr>
          <p:cNvSpPr>
            <a:spLocks noGrp="1"/>
          </p:cNvSpPr>
          <p:nvPr>
            <p:ph type="title" hasCustomPrompt="1"/>
          </p:nvPr>
        </p:nvSpPr>
        <p:spPr>
          <a:xfrm>
            <a:off x="919570" y="1211214"/>
            <a:ext cx="10434230" cy="887109"/>
          </a:xfrm>
        </p:spPr>
        <p:txBody>
          <a:bodyPr>
            <a:noAutofit/>
          </a:bodyPr>
          <a:lstStyle>
            <a:lvl1pPr algn="ctr">
              <a:defRPr lang="en-US" sz="2800" kern="1200" spc="150" baseline="0" dirty="0">
                <a:solidFill>
                  <a:schemeClr val="bg1"/>
                </a:solidFill>
                <a:latin typeface="+mj-lt"/>
                <a:ea typeface="+mj-ea"/>
                <a:cs typeface="+mj-cs"/>
              </a:defRPr>
            </a:lvl1pPr>
          </a:lstStyle>
          <a:p>
            <a:r>
              <a:rPr lang="en-US" dirty="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49838"/>
            <a:ext cx="5067300" cy="864157"/>
          </a:xfrm>
        </p:spPr>
        <p:txBody>
          <a:bodyPr anchor="ctr" anchorCtr="0">
            <a:noAutofit/>
          </a:bodyPr>
          <a:lstStyle>
            <a:lvl1pPr marL="0" indent="0">
              <a:buNone/>
              <a:defRPr lang="en-US" sz="2000" kern="1200"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3700567"/>
            <a:ext cx="5067300" cy="1997867"/>
          </a:xfrm>
        </p:spPr>
        <p:txBody>
          <a:bodyPr>
            <a:normAutofit/>
          </a:bodyPr>
          <a:lstStyle>
            <a:lvl1pPr marL="0" indent="0">
              <a:lnSpc>
                <a:spcPct val="100000"/>
              </a:lnSpc>
              <a:buNone/>
              <a:defRPr sz="1400"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6286501" y="2749838"/>
            <a:ext cx="5067300" cy="864157"/>
          </a:xfrm>
        </p:spPr>
        <p:txBody>
          <a:bodyPr anchor="ctr" anchorCtr="0">
            <a:noAutofit/>
          </a:bodyPr>
          <a:lstStyle>
            <a:lvl1pPr marL="0" indent="0">
              <a:buNone/>
              <a:defRPr lang="en-US" sz="2000" kern="1200"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6286501" y="3700567"/>
            <a:ext cx="5067300" cy="1997867"/>
          </a:xfrm>
        </p:spPr>
        <p:txBody>
          <a:bodyPr>
            <a:normAutofit/>
          </a:bodyPr>
          <a:lstStyle>
            <a:lvl1pPr marL="0" indent="0">
              <a:lnSpc>
                <a:spcPct val="100000"/>
              </a:lnSpc>
              <a:buNone/>
              <a:defRPr sz="1400"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1" name="Group 50">
            <a:extLst>
              <a:ext uri="{FF2B5EF4-FFF2-40B4-BE49-F238E27FC236}">
                <a16:creationId xmlns:a16="http://schemas.microsoft.com/office/drawing/2014/main" id="{AEB26122-0BFD-CA45-8405-F235FD83E372}"/>
              </a:ext>
              <a:ext uri="{C183D7F6-B498-43B3-948B-1728B52AA6E4}">
                <adec:decorative xmlns:adec="http://schemas.microsoft.com/office/drawing/2017/decorative" val="1"/>
              </a:ext>
            </a:extLst>
          </p:cNvPr>
          <p:cNvGrpSpPr/>
          <p:nvPr userDrawn="1"/>
        </p:nvGrpSpPr>
        <p:grpSpPr>
          <a:xfrm rot="16200000" flipV="1">
            <a:off x="9520237" y="4094211"/>
            <a:ext cx="2238376" cy="3105150"/>
            <a:chOff x="0" y="0"/>
            <a:chExt cx="2238376" cy="3105150"/>
          </a:xfrm>
        </p:grpSpPr>
        <p:cxnSp>
          <p:nvCxnSpPr>
            <p:cNvPr id="52" name="Straight Connector 51">
              <a:extLst>
                <a:ext uri="{FF2B5EF4-FFF2-40B4-BE49-F238E27FC236}">
                  <a16:creationId xmlns:a16="http://schemas.microsoft.com/office/drawing/2014/main" id="{24CCC07C-E8D5-2E81-90DE-A47FDCD9D6CD}"/>
                </a:ext>
              </a:extLst>
            </p:cNvPr>
            <p:cNvCxnSpPr>
              <a:cxnSpLocks/>
            </p:cNvCxnSpPr>
            <p:nvPr userDrawn="1"/>
          </p:nvCxnSpPr>
          <p:spPr>
            <a:xfrm flipH="1">
              <a:off x="0" y="0"/>
              <a:ext cx="1238250" cy="310515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4AB0CB4-26E1-8A9A-A424-D5EC198A8AEE}"/>
                </a:ext>
              </a:extLst>
            </p:cNvPr>
            <p:cNvCxnSpPr>
              <a:cxnSpLocks/>
            </p:cNvCxnSpPr>
            <p:nvPr userDrawn="1"/>
          </p:nvCxnSpPr>
          <p:spPr>
            <a:xfrm flipH="1">
              <a:off x="0" y="0"/>
              <a:ext cx="2238376" cy="24765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9572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p:nvPr>
        </p:nvSpPr>
        <p:spPr>
          <a:xfrm>
            <a:off x="1333499" y="291403"/>
            <a:ext cx="3208683" cy="2054606"/>
          </a:xfrm>
        </p:spPr>
        <p:txBody>
          <a:bodyPr anchor="b">
            <a:noAutofit/>
          </a:bodyPr>
          <a:lstStyle>
            <a:lvl1pPr>
              <a:defRPr sz="2800" spc="150" baseline="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3208682"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black">
    <p:bg>
      <p:bgPr>
        <a:solidFill>
          <a:schemeClr val="tx1"/>
        </a:solidFill>
        <a:effectLst/>
      </p:bgPr>
    </p:bg>
    <p:spTree>
      <p:nvGrpSpPr>
        <p:cNvPr id="1" name=""/>
        <p:cNvGrpSpPr/>
        <p:nvPr/>
      </p:nvGrpSpPr>
      <p:grpSpPr>
        <a:xfrm>
          <a:off x="0" y="0"/>
          <a:ext cx="0" cy="0"/>
          <a:chOff x="0" y="0"/>
          <a:chExt cx="0" cy="0"/>
        </a:xfrm>
      </p:grpSpPr>
      <p:sp>
        <p:nvSpPr>
          <p:cNvPr id="42" name="Isosceles Triangle 41">
            <a:extLst>
              <a:ext uri="{FF2B5EF4-FFF2-40B4-BE49-F238E27FC236}">
                <a16:creationId xmlns:a16="http://schemas.microsoft.com/office/drawing/2014/main" id="{1D1EBCB2-CB7D-C29F-E059-C0F4F2ECA9AD}"/>
              </a:ext>
            </a:extLst>
          </p:cNvPr>
          <p:cNvSpPr/>
          <p:nvPr userDrawn="1"/>
        </p:nvSpPr>
        <p:spPr>
          <a:xfrm rot="10800000" flipV="1">
            <a:off x="0" y="5829300"/>
            <a:ext cx="12192000" cy="1029549"/>
          </a:xfrm>
          <a:prstGeom prst="triangle">
            <a:avLst>
              <a:gd name="adj" fmla="val 10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Isosceles Triangle 37">
            <a:extLst>
              <a:ext uri="{FF2B5EF4-FFF2-40B4-BE49-F238E27FC236}">
                <a16:creationId xmlns:a16="http://schemas.microsoft.com/office/drawing/2014/main" id="{E6AAA3BD-66E5-58EA-51CD-D8A71D8FC683}"/>
              </a:ext>
            </a:extLst>
          </p:cNvPr>
          <p:cNvSpPr/>
          <p:nvPr userDrawn="1"/>
        </p:nvSpPr>
        <p:spPr>
          <a:xfrm flipV="1">
            <a:off x="0" y="0"/>
            <a:ext cx="12192000" cy="1029549"/>
          </a:xfrm>
          <a:prstGeom prst="triangle">
            <a:avLst>
              <a:gd name="adj" fmla="val 10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6D116E87-B2C5-2911-467C-A4F6547A4EDC}"/>
              </a:ext>
              <a:ext uri="{C183D7F6-B498-43B3-948B-1728B52AA6E4}">
                <adec:decorative xmlns:adec="http://schemas.microsoft.com/office/drawing/2017/decorative" val="1"/>
              </a:ext>
            </a:extLst>
          </p:cNvPr>
          <p:cNvCxnSpPr>
            <a:cxnSpLocks/>
            <a:endCxn id="42" idx="3"/>
          </p:cNvCxnSpPr>
          <p:nvPr userDrawn="1"/>
        </p:nvCxnSpPr>
        <p:spPr>
          <a:xfrm flipH="1">
            <a:off x="0" y="-39998"/>
            <a:ext cx="12192000" cy="68988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6CDF3886-B71B-5B25-45E4-B1EC6FFA7D56}"/>
              </a:ext>
            </a:extLst>
          </p:cNvPr>
          <p:cNvSpPr>
            <a:spLocks noGrp="1"/>
          </p:cNvSpPr>
          <p:nvPr>
            <p:ph type="title" hasCustomPrompt="1"/>
          </p:nvPr>
        </p:nvSpPr>
        <p:spPr>
          <a:xfrm>
            <a:off x="919570" y="1211214"/>
            <a:ext cx="10434230" cy="887109"/>
          </a:xfrm>
        </p:spPr>
        <p:txBody>
          <a:bodyPr>
            <a:noAutofit/>
          </a:bodyPr>
          <a:lstStyle>
            <a:lvl1pPr algn="ctr">
              <a:defRPr lang="en-US" sz="2800" kern="1200" spc="150" baseline="0" dirty="0">
                <a:solidFill>
                  <a:schemeClr val="bg1"/>
                </a:solidFill>
                <a:latin typeface="+mj-lt"/>
                <a:ea typeface="+mj-ea"/>
                <a:cs typeface="+mj-cs"/>
              </a:defRPr>
            </a:lvl1pPr>
          </a:lstStyle>
          <a:p>
            <a:r>
              <a:rPr lang="en-US" dirty="0"/>
              <a:t>CLICK TO EDIT MASTER TITLE STYLE</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2749839"/>
            <a:ext cx="5067300" cy="2948596"/>
          </a:xfrm>
        </p:spPr>
        <p:txBody>
          <a:bodyPr>
            <a:normAutofit/>
          </a:bodyPr>
          <a:lstStyle>
            <a:lvl1pPr marL="0" indent="0">
              <a:lnSpc>
                <a:spcPct val="100000"/>
              </a:lnSpc>
              <a:buNone/>
              <a:defRPr sz="1400"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6286501" y="2749839"/>
            <a:ext cx="5067300" cy="2948595"/>
          </a:xfrm>
        </p:spPr>
        <p:txBody>
          <a:bodyPr>
            <a:normAutofit/>
          </a:bodyPr>
          <a:lstStyle>
            <a:lvl1pPr marL="0" indent="0">
              <a:lnSpc>
                <a:spcPct val="100000"/>
              </a:lnSpc>
              <a:buNone/>
              <a:defRPr sz="1400"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1" name="Group 50">
            <a:extLst>
              <a:ext uri="{FF2B5EF4-FFF2-40B4-BE49-F238E27FC236}">
                <a16:creationId xmlns:a16="http://schemas.microsoft.com/office/drawing/2014/main" id="{AEB26122-0BFD-CA45-8405-F235FD83E372}"/>
              </a:ext>
              <a:ext uri="{C183D7F6-B498-43B3-948B-1728B52AA6E4}">
                <adec:decorative xmlns:adec="http://schemas.microsoft.com/office/drawing/2017/decorative" val="1"/>
              </a:ext>
            </a:extLst>
          </p:cNvPr>
          <p:cNvGrpSpPr/>
          <p:nvPr userDrawn="1"/>
        </p:nvGrpSpPr>
        <p:grpSpPr>
          <a:xfrm rot="16200000" flipV="1">
            <a:off x="9520237" y="4094211"/>
            <a:ext cx="2238376" cy="3105150"/>
            <a:chOff x="0" y="0"/>
            <a:chExt cx="2238376" cy="3105150"/>
          </a:xfrm>
        </p:grpSpPr>
        <p:cxnSp>
          <p:nvCxnSpPr>
            <p:cNvPr id="52" name="Straight Connector 51">
              <a:extLst>
                <a:ext uri="{FF2B5EF4-FFF2-40B4-BE49-F238E27FC236}">
                  <a16:creationId xmlns:a16="http://schemas.microsoft.com/office/drawing/2014/main" id="{24CCC07C-E8D5-2E81-90DE-A47FDCD9D6CD}"/>
                </a:ext>
              </a:extLst>
            </p:cNvPr>
            <p:cNvCxnSpPr>
              <a:cxnSpLocks/>
            </p:cNvCxnSpPr>
            <p:nvPr userDrawn="1"/>
          </p:nvCxnSpPr>
          <p:spPr>
            <a:xfrm flipH="1">
              <a:off x="0" y="0"/>
              <a:ext cx="1238250" cy="310515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4AB0CB4-26E1-8A9A-A424-D5EC198A8AEE}"/>
                </a:ext>
              </a:extLst>
            </p:cNvPr>
            <p:cNvCxnSpPr>
              <a:cxnSpLocks/>
            </p:cNvCxnSpPr>
            <p:nvPr userDrawn="1"/>
          </p:nvCxnSpPr>
          <p:spPr>
            <a:xfrm flipH="1">
              <a:off x="0" y="0"/>
              <a:ext cx="2238376" cy="24765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773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Content Placeholder 2">
            <a:extLst>
              <a:ext uri="{FF2B5EF4-FFF2-40B4-BE49-F238E27FC236}">
                <a16:creationId xmlns:a16="http://schemas.microsoft.com/office/drawing/2014/main" id="{9C32F987-28DE-F3C5-77B9-746CEBB2B169}"/>
              </a:ext>
            </a:extLst>
          </p:cNvPr>
          <p:cNvSpPr>
            <a:spLocks noGrp="1"/>
          </p:cNvSpPr>
          <p:nvPr>
            <p:ph idx="10"/>
          </p:nvPr>
        </p:nvSpPr>
        <p:spPr>
          <a:xfrm>
            <a:off x="5477990" y="3660774"/>
            <a:ext cx="5110635" cy="1921959"/>
          </a:xfrm>
        </p:spPr>
        <p:txBody>
          <a:bodyPr>
            <a:normAutofit/>
          </a:bodyPr>
          <a:lstStyle>
            <a:lvl1pPr marL="0" indent="0">
              <a:lnSpc>
                <a:spcPct val="100000"/>
              </a:lnSpc>
              <a:buNone/>
              <a:defRPr sz="1400">
                <a:solidFill>
                  <a:schemeClr val="tx1"/>
                </a:solidFill>
              </a:defRPr>
            </a:lvl1pPr>
            <a:lvl2pPr marL="457200" indent="0">
              <a:lnSpc>
                <a:spcPct val="100000"/>
              </a:lnSpc>
              <a:buNone/>
              <a:defRPr sz="1400">
                <a:solidFill>
                  <a:schemeClr val="tx1"/>
                </a:solidFill>
              </a:defRPr>
            </a:lvl2pPr>
            <a:lvl3pPr marL="914400" indent="0">
              <a:lnSpc>
                <a:spcPct val="100000"/>
              </a:lnSpc>
              <a:buNone/>
              <a:defRPr sz="1400">
                <a:solidFill>
                  <a:schemeClr val="tx1"/>
                </a:solidFill>
              </a:defRPr>
            </a:lvl3pPr>
            <a:lvl4pPr marL="1371600" indent="0">
              <a:lnSpc>
                <a:spcPct val="100000"/>
              </a:lnSpc>
              <a:buNone/>
              <a:defRPr sz="1400">
                <a:solidFill>
                  <a:schemeClr val="tx1"/>
                </a:solidFill>
              </a:defRPr>
            </a:lvl4pPr>
            <a:lvl5pPr marL="1828800" indent="0">
              <a:lnSpc>
                <a:spcPct val="100000"/>
              </a:lnSpc>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dirty="0"/>
              <a:t>CLICK TO EDIT MASTER 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5" name="Content Placeholder 2">
            <a:extLst>
              <a:ext uri="{FF2B5EF4-FFF2-40B4-BE49-F238E27FC236}">
                <a16:creationId xmlns:a16="http://schemas.microsoft.com/office/drawing/2014/main" id="{88FD7304-99EE-76D0-952F-4B48C9AA6EB1}"/>
              </a:ext>
            </a:extLst>
          </p:cNvPr>
          <p:cNvSpPr>
            <a:spLocks noGrp="1"/>
          </p:cNvSpPr>
          <p:nvPr>
            <p:ph idx="10"/>
          </p:nvPr>
        </p:nvSpPr>
        <p:spPr>
          <a:xfrm>
            <a:off x="4267201" y="3238104"/>
            <a:ext cx="4179570" cy="2107620"/>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3238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4" name="Content Placeholder 2">
            <a:extLst>
              <a:ext uri="{FF2B5EF4-FFF2-40B4-BE49-F238E27FC236}">
                <a16:creationId xmlns:a16="http://schemas.microsoft.com/office/drawing/2014/main" id="{3974CA1E-BE8C-4762-E05F-96F07D4CE814}"/>
              </a:ext>
            </a:extLst>
          </p:cNvPr>
          <p:cNvSpPr>
            <a:spLocks noGrp="1"/>
          </p:cNvSpPr>
          <p:nvPr>
            <p:ph idx="10"/>
          </p:nvPr>
        </p:nvSpPr>
        <p:spPr>
          <a:xfrm>
            <a:off x="1333499" y="3660773"/>
            <a:ext cx="5110635" cy="2263601"/>
          </a:xfrm>
        </p:spPr>
        <p:txBody>
          <a:bodyPr>
            <a:normAutofit/>
          </a:bodyPr>
          <a:lstStyle>
            <a:lvl1pPr marL="0" indent="0">
              <a:lnSpc>
                <a:spcPct val="100000"/>
              </a:lnSpc>
              <a:buNone/>
              <a:defRPr sz="1400">
                <a:solidFill>
                  <a:schemeClr val="tx1"/>
                </a:solidFill>
              </a:defRPr>
            </a:lvl1pPr>
            <a:lvl2pPr marL="457200" indent="0">
              <a:lnSpc>
                <a:spcPct val="100000"/>
              </a:lnSpc>
              <a:buNone/>
              <a:defRPr sz="1400">
                <a:solidFill>
                  <a:schemeClr val="tx1"/>
                </a:solidFill>
              </a:defRPr>
            </a:lvl2pPr>
            <a:lvl3pPr marL="914400" indent="0">
              <a:lnSpc>
                <a:spcPct val="100000"/>
              </a:lnSpc>
              <a:buNone/>
              <a:defRPr sz="1400">
                <a:solidFill>
                  <a:schemeClr val="tx1"/>
                </a:solidFill>
              </a:defRPr>
            </a:lvl3pPr>
            <a:lvl4pPr marL="1371600" indent="0">
              <a:lnSpc>
                <a:spcPct val="100000"/>
              </a:lnSpc>
              <a:buNone/>
              <a:defRPr sz="1400">
                <a:solidFill>
                  <a:schemeClr val="tx1"/>
                </a:solidFill>
              </a:defRPr>
            </a:lvl4pPr>
            <a:lvl5pPr marL="1828800" indent="0">
              <a:lnSpc>
                <a:spcPct val="100000"/>
              </a:lnSpc>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Content Layou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4152900" y="4530731"/>
            <a:ext cx="7200900" cy="1325563"/>
          </a:xfrm>
        </p:spPr>
        <p:txBody>
          <a:bodyPr anchor="t">
            <a:noAutofit/>
          </a:bodyPr>
          <a:lstStyle>
            <a:lvl1pPr algn="r">
              <a:defRPr lang="en-US" sz="2800" kern="1200" spc="150" baseline="0" dirty="0">
                <a:solidFill>
                  <a:schemeClr val="bg1"/>
                </a:solidFill>
                <a:latin typeface="+mj-lt"/>
                <a:ea typeface="+mj-ea"/>
                <a:cs typeface="+mj-cs"/>
              </a:defRPr>
            </a:lvl1pPr>
          </a:lstStyle>
          <a:p>
            <a:r>
              <a:rPr lang="en-US" dirty="0"/>
              <a:t>CLICK TO EDIT MASTER TITLE STYLE</a:t>
            </a:r>
          </a:p>
        </p:txBody>
      </p:sp>
      <p:sp>
        <p:nvSpPr>
          <p:cNvPr id="4" name="Content Placeholder 3">
            <a:extLst>
              <a:ext uri="{FF2B5EF4-FFF2-40B4-BE49-F238E27FC236}">
                <a16:creationId xmlns:a16="http://schemas.microsoft.com/office/drawing/2014/main" id="{4193DB46-7F65-F2F7-A4DB-5EA8E826D151}"/>
              </a:ext>
            </a:extLst>
          </p:cNvPr>
          <p:cNvSpPr>
            <a:spLocks noGrp="1"/>
          </p:cNvSpPr>
          <p:nvPr>
            <p:ph sz="half" idx="2"/>
          </p:nvPr>
        </p:nvSpPr>
        <p:spPr>
          <a:xfrm>
            <a:off x="4152900" y="1001706"/>
            <a:ext cx="7200900" cy="2970199"/>
          </a:xfrm>
        </p:spPr>
        <p:txBody>
          <a:bodyPr anchor="b">
            <a:normAutofit/>
          </a:bodyPr>
          <a:lstStyle>
            <a:lvl1pPr marL="0" indent="0" algn="r">
              <a:lnSpc>
                <a:spcPct val="100000"/>
              </a:lnSpc>
              <a:buNone/>
              <a:defRPr sz="1400" spc="50" baseline="0">
                <a:solidFill>
                  <a:schemeClr val="bg1"/>
                </a:solidFill>
              </a:defRPr>
            </a:lvl1pPr>
            <a:lvl2pPr marL="457200" indent="0" algn="r">
              <a:lnSpc>
                <a:spcPct val="100000"/>
              </a:lnSpc>
              <a:buNone/>
              <a:defRPr sz="1400" spc="50" baseline="0">
                <a:solidFill>
                  <a:schemeClr val="bg1"/>
                </a:solidFill>
              </a:defRPr>
            </a:lvl2pPr>
            <a:lvl3pPr marL="914400" indent="0" algn="r">
              <a:lnSpc>
                <a:spcPct val="100000"/>
              </a:lnSpc>
              <a:buNone/>
              <a:defRPr sz="1400" spc="50" baseline="0">
                <a:solidFill>
                  <a:schemeClr val="bg1"/>
                </a:solidFill>
              </a:defRPr>
            </a:lvl3pPr>
            <a:lvl4pPr marL="1371600" indent="0" algn="r">
              <a:lnSpc>
                <a:spcPct val="100000"/>
              </a:lnSpc>
              <a:buNone/>
              <a:defRPr sz="1400" spc="50" baseline="0">
                <a:solidFill>
                  <a:schemeClr val="bg1"/>
                </a:solidFill>
              </a:defRPr>
            </a:lvl4pPr>
            <a:lvl5pPr marL="1828800" indent="0" algn="r">
              <a:lnSpc>
                <a:spcPct val="100000"/>
              </a:lnSpc>
              <a:buNone/>
              <a:defRPr sz="1400" spc="5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0AB88D1B-8B29-5F85-2AA1-7EC1CEAAF9B7}"/>
              </a:ext>
              <a:ext uri="{C183D7F6-B498-43B3-948B-1728B52AA6E4}">
                <adec:decorative xmlns:adec="http://schemas.microsoft.com/office/drawing/2017/decorative" val="1"/>
              </a:ext>
            </a:extLst>
          </p:cNvPr>
          <p:cNvGrpSpPr/>
          <p:nvPr userDrawn="1"/>
        </p:nvGrpSpPr>
        <p:grpSpPr>
          <a:xfrm rot="5400000" flipH="1" flipV="1">
            <a:off x="976672" y="836969"/>
            <a:ext cx="5044359" cy="6997703"/>
            <a:chOff x="0" y="0"/>
            <a:chExt cx="2238376" cy="3105150"/>
          </a:xfrm>
        </p:grpSpPr>
        <p:cxnSp>
          <p:nvCxnSpPr>
            <p:cNvPr id="6" name="Straight Connector 5">
              <a:extLst>
                <a:ext uri="{FF2B5EF4-FFF2-40B4-BE49-F238E27FC236}">
                  <a16:creationId xmlns:a16="http://schemas.microsoft.com/office/drawing/2014/main" id="{B630D63C-C724-8E54-EF95-AF7F31AD6AB4}"/>
                </a:ext>
              </a:extLst>
            </p:cNvPr>
            <p:cNvCxnSpPr>
              <a:cxnSpLocks/>
            </p:cNvCxnSpPr>
            <p:nvPr userDrawn="1"/>
          </p:nvCxnSpPr>
          <p:spPr>
            <a:xfrm flipH="1">
              <a:off x="0" y="0"/>
              <a:ext cx="1238250" cy="310515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975C056-A522-877C-2C53-00191DC7A978}"/>
                </a:ext>
              </a:extLst>
            </p:cNvPr>
            <p:cNvCxnSpPr>
              <a:cxnSpLocks/>
            </p:cNvCxnSpPr>
            <p:nvPr userDrawn="1"/>
          </p:nvCxnSpPr>
          <p:spPr>
            <a:xfrm flipH="1">
              <a:off x="0" y="0"/>
              <a:ext cx="2238376" cy="24765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70675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ntent Layout">
    <p:bg>
      <p:bgRef idx="1001">
        <a:schemeClr val="bg1"/>
      </p:bgRef>
    </p:bg>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FDB002F0-31B4-B46E-4D61-BBB5EE5411A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120" b="35843"/>
          <a:stretch/>
        </p:blipFill>
        <p:spPr>
          <a:xfrm rot="10800000">
            <a:off x="8280402" y="-8"/>
            <a:ext cx="3911598" cy="6858005"/>
          </a:xfrm>
          <a:prstGeom prst="rect">
            <a:avLst/>
          </a:prstGeom>
        </p:spPr>
      </p:pic>
      <p:sp>
        <p:nvSpPr>
          <p:cNvPr id="26" name="Title 1">
            <a:extLst>
              <a:ext uri="{FF2B5EF4-FFF2-40B4-BE49-F238E27FC236}">
                <a16:creationId xmlns:a16="http://schemas.microsoft.com/office/drawing/2014/main" id="{215003C1-C9B6-16CB-A8EC-73730DE8F0B1}"/>
              </a:ext>
            </a:extLst>
          </p:cNvPr>
          <p:cNvSpPr>
            <a:spLocks noGrp="1"/>
          </p:cNvSpPr>
          <p:nvPr>
            <p:ph type="title" hasCustomPrompt="1"/>
          </p:nvPr>
        </p:nvSpPr>
        <p:spPr>
          <a:xfrm>
            <a:off x="3540126" y="600072"/>
            <a:ext cx="5111750" cy="2276480"/>
          </a:xfrm>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27" name="Content Placeholder 3">
            <a:extLst>
              <a:ext uri="{FF2B5EF4-FFF2-40B4-BE49-F238E27FC236}">
                <a16:creationId xmlns:a16="http://schemas.microsoft.com/office/drawing/2014/main" id="{E2CFF9FE-4252-7A2F-1F59-91ADDCFE952E}"/>
              </a:ext>
            </a:extLst>
          </p:cNvPr>
          <p:cNvSpPr>
            <a:spLocks noGrp="1"/>
          </p:cNvSpPr>
          <p:nvPr>
            <p:ph sz="half" idx="2"/>
          </p:nvPr>
        </p:nvSpPr>
        <p:spPr>
          <a:xfrm>
            <a:off x="3540126" y="3660773"/>
            <a:ext cx="5111750" cy="2276480"/>
          </a:xfrm>
        </p:spPr>
        <p:txBody>
          <a:bodyPr>
            <a:normAutofit/>
          </a:bodyPr>
          <a:lstStyle>
            <a:lvl1pPr marL="0" indent="0" algn="ctr">
              <a:lnSpc>
                <a:spcPct val="100000"/>
              </a:lnSpc>
              <a:buNone/>
              <a:defRPr sz="1400" spc="50" baseline="0"/>
            </a:lvl1pPr>
            <a:lvl2pPr marL="457200" indent="0" algn="ctr">
              <a:lnSpc>
                <a:spcPct val="100000"/>
              </a:lnSpc>
              <a:buNone/>
              <a:defRPr sz="1400" spc="50" baseline="0"/>
            </a:lvl2pPr>
            <a:lvl3pPr marL="914400" indent="0" algn="ctr">
              <a:lnSpc>
                <a:spcPct val="100000"/>
              </a:lnSpc>
              <a:buNone/>
              <a:defRPr sz="1400" spc="50" baseline="0"/>
            </a:lvl3pPr>
            <a:lvl4pPr marL="1371600" indent="0" algn="ctr">
              <a:lnSpc>
                <a:spcPct val="100000"/>
              </a:lnSpc>
              <a:buNone/>
              <a:defRPr sz="1400" spc="50" baseline="0"/>
            </a:lvl4pPr>
            <a:lvl5pPr marL="1828800" indent="0" algn="ctr">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0" name="Graphic 29">
            <a:extLst>
              <a:ext uri="{FF2B5EF4-FFF2-40B4-BE49-F238E27FC236}">
                <a16:creationId xmlns:a16="http://schemas.microsoft.com/office/drawing/2014/main" id="{79206A4F-FB63-7B93-093A-BAEE3C1E71E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2879" b="31210"/>
          <a:stretch/>
        </p:blipFill>
        <p:spPr>
          <a:xfrm>
            <a:off x="12702" y="-3"/>
            <a:ext cx="3898898" cy="5270503"/>
          </a:xfrm>
          <a:prstGeom prst="rect">
            <a:avLst/>
          </a:prstGeom>
        </p:spPr>
      </p:pic>
      <p:cxnSp>
        <p:nvCxnSpPr>
          <p:cNvPr id="50" name="Straight Connector 49">
            <a:extLst>
              <a:ext uri="{FF2B5EF4-FFF2-40B4-BE49-F238E27FC236}">
                <a16:creationId xmlns:a16="http://schemas.microsoft.com/office/drawing/2014/main" id="{7738827B-0A59-F285-9DB3-B3EAF1D42A50}"/>
              </a:ext>
              <a:ext uri="{C183D7F6-B498-43B3-948B-1728B52AA6E4}">
                <adec:decorative xmlns:adec="http://schemas.microsoft.com/office/drawing/2017/decorative" val="1"/>
              </a:ext>
            </a:extLst>
          </p:cNvPr>
          <p:cNvCxnSpPr>
            <a:cxnSpLocks/>
          </p:cNvCxnSpPr>
          <p:nvPr userDrawn="1"/>
        </p:nvCxnSpPr>
        <p:spPr>
          <a:xfrm flipH="1">
            <a:off x="-3873" y="-3"/>
            <a:ext cx="2899473" cy="6858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E809F23-E134-1407-05FA-D2E8CB3596A4}"/>
              </a:ext>
              <a:ext uri="{C183D7F6-B498-43B3-948B-1728B52AA6E4}">
                <adec:decorative xmlns:adec="http://schemas.microsoft.com/office/drawing/2017/decorative" val="1"/>
              </a:ext>
            </a:extLst>
          </p:cNvPr>
          <p:cNvCxnSpPr>
            <a:cxnSpLocks/>
          </p:cNvCxnSpPr>
          <p:nvPr userDrawn="1"/>
        </p:nvCxnSpPr>
        <p:spPr>
          <a:xfrm flipH="1">
            <a:off x="9267127" y="-3"/>
            <a:ext cx="2899473" cy="6858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926600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One Content Layou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4" name="Content Placeholder 3">
            <a:extLst>
              <a:ext uri="{FF2B5EF4-FFF2-40B4-BE49-F238E27FC236}">
                <a16:creationId xmlns:a16="http://schemas.microsoft.com/office/drawing/2014/main" id="{4193DB46-7F65-F2F7-A4DB-5EA8E826D151}"/>
              </a:ext>
            </a:extLst>
          </p:cNvPr>
          <p:cNvSpPr>
            <a:spLocks noGrp="1"/>
          </p:cNvSpPr>
          <p:nvPr>
            <p:ph sz="half" idx="2"/>
          </p:nvPr>
        </p:nvSpPr>
        <p:spPr>
          <a:xfrm>
            <a:off x="838200" y="2111382"/>
            <a:ext cx="10515600" cy="3744912"/>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382217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717423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7174230" y="3963689"/>
            <a:ext cx="4179570" cy="365125"/>
          </a:xfrm>
        </p:spPr>
        <p:txBody>
          <a:bodyPr anchor="t"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951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2" r:id="rId4"/>
    <p:sldLayoutId id="2147483671" r:id="rId5"/>
    <p:sldLayoutId id="2147483673" r:id="rId6"/>
    <p:sldLayoutId id="2147483661" r:id="rId7"/>
    <p:sldLayoutId id="2147483666" r:id="rId8"/>
    <p:sldLayoutId id="2147483667" r:id="rId9"/>
    <p:sldLayoutId id="2147483654" r:id="rId10"/>
    <p:sldLayoutId id="2147483663" r:id="rId11"/>
    <p:sldLayoutId id="2147483662" r:id="rId12"/>
    <p:sldLayoutId id="2147483668" r:id="rId13"/>
    <p:sldLayoutId id="2147483652" r:id="rId14"/>
    <p:sldLayoutId id="2147483653" r:id="rId15"/>
    <p:sldLayoutId id="2147483674" r:id="rId16"/>
    <p:sldLayoutId id="2147483669" r:id="rId17"/>
    <p:sldLayoutId id="2147483675" r:id="rId18"/>
    <p:sldLayoutId id="2147483670" r:id="rId19"/>
    <p:sldLayoutId id="2147483676" r:id="rId20"/>
    <p:sldLayoutId id="2147483660" r:id="rId21"/>
    <p:sldLayoutId id="2147483664" r:id="rId22"/>
    <p:sldLayoutId id="2147483665" r:id="rId23"/>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3429000"/>
            <a:ext cx="4941771" cy="2128042"/>
          </a:xfrm>
        </p:spPr>
        <p:txBody>
          <a:bodyPr/>
          <a:lstStyle/>
          <a:p>
            <a:r>
              <a:rPr lang="en-US" dirty="0"/>
              <a:t>ZIMBABWE MIGRATION DASHBOARD MANUAL</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033F26-F138-46EB-9002-62A4E0A10C9B}"/>
              </a:ext>
            </a:extLst>
          </p:cNvPr>
          <p:cNvSpPr>
            <a:spLocks noGrp="1"/>
          </p:cNvSpPr>
          <p:nvPr>
            <p:ph type="title"/>
          </p:nvPr>
        </p:nvSpPr>
        <p:spPr>
          <a:xfrm>
            <a:off x="2822122" y="68849"/>
            <a:ext cx="5111750" cy="804185"/>
          </a:xfrm>
        </p:spPr>
        <p:txBody>
          <a:bodyPr/>
          <a:lstStyle/>
          <a:p>
            <a:r>
              <a:rPr lang="en-US" dirty="0"/>
              <a:t>Survey Section charts</a:t>
            </a:r>
          </a:p>
        </p:txBody>
      </p:sp>
      <p:sp>
        <p:nvSpPr>
          <p:cNvPr id="5" name="Content Placeholder 4">
            <a:extLst>
              <a:ext uri="{FF2B5EF4-FFF2-40B4-BE49-F238E27FC236}">
                <a16:creationId xmlns:a16="http://schemas.microsoft.com/office/drawing/2014/main" id="{CA567C64-A82A-F6F7-188E-DD0B82239EE8}"/>
              </a:ext>
            </a:extLst>
          </p:cNvPr>
          <p:cNvSpPr>
            <a:spLocks noGrp="1"/>
          </p:cNvSpPr>
          <p:nvPr>
            <p:ph sz="half" idx="2"/>
          </p:nvPr>
        </p:nvSpPr>
        <p:spPr>
          <a:xfrm>
            <a:off x="196579" y="1365320"/>
            <a:ext cx="11211650" cy="906236"/>
          </a:xfrm>
        </p:spPr>
        <p:txBody>
          <a:bodyPr>
            <a:normAutofit/>
          </a:bodyPr>
          <a:lstStyle/>
          <a:p>
            <a:pPr algn="l"/>
            <a:r>
              <a:rPr lang="en-US" kern="100" dirty="0">
                <a:effectLst/>
                <a:latin typeface="Arial" panose="020B0604020202020204" pitchFamily="34" charset="0"/>
                <a:ea typeface="Calibri" panose="020F0502020204030204" pitchFamily="34" charset="0"/>
                <a:cs typeface="Times New Roman" panose="02020603050405020304" pitchFamily="18" charset="0"/>
              </a:rPr>
              <a:t>The survey question charts, show information pertaining to answers received by field agents through interviews conducted at ports of entry. This section can be filtered using the Year of Survey Filter, to show the varying answers by gender over the years. The below diagram illustrates the responses given in 2020. The month of survey filter does not work on the survey question charts. </a:t>
            </a:r>
            <a:endParaRPr lang="en-US" dirty="0"/>
          </a:p>
        </p:txBody>
      </p:sp>
      <p:sp>
        <p:nvSpPr>
          <p:cNvPr id="10" name="Rectangle 9">
            <a:extLst>
              <a:ext uri="{FF2B5EF4-FFF2-40B4-BE49-F238E27FC236}">
                <a16:creationId xmlns:a16="http://schemas.microsoft.com/office/drawing/2014/main" id="{1CBB4E08-2316-F36C-ECA9-23F0B2693C11}"/>
              </a:ext>
            </a:extLst>
          </p:cNvPr>
          <p:cNvSpPr/>
          <p:nvPr/>
        </p:nvSpPr>
        <p:spPr>
          <a:xfrm flipH="1">
            <a:off x="6966858" y="2194559"/>
            <a:ext cx="4526780" cy="1505501"/>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77EB638-4AA6-B276-64F4-F2F74E6CB731}"/>
              </a:ext>
            </a:extLst>
          </p:cNvPr>
          <p:cNvPicPr>
            <a:picLocks noChangeAspect="1"/>
          </p:cNvPicPr>
          <p:nvPr/>
        </p:nvPicPr>
        <p:blipFill>
          <a:blip r:embed="rId2"/>
          <a:stretch>
            <a:fillRect/>
          </a:stretch>
        </p:blipFill>
        <p:spPr>
          <a:xfrm>
            <a:off x="111170" y="3788229"/>
            <a:ext cx="12192000" cy="2774997"/>
          </a:xfrm>
          <a:prstGeom prst="rect">
            <a:avLst/>
          </a:prstGeom>
        </p:spPr>
      </p:pic>
      <p:pic>
        <p:nvPicPr>
          <p:cNvPr id="16" name="Picture 15">
            <a:extLst>
              <a:ext uri="{FF2B5EF4-FFF2-40B4-BE49-F238E27FC236}">
                <a16:creationId xmlns:a16="http://schemas.microsoft.com/office/drawing/2014/main" id="{D4DF0FB6-A543-ECA6-AC36-B42AAE79068F}"/>
              </a:ext>
            </a:extLst>
          </p:cNvPr>
          <p:cNvPicPr>
            <a:picLocks noChangeAspect="1"/>
          </p:cNvPicPr>
          <p:nvPr/>
        </p:nvPicPr>
        <p:blipFill>
          <a:blip r:embed="rId3"/>
          <a:stretch>
            <a:fillRect/>
          </a:stretch>
        </p:blipFill>
        <p:spPr>
          <a:xfrm>
            <a:off x="6966858" y="2309398"/>
            <a:ext cx="4328160" cy="1390663"/>
          </a:xfrm>
          <a:prstGeom prst="rect">
            <a:avLst/>
          </a:prstGeom>
        </p:spPr>
      </p:pic>
      <p:sp>
        <p:nvSpPr>
          <p:cNvPr id="9" name="Rectangle 8">
            <a:extLst>
              <a:ext uri="{FF2B5EF4-FFF2-40B4-BE49-F238E27FC236}">
                <a16:creationId xmlns:a16="http://schemas.microsoft.com/office/drawing/2014/main" id="{6EE8A27D-7340-C5BE-5D67-BA2713331027}"/>
              </a:ext>
            </a:extLst>
          </p:cNvPr>
          <p:cNvSpPr/>
          <p:nvPr/>
        </p:nvSpPr>
        <p:spPr>
          <a:xfrm flipH="1">
            <a:off x="95428" y="3799845"/>
            <a:ext cx="12096571" cy="2191652"/>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CF8AB4EB-9BDB-FF30-F696-CFF8CF544BEA}"/>
              </a:ext>
            </a:extLst>
          </p:cNvPr>
          <p:cNvCxnSpPr>
            <a:cxnSpLocks/>
            <a:stCxn id="10" idx="3"/>
          </p:cNvCxnSpPr>
          <p:nvPr/>
        </p:nvCxnSpPr>
        <p:spPr>
          <a:xfrm rot="10800000" flipV="1">
            <a:off x="627018" y="2947309"/>
            <a:ext cx="6339841" cy="906235"/>
          </a:xfrm>
          <a:prstGeom prst="bentConnector3">
            <a:avLst>
              <a:gd name="adj1" fmla="val 103159"/>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398421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033F26-F138-46EB-9002-62A4E0A10C9B}"/>
              </a:ext>
            </a:extLst>
          </p:cNvPr>
          <p:cNvSpPr>
            <a:spLocks noGrp="1"/>
          </p:cNvSpPr>
          <p:nvPr>
            <p:ph type="title"/>
          </p:nvPr>
        </p:nvSpPr>
        <p:spPr>
          <a:xfrm>
            <a:off x="2822122" y="68849"/>
            <a:ext cx="5111750" cy="804185"/>
          </a:xfrm>
        </p:spPr>
        <p:txBody>
          <a:bodyPr/>
          <a:lstStyle/>
          <a:p>
            <a:r>
              <a:rPr lang="en-US" dirty="0"/>
              <a:t>Trend Section charts</a:t>
            </a:r>
          </a:p>
        </p:txBody>
      </p:sp>
      <p:sp>
        <p:nvSpPr>
          <p:cNvPr id="5" name="Content Placeholder 4">
            <a:extLst>
              <a:ext uri="{FF2B5EF4-FFF2-40B4-BE49-F238E27FC236}">
                <a16:creationId xmlns:a16="http://schemas.microsoft.com/office/drawing/2014/main" id="{CA567C64-A82A-F6F7-188E-DD0B82239EE8}"/>
              </a:ext>
            </a:extLst>
          </p:cNvPr>
          <p:cNvSpPr>
            <a:spLocks noGrp="1"/>
          </p:cNvSpPr>
          <p:nvPr>
            <p:ph sz="half" idx="2"/>
          </p:nvPr>
        </p:nvSpPr>
        <p:spPr>
          <a:xfrm>
            <a:off x="196579" y="1365320"/>
            <a:ext cx="11211650" cy="906236"/>
          </a:xfrm>
        </p:spPr>
        <p:txBody>
          <a:bodyPr>
            <a:normAutofit/>
          </a:bodyPr>
          <a:lstStyle/>
          <a:p>
            <a:pPr algn="l"/>
            <a:r>
              <a:rPr lang="en-US" kern="100" dirty="0">
                <a:effectLst/>
                <a:latin typeface="Arial" panose="020B0604020202020204" pitchFamily="34" charset="0"/>
                <a:ea typeface="Calibri" panose="020F0502020204030204" pitchFamily="34" charset="0"/>
                <a:cs typeface="Times New Roman" panose="02020603050405020304" pitchFamily="18" charset="0"/>
              </a:rPr>
              <a:t>The age distribution chart can also be filtered using the Year of Survey filter. </a:t>
            </a:r>
            <a:endParaRPr lang="en-US" dirty="0"/>
          </a:p>
        </p:txBody>
      </p:sp>
      <p:sp>
        <p:nvSpPr>
          <p:cNvPr id="10" name="Rectangle 9">
            <a:extLst>
              <a:ext uri="{FF2B5EF4-FFF2-40B4-BE49-F238E27FC236}">
                <a16:creationId xmlns:a16="http://schemas.microsoft.com/office/drawing/2014/main" id="{1CBB4E08-2316-F36C-ECA9-23F0B2693C11}"/>
              </a:ext>
            </a:extLst>
          </p:cNvPr>
          <p:cNvSpPr/>
          <p:nvPr/>
        </p:nvSpPr>
        <p:spPr>
          <a:xfrm flipH="1">
            <a:off x="6966858" y="2194559"/>
            <a:ext cx="4526780" cy="1505501"/>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DF0FB6-A543-ECA6-AC36-B42AAE79068F}"/>
              </a:ext>
            </a:extLst>
          </p:cNvPr>
          <p:cNvPicPr>
            <a:picLocks noChangeAspect="1"/>
          </p:cNvPicPr>
          <p:nvPr/>
        </p:nvPicPr>
        <p:blipFill>
          <a:blip r:embed="rId2"/>
          <a:stretch>
            <a:fillRect/>
          </a:stretch>
        </p:blipFill>
        <p:spPr>
          <a:xfrm>
            <a:off x="7197774" y="2383593"/>
            <a:ext cx="3731483" cy="1198947"/>
          </a:xfrm>
          <a:prstGeom prst="rect">
            <a:avLst/>
          </a:prstGeom>
        </p:spPr>
      </p:pic>
      <p:cxnSp>
        <p:nvCxnSpPr>
          <p:cNvPr id="12" name="Connector: Elbow 11">
            <a:extLst>
              <a:ext uri="{FF2B5EF4-FFF2-40B4-BE49-F238E27FC236}">
                <a16:creationId xmlns:a16="http://schemas.microsoft.com/office/drawing/2014/main" id="{CF8AB4EB-9BDB-FF30-F696-CFF8CF544BEA}"/>
              </a:ext>
            </a:extLst>
          </p:cNvPr>
          <p:cNvCxnSpPr>
            <a:cxnSpLocks/>
            <a:stCxn id="10" idx="3"/>
            <a:endCxn id="9" idx="3"/>
          </p:cNvCxnSpPr>
          <p:nvPr/>
        </p:nvCxnSpPr>
        <p:spPr>
          <a:xfrm rot="10800000" flipV="1">
            <a:off x="627012" y="2947310"/>
            <a:ext cx="6339846" cy="1780206"/>
          </a:xfrm>
          <a:prstGeom prst="bentConnector3">
            <a:avLst>
              <a:gd name="adj1" fmla="val 103606"/>
            </a:avLst>
          </a:prstGeom>
          <a:ln>
            <a:tailEnd type="triangle"/>
          </a:ln>
        </p:spPr>
        <p:style>
          <a:lnRef idx="3">
            <a:schemeClr val="accent5"/>
          </a:lnRef>
          <a:fillRef idx="0">
            <a:schemeClr val="accent5"/>
          </a:fillRef>
          <a:effectRef idx="2">
            <a:schemeClr val="accent5"/>
          </a:effectRef>
          <a:fontRef idx="minor">
            <a:schemeClr val="tx1"/>
          </a:fontRef>
        </p:style>
      </p:cxnSp>
      <p:pic>
        <p:nvPicPr>
          <p:cNvPr id="3" name="Picture 2">
            <a:extLst>
              <a:ext uri="{FF2B5EF4-FFF2-40B4-BE49-F238E27FC236}">
                <a16:creationId xmlns:a16="http://schemas.microsoft.com/office/drawing/2014/main" id="{35CD8D99-7D41-0C80-64BC-9CB42B1EC3A3}"/>
              </a:ext>
            </a:extLst>
          </p:cNvPr>
          <p:cNvPicPr>
            <a:picLocks noChangeAspect="1"/>
          </p:cNvPicPr>
          <p:nvPr/>
        </p:nvPicPr>
        <p:blipFill>
          <a:blip r:embed="rId3"/>
          <a:stretch>
            <a:fillRect/>
          </a:stretch>
        </p:blipFill>
        <p:spPr>
          <a:xfrm>
            <a:off x="627016" y="3062941"/>
            <a:ext cx="6108926" cy="3251410"/>
          </a:xfrm>
          <a:prstGeom prst="rect">
            <a:avLst/>
          </a:prstGeom>
        </p:spPr>
      </p:pic>
      <p:sp>
        <p:nvSpPr>
          <p:cNvPr id="9" name="Rectangle 8">
            <a:extLst>
              <a:ext uri="{FF2B5EF4-FFF2-40B4-BE49-F238E27FC236}">
                <a16:creationId xmlns:a16="http://schemas.microsoft.com/office/drawing/2014/main" id="{6EE8A27D-7340-C5BE-5D67-BA2713331027}"/>
              </a:ext>
            </a:extLst>
          </p:cNvPr>
          <p:cNvSpPr/>
          <p:nvPr/>
        </p:nvSpPr>
        <p:spPr>
          <a:xfrm flipH="1">
            <a:off x="627012" y="3062941"/>
            <a:ext cx="6000207" cy="3329150"/>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1114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499" y="291403"/>
            <a:ext cx="3208683" cy="2054606"/>
          </a:xfrm>
        </p:spPr>
        <p:txBody>
          <a:bodyPr/>
          <a:lstStyle/>
          <a:p>
            <a:r>
              <a:rPr lang="en-US" dirty="0"/>
              <a:t>CONTENTS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3208682" cy="2519363"/>
          </a:xfrm>
        </p:spPr>
        <p:txBody>
          <a:bodyPr/>
          <a:lstStyle/>
          <a:p>
            <a:r>
              <a:rPr lang="en-US" dirty="0"/>
              <a:t>Introduction</a:t>
            </a:r>
          </a:p>
          <a:p>
            <a:r>
              <a:rPr lang="en-US" dirty="0"/>
              <a:t>Dashboard Sections</a:t>
            </a:r>
          </a:p>
          <a:p>
            <a:r>
              <a:rPr lang="en-US" dirty="0"/>
              <a:t>Charts</a:t>
            </a:r>
          </a:p>
          <a:p>
            <a:r>
              <a:rPr lang="en-US" dirty="0"/>
              <a:t>Filters</a:t>
            </a:r>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409820" y="140154"/>
            <a:ext cx="5111750" cy="552450"/>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idx="10"/>
          </p:nvPr>
        </p:nvSpPr>
        <p:spPr>
          <a:xfrm>
            <a:off x="304799" y="786946"/>
            <a:ext cx="11459937" cy="788761"/>
          </a:xfrm>
        </p:spPr>
        <p:txBody>
          <a:bodyPr>
            <a:normAutofit/>
          </a:bodyPr>
          <a:lstStyle/>
          <a:p>
            <a:pPr marL="0" marR="0" algn="just">
              <a:spcBef>
                <a:spcPts val="600"/>
              </a:spcBef>
              <a:spcAft>
                <a:spcPts val="1400"/>
              </a:spcAft>
            </a:pPr>
            <a:r>
              <a:rPr lang="en-US" kern="100" dirty="0">
                <a:effectLst/>
                <a:latin typeface="Arial" panose="020B0604020202020204" pitchFamily="34" charset="0"/>
                <a:ea typeface="Calibri" panose="020F0502020204030204" pitchFamily="34" charset="0"/>
                <a:cs typeface="Times New Roman" panose="02020603050405020304" pitchFamily="18" charset="0"/>
              </a:rPr>
              <a:t>The purpose of this dashboard is to provide audiences involved in drafting policy on migration with up-to-date information near real-time information on migration patterns that are occurring between Zimbabwe and South Africa. The data presented in this dashboard will be used to provide evidence-based data to inform policymakers and advisors to the relevant Ministries. </a:t>
            </a:r>
          </a:p>
        </p:txBody>
      </p:sp>
      <p:pic>
        <p:nvPicPr>
          <p:cNvPr id="4" name="Picture 3">
            <a:extLst>
              <a:ext uri="{FF2B5EF4-FFF2-40B4-BE49-F238E27FC236}">
                <a16:creationId xmlns:a16="http://schemas.microsoft.com/office/drawing/2014/main" id="{3BE37D94-39E8-FAB2-AD21-C664083F5D05}"/>
              </a:ext>
            </a:extLst>
          </p:cNvPr>
          <p:cNvPicPr>
            <a:picLocks noChangeAspect="1"/>
          </p:cNvPicPr>
          <p:nvPr/>
        </p:nvPicPr>
        <p:blipFill>
          <a:blip r:embed="rId2"/>
          <a:stretch>
            <a:fillRect/>
          </a:stretch>
        </p:blipFill>
        <p:spPr>
          <a:xfrm>
            <a:off x="1257482" y="1829298"/>
            <a:ext cx="9133374" cy="4888548"/>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FBD6E7A0-9B3D-F2AB-3147-BA70CC49EBF5}"/>
              </a:ext>
            </a:extLst>
          </p:cNvPr>
          <p:cNvPicPr>
            <a:picLocks noChangeAspect="1"/>
          </p:cNvPicPr>
          <p:nvPr/>
        </p:nvPicPr>
        <p:blipFill>
          <a:blip r:embed="rId2"/>
          <a:stretch>
            <a:fillRect/>
          </a:stretch>
        </p:blipFill>
        <p:spPr>
          <a:xfrm>
            <a:off x="435428" y="1770457"/>
            <a:ext cx="9111176" cy="4804514"/>
          </a:xfrm>
          <a:prstGeom prst="rect">
            <a:avLst/>
          </a:prstGeom>
        </p:spPr>
      </p:pic>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409820" y="140154"/>
            <a:ext cx="5111750" cy="552450"/>
          </a:xfrm>
        </p:spPr>
        <p:txBody>
          <a:bodyPr/>
          <a:lstStyle/>
          <a:p>
            <a:r>
              <a:rPr lang="en-US" dirty="0"/>
              <a:t>SECTIONS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idx="10"/>
          </p:nvPr>
        </p:nvSpPr>
        <p:spPr>
          <a:xfrm>
            <a:off x="304800" y="786946"/>
            <a:ext cx="8212184" cy="788761"/>
          </a:xfrm>
        </p:spPr>
        <p:txBody>
          <a:bodyPr>
            <a:normAutofit fontScale="92500" lnSpcReduction="20000"/>
          </a:bodyPr>
          <a:lstStyle/>
          <a:p>
            <a:pPr algn="l"/>
            <a:r>
              <a:rPr lang="en-US" kern="100" dirty="0">
                <a:effectLst/>
                <a:latin typeface="Arial" panose="020B0604020202020204" pitchFamily="34" charset="0"/>
                <a:ea typeface="Calibri" panose="020F0502020204030204" pitchFamily="34" charset="0"/>
                <a:cs typeface="Times New Roman" panose="02020603050405020304" pitchFamily="18" charset="0"/>
              </a:rPr>
              <a:t>The dashboard is divided into three main sections. The Header Section, the Trends section, and the Survey Questions section. The sections differentiate the types of data that are presented. T</a:t>
            </a:r>
            <a:r>
              <a:rPr lang="en-US" dirty="0"/>
              <a:t>he reader begins with the header section and navigates to the trend section and finally to the survey question section. The dashboard is read from top to bottom. </a:t>
            </a:r>
            <a:endParaRPr lang="en-US" kern="1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ACEB813E-7DCE-6988-A6F6-083D3A10013C}"/>
              </a:ext>
            </a:extLst>
          </p:cNvPr>
          <p:cNvSpPr/>
          <p:nvPr/>
        </p:nvSpPr>
        <p:spPr>
          <a:xfrm>
            <a:off x="409820" y="1741714"/>
            <a:ext cx="7384351" cy="1149532"/>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90269D4-86A1-A7B1-3DD5-BC2C04DE3A62}"/>
              </a:ext>
            </a:extLst>
          </p:cNvPr>
          <p:cNvSpPr txBox="1"/>
          <p:nvPr/>
        </p:nvSpPr>
        <p:spPr>
          <a:xfrm>
            <a:off x="8516984" y="1283744"/>
            <a:ext cx="2403565" cy="369332"/>
          </a:xfrm>
          <a:prstGeom prst="rect">
            <a:avLst/>
          </a:prstGeom>
          <a:solidFill>
            <a:schemeClr val="accent1">
              <a:lumMod val="75000"/>
            </a:schemeClr>
          </a:solidFill>
        </p:spPr>
        <p:txBody>
          <a:bodyPr wrap="square" rtlCol="0">
            <a:spAutoFit/>
          </a:bodyPr>
          <a:lstStyle/>
          <a:p>
            <a:r>
              <a:rPr lang="en-US" dirty="0"/>
              <a:t>Header Section</a:t>
            </a:r>
          </a:p>
        </p:txBody>
      </p:sp>
      <p:cxnSp>
        <p:nvCxnSpPr>
          <p:cNvPr id="8" name="Straight Connector 7">
            <a:extLst>
              <a:ext uri="{FF2B5EF4-FFF2-40B4-BE49-F238E27FC236}">
                <a16:creationId xmlns:a16="http://schemas.microsoft.com/office/drawing/2014/main" id="{79BC0499-3F10-6424-8DA8-D8B0E55E22DF}"/>
              </a:ext>
            </a:extLst>
          </p:cNvPr>
          <p:cNvCxnSpPr>
            <a:cxnSpLocks/>
            <a:stCxn id="6" idx="1"/>
          </p:cNvCxnSpPr>
          <p:nvPr/>
        </p:nvCxnSpPr>
        <p:spPr>
          <a:xfrm flipH="1">
            <a:off x="7794171" y="1468410"/>
            <a:ext cx="722813" cy="604095"/>
          </a:xfrm>
          <a:prstGeom prst="line">
            <a:avLst/>
          </a:prstGeom>
        </p:spPr>
        <p:style>
          <a:lnRef idx="3">
            <a:schemeClr val="accent2"/>
          </a:lnRef>
          <a:fillRef idx="0">
            <a:schemeClr val="accent2"/>
          </a:fillRef>
          <a:effectRef idx="2">
            <a:schemeClr val="accent2"/>
          </a:effectRef>
          <a:fontRef idx="minor">
            <a:schemeClr val="tx1"/>
          </a:fontRef>
        </p:style>
      </p:cxnSp>
      <p:sp>
        <p:nvSpPr>
          <p:cNvPr id="10" name="Rectangle 9">
            <a:extLst>
              <a:ext uri="{FF2B5EF4-FFF2-40B4-BE49-F238E27FC236}">
                <a16:creationId xmlns:a16="http://schemas.microsoft.com/office/drawing/2014/main" id="{17F76361-C9D7-B083-D916-9635642C5B2C}"/>
              </a:ext>
            </a:extLst>
          </p:cNvPr>
          <p:cNvSpPr/>
          <p:nvPr/>
        </p:nvSpPr>
        <p:spPr>
          <a:xfrm>
            <a:off x="409820" y="2985694"/>
            <a:ext cx="9038980" cy="1481802"/>
          </a:xfrm>
          <a:prstGeom prst="rect">
            <a:avLst/>
          </a:prstGeom>
          <a:noFill/>
          <a:ln w="19050">
            <a:solidFill>
              <a:srgbClr val="C0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8628951-CE99-F595-702F-71A571A76BE3}"/>
              </a:ext>
            </a:extLst>
          </p:cNvPr>
          <p:cNvSpPr txBox="1"/>
          <p:nvPr/>
        </p:nvSpPr>
        <p:spPr>
          <a:xfrm>
            <a:off x="9718766" y="3508039"/>
            <a:ext cx="2403565" cy="369332"/>
          </a:xfrm>
          <a:prstGeom prst="rect">
            <a:avLst/>
          </a:prstGeom>
          <a:solidFill>
            <a:schemeClr val="accent1">
              <a:lumMod val="75000"/>
            </a:schemeClr>
          </a:solidFill>
        </p:spPr>
        <p:txBody>
          <a:bodyPr wrap="square" rtlCol="0">
            <a:spAutoFit/>
          </a:bodyPr>
          <a:lstStyle/>
          <a:p>
            <a:r>
              <a:rPr lang="en-US" dirty="0"/>
              <a:t>Trends Section</a:t>
            </a:r>
          </a:p>
        </p:txBody>
      </p:sp>
      <p:sp>
        <p:nvSpPr>
          <p:cNvPr id="12" name="TextBox 11">
            <a:extLst>
              <a:ext uri="{FF2B5EF4-FFF2-40B4-BE49-F238E27FC236}">
                <a16:creationId xmlns:a16="http://schemas.microsoft.com/office/drawing/2014/main" id="{35370F4C-2104-D25D-E1B9-A6D7B23C75CD}"/>
              </a:ext>
            </a:extLst>
          </p:cNvPr>
          <p:cNvSpPr txBox="1"/>
          <p:nvPr/>
        </p:nvSpPr>
        <p:spPr>
          <a:xfrm>
            <a:off x="9640388" y="4779527"/>
            <a:ext cx="2403565" cy="646331"/>
          </a:xfrm>
          <a:prstGeom prst="rect">
            <a:avLst/>
          </a:prstGeom>
          <a:solidFill>
            <a:schemeClr val="accent1">
              <a:lumMod val="75000"/>
            </a:schemeClr>
          </a:solidFill>
        </p:spPr>
        <p:txBody>
          <a:bodyPr wrap="square" rtlCol="0">
            <a:spAutoFit/>
          </a:bodyPr>
          <a:lstStyle/>
          <a:p>
            <a:r>
              <a:rPr lang="en-US" dirty="0"/>
              <a:t>Survey Questions Section</a:t>
            </a:r>
          </a:p>
        </p:txBody>
      </p:sp>
      <p:sp>
        <p:nvSpPr>
          <p:cNvPr id="13" name="Rectangle 12">
            <a:extLst>
              <a:ext uri="{FF2B5EF4-FFF2-40B4-BE49-F238E27FC236}">
                <a16:creationId xmlns:a16="http://schemas.microsoft.com/office/drawing/2014/main" id="{4730EFBA-8A73-E734-EE83-7DAE142A046E}"/>
              </a:ext>
            </a:extLst>
          </p:cNvPr>
          <p:cNvSpPr/>
          <p:nvPr/>
        </p:nvSpPr>
        <p:spPr>
          <a:xfrm>
            <a:off x="409820" y="4662246"/>
            <a:ext cx="9038980" cy="1732872"/>
          </a:xfrm>
          <a:prstGeom prst="rect">
            <a:avLst/>
          </a:prstGeom>
          <a:noFill/>
          <a:ln w="19050">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0A3D2EC-F99C-217D-AF91-A843C0347E80}"/>
              </a:ext>
            </a:extLst>
          </p:cNvPr>
          <p:cNvCxnSpPr>
            <a:cxnSpLocks/>
            <a:stCxn id="13" idx="3"/>
            <a:endCxn id="12" idx="1"/>
          </p:cNvCxnSpPr>
          <p:nvPr/>
        </p:nvCxnSpPr>
        <p:spPr>
          <a:xfrm flipV="1">
            <a:off x="9448800" y="5102693"/>
            <a:ext cx="191588" cy="425989"/>
          </a:xfrm>
          <a:prstGeom prst="line">
            <a:avLst/>
          </a:prstGeom>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0A35A704-F5F1-E0A7-3C06-0D7C9504C8B5}"/>
              </a:ext>
            </a:extLst>
          </p:cNvPr>
          <p:cNvCxnSpPr>
            <a:endCxn id="11" idx="1"/>
          </p:cNvCxnSpPr>
          <p:nvPr/>
        </p:nvCxnSpPr>
        <p:spPr>
          <a:xfrm>
            <a:off x="9448800" y="3692705"/>
            <a:ext cx="269966"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226036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48B53A-4A8B-A4CA-9C5E-AAFA1BCB2B78}"/>
              </a:ext>
            </a:extLst>
          </p:cNvPr>
          <p:cNvPicPr>
            <a:picLocks noChangeAspect="1"/>
          </p:cNvPicPr>
          <p:nvPr/>
        </p:nvPicPr>
        <p:blipFill>
          <a:blip r:embed="rId2"/>
          <a:stretch>
            <a:fillRect/>
          </a:stretch>
        </p:blipFill>
        <p:spPr>
          <a:xfrm>
            <a:off x="178057" y="1574706"/>
            <a:ext cx="9753336" cy="5143140"/>
          </a:xfrm>
          <a:prstGeom prst="rect">
            <a:avLst/>
          </a:prstGeom>
        </p:spPr>
      </p:pic>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409820" y="140154"/>
            <a:ext cx="5111750" cy="552450"/>
          </a:xfrm>
        </p:spPr>
        <p:txBody>
          <a:bodyPr/>
          <a:lstStyle/>
          <a:p>
            <a:r>
              <a:rPr lang="en-US" dirty="0"/>
              <a:t>SECTIONS Cont..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idx="10"/>
          </p:nvPr>
        </p:nvSpPr>
        <p:spPr>
          <a:xfrm>
            <a:off x="304800" y="786946"/>
            <a:ext cx="9953898" cy="788761"/>
          </a:xfrm>
        </p:spPr>
        <p:txBody>
          <a:bodyPr>
            <a:normAutofit/>
          </a:bodyPr>
          <a:lstStyle/>
          <a:p>
            <a:pPr algn="l"/>
            <a:r>
              <a:rPr lang="en-US" kern="100" dirty="0">
                <a:effectLst/>
                <a:latin typeface="Arial" panose="020B0604020202020204" pitchFamily="34" charset="0"/>
                <a:ea typeface="Calibri" panose="020F0502020204030204" pitchFamily="34" charset="0"/>
                <a:cs typeface="Times New Roman" panose="02020603050405020304" pitchFamily="18" charset="0"/>
              </a:rPr>
              <a:t>The dashboard </a:t>
            </a:r>
            <a:r>
              <a:rPr lang="en-US" kern="100" dirty="0">
                <a:latin typeface="Arial" panose="020B0604020202020204" pitchFamily="34" charset="0"/>
                <a:ea typeface="Calibri" panose="020F0502020204030204" pitchFamily="34" charset="0"/>
                <a:cs typeface="Times New Roman" panose="02020603050405020304" pitchFamily="18" charset="0"/>
              </a:rPr>
              <a:t>also contains filters to help audience to undertake their own data exploration. The two filters include a month filter, and year filter.</a:t>
            </a:r>
            <a:endParaRPr lang="en-US" kern="1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ACEB813E-7DCE-6988-A6F6-083D3A10013C}"/>
              </a:ext>
            </a:extLst>
          </p:cNvPr>
          <p:cNvSpPr/>
          <p:nvPr/>
        </p:nvSpPr>
        <p:spPr>
          <a:xfrm flipH="1">
            <a:off x="8464731" y="1910963"/>
            <a:ext cx="1469204" cy="1053620"/>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90269D4-86A1-A7B1-3DD5-BC2C04DE3A62}"/>
              </a:ext>
            </a:extLst>
          </p:cNvPr>
          <p:cNvSpPr txBox="1"/>
          <p:nvPr/>
        </p:nvSpPr>
        <p:spPr>
          <a:xfrm>
            <a:off x="9483635" y="1158203"/>
            <a:ext cx="2403565" cy="369332"/>
          </a:xfrm>
          <a:prstGeom prst="rect">
            <a:avLst/>
          </a:prstGeom>
          <a:solidFill>
            <a:schemeClr val="accent1">
              <a:lumMod val="75000"/>
            </a:schemeClr>
          </a:solidFill>
        </p:spPr>
        <p:txBody>
          <a:bodyPr wrap="square" rtlCol="0">
            <a:spAutoFit/>
          </a:bodyPr>
          <a:lstStyle/>
          <a:p>
            <a:r>
              <a:rPr lang="en-US" dirty="0"/>
              <a:t>Filter</a:t>
            </a:r>
          </a:p>
        </p:txBody>
      </p:sp>
      <p:cxnSp>
        <p:nvCxnSpPr>
          <p:cNvPr id="8" name="Straight Connector 7">
            <a:extLst>
              <a:ext uri="{FF2B5EF4-FFF2-40B4-BE49-F238E27FC236}">
                <a16:creationId xmlns:a16="http://schemas.microsoft.com/office/drawing/2014/main" id="{79BC0499-3F10-6424-8DA8-D8B0E55E22DF}"/>
              </a:ext>
            </a:extLst>
          </p:cNvPr>
          <p:cNvCxnSpPr>
            <a:cxnSpLocks/>
          </p:cNvCxnSpPr>
          <p:nvPr/>
        </p:nvCxnSpPr>
        <p:spPr>
          <a:xfrm flipH="1">
            <a:off x="9448800" y="1606809"/>
            <a:ext cx="722813" cy="604095"/>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30A3D2EC-F99C-217D-AF91-A843C0347E80}"/>
              </a:ext>
            </a:extLst>
          </p:cNvPr>
          <p:cNvCxnSpPr>
            <a:cxnSpLocks/>
          </p:cNvCxnSpPr>
          <p:nvPr/>
        </p:nvCxnSpPr>
        <p:spPr>
          <a:xfrm flipV="1">
            <a:off x="9448800" y="5102693"/>
            <a:ext cx="191588" cy="372933"/>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894898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409820" y="140154"/>
            <a:ext cx="5111750" cy="552450"/>
          </a:xfrm>
        </p:spPr>
        <p:txBody>
          <a:bodyPr/>
          <a:lstStyle/>
          <a:p>
            <a:r>
              <a:rPr lang="en-US" dirty="0"/>
              <a:t>SECTIONS Cont..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idx="10"/>
          </p:nvPr>
        </p:nvSpPr>
        <p:spPr>
          <a:xfrm>
            <a:off x="304800" y="786946"/>
            <a:ext cx="9953898" cy="788761"/>
          </a:xfrm>
        </p:spPr>
        <p:txBody>
          <a:bodyPr>
            <a:normAutofit/>
          </a:bodyPr>
          <a:lstStyle/>
          <a:p>
            <a:pPr algn="l"/>
            <a:r>
              <a:rPr lang="en-US" kern="100" dirty="0">
                <a:effectLst/>
                <a:latin typeface="Arial" panose="020B0604020202020204" pitchFamily="34" charset="0"/>
                <a:ea typeface="Calibri" panose="020F0502020204030204" pitchFamily="34" charset="0"/>
                <a:cs typeface="Times New Roman" panose="02020603050405020304" pitchFamily="18" charset="0"/>
              </a:rPr>
              <a:t>The dashboard </a:t>
            </a:r>
            <a:r>
              <a:rPr lang="en-US" kern="100" dirty="0">
                <a:latin typeface="Arial" panose="020B0604020202020204" pitchFamily="34" charset="0"/>
                <a:ea typeface="Calibri" panose="020F0502020204030204" pitchFamily="34" charset="0"/>
                <a:cs typeface="Times New Roman" panose="02020603050405020304" pitchFamily="18" charset="0"/>
              </a:rPr>
              <a:t>has a legend depicting the colours used to show the different genders. Male is represented as blue, while females are represented in yellow. </a:t>
            </a:r>
            <a:endParaRPr lang="en-US" kern="100"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3BE37D94-39E8-FAB2-AD21-C664083F5D05}"/>
              </a:ext>
            </a:extLst>
          </p:cNvPr>
          <p:cNvPicPr>
            <a:picLocks noChangeAspect="1"/>
          </p:cNvPicPr>
          <p:nvPr/>
        </p:nvPicPr>
        <p:blipFill>
          <a:blip r:embed="rId2"/>
          <a:stretch>
            <a:fillRect/>
          </a:stretch>
        </p:blipFill>
        <p:spPr>
          <a:xfrm>
            <a:off x="411220" y="1741714"/>
            <a:ext cx="9133374" cy="4888548"/>
          </a:xfrm>
          <a:prstGeom prst="rect">
            <a:avLst/>
          </a:prstGeom>
        </p:spPr>
      </p:pic>
      <p:sp>
        <p:nvSpPr>
          <p:cNvPr id="5" name="Rectangle 4">
            <a:extLst>
              <a:ext uri="{FF2B5EF4-FFF2-40B4-BE49-F238E27FC236}">
                <a16:creationId xmlns:a16="http://schemas.microsoft.com/office/drawing/2014/main" id="{ACEB813E-7DCE-6988-A6F6-083D3A10013C}"/>
              </a:ext>
            </a:extLst>
          </p:cNvPr>
          <p:cNvSpPr/>
          <p:nvPr/>
        </p:nvSpPr>
        <p:spPr>
          <a:xfrm flipH="1">
            <a:off x="8342810" y="6156960"/>
            <a:ext cx="1245327" cy="518732"/>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90269D4-86A1-A7B1-3DD5-BC2C04DE3A62}"/>
              </a:ext>
            </a:extLst>
          </p:cNvPr>
          <p:cNvSpPr txBox="1"/>
          <p:nvPr/>
        </p:nvSpPr>
        <p:spPr>
          <a:xfrm>
            <a:off x="9718766" y="5393439"/>
            <a:ext cx="2403565" cy="369332"/>
          </a:xfrm>
          <a:prstGeom prst="rect">
            <a:avLst/>
          </a:prstGeom>
          <a:solidFill>
            <a:schemeClr val="accent1">
              <a:lumMod val="75000"/>
            </a:schemeClr>
          </a:solidFill>
        </p:spPr>
        <p:txBody>
          <a:bodyPr wrap="square" rtlCol="0">
            <a:spAutoFit/>
          </a:bodyPr>
          <a:lstStyle/>
          <a:p>
            <a:r>
              <a:rPr lang="en-US" dirty="0"/>
              <a:t>Legend</a:t>
            </a:r>
          </a:p>
        </p:txBody>
      </p:sp>
      <p:cxnSp>
        <p:nvCxnSpPr>
          <p:cNvPr id="8" name="Straight Connector 7">
            <a:extLst>
              <a:ext uri="{FF2B5EF4-FFF2-40B4-BE49-F238E27FC236}">
                <a16:creationId xmlns:a16="http://schemas.microsoft.com/office/drawing/2014/main" id="{79BC0499-3F10-6424-8DA8-D8B0E55E22DF}"/>
              </a:ext>
            </a:extLst>
          </p:cNvPr>
          <p:cNvCxnSpPr>
            <a:cxnSpLocks/>
          </p:cNvCxnSpPr>
          <p:nvPr/>
        </p:nvCxnSpPr>
        <p:spPr>
          <a:xfrm flipH="1">
            <a:off x="9601200" y="5812231"/>
            <a:ext cx="722813" cy="604095"/>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87764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033F26-F138-46EB-9002-62A4E0A10C9B}"/>
              </a:ext>
            </a:extLst>
          </p:cNvPr>
          <p:cNvSpPr>
            <a:spLocks noGrp="1"/>
          </p:cNvSpPr>
          <p:nvPr>
            <p:ph type="title"/>
          </p:nvPr>
        </p:nvSpPr>
        <p:spPr>
          <a:xfrm>
            <a:off x="2822122" y="68849"/>
            <a:ext cx="5111750" cy="804185"/>
          </a:xfrm>
        </p:spPr>
        <p:txBody>
          <a:bodyPr/>
          <a:lstStyle/>
          <a:p>
            <a:r>
              <a:rPr lang="en-US" dirty="0"/>
              <a:t>Header Section charts</a:t>
            </a:r>
          </a:p>
        </p:txBody>
      </p:sp>
      <p:sp>
        <p:nvSpPr>
          <p:cNvPr id="5" name="Content Placeholder 4">
            <a:extLst>
              <a:ext uri="{FF2B5EF4-FFF2-40B4-BE49-F238E27FC236}">
                <a16:creationId xmlns:a16="http://schemas.microsoft.com/office/drawing/2014/main" id="{CA567C64-A82A-F6F7-188E-DD0B82239EE8}"/>
              </a:ext>
            </a:extLst>
          </p:cNvPr>
          <p:cNvSpPr>
            <a:spLocks noGrp="1"/>
          </p:cNvSpPr>
          <p:nvPr>
            <p:ph sz="half" idx="2"/>
          </p:nvPr>
        </p:nvSpPr>
        <p:spPr>
          <a:xfrm>
            <a:off x="266247" y="973434"/>
            <a:ext cx="11211650" cy="906236"/>
          </a:xfrm>
        </p:spPr>
        <p:txBody>
          <a:bodyPr>
            <a:normAutofit/>
          </a:bodyPr>
          <a:lstStyle/>
          <a:p>
            <a:pPr algn="l"/>
            <a:r>
              <a:rPr lang="en-US" kern="100" dirty="0">
                <a:effectLst/>
                <a:latin typeface="Arial" panose="020B0604020202020204" pitchFamily="34" charset="0"/>
                <a:ea typeface="Calibri" panose="020F0502020204030204" pitchFamily="34" charset="0"/>
                <a:cs typeface="Times New Roman" panose="02020603050405020304" pitchFamily="18" charset="0"/>
              </a:rPr>
              <a:t>The header section charts contain information on the Total Movements recorded during the period. The total movements, inflow and outflow figures are cumulative figures. </a:t>
            </a:r>
            <a:r>
              <a:rPr lang="en-US" dirty="0"/>
              <a:t>​</a:t>
            </a:r>
          </a:p>
        </p:txBody>
      </p:sp>
      <p:pic>
        <p:nvPicPr>
          <p:cNvPr id="3" name="Picture 2">
            <a:extLst>
              <a:ext uri="{FF2B5EF4-FFF2-40B4-BE49-F238E27FC236}">
                <a16:creationId xmlns:a16="http://schemas.microsoft.com/office/drawing/2014/main" id="{41742A42-3713-E854-FE5F-AF9B4541BC49}"/>
              </a:ext>
            </a:extLst>
          </p:cNvPr>
          <p:cNvPicPr>
            <a:picLocks noChangeAspect="1"/>
          </p:cNvPicPr>
          <p:nvPr/>
        </p:nvPicPr>
        <p:blipFill>
          <a:blip r:embed="rId2"/>
          <a:stretch>
            <a:fillRect/>
          </a:stretch>
        </p:blipFill>
        <p:spPr>
          <a:xfrm>
            <a:off x="357050" y="1799993"/>
            <a:ext cx="10737669" cy="1177754"/>
          </a:xfrm>
          <a:prstGeom prst="rect">
            <a:avLst/>
          </a:prstGeom>
          <a:ln>
            <a:solidFill>
              <a:srgbClr val="00B0F0"/>
            </a:solidFill>
          </a:ln>
        </p:spPr>
      </p:pic>
      <p:sp>
        <p:nvSpPr>
          <p:cNvPr id="6" name="TextBox 5">
            <a:extLst>
              <a:ext uri="{FF2B5EF4-FFF2-40B4-BE49-F238E27FC236}">
                <a16:creationId xmlns:a16="http://schemas.microsoft.com/office/drawing/2014/main" id="{9685A566-3694-8C8A-A85E-DE5B32ACA708}"/>
              </a:ext>
            </a:extLst>
          </p:cNvPr>
          <p:cNvSpPr txBox="1"/>
          <p:nvPr/>
        </p:nvSpPr>
        <p:spPr>
          <a:xfrm>
            <a:off x="496386" y="3427660"/>
            <a:ext cx="10023568" cy="523220"/>
          </a:xfrm>
          <a:prstGeom prst="rect">
            <a:avLst/>
          </a:prstGeom>
          <a:noFill/>
        </p:spPr>
        <p:txBody>
          <a:bodyPr wrap="square" rtlCol="0">
            <a:spAutoFit/>
          </a:bodyPr>
          <a:lstStyle/>
          <a:p>
            <a:r>
              <a:rPr lang="en-US" sz="1400" dirty="0"/>
              <a:t>The Year filter can also be used to show movements for that exact period. In the image below the year 2019 was selected. The total movements recorded for that period were 9,608, Inflows 8,664 and Outflows 944.</a:t>
            </a:r>
          </a:p>
        </p:txBody>
      </p:sp>
      <p:pic>
        <p:nvPicPr>
          <p:cNvPr id="8" name="Picture 7">
            <a:extLst>
              <a:ext uri="{FF2B5EF4-FFF2-40B4-BE49-F238E27FC236}">
                <a16:creationId xmlns:a16="http://schemas.microsoft.com/office/drawing/2014/main" id="{9CB0CA00-81BC-6B6C-AB9D-AD0AA991FA51}"/>
              </a:ext>
            </a:extLst>
          </p:cNvPr>
          <p:cNvPicPr>
            <a:picLocks noChangeAspect="1"/>
          </p:cNvPicPr>
          <p:nvPr/>
        </p:nvPicPr>
        <p:blipFill>
          <a:blip r:embed="rId3"/>
          <a:stretch>
            <a:fillRect/>
          </a:stretch>
        </p:blipFill>
        <p:spPr>
          <a:xfrm>
            <a:off x="496386" y="4035779"/>
            <a:ext cx="10110651" cy="1319063"/>
          </a:xfrm>
          <a:prstGeom prst="rect">
            <a:avLst/>
          </a:prstGeom>
          <a:ln>
            <a:solidFill>
              <a:srgbClr val="00B0F0"/>
            </a:solidFill>
          </a:ln>
        </p:spPr>
      </p:pic>
      <p:sp>
        <p:nvSpPr>
          <p:cNvPr id="9" name="Rectangle 8">
            <a:extLst>
              <a:ext uri="{FF2B5EF4-FFF2-40B4-BE49-F238E27FC236}">
                <a16:creationId xmlns:a16="http://schemas.microsoft.com/office/drawing/2014/main" id="{97862818-2D23-A5A9-A436-B9ED748804C8}"/>
              </a:ext>
            </a:extLst>
          </p:cNvPr>
          <p:cNvSpPr/>
          <p:nvPr/>
        </p:nvSpPr>
        <p:spPr>
          <a:xfrm flipH="1">
            <a:off x="7576455" y="4490180"/>
            <a:ext cx="1628504" cy="864662"/>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6067A1A-E22A-9224-F503-6B09A61CC3F5}"/>
              </a:ext>
            </a:extLst>
          </p:cNvPr>
          <p:cNvSpPr/>
          <p:nvPr/>
        </p:nvSpPr>
        <p:spPr>
          <a:xfrm flipH="1">
            <a:off x="574766" y="4400794"/>
            <a:ext cx="1824449" cy="711138"/>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77E5F01-B68D-1961-1920-5C5262744A41}"/>
              </a:ext>
            </a:extLst>
          </p:cNvPr>
          <p:cNvSpPr/>
          <p:nvPr/>
        </p:nvSpPr>
        <p:spPr>
          <a:xfrm flipH="1">
            <a:off x="2760617" y="4400794"/>
            <a:ext cx="2208164" cy="711138"/>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7240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033F26-F138-46EB-9002-62A4E0A10C9B}"/>
              </a:ext>
            </a:extLst>
          </p:cNvPr>
          <p:cNvSpPr>
            <a:spLocks noGrp="1"/>
          </p:cNvSpPr>
          <p:nvPr>
            <p:ph type="title"/>
          </p:nvPr>
        </p:nvSpPr>
        <p:spPr>
          <a:xfrm>
            <a:off x="2822122" y="68849"/>
            <a:ext cx="5111750" cy="804185"/>
          </a:xfrm>
        </p:spPr>
        <p:txBody>
          <a:bodyPr/>
          <a:lstStyle/>
          <a:p>
            <a:r>
              <a:rPr lang="en-US" dirty="0"/>
              <a:t>trend Section charts</a:t>
            </a:r>
          </a:p>
        </p:txBody>
      </p:sp>
      <p:sp>
        <p:nvSpPr>
          <p:cNvPr id="5" name="Content Placeholder 4">
            <a:extLst>
              <a:ext uri="{FF2B5EF4-FFF2-40B4-BE49-F238E27FC236}">
                <a16:creationId xmlns:a16="http://schemas.microsoft.com/office/drawing/2014/main" id="{CA567C64-A82A-F6F7-188E-DD0B82239EE8}"/>
              </a:ext>
            </a:extLst>
          </p:cNvPr>
          <p:cNvSpPr>
            <a:spLocks noGrp="1"/>
          </p:cNvSpPr>
          <p:nvPr>
            <p:ph sz="half" idx="2"/>
          </p:nvPr>
        </p:nvSpPr>
        <p:spPr>
          <a:xfrm>
            <a:off x="196579" y="1365320"/>
            <a:ext cx="11211650" cy="906236"/>
          </a:xfrm>
        </p:spPr>
        <p:txBody>
          <a:bodyPr>
            <a:normAutofit lnSpcReduction="10000"/>
          </a:bodyPr>
          <a:lstStyle/>
          <a:p>
            <a:pPr algn="l"/>
            <a:r>
              <a:rPr lang="en-US" kern="100" dirty="0">
                <a:effectLst/>
                <a:latin typeface="Arial" panose="020B0604020202020204" pitchFamily="34" charset="0"/>
                <a:ea typeface="Calibri" panose="020F0502020204030204" pitchFamily="34" charset="0"/>
                <a:cs typeface="Times New Roman" panose="02020603050405020304" pitchFamily="18" charset="0"/>
              </a:rPr>
              <a:t>The trend section charts shows information on the </a:t>
            </a:r>
            <a:r>
              <a:rPr lang="en-US" kern="100" dirty="0">
                <a:latin typeface="Arial" panose="020B0604020202020204" pitchFamily="34" charset="0"/>
                <a:ea typeface="Calibri" panose="020F0502020204030204" pitchFamily="34" charset="0"/>
                <a:cs typeface="Times New Roman" panose="02020603050405020304" pitchFamily="18" charset="0"/>
              </a:rPr>
              <a:t>movement trends that occurred during the reporting period. The section consists of three charts, the inflow trend (inflows into Zimbabwe), outflow trend (outflows out of Zimbabwe) and age distribution by flow type. The total movement line is depicted in green in the Inflow and Outflow trend chart, with movements by females in yellow and movements by males in blue. This corresponds with the legend in the bottom right corner of the dashboard. </a:t>
            </a:r>
            <a:endParaRPr lang="en-US" dirty="0"/>
          </a:p>
        </p:txBody>
      </p:sp>
      <p:pic>
        <p:nvPicPr>
          <p:cNvPr id="13" name="Picture 12">
            <a:extLst>
              <a:ext uri="{FF2B5EF4-FFF2-40B4-BE49-F238E27FC236}">
                <a16:creationId xmlns:a16="http://schemas.microsoft.com/office/drawing/2014/main" id="{6C40D81B-189B-608C-307E-DF282FE04C9F}"/>
              </a:ext>
            </a:extLst>
          </p:cNvPr>
          <p:cNvPicPr>
            <a:picLocks noChangeAspect="1"/>
          </p:cNvPicPr>
          <p:nvPr/>
        </p:nvPicPr>
        <p:blipFill>
          <a:blip r:embed="rId2"/>
          <a:stretch>
            <a:fillRect/>
          </a:stretch>
        </p:blipFill>
        <p:spPr>
          <a:xfrm>
            <a:off x="308008" y="2518315"/>
            <a:ext cx="10998467" cy="2224343"/>
          </a:xfrm>
          <a:prstGeom prst="rect">
            <a:avLst/>
          </a:prstGeom>
        </p:spPr>
      </p:pic>
    </p:spTree>
    <p:extLst>
      <p:ext uri="{BB962C8B-B14F-4D97-AF65-F5344CB8AC3E}">
        <p14:creationId xmlns:p14="http://schemas.microsoft.com/office/powerpoint/2010/main" val="2033727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0507AD9-6389-93D0-B68B-09210157F9D5}"/>
              </a:ext>
            </a:extLst>
          </p:cNvPr>
          <p:cNvPicPr>
            <a:picLocks noChangeAspect="1"/>
          </p:cNvPicPr>
          <p:nvPr/>
        </p:nvPicPr>
        <p:blipFill>
          <a:blip r:embed="rId2"/>
          <a:stretch>
            <a:fillRect/>
          </a:stretch>
        </p:blipFill>
        <p:spPr>
          <a:xfrm>
            <a:off x="603457" y="2490869"/>
            <a:ext cx="3820497" cy="1217663"/>
          </a:xfrm>
          <a:prstGeom prst="rect">
            <a:avLst/>
          </a:prstGeom>
        </p:spPr>
      </p:pic>
      <p:pic>
        <p:nvPicPr>
          <p:cNvPr id="16" name="Picture 15">
            <a:extLst>
              <a:ext uri="{FF2B5EF4-FFF2-40B4-BE49-F238E27FC236}">
                <a16:creationId xmlns:a16="http://schemas.microsoft.com/office/drawing/2014/main" id="{A8DA7791-AF6A-1C39-08CD-58E817ED604D}"/>
              </a:ext>
            </a:extLst>
          </p:cNvPr>
          <p:cNvPicPr>
            <a:picLocks noChangeAspect="1"/>
          </p:cNvPicPr>
          <p:nvPr/>
        </p:nvPicPr>
        <p:blipFill rotWithShape="1">
          <a:blip r:embed="rId3"/>
          <a:srcRect t="25110" r="33890" b="39258"/>
          <a:stretch/>
        </p:blipFill>
        <p:spPr>
          <a:xfrm>
            <a:off x="4835573" y="2215390"/>
            <a:ext cx="7303359" cy="2075726"/>
          </a:xfrm>
          <a:prstGeom prst="rect">
            <a:avLst/>
          </a:prstGeom>
        </p:spPr>
      </p:pic>
      <p:sp>
        <p:nvSpPr>
          <p:cNvPr id="4" name="Title 3">
            <a:extLst>
              <a:ext uri="{FF2B5EF4-FFF2-40B4-BE49-F238E27FC236}">
                <a16:creationId xmlns:a16="http://schemas.microsoft.com/office/drawing/2014/main" id="{DB033F26-F138-46EB-9002-62A4E0A10C9B}"/>
              </a:ext>
            </a:extLst>
          </p:cNvPr>
          <p:cNvSpPr>
            <a:spLocks noGrp="1"/>
          </p:cNvSpPr>
          <p:nvPr>
            <p:ph type="title"/>
          </p:nvPr>
        </p:nvSpPr>
        <p:spPr>
          <a:xfrm>
            <a:off x="2822122" y="68849"/>
            <a:ext cx="5111750" cy="804185"/>
          </a:xfrm>
        </p:spPr>
        <p:txBody>
          <a:bodyPr/>
          <a:lstStyle/>
          <a:p>
            <a:r>
              <a:rPr lang="en-US" dirty="0"/>
              <a:t>trend Section charts</a:t>
            </a:r>
          </a:p>
        </p:txBody>
      </p:sp>
      <p:sp>
        <p:nvSpPr>
          <p:cNvPr id="5" name="Content Placeholder 4">
            <a:extLst>
              <a:ext uri="{FF2B5EF4-FFF2-40B4-BE49-F238E27FC236}">
                <a16:creationId xmlns:a16="http://schemas.microsoft.com/office/drawing/2014/main" id="{CA567C64-A82A-F6F7-188E-DD0B82239EE8}"/>
              </a:ext>
            </a:extLst>
          </p:cNvPr>
          <p:cNvSpPr>
            <a:spLocks noGrp="1"/>
          </p:cNvSpPr>
          <p:nvPr>
            <p:ph sz="half" idx="2"/>
          </p:nvPr>
        </p:nvSpPr>
        <p:spPr>
          <a:xfrm>
            <a:off x="196579" y="1365320"/>
            <a:ext cx="11211650" cy="906236"/>
          </a:xfrm>
        </p:spPr>
        <p:txBody>
          <a:bodyPr>
            <a:normAutofit/>
          </a:bodyPr>
          <a:lstStyle/>
          <a:p>
            <a:pPr algn="l"/>
            <a:r>
              <a:rPr lang="en-US" kern="100" dirty="0">
                <a:effectLst/>
                <a:latin typeface="Arial" panose="020B0604020202020204" pitchFamily="34" charset="0"/>
                <a:ea typeface="Calibri" panose="020F0502020204030204" pitchFamily="34" charset="0"/>
                <a:cs typeface="Times New Roman" panose="02020603050405020304" pitchFamily="18" charset="0"/>
              </a:rPr>
              <a:t>The trend section charts can also be drilled down </a:t>
            </a:r>
            <a:r>
              <a:rPr lang="en-US" kern="100" dirty="0">
                <a:latin typeface="Arial" panose="020B0604020202020204" pitchFamily="34" charset="0"/>
                <a:ea typeface="Calibri" panose="020F0502020204030204" pitchFamily="34" charset="0"/>
                <a:cs typeface="Times New Roman" panose="02020603050405020304" pitchFamily="18" charset="0"/>
              </a:rPr>
              <a:t>for further data exploration. The months filter if selected can show movements of that particular month across each trend chart. Allowing for the audience to do a year-by-year comparison. </a:t>
            </a:r>
            <a:endParaRPr lang="en-US" dirty="0"/>
          </a:p>
        </p:txBody>
      </p:sp>
      <p:sp>
        <p:nvSpPr>
          <p:cNvPr id="9" name="Rectangle 8">
            <a:extLst>
              <a:ext uri="{FF2B5EF4-FFF2-40B4-BE49-F238E27FC236}">
                <a16:creationId xmlns:a16="http://schemas.microsoft.com/office/drawing/2014/main" id="{6EE8A27D-7340-C5BE-5D67-BA2713331027}"/>
              </a:ext>
            </a:extLst>
          </p:cNvPr>
          <p:cNvSpPr/>
          <p:nvPr/>
        </p:nvSpPr>
        <p:spPr>
          <a:xfrm flipH="1">
            <a:off x="2690949" y="2717862"/>
            <a:ext cx="1898468" cy="711138"/>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BB4E08-2316-F36C-ECA9-23F0B2693C11}"/>
              </a:ext>
            </a:extLst>
          </p:cNvPr>
          <p:cNvSpPr/>
          <p:nvPr/>
        </p:nvSpPr>
        <p:spPr>
          <a:xfrm flipH="1">
            <a:off x="4893676" y="2232796"/>
            <a:ext cx="7187154" cy="2002154"/>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CF8AB4EB-9BDB-FF30-F696-CFF8CF544BEA}"/>
              </a:ext>
            </a:extLst>
          </p:cNvPr>
          <p:cNvCxnSpPr>
            <a:cxnSpLocks/>
            <a:stCxn id="9" idx="1"/>
          </p:cNvCxnSpPr>
          <p:nvPr/>
        </p:nvCxnSpPr>
        <p:spPr>
          <a:xfrm>
            <a:off x="4589417" y="3073431"/>
            <a:ext cx="3897836" cy="1161519"/>
          </a:xfrm>
          <a:prstGeom prst="bentConnector3">
            <a:avLst>
              <a:gd name="adj1" fmla="val 50000"/>
            </a:avLst>
          </a:prstGeom>
          <a:ln>
            <a:tailEnd type="triangle"/>
          </a:ln>
        </p:spPr>
        <p:style>
          <a:lnRef idx="3">
            <a:schemeClr val="accent5"/>
          </a:lnRef>
          <a:fillRef idx="0">
            <a:schemeClr val="accent5"/>
          </a:fillRef>
          <a:effectRef idx="2">
            <a:schemeClr val="accent5"/>
          </a:effectRef>
          <a:fontRef idx="minor">
            <a:schemeClr val="tx1"/>
          </a:fontRef>
        </p:style>
      </p:cxnSp>
      <p:sp>
        <p:nvSpPr>
          <p:cNvPr id="14" name="Content Placeholder 4">
            <a:extLst>
              <a:ext uri="{FF2B5EF4-FFF2-40B4-BE49-F238E27FC236}">
                <a16:creationId xmlns:a16="http://schemas.microsoft.com/office/drawing/2014/main" id="{F822404F-2351-D823-A53A-D3CBE8160B2B}"/>
              </a:ext>
            </a:extLst>
          </p:cNvPr>
          <p:cNvSpPr txBox="1">
            <a:spLocks/>
          </p:cNvSpPr>
          <p:nvPr/>
        </p:nvSpPr>
        <p:spPr>
          <a:xfrm>
            <a:off x="383813" y="5492680"/>
            <a:ext cx="11211650" cy="90623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ctr"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ctr"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ctr"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kern="100" dirty="0">
                <a:latin typeface="Arial" panose="020B0604020202020204" pitchFamily="34" charset="0"/>
                <a:ea typeface="Calibri" panose="020F0502020204030204" pitchFamily="34" charset="0"/>
                <a:cs typeface="Times New Roman" panose="02020603050405020304" pitchFamily="18" charset="0"/>
              </a:rPr>
              <a:t>In the diagram above the month of March has been selected, the output is depicted to the right showing the movements that occurred in March across all the years. Selecting the Year of Survey filter will not make any changes to the Inflow and </a:t>
            </a:r>
            <a:r>
              <a:rPr lang="en-US" kern="100" dirty="0" err="1">
                <a:latin typeface="Arial" panose="020B0604020202020204" pitchFamily="34" charset="0"/>
                <a:ea typeface="Calibri" panose="020F0502020204030204" pitchFamily="34" charset="0"/>
                <a:cs typeface="Times New Roman" panose="02020603050405020304" pitchFamily="18" charset="0"/>
              </a:rPr>
              <a:t>Outlfow</a:t>
            </a:r>
            <a:r>
              <a:rPr lang="en-US" kern="100" dirty="0">
                <a:latin typeface="Arial" panose="020B0604020202020204" pitchFamily="34" charset="0"/>
                <a:ea typeface="Calibri" panose="020F0502020204030204" pitchFamily="34" charset="0"/>
                <a:cs typeface="Times New Roman" panose="02020603050405020304" pitchFamily="18" charset="0"/>
              </a:rPr>
              <a:t> trend chart. </a:t>
            </a:r>
            <a:endParaRPr lang="en-US" dirty="0"/>
          </a:p>
        </p:txBody>
      </p:sp>
    </p:spTree>
    <p:extLst>
      <p:ext uri="{BB962C8B-B14F-4D97-AF65-F5344CB8AC3E}">
        <p14:creationId xmlns:p14="http://schemas.microsoft.com/office/powerpoint/2010/main" val="2551507806"/>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KB_V8" id="{D936FED2-501D-48F0-A80E-61DD1DBA5275}" vid="{E4313161-2856-4734-B724-18B5BE378C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5D8971-197D-498A-A549-45036B50B501}">
  <ds:schemaRefs>
    <ds:schemaRef ds:uri="http://schemas.microsoft.com/sharepoint/v3"/>
    <ds:schemaRef ds:uri="http://purl.org/dc/terms/"/>
    <ds:schemaRef ds:uri="http://www.w3.org/XML/1998/namespace"/>
    <ds:schemaRef ds:uri="http://purl.org/dc/elements/1.1/"/>
    <ds:schemaRef ds:uri="230e9df3-be65-4c73-a93b-d1236ebd677e"/>
    <ds:schemaRef ds:uri="http://schemas.microsoft.com/office/infopath/2007/PartnerControls"/>
    <ds:schemaRef ds:uri="http://schemas.openxmlformats.org/package/2006/metadata/core-properties"/>
    <ds:schemaRef ds:uri="http://schemas.microsoft.com/office/2006/documentManagement/types"/>
    <ds:schemaRef ds:uri="16c05727-aa75-4e4a-9b5f-8a80a1165891"/>
    <ds:schemaRef ds:uri="71af3243-3dd4-4a8d-8c0d-dd76da1f02a5"/>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BC16EFE2-18A5-4C3A-9FA3-E7BA78A41155}">
  <ds:schemaRefs>
    <ds:schemaRef ds:uri="http://schemas.microsoft.com/sharepoint/v3/contenttype/forms"/>
  </ds:schemaRefs>
</ds:datastoreItem>
</file>

<file path=customXml/itemProps3.xml><?xml version="1.0" encoding="utf-8"?>
<ds:datastoreItem xmlns:ds="http://schemas.openxmlformats.org/officeDocument/2006/customXml" ds:itemID="{5A28559E-9D79-4E89-931C-DD8A93F1C8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{714BCD38-0890-4F77-952A-E73A07CBD8A7}tf67328976_win32</Template>
  <TotalTime>68</TotalTime>
  <Words>552</Words>
  <Application>Microsoft Office PowerPoint</Application>
  <PresentationFormat>Widescreen</PresentationFormat>
  <Paragraphs>32</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Tenorite</vt:lpstr>
      <vt:lpstr>Custom</vt:lpstr>
      <vt:lpstr>ZIMBABWE MIGRATION DASHBOARD MANUAL</vt:lpstr>
      <vt:lpstr>CONTENTS</vt:lpstr>
      <vt:lpstr>INTRODUCTION</vt:lpstr>
      <vt:lpstr>SECTIONS</vt:lpstr>
      <vt:lpstr>SECTIONS Cont..</vt:lpstr>
      <vt:lpstr>SECTIONS Cont..</vt:lpstr>
      <vt:lpstr>Header Section charts</vt:lpstr>
      <vt:lpstr>trend Section charts</vt:lpstr>
      <vt:lpstr>trend Section charts</vt:lpstr>
      <vt:lpstr>Survey Section charts</vt:lpstr>
      <vt:lpstr>Trend Section charts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ZIMBABWE MIGRATION DASHBOARD MANUAL</dc:title>
  <dc:creator>Tsitsi MKONTO</dc:creator>
  <cp:lastModifiedBy>MKONTO Tsitsi</cp:lastModifiedBy>
  <cp:revision>3</cp:revision>
  <dcterms:created xsi:type="dcterms:W3CDTF">2023-10-30T18:10:59Z</dcterms:created>
  <dcterms:modified xsi:type="dcterms:W3CDTF">2023-10-30T19:29:00Z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2059aa38-f392-4105-be92-628035578272_Enabled">
    <vt:lpwstr>true</vt:lpwstr>
  </property>
  <property fmtid="{D5CDD505-2E9C-101B-9397-08002B2CF9AE}" pid="4" name="MSIP_Label_2059aa38-f392-4105-be92-628035578272_SetDate">
    <vt:lpwstr>2023-10-30T18:59:36Z</vt:lpwstr>
  </property>
  <property fmtid="{D5CDD505-2E9C-101B-9397-08002B2CF9AE}" pid="5" name="MSIP_Label_2059aa38-f392-4105-be92-628035578272_Method">
    <vt:lpwstr>Standard</vt:lpwstr>
  </property>
  <property fmtid="{D5CDD505-2E9C-101B-9397-08002B2CF9AE}" pid="6" name="MSIP_Label_2059aa38-f392-4105-be92-628035578272_Name">
    <vt:lpwstr>IOMLb0020IN123173</vt:lpwstr>
  </property>
  <property fmtid="{D5CDD505-2E9C-101B-9397-08002B2CF9AE}" pid="7" name="MSIP_Label_2059aa38-f392-4105-be92-628035578272_SiteId">
    <vt:lpwstr>1588262d-23fb-43b4-bd6e-bce49c8e6186</vt:lpwstr>
  </property>
  <property fmtid="{D5CDD505-2E9C-101B-9397-08002B2CF9AE}" pid="8" name="MSIP_Label_2059aa38-f392-4105-be92-628035578272_ActionId">
    <vt:lpwstr>0a157d04-a903-47e1-99bc-efca45d19f33</vt:lpwstr>
  </property>
  <property fmtid="{D5CDD505-2E9C-101B-9397-08002B2CF9AE}" pid="9" name="MSIP_Label_2059aa38-f392-4105-be92-628035578272_ContentBits">
    <vt:lpwstr>0</vt:lpwstr>
  </property>
</Properties>
</file>