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322" r:id="rId2"/>
    <p:sldId id="367" r:id="rId3"/>
    <p:sldId id="393" r:id="rId4"/>
    <p:sldId id="386" r:id="rId5"/>
    <p:sldId id="387" r:id="rId6"/>
    <p:sldId id="395" r:id="rId7"/>
    <p:sldId id="396" r:id="rId8"/>
    <p:sldId id="397" r:id="rId9"/>
    <p:sldId id="398" r:id="rId10"/>
    <p:sldId id="388" r:id="rId11"/>
    <p:sldId id="389" r:id="rId12"/>
    <p:sldId id="390" r:id="rId13"/>
    <p:sldId id="391" r:id="rId14"/>
    <p:sldId id="399" r:id="rId15"/>
    <p:sldId id="381" r:id="rId16"/>
    <p:sldId id="368" r:id="rId17"/>
    <p:sldId id="369" r:id="rId18"/>
    <p:sldId id="370" r:id="rId19"/>
    <p:sldId id="392" r:id="rId20"/>
    <p:sldId id="408" r:id="rId21"/>
    <p:sldId id="409" r:id="rId22"/>
    <p:sldId id="410" r:id="rId23"/>
    <p:sldId id="400" r:id="rId24"/>
    <p:sldId id="401" r:id="rId25"/>
    <p:sldId id="402" r:id="rId26"/>
    <p:sldId id="403" r:id="rId27"/>
    <p:sldId id="404" r:id="rId28"/>
    <p:sldId id="405" r:id="rId29"/>
    <p:sldId id="406" r:id="rId30"/>
    <p:sldId id="407" r:id="rId3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74" autoAdjust="0"/>
    <p:restoredTop sz="94660" autoAdjust="0"/>
  </p:normalViewPr>
  <p:slideViewPr>
    <p:cSldViewPr snapToGrid="0">
      <p:cViewPr varScale="1">
        <p:scale>
          <a:sx n="109" d="100"/>
          <a:sy n="109" d="100"/>
        </p:scale>
        <p:origin x="846" y="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749E9-AA19-4622-8771-F759634AAE85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C4E19-8F7C-446E-9708-202C7B3A56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075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74D94-035B-4FAC-9F43-6A105090060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884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74D94-035B-4FAC-9F43-6A1050900603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662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7"/>
          <p:cNvGrpSpPr/>
          <p:nvPr userDrawn="1"/>
        </p:nvGrpSpPr>
        <p:grpSpPr>
          <a:xfrm>
            <a:off x="-87559" y="189113"/>
            <a:ext cx="10281591" cy="576063"/>
            <a:chOff x="9525" y="336688"/>
            <a:chExt cx="4102220" cy="558662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12828" y="336688"/>
              <a:ext cx="4098917" cy="558662"/>
            </a:xfrm>
            <a:prstGeom prst="rect">
              <a:avLst/>
            </a:prstGeom>
            <a:gradFill rotWithShape="1">
              <a:gsLst>
                <a:gs pos="833">
                  <a:srgbClr val="FFFFFF">
                    <a:alpha val="0"/>
                  </a:srgbClr>
                </a:gs>
                <a:gs pos="69550">
                  <a:srgbClr val="FFFFFF"/>
                </a:gs>
                <a:gs pos="2500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lin ang="21594000" scaled="0"/>
            </a:gra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0"/>
              </a:lightRig>
            </a:scene3d>
            <a:sp3d>
              <a:bevelT w="0" h="0"/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sz="1662" kern="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grpSp>
          <p:nvGrpSpPr>
            <p:cNvPr id="9" name="그룹 70"/>
            <p:cNvGrpSpPr/>
            <p:nvPr/>
          </p:nvGrpSpPr>
          <p:grpSpPr>
            <a:xfrm>
              <a:off x="9525" y="336688"/>
              <a:ext cx="3935812" cy="558662"/>
              <a:chOff x="130761" y="336688"/>
              <a:chExt cx="3814576" cy="558662"/>
            </a:xfrm>
          </p:grpSpPr>
          <p:cxnSp>
            <p:nvCxnSpPr>
              <p:cNvPr id="11" name="직선 연결선 10"/>
              <p:cNvCxnSpPr/>
              <p:nvPr/>
            </p:nvCxnSpPr>
            <p:spPr bwMode="auto">
              <a:xfrm flipH="1">
                <a:off x="130761" y="336688"/>
                <a:ext cx="3814576" cy="0"/>
              </a:xfrm>
              <a:prstGeom prst="line">
                <a:avLst/>
              </a:prstGeom>
              <a:solidFill>
                <a:srgbClr val="0066FF"/>
              </a:solidFill>
              <a:ln w="9525" cap="flat" cmpd="sng" algn="ctr">
                <a:gradFill>
                  <a:gsLst>
                    <a:gs pos="0">
                      <a:srgbClr val="0070C0">
                        <a:alpha val="0"/>
                      </a:srgbClr>
                    </a:gs>
                    <a:gs pos="21000">
                      <a:srgbClr val="0070C0"/>
                    </a:gs>
                    <a:gs pos="79000">
                      <a:srgbClr val="0070C0"/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직선 연결선 11"/>
              <p:cNvCxnSpPr/>
              <p:nvPr/>
            </p:nvCxnSpPr>
            <p:spPr bwMode="auto">
              <a:xfrm flipH="1">
                <a:off x="130761" y="895350"/>
                <a:ext cx="3814576" cy="0"/>
              </a:xfrm>
              <a:prstGeom prst="line">
                <a:avLst/>
              </a:prstGeom>
              <a:solidFill>
                <a:srgbClr val="0066FF"/>
              </a:solidFill>
              <a:ln w="9525" cap="flat" cmpd="sng" algn="ctr">
                <a:gradFill>
                  <a:gsLst>
                    <a:gs pos="0">
                      <a:srgbClr val="0070C0">
                        <a:alpha val="0"/>
                      </a:srgbClr>
                    </a:gs>
                    <a:gs pos="21000">
                      <a:srgbClr val="0070C0"/>
                    </a:gs>
                    <a:gs pos="79000">
                      <a:srgbClr val="0070C0"/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40918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585" b="1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77084" y="6428541"/>
            <a:ext cx="410999" cy="41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42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/>
          <p:cNvSpPr txBox="1">
            <a:spLocks/>
          </p:cNvSpPr>
          <p:nvPr userDrawn="1"/>
        </p:nvSpPr>
        <p:spPr>
          <a:xfrm>
            <a:off x="4797261" y="6604361"/>
            <a:ext cx="311477" cy="198704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algn="ctr" defTabSz="914361" fontAlgn="base">
              <a:spcBef>
                <a:spcPct val="0"/>
              </a:spcBef>
              <a:spcAft>
                <a:spcPct val="0"/>
              </a:spcAft>
              <a:defRPr/>
            </a:pPr>
            <a:fld id="{163A384F-552B-442D-B730-3FD4C549F213}" type="slidenum">
              <a:rPr kumimoji="1" lang="ko-KR" altLang="en-US" sz="700" smtClean="0">
                <a:solidFill>
                  <a:schemeClr val="tx1"/>
                </a:solidFill>
                <a:ea typeface="굴림" charset="-127"/>
                <a:cs typeface="Arial" panose="020B0604020202020204" pitchFamily="34" charset="0"/>
              </a:rPr>
              <a:pPr algn="ctr" defTabSz="914361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700" dirty="0">
              <a:solidFill>
                <a:schemeClr val="tx1"/>
              </a:solidFill>
              <a:ea typeface="굴림" charset="-127"/>
              <a:cs typeface="Arial" panose="020B0604020202020204" pitchFamily="34" charset="0"/>
            </a:endParaRPr>
          </a:p>
        </p:txBody>
      </p:sp>
      <p:grpSp>
        <p:nvGrpSpPr>
          <p:cNvPr id="7" name="그룹 67"/>
          <p:cNvGrpSpPr/>
          <p:nvPr userDrawn="1"/>
        </p:nvGrpSpPr>
        <p:grpSpPr>
          <a:xfrm>
            <a:off x="1" y="189112"/>
            <a:ext cx="9906000" cy="576063"/>
            <a:chOff x="9525" y="336688"/>
            <a:chExt cx="4102220" cy="558662"/>
          </a:xfrm>
        </p:grpSpPr>
        <p:sp>
          <p:nvSpPr>
            <p:cNvPr id="9" name="직사각형 8"/>
            <p:cNvSpPr/>
            <p:nvPr/>
          </p:nvSpPr>
          <p:spPr bwMode="auto">
            <a:xfrm>
              <a:off x="12828" y="336688"/>
              <a:ext cx="4098917" cy="558662"/>
            </a:xfrm>
            <a:prstGeom prst="rect">
              <a:avLst/>
            </a:prstGeom>
            <a:gradFill rotWithShape="1">
              <a:gsLst>
                <a:gs pos="833">
                  <a:srgbClr val="FFFFFF">
                    <a:alpha val="0"/>
                  </a:srgbClr>
                </a:gs>
                <a:gs pos="69550">
                  <a:srgbClr val="FFFFFF"/>
                </a:gs>
                <a:gs pos="2500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lin ang="21594000" scaled="0"/>
            </a:gra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0"/>
              </a:lightRig>
            </a:scene3d>
            <a:sp3d>
              <a:bevelT w="0" h="0"/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srgbClr val="FFFF00"/>
                </a:solidFill>
                <a:ea typeface="HY헤드라인M" panose="02030600000101010101" pitchFamily="18" charset="-127"/>
              </a:endParaRPr>
            </a:p>
          </p:txBody>
        </p:sp>
        <p:grpSp>
          <p:nvGrpSpPr>
            <p:cNvPr id="10" name="그룹 70"/>
            <p:cNvGrpSpPr/>
            <p:nvPr/>
          </p:nvGrpSpPr>
          <p:grpSpPr>
            <a:xfrm>
              <a:off x="9525" y="336688"/>
              <a:ext cx="3935812" cy="558662"/>
              <a:chOff x="130761" y="336688"/>
              <a:chExt cx="3814576" cy="558662"/>
            </a:xfrm>
          </p:grpSpPr>
          <p:cxnSp>
            <p:nvCxnSpPr>
              <p:cNvPr id="11" name="직선 연결선 10"/>
              <p:cNvCxnSpPr/>
              <p:nvPr/>
            </p:nvCxnSpPr>
            <p:spPr bwMode="auto">
              <a:xfrm flipH="1">
                <a:off x="130761" y="336688"/>
                <a:ext cx="3814576" cy="0"/>
              </a:xfrm>
              <a:prstGeom prst="line">
                <a:avLst/>
              </a:prstGeom>
              <a:solidFill>
                <a:srgbClr val="0066FF"/>
              </a:solidFill>
              <a:ln w="9525" cap="flat" cmpd="sng" algn="ctr">
                <a:gradFill>
                  <a:gsLst>
                    <a:gs pos="0">
                      <a:srgbClr val="0070C0">
                        <a:alpha val="0"/>
                      </a:srgbClr>
                    </a:gs>
                    <a:gs pos="21000">
                      <a:srgbClr val="0070C0"/>
                    </a:gs>
                    <a:gs pos="79000">
                      <a:srgbClr val="0070C0"/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직선 연결선 11"/>
              <p:cNvCxnSpPr/>
              <p:nvPr/>
            </p:nvCxnSpPr>
            <p:spPr bwMode="auto">
              <a:xfrm flipH="1">
                <a:off x="130761" y="895350"/>
                <a:ext cx="3814576" cy="0"/>
              </a:xfrm>
              <a:prstGeom prst="line">
                <a:avLst/>
              </a:prstGeom>
              <a:solidFill>
                <a:srgbClr val="0066FF"/>
              </a:solidFill>
              <a:ln w="9525" cap="flat" cmpd="sng" algn="ctr">
                <a:gradFill>
                  <a:gsLst>
                    <a:gs pos="0">
                      <a:srgbClr val="0070C0">
                        <a:alpha val="0"/>
                      </a:srgbClr>
                    </a:gs>
                    <a:gs pos="21000">
                      <a:srgbClr val="0070C0"/>
                    </a:gs>
                    <a:gs pos="79000">
                      <a:srgbClr val="0070C0"/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77084" y="6428541"/>
            <a:ext cx="410999" cy="41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46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424" y="6517491"/>
            <a:ext cx="1080120" cy="253699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6" name="그룹 67"/>
          <p:cNvGrpSpPr/>
          <p:nvPr userDrawn="1"/>
        </p:nvGrpSpPr>
        <p:grpSpPr>
          <a:xfrm>
            <a:off x="1" y="189112"/>
            <a:ext cx="9906000" cy="576063"/>
            <a:chOff x="9525" y="336688"/>
            <a:chExt cx="4102220" cy="558662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12828" y="336688"/>
              <a:ext cx="4098917" cy="558662"/>
            </a:xfrm>
            <a:prstGeom prst="rect">
              <a:avLst/>
            </a:prstGeom>
            <a:gradFill rotWithShape="1">
              <a:gsLst>
                <a:gs pos="833">
                  <a:srgbClr val="FFFFFF">
                    <a:alpha val="0"/>
                  </a:srgbClr>
                </a:gs>
                <a:gs pos="69550">
                  <a:srgbClr val="FFFFFF"/>
                </a:gs>
                <a:gs pos="2500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lin ang="21594000" scaled="0"/>
            </a:gra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0"/>
              </a:lightRig>
            </a:scene3d>
            <a:sp3d>
              <a:bevelT w="0" h="0"/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srgbClr val="FFFF00"/>
                </a:solidFill>
                <a:ea typeface="HY헤드라인M" panose="02030600000101010101" pitchFamily="18" charset="-127"/>
              </a:endParaRPr>
            </a:p>
          </p:txBody>
        </p:sp>
        <p:grpSp>
          <p:nvGrpSpPr>
            <p:cNvPr id="8" name="그룹 70"/>
            <p:cNvGrpSpPr/>
            <p:nvPr/>
          </p:nvGrpSpPr>
          <p:grpSpPr>
            <a:xfrm>
              <a:off x="9525" y="336688"/>
              <a:ext cx="3935812" cy="558662"/>
              <a:chOff x="130761" y="336688"/>
              <a:chExt cx="3814576" cy="558662"/>
            </a:xfrm>
          </p:grpSpPr>
          <p:cxnSp>
            <p:nvCxnSpPr>
              <p:cNvPr id="10" name="직선 연결선 9"/>
              <p:cNvCxnSpPr/>
              <p:nvPr/>
            </p:nvCxnSpPr>
            <p:spPr bwMode="auto">
              <a:xfrm flipH="1">
                <a:off x="130761" y="336688"/>
                <a:ext cx="3814576" cy="0"/>
              </a:xfrm>
              <a:prstGeom prst="line">
                <a:avLst/>
              </a:prstGeom>
              <a:solidFill>
                <a:srgbClr val="0066FF"/>
              </a:solidFill>
              <a:ln w="9525" cap="flat" cmpd="sng" algn="ctr">
                <a:gradFill>
                  <a:gsLst>
                    <a:gs pos="0">
                      <a:srgbClr val="0070C0">
                        <a:alpha val="0"/>
                      </a:srgbClr>
                    </a:gs>
                    <a:gs pos="21000">
                      <a:srgbClr val="0070C0"/>
                    </a:gs>
                    <a:gs pos="79000">
                      <a:srgbClr val="0070C0"/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직선 연결선 10"/>
              <p:cNvCxnSpPr/>
              <p:nvPr/>
            </p:nvCxnSpPr>
            <p:spPr bwMode="auto">
              <a:xfrm flipH="1">
                <a:off x="130761" y="895350"/>
                <a:ext cx="3814576" cy="0"/>
              </a:xfrm>
              <a:prstGeom prst="line">
                <a:avLst/>
              </a:prstGeom>
              <a:solidFill>
                <a:srgbClr val="0066FF"/>
              </a:solidFill>
              <a:ln w="9525" cap="flat" cmpd="sng" algn="ctr">
                <a:gradFill>
                  <a:gsLst>
                    <a:gs pos="0">
                      <a:srgbClr val="0070C0">
                        <a:alpha val="0"/>
                      </a:srgbClr>
                    </a:gs>
                    <a:gs pos="21000">
                      <a:srgbClr val="0070C0"/>
                    </a:gs>
                    <a:gs pos="79000">
                      <a:srgbClr val="0070C0"/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3877674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1889" y="28268"/>
            <a:ext cx="6826526" cy="6939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>
          <a:xfrm>
            <a:off x="0" y="6373128"/>
            <a:ext cx="9906000" cy="484872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499B729-C001-4859-AAC6-D5901D8811C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2596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7977" y="6634040"/>
            <a:ext cx="9906000" cy="0"/>
          </a:xfrm>
          <a:prstGeom prst="lin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4"/>
          <p:cNvSpPr txBox="1">
            <a:spLocks/>
          </p:cNvSpPr>
          <p:nvPr userDrawn="1"/>
        </p:nvSpPr>
        <p:spPr>
          <a:xfrm>
            <a:off x="4797261" y="6604361"/>
            <a:ext cx="311477" cy="198704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algn="ctr" defTabSz="914361" fontAlgn="base">
              <a:spcBef>
                <a:spcPct val="0"/>
              </a:spcBef>
              <a:spcAft>
                <a:spcPct val="0"/>
              </a:spcAft>
              <a:defRPr/>
            </a:pPr>
            <a:fld id="{163A384F-552B-442D-B730-3FD4C549F213}" type="slidenum">
              <a:rPr kumimoji="1" lang="ko-KR" altLang="en-US" sz="700" smtClean="0">
                <a:solidFill>
                  <a:schemeClr val="tx1"/>
                </a:solidFill>
                <a:ea typeface="굴림" charset="-127"/>
                <a:cs typeface="Arial" panose="020B0604020202020204" pitchFamily="34" charset="0"/>
              </a:rPr>
              <a:pPr algn="ctr" defTabSz="914361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700" dirty="0">
              <a:solidFill>
                <a:schemeClr val="tx1"/>
              </a:solidFill>
              <a:ea typeface="굴림" charset="-127"/>
              <a:cs typeface="Arial" panose="020B0604020202020204" pitchFamily="34" charset="0"/>
            </a:endParaRPr>
          </a:p>
        </p:txBody>
      </p:sp>
      <p:sp>
        <p:nvSpPr>
          <p:cNvPr id="9" name="슬라이드 번호 개체 틀 4"/>
          <p:cNvSpPr txBox="1">
            <a:spLocks/>
          </p:cNvSpPr>
          <p:nvPr userDrawn="1"/>
        </p:nvSpPr>
        <p:spPr>
          <a:xfrm>
            <a:off x="152896" y="6534689"/>
            <a:ext cx="311477" cy="198704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algn="ctr" defTabSz="914361" fontAlgn="base">
              <a:spcBef>
                <a:spcPct val="0"/>
              </a:spcBef>
              <a:spcAft>
                <a:spcPct val="0"/>
              </a:spcAft>
              <a:defRPr/>
            </a:pPr>
            <a:fld id="{163A384F-552B-442D-B730-3FD4C549F213}" type="slidenum">
              <a:rPr kumimoji="1" lang="ko-KR" altLang="en-US" sz="700" smtClean="0">
                <a:solidFill>
                  <a:prstClr val="white"/>
                </a:solidFill>
                <a:ea typeface="굴림" charset="-127"/>
                <a:cs typeface="Arial" panose="020B0604020202020204" pitchFamily="34" charset="0"/>
              </a:rPr>
              <a:pPr algn="ctr" defTabSz="914361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700" dirty="0">
              <a:solidFill>
                <a:prstClr val="white"/>
              </a:solidFill>
              <a:ea typeface="굴림" charset="-127"/>
              <a:cs typeface="Arial" panose="020B0604020202020204" pitchFamily="34" charset="0"/>
            </a:endParaRPr>
          </a:p>
        </p:txBody>
      </p:sp>
      <p:sp>
        <p:nvSpPr>
          <p:cNvPr id="10" name="Text Box 58"/>
          <p:cNvSpPr txBox="1">
            <a:spLocks noChangeArrowheads="1"/>
          </p:cNvSpPr>
          <p:nvPr userDrawn="1"/>
        </p:nvSpPr>
        <p:spPr bwMode="auto">
          <a:xfrm>
            <a:off x="65436" y="6595220"/>
            <a:ext cx="2240462" cy="204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78" tIns="47889" rIns="95778" bIns="47889">
            <a:spAutoFit/>
          </a:bodyPr>
          <a:lstStyle/>
          <a:p>
            <a:pPr defTabSz="957223">
              <a:defRPr/>
            </a:pPr>
            <a:r>
              <a:rPr lang="en-US" altLang="ko-KR" sz="700" dirty="0">
                <a:solidFill>
                  <a:prstClr val="white">
                    <a:lumMod val="65000"/>
                  </a:prstClr>
                </a:solidFill>
                <a:ea typeface="Arial Unicode MS" panose="020B0604020202020204" pitchFamily="50" charset="-127"/>
                <a:cs typeface="Arial" panose="020B0604020202020204" pitchFamily="34" charset="0"/>
              </a:rPr>
              <a:t>Copyright © </a:t>
            </a:r>
            <a:r>
              <a:rPr lang="en-US" altLang="ko-KR" sz="700" dirty="0" smtClean="0">
                <a:solidFill>
                  <a:prstClr val="white">
                    <a:lumMod val="65000"/>
                  </a:prstClr>
                </a:solidFill>
                <a:ea typeface="Arial Unicode MS" panose="020B0604020202020204" pitchFamily="50" charset="-127"/>
                <a:cs typeface="Arial" panose="020B0604020202020204" pitchFamily="34" charset="0"/>
              </a:rPr>
              <a:t>2018 Hyundai-Pay All </a:t>
            </a:r>
            <a:r>
              <a:rPr lang="en-US" altLang="ko-KR" sz="700" dirty="0">
                <a:solidFill>
                  <a:prstClr val="white">
                    <a:lumMod val="65000"/>
                  </a:prstClr>
                </a:solidFill>
                <a:ea typeface="Arial Unicode MS" panose="020B0604020202020204" pitchFamily="50" charset="-127"/>
                <a:cs typeface="Arial" panose="020B0604020202020204" pitchFamily="34" charset="0"/>
              </a:rPr>
              <a:t>Rights Reserved</a:t>
            </a:r>
            <a:endParaRPr lang="ko-KR" altLang="en-US" sz="700" dirty="0">
              <a:solidFill>
                <a:prstClr val="white">
                  <a:lumMod val="65000"/>
                </a:prstClr>
              </a:solidFill>
              <a:ea typeface="Arial Unicode MS" panose="020B06040202020202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14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6" r:id="rId2"/>
    <p:sldLayoutId id="2147483697" r:id="rId3"/>
    <p:sldLayoutId id="2147483698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eleases.ubuntu.com/16.04/" TargetMode="External"/><Relationship Id="rId2" Type="http://schemas.openxmlformats.org/officeDocument/2006/relationships/hyperlink" Target="http://www.virtualbox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" y="0"/>
            <a:ext cx="9906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1" y="0"/>
            <a:ext cx="9906000" cy="6858000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0" y="2706278"/>
            <a:ext cx="9906001" cy="144544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latin typeface="+mj-ea"/>
              </a:rPr>
              <a:t>Hdac Blockchain</a:t>
            </a:r>
            <a:br>
              <a:rPr lang="en-US" altLang="ko-KR" sz="40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ko-KR" sz="4000" b="1" dirty="0" smtClean="0">
                <a:solidFill>
                  <a:schemeClr val="bg1"/>
                </a:solidFill>
                <a:latin typeface="+mj-ea"/>
              </a:rPr>
              <a:t>Hdac </a:t>
            </a:r>
            <a:r>
              <a:rPr lang="en-US" altLang="ko-KR" sz="4000" b="1" dirty="0" smtClean="0">
                <a:solidFill>
                  <a:schemeClr val="bg1"/>
                </a:solidFill>
                <a:latin typeface="+mj-ea"/>
              </a:rPr>
              <a:t>Binary </a:t>
            </a:r>
            <a:r>
              <a:rPr lang="en-US" altLang="ko-KR" sz="4000" b="1" dirty="0" smtClean="0">
                <a:solidFill>
                  <a:schemeClr val="bg1"/>
                </a:solidFill>
                <a:latin typeface="+mj-ea"/>
              </a:rPr>
              <a:t>&amp;</a:t>
            </a:r>
            <a:r>
              <a:rPr lang="en-US" altLang="ko-KR" sz="4000" b="1" dirty="0" smtClean="0">
                <a:solidFill>
                  <a:schemeClr val="bg1"/>
                </a:solidFill>
                <a:latin typeface="+mj-ea"/>
              </a:rPr>
              <a:t/>
            </a:r>
            <a:br>
              <a:rPr lang="en-US" altLang="ko-KR" sz="40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ko-KR" sz="4000" b="1" dirty="0" smtClean="0">
                <a:solidFill>
                  <a:schemeClr val="bg1"/>
                </a:solidFill>
                <a:latin typeface="+mj-ea"/>
              </a:rPr>
              <a:t>C++ SDK </a:t>
            </a:r>
            <a:endParaRPr lang="ko-KR" altLang="en-US" sz="40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53687" y="6409700"/>
            <a:ext cx="3236784" cy="216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43133" latinLnBrk="0">
              <a:lnSpc>
                <a:spcPct val="90000"/>
              </a:lnSpc>
            </a:pPr>
            <a:r>
              <a:rPr lang="en-US" altLang="ko-KR" sz="894" dirty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copyrightⓒ </a:t>
            </a:r>
            <a:r>
              <a:rPr lang="en-US" altLang="ko-KR" sz="894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2018  Hyundai-Pay </a:t>
            </a:r>
            <a:r>
              <a:rPr lang="en-US" altLang="ko-KR" sz="894" dirty="0" err="1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co.,Ltd</a:t>
            </a:r>
            <a:r>
              <a:rPr lang="en-US" altLang="ko-KR" sz="894" dirty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All Rights Reserved</a:t>
            </a:r>
            <a:endParaRPr lang="ko-KR" altLang="en-US" sz="894" dirty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723F62B-512A-4169-ABF5-000D73E1AD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770" y="6136391"/>
            <a:ext cx="1503178" cy="434545"/>
          </a:xfrm>
          <a:prstGeom prst="rect">
            <a:avLst/>
          </a:prstGeom>
          <a:ln>
            <a:noFill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562" y="1366773"/>
            <a:ext cx="1667108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1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67"/>
          <p:cNvGrpSpPr/>
          <p:nvPr/>
        </p:nvGrpSpPr>
        <p:grpSpPr>
          <a:xfrm>
            <a:off x="1" y="189112"/>
            <a:ext cx="9906000" cy="576063"/>
            <a:chOff x="9525" y="336688"/>
            <a:chExt cx="4102220" cy="558662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12828" y="336688"/>
              <a:ext cx="4098917" cy="558662"/>
            </a:xfrm>
            <a:prstGeom prst="rect">
              <a:avLst/>
            </a:prstGeom>
            <a:gradFill rotWithShape="1">
              <a:gsLst>
                <a:gs pos="833">
                  <a:srgbClr val="FFFFFF">
                    <a:alpha val="0"/>
                  </a:srgbClr>
                </a:gs>
                <a:gs pos="69550">
                  <a:srgbClr val="FFFFFF"/>
                </a:gs>
                <a:gs pos="2500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lin ang="21594000" scaled="0"/>
            </a:gra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0"/>
              </a:lightRig>
            </a:scene3d>
            <a:sp3d>
              <a:bevelT w="0" h="0"/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srgbClr val="FFFF00"/>
                </a:solidFill>
                <a:ea typeface="HY헤드라인M" panose="02030600000101010101" pitchFamily="18" charset="-127"/>
              </a:endParaRPr>
            </a:p>
          </p:txBody>
        </p:sp>
        <p:grpSp>
          <p:nvGrpSpPr>
            <p:cNvPr id="44" name="그룹 70"/>
            <p:cNvGrpSpPr/>
            <p:nvPr/>
          </p:nvGrpSpPr>
          <p:grpSpPr>
            <a:xfrm>
              <a:off x="9525" y="336688"/>
              <a:ext cx="3935812" cy="558662"/>
              <a:chOff x="130761" y="336688"/>
              <a:chExt cx="3814576" cy="558662"/>
            </a:xfrm>
          </p:grpSpPr>
          <p:cxnSp>
            <p:nvCxnSpPr>
              <p:cNvPr id="45" name="직선 연결선 44"/>
              <p:cNvCxnSpPr/>
              <p:nvPr/>
            </p:nvCxnSpPr>
            <p:spPr bwMode="auto">
              <a:xfrm flipH="1">
                <a:off x="130761" y="336688"/>
                <a:ext cx="3814576" cy="0"/>
              </a:xfrm>
              <a:prstGeom prst="line">
                <a:avLst/>
              </a:prstGeom>
              <a:solidFill>
                <a:srgbClr val="0066FF"/>
              </a:solidFill>
              <a:ln w="9525" cap="flat" cmpd="sng" algn="ctr">
                <a:gradFill>
                  <a:gsLst>
                    <a:gs pos="0">
                      <a:srgbClr val="0070C0">
                        <a:alpha val="0"/>
                      </a:srgbClr>
                    </a:gs>
                    <a:gs pos="21000">
                      <a:srgbClr val="0070C0"/>
                    </a:gs>
                    <a:gs pos="79000">
                      <a:srgbClr val="0070C0"/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직선 연결선 45"/>
              <p:cNvCxnSpPr/>
              <p:nvPr/>
            </p:nvCxnSpPr>
            <p:spPr bwMode="auto">
              <a:xfrm flipH="1">
                <a:off x="130761" y="895350"/>
                <a:ext cx="3814576" cy="0"/>
              </a:xfrm>
              <a:prstGeom prst="line">
                <a:avLst/>
              </a:prstGeom>
              <a:solidFill>
                <a:srgbClr val="0066FF"/>
              </a:solidFill>
              <a:ln w="9525" cap="flat" cmpd="sng" algn="ctr">
                <a:gradFill>
                  <a:gsLst>
                    <a:gs pos="0">
                      <a:srgbClr val="0070C0">
                        <a:alpha val="0"/>
                      </a:srgbClr>
                    </a:gs>
                    <a:gs pos="21000">
                      <a:srgbClr val="0070C0"/>
                    </a:gs>
                    <a:gs pos="79000">
                      <a:srgbClr val="0070C0"/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47" name="직사각형 46"/>
          <p:cNvSpPr/>
          <p:nvPr/>
        </p:nvSpPr>
        <p:spPr>
          <a:xfrm>
            <a:off x="603881" y="222719"/>
            <a:ext cx="870499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30325" eaLnBrk="0" latinLnBrk="0" hangingPunct="0">
              <a:spcAft>
                <a:spcPts val="600"/>
              </a:spcAft>
              <a:buSzPct val="100000"/>
              <a:defRPr/>
            </a:pPr>
            <a:r>
              <a:rPr lang="en-US" altLang="ko-KR" sz="2500" b="1" kern="0" spc="-120" dirty="0" smtClean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ea typeface="+mj-ea"/>
                <a:cs typeface="Arial" panose="020B0604020202020204" pitchFamily="34" charset="0"/>
              </a:rPr>
              <a:t>C++ SDK</a:t>
            </a:r>
            <a:r>
              <a:rPr lang="ko-KR" altLang="en-US" sz="2500" b="1" kern="0" spc="-120" dirty="0" smtClean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2500" b="1" kern="0" spc="-120" dirty="0" smtClean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ea typeface="+mj-ea"/>
                <a:cs typeface="Arial" panose="020B0604020202020204" pitchFamily="34" charset="0"/>
              </a:rPr>
              <a:t>Headers</a:t>
            </a:r>
            <a:endParaRPr lang="ko-KR" altLang="en-US" sz="2000" b="1" kern="0" spc="-120" dirty="0">
              <a:gradFill>
                <a:gsLst>
                  <a:gs pos="100000">
                    <a:srgbClr val="0070C0"/>
                  </a:gs>
                  <a:gs pos="0">
                    <a:srgbClr val="1F497D">
                      <a:lumMod val="75000"/>
                    </a:srgbClr>
                  </a:gs>
                </a:gsLst>
                <a:lin ang="5400000" scaled="0"/>
              </a:gradFill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655289" y="1025439"/>
          <a:ext cx="8653587" cy="5279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526">
                  <a:extLst>
                    <a:ext uri="{9D8B030D-6E8A-4147-A177-3AD203B41FA5}">
                      <a16:colId xmlns:a16="http://schemas.microsoft.com/office/drawing/2014/main" val="2975959632"/>
                    </a:ext>
                  </a:extLst>
                </a:gridCol>
                <a:gridCol w="6491061">
                  <a:extLst>
                    <a:ext uri="{9D8B030D-6E8A-4147-A177-3AD203B41FA5}">
                      <a16:colId xmlns:a16="http://schemas.microsoft.com/office/drawing/2014/main" val="2856972628"/>
                    </a:ext>
                  </a:extLst>
                </a:gridCol>
              </a:tblGrid>
              <a:tr h="2048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 smtClean="0"/>
                        <a:t>Source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 smtClean="0"/>
                        <a:t>Functions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0808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8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hdac_t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typedef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struct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2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hdac_rpc_t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rpc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void    *callback;              // RPC Callback function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CURL    *curl;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char    </a:t>
                      </a:r>
                      <a:r>
                        <a:rPr lang="en-US" altLang="ko-KR" sz="12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curl_errbuf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[CURL_ERROR_SIZE + 1];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char    *</a:t>
                      </a:r>
                      <a:r>
                        <a:rPr lang="en-US" altLang="ko-KR" sz="12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cmdjson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;               // response JSON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char    *</a:t>
                      </a:r>
                      <a:r>
                        <a:rPr lang="en-US" altLang="ko-KR" sz="12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retjson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;               // response JSON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2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altLang="ko-KR" sz="12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retjsonlen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;             // response JSON length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char    message[256];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char    </a:t>
                      </a:r>
                      <a:r>
                        <a:rPr lang="en-US" altLang="ko-KR" sz="12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txid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[256];              // transaction id of command result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2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altLang="ko-KR" sz="12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nlimit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2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hdac_send_limit_t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*limits;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2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hdac_send_limit_t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*</a:t>
                      </a:r>
                      <a:r>
                        <a:rPr lang="en-US" altLang="ko-KR" sz="12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send_stat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2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hdac_auth_txdata_t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altLang="ko-KR" sz="12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txdata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}       </a:t>
                      </a:r>
                      <a:r>
                        <a:rPr lang="en-US" altLang="ko-KR" sz="12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hdac_t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extLst>
                  <a:ext uri="{0D108BD9-81ED-4DB2-BD59-A6C34878D82A}">
                    <a16:rowId xmlns:a16="http://schemas.microsoft.com/office/drawing/2014/main" val="315632633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8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hdac_rpc_t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2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typedef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struct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{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char    </a:t>
                      </a:r>
                      <a:r>
                        <a:rPr lang="en-US" altLang="ko-KR" sz="12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ip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[64];         // RPC IP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2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port;           // RPC Port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char    user[128];      // RPC </a:t>
                      </a:r>
                      <a:r>
                        <a:rPr lang="en-US" altLang="ko-KR" sz="12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UserId</a:t>
                      </a:r>
                      <a:endParaRPr lang="en-US" altLang="ko-KR" sz="12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char    password[128];  // RPC Password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}       </a:t>
                      </a:r>
                      <a:r>
                        <a:rPr lang="en-US" altLang="ko-KR" sz="12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hdac_rpc_t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extLst>
                  <a:ext uri="{0D108BD9-81ED-4DB2-BD59-A6C34878D82A}">
                    <a16:rowId xmlns:a16="http://schemas.microsoft.com/office/drawing/2014/main" val="3605981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41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67"/>
          <p:cNvGrpSpPr/>
          <p:nvPr/>
        </p:nvGrpSpPr>
        <p:grpSpPr>
          <a:xfrm>
            <a:off x="1" y="189112"/>
            <a:ext cx="9906000" cy="576063"/>
            <a:chOff x="9525" y="336688"/>
            <a:chExt cx="4102220" cy="558662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12828" y="336688"/>
              <a:ext cx="4098917" cy="558662"/>
            </a:xfrm>
            <a:prstGeom prst="rect">
              <a:avLst/>
            </a:prstGeom>
            <a:gradFill rotWithShape="1">
              <a:gsLst>
                <a:gs pos="833">
                  <a:srgbClr val="FFFFFF">
                    <a:alpha val="0"/>
                  </a:srgbClr>
                </a:gs>
                <a:gs pos="69550">
                  <a:srgbClr val="FFFFFF"/>
                </a:gs>
                <a:gs pos="2500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lin ang="21594000" scaled="0"/>
            </a:gra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0"/>
              </a:lightRig>
            </a:scene3d>
            <a:sp3d>
              <a:bevelT w="0" h="0"/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srgbClr val="FFFF00"/>
                </a:solidFill>
                <a:ea typeface="HY헤드라인M" panose="02030600000101010101" pitchFamily="18" charset="-127"/>
              </a:endParaRPr>
            </a:p>
          </p:txBody>
        </p:sp>
        <p:grpSp>
          <p:nvGrpSpPr>
            <p:cNvPr id="44" name="그룹 70"/>
            <p:cNvGrpSpPr/>
            <p:nvPr/>
          </p:nvGrpSpPr>
          <p:grpSpPr>
            <a:xfrm>
              <a:off x="9525" y="336688"/>
              <a:ext cx="3935812" cy="558662"/>
              <a:chOff x="130761" y="336688"/>
              <a:chExt cx="3814576" cy="558662"/>
            </a:xfrm>
          </p:grpSpPr>
          <p:cxnSp>
            <p:nvCxnSpPr>
              <p:cNvPr id="45" name="직선 연결선 44"/>
              <p:cNvCxnSpPr/>
              <p:nvPr/>
            </p:nvCxnSpPr>
            <p:spPr bwMode="auto">
              <a:xfrm flipH="1">
                <a:off x="130761" y="336688"/>
                <a:ext cx="3814576" cy="0"/>
              </a:xfrm>
              <a:prstGeom prst="line">
                <a:avLst/>
              </a:prstGeom>
              <a:solidFill>
                <a:srgbClr val="0066FF"/>
              </a:solidFill>
              <a:ln w="9525" cap="flat" cmpd="sng" algn="ctr">
                <a:gradFill>
                  <a:gsLst>
                    <a:gs pos="0">
                      <a:srgbClr val="0070C0">
                        <a:alpha val="0"/>
                      </a:srgbClr>
                    </a:gs>
                    <a:gs pos="21000">
                      <a:srgbClr val="0070C0"/>
                    </a:gs>
                    <a:gs pos="79000">
                      <a:srgbClr val="0070C0"/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직선 연결선 45"/>
              <p:cNvCxnSpPr/>
              <p:nvPr/>
            </p:nvCxnSpPr>
            <p:spPr bwMode="auto">
              <a:xfrm flipH="1">
                <a:off x="130761" y="895350"/>
                <a:ext cx="3814576" cy="0"/>
              </a:xfrm>
              <a:prstGeom prst="line">
                <a:avLst/>
              </a:prstGeom>
              <a:solidFill>
                <a:srgbClr val="0066FF"/>
              </a:solidFill>
              <a:ln w="9525" cap="flat" cmpd="sng" algn="ctr">
                <a:gradFill>
                  <a:gsLst>
                    <a:gs pos="0">
                      <a:srgbClr val="0070C0">
                        <a:alpha val="0"/>
                      </a:srgbClr>
                    </a:gs>
                    <a:gs pos="21000">
                      <a:srgbClr val="0070C0"/>
                    </a:gs>
                    <a:gs pos="79000">
                      <a:srgbClr val="0070C0"/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47" name="직사각형 46"/>
          <p:cNvSpPr/>
          <p:nvPr/>
        </p:nvSpPr>
        <p:spPr>
          <a:xfrm>
            <a:off x="603881" y="222719"/>
            <a:ext cx="870499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30325" eaLnBrk="0" latinLnBrk="0" hangingPunct="0">
              <a:spcAft>
                <a:spcPts val="600"/>
              </a:spcAft>
              <a:buSzPct val="100000"/>
              <a:defRPr/>
            </a:pPr>
            <a:r>
              <a:rPr lang="en-US" altLang="ko-KR" sz="2500" b="1" kern="0" spc="-120" dirty="0" smtClean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ea typeface="+mj-ea"/>
                <a:cs typeface="Arial" panose="020B0604020202020204" pitchFamily="34" charset="0"/>
              </a:rPr>
              <a:t>C++ SDK</a:t>
            </a:r>
            <a:r>
              <a:rPr lang="ko-KR" altLang="en-US" sz="2500" b="1" kern="0" spc="-120" dirty="0" smtClean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2500" b="1" kern="0" spc="-120" dirty="0" smtClean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ea typeface="+mj-ea"/>
                <a:cs typeface="Arial" panose="020B0604020202020204" pitchFamily="34" charset="0"/>
              </a:rPr>
              <a:t>Headers</a:t>
            </a:r>
            <a:endParaRPr lang="ko-KR" altLang="en-US" sz="2000" b="1" kern="0" spc="-120" dirty="0">
              <a:gradFill>
                <a:gsLst>
                  <a:gs pos="100000">
                    <a:srgbClr val="0070C0"/>
                  </a:gs>
                  <a:gs pos="0">
                    <a:srgbClr val="1F497D">
                      <a:lumMod val="75000"/>
                    </a:srgbClr>
                  </a:gs>
                </a:gsLst>
                <a:lin ang="5400000" scaled="0"/>
              </a:gradFill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655289" y="1025439"/>
          <a:ext cx="8653587" cy="5319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526">
                  <a:extLst>
                    <a:ext uri="{9D8B030D-6E8A-4147-A177-3AD203B41FA5}">
                      <a16:colId xmlns:a16="http://schemas.microsoft.com/office/drawing/2014/main" val="2975959632"/>
                    </a:ext>
                  </a:extLst>
                </a:gridCol>
                <a:gridCol w="6491061">
                  <a:extLst>
                    <a:ext uri="{9D8B030D-6E8A-4147-A177-3AD203B41FA5}">
                      <a16:colId xmlns:a16="http://schemas.microsoft.com/office/drawing/2014/main" val="2856972628"/>
                    </a:ext>
                  </a:extLst>
                </a:gridCol>
              </a:tblGrid>
              <a:tr h="2048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 smtClean="0"/>
                        <a:t>Source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 smtClean="0"/>
                        <a:t>Functions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0808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Authentication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#define MAX_AUTH_DATA           20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typedef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struct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char    </a:t>
                      </a:r>
                      <a:r>
                        <a:rPr lang="en-US" altLang="ko-KR" sz="12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fromaddr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[HDAC_ADDR_LEN];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char    </a:t>
                      </a:r>
                      <a:r>
                        <a:rPr lang="en-US" altLang="ko-KR" sz="12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toaddr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[HDAC_ADDR_LEN];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char    </a:t>
                      </a:r>
                      <a:r>
                        <a:rPr lang="en-US" altLang="ko-KR" sz="12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asset_name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[128];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char    </a:t>
                      </a:r>
                      <a:r>
                        <a:rPr lang="en-US" altLang="ko-KR" sz="12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asset_amount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[32];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char    amount[32];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}       </a:t>
                      </a:r>
                      <a:r>
                        <a:rPr lang="en-US" altLang="ko-KR" sz="12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hdac_auth_txdata_t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typedef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struct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char    name[20];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char    value[256];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2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matched;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}       hdac_auth_data2_t;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typedef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struct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char    id[100];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hdac_auth_data2_t data[MAX_AUTH_DATA];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2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hashed[MAX_AUTH_DATA];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char    op[20];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char    </a:t>
                      </a:r>
                      <a:r>
                        <a:rPr lang="en-US" altLang="ko-KR" sz="12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chksum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[100];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2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altLang="ko-KR" sz="12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retval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char    result[HDAC_TX_LEN];    // </a:t>
                      </a:r>
                      <a:r>
                        <a:rPr lang="en-US" altLang="ko-KR" sz="12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txid</a:t>
                      </a:r>
                      <a:endParaRPr lang="en-US" altLang="ko-KR" sz="12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2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altLang="ko-KR" sz="12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num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;            // </a:t>
                      </a:r>
                      <a:r>
                        <a:rPr lang="en-US" altLang="ko-KR" sz="12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nitem</a:t>
                      </a:r>
                      <a:endParaRPr lang="en-US" altLang="ko-KR" sz="12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}       hdac_auth2_t;</a:t>
                      </a:r>
                    </a:p>
                  </a:txBody>
                  <a:tcPr marL="68580" marR="68580" marT="71755" marB="71755"/>
                </a:tc>
                <a:extLst>
                  <a:ext uri="{0D108BD9-81ED-4DB2-BD59-A6C34878D82A}">
                    <a16:rowId xmlns:a16="http://schemas.microsoft.com/office/drawing/2014/main" val="3156326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88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67"/>
          <p:cNvGrpSpPr/>
          <p:nvPr/>
        </p:nvGrpSpPr>
        <p:grpSpPr>
          <a:xfrm>
            <a:off x="1" y="189112"/>
            <a:ext cx="9906000" cy="576063"/>
            <a:chOff x="9525" y="336688"/>
            <a:chExt cx="4102220" cy="558662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12828" y="336688"/>
              <a:ext cx="4098917" cy="558662"/>
            </a:xfrm>
            <a:prstGeom prst="rect">
              <a:avLst/>
            </a:prstGeom>
            <a:gradFill rotWithShape="1">
              <a:gsLst>
                <a:gs pos="833">
                  <a:srgbClr val="FFFFFF">
                    <a:alpha val="0"/>
                  </a:srgbClr>
                </a:gs>
                <a:gs pos="69550">
                  <a:srgbClr val="FFFFFF"/>
                </a:gs>
                <a:gs pos="2500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lin ang="21594000" scaled="0"/>
            </a:gra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0"/>
              </a:lightRig>
            </a:scene3d>
            <a:sp3d>
              <a:bevelT w="0" h="0"/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srgbClr val="FFFF00"/>
                </a:solidFill>
                <a:ea typeface="HY헤드라인M" panose="02030600000101010101" pitchFamily="18" charset="-127"/>
              </a:endParaRPr>
            </a:p>
          </p:txBody>
        </p:sp>
        <p:grpSp>
          <p:nvGrpSpPr>
            <p:cNvPr id="44" name="그룹 70"/>
            <p:cNvGrpSpPr/>
            <p:nvPr/>
          </p:nvGrpSpPr>
          <p:grpSpPr>
            <a:xfrm>
              <a:off x="9525" y="336688"/>
              <a:ext cx="3935812" cy="558662"/>
              <a:chOff x="130761" y="336688"/>
              <a:chExt cx="3814576" cy="558662"/>
            </a:xfrm>
          </p:grpSpPr>
          <p:cxnSp>
            <p:nvCxnSpPr>
              <p:cNvPr id="45" name="직선 연결선 44"/>
              <p:cNvCxnSpPr/>
              <p:nvPr/>
            </p:nvCxnSpPr>
            <p:spPr bwMode="auto">
              <a:xfrm flipH="1">
                <a:off x="130761" y="336688"/>
                <a:ext cx="3814576" cy="0"/>
              </a:xfrm>
              <a:prstGeom prst="line">
                <a:avLst/>
              </a:prstGeom>
              <a:solidFill>
                <a:srgbClr val="0066FF"/>
              </a:solidFill>
              <a:ln w="9525" cap="flat" cmpd="sng" algn="ctr">
                <a:gradFill>
                  <a:gsLst>
                    <a:gs pos="0">
                      <a:srgbClr val="0070C0">
                        <a:alpha val="0"/>
                      </a:srgbClr>
                    </a:gs>
                    <a:gs pos="21000">
                      <a:srgbClr val="0070C0"/>
                    </a:gs>
                    <a:gs pos="79000">
                      <a:srgbClr val="0070C0"/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직선 연결선 45"/>
              <p:cNvCxnSpPr/>
              <p:nvPr/>
            </p:nvCxnSpPr>
            <p:spPr bwMode="auto">
              <a:xfrm flipH="1">
                <a:off x="130761" y="895350"/>
                <a:ext cx="3814576" cy="0"/>
              </a:xfrm>
              <a:prstGeom prst="line">
                <a:avLst/>
              </a:prstGeom>
              <a:solidFill>
                <a:srgbClr val="0066FF"/>
              </a:solidFill>
              <a:ln w="9525" cap="flat" cmpd="sng" algn="ctr">
                <a:gradFill>
                  <a:gsLst>
                    <a:gs pos="0">
                      <a:srgbClr val="0070C0">
                        <a:alpha val="0"/>
                      </a:srgbClr>
                    </a:gs>
                    <a:gs pos="21000">
                      <a:srgbClr val="0070C0"/>
                    </a:gs>
                    <a:gs pos="79000">
                      <a:srgbClr val="0070C0"/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47" name="직사각형 46"/>
          <p:cNvSpPr/>
          <p:nvPr/>
        </p:nvSpPr>
        <p:spPr>
          <a:xfrm>
            <a:off x="603881" y="222719"/>
            <a:ext cx="870499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30325" eaLnBrk="0" latinLnBrk="0" hangingPunct="0">
              <a:spcAft>
                <a:spcPts val="600"/>
              </a:spcAft>
              <a:buSzPct val="100000"/>
              <a:defRPr/>
            </a:pPr>
            <a:r>
              <a:rPr lang="en-US" altLang="ko-KR" sz="2500" b="1" kern="0" spc="-120" dirty="0" smtClean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ea typeface="+mj-ea"/>
                <a:cs typeface="Arial" panose="020B0604020202020204" pitchFamily="34" charset="0"/>
              </a:rPr>
              <a:t>C++ SDK</a:t>
            </a:r>
            <a:r>
              <a:rPr lang="ko-KR" altLang="en-US" sz="2500" b="1" kern="0" spc="-120" dirty="0" smtClean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2500" b="1" kern="0" spc="-120" dirty="0" smtClean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ea typeface="+mj-ea"/>
                <a:cs typeface="Arial" panose="020B0604020202020204" pitchFamily="34" charset="0"/>
              </a:rPr>
              <a:t>Headers</a:t>
            </a:r>
            <a:endParaRPr lang="ko-KR" altLang="en-US" sz="2000" b="1" kern="0" spc="-120" dirty="0">
              <a:gradFill>
                <a:gsLst>
                  <a:gs pos="100000">
                    <a:srgbClr val="0070C0"/>
                  </a:gs>
                  <a:gs pos="0">
                    <a:srgbClr val="1F497D">
                      <a:lumMod val="75000"/>
                    </a:srgbClr>
                  </a:gs>
                </a:gsLst>
                <a:lin ang="5400000" scaled="0"/>
              </a:gradFill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655289" y="1025439"/>
          <a:ext cx="8653587" cy="4221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526">
                  <a:extLst>
                    <a:ext uri="{9D8B030D-6E8A-4147-A177-3AD203B41FA5}">
                      <a16:colId xmlns:a16="http://schemas.microsoft.com/office/drawing/2014/main" val="2975959632"/>
                    </a:ext>
                  </a:extLst>
                </a:gridCol>
                <a:gridCol w="6491061">
                  <a:extLst>
                    <a:ext uri="{9D8B030D-6E8A-4147-A177-3AD203B41FA5}">
                      <a16:colId xmlns:a16="http://schemas.microsoft.com/office/drawing/2014/main" val="2856972628"/>
                    </a:ext>
                  </a:extLst>
                </a:gridCol>
              </a:tblGrid>
              <a:tr h="2048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 smtClean="0"/>
                        <a:t>Source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 smtClean="0"/>
                        <a:t>Functions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0808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Multi-Sig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#define HDAC_PUBKEY_LEN         128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#define HDAC_MAX_MULTISIG       10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typedef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struct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2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altLang="ko-KR" sz="12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nsig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;                           // IN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char    </a:t>
                      </a:r>
                      <a:r>
                        <a:rPr lang="en-US" altLang="ko-KR" sz="12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addr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[HDAC_MAX_MULTISIG][HDAC_ADDR_LEN];         // IN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char    </a:t>
                      </a:r>
                      <a:r>
                        <a:rPr lang="en-US" altLang="ko-KR" sz="12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pubkey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[HDAC_MAX_MULTISIG][HDAC_PUBKEY_LEN];     // IN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char    stream[32];                     // IN (optional) default=MULTISIG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char    </a:t>
                      </a:r>
                      <a:r>
                        <a:rPr lang="en-US" altLang="ko-KR" sz="12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asset_name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[128];                // IN (optional)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char    </a:t>
                      </a:r>
                      <a:r>
                        <a:rPr lang="en-US" altLang="ko-KR" sz="12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send_value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[64];                 // IN (optional)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char    </a:t>
                      </a:r>
                      <a:r>
                        <a:rPr lang="en-US" altLang="ko-KR" sz="12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recvaddr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[HDAC_ADDR_LEN];        // OUT from </a:t>
                      </a:r>
                      <a:r>
                        <a:rPr lang="en-US" altLang="ko-KR" sz="12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hdac_multisig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char    </a:t>
                      </a:r>
                      <a:r>
                        <a:rPr lang="en-US" altLang="ko-KR" sz="12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txid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[HDAC_TX_LEN];              // OUT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char    sign1[1600];                    // 1'st OUT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       char    sign2[2048];                    // 2'nd OUT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} </a:t>
                      </a:r>
                      <a:r>
                        <a:rPr lang="en-US" altLang="ko-KR" sz="12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multisig_t</a:t>
                      </a:r>
                      <a:r>
                        <a:rPr lang="en-US" altLang="ko-KR" sz="12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extLst>
                  <a:ext uri="{0D108BD9-81ED-4DB2-BD59-A6C34878D82A}">
                    <a16:rowId xmlns:a16="http://schemas.microsoft.com/office/drawing/2014/main" val="3156326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31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03881" y="222719"/>
            <a:ext cx="870499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30325" eaLnBrk="0" latinLnBrk="0" hangingPunct="0">
              <a:spcAft>
                <a:spcPts val="600"/>
              </a:spcAft>
              <a:buSzPct val="100000"/>
              <a:defRPr/>
            </a:pPr>
            <a:r>
              <a:rPr lang="en-US" altLang="ko-KR" sz="2500" b="1" kern="0" spc="-120" dirty="0" err="1" smtClean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hdac_open</a:t>
            </a:r>
            <a:r>
              <a:rPr lang="en-US" altLang="ko-KR" sz="2500" b="1" kern="0" spc="-120" dirty="0" smtClean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 / </a:t>
            </a:r>
            <a:r>
              <a:rPr lang="en-US" altLang="ko-KR" sz="2500" b="1" kern="0" spc="-120" dirty="0" err="1" smtClean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hdac_close</a:t>
            </a:r>
            <a:r>
              <a:rPr lang="en-US" altLang="ko-KR" sz="2500" b="1" kern="0" spc="-120" dirty="0" smtClean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 / </a:t>
            </a:r>
            <a:r>
              <a:rPr lang="en-US" altLang="ko-KR" sz="2500" b="1" kern="0" spc="-120" dirty="0" err="1" smtClean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hdac_getinfo</a:t>
            </a:r>
            <a:endParaRPr lang="ko-KR" altLang="en-US" sz="2000" b="1" kern="0" spc="-120" dirty="0">
              <a:gradFill>
                <a:gsLst>
                  <a:gs pos="100000">
                    <a:srgbClr val="0070C0"/>
                  </a:gs>
                  <a:gs pos="0">
                    <a:srgbClr val="1F497D">
                      <a:lumMod val="75000"/>
                    </a:srgbClr>
                  </a:gs>
                </a:gsLst>
                <a:lin ang="5400000" scaled="0"/>
              </a:gradFill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3577" y="1266091"/>
            <a:ext cx="8528538" cy="4185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#include "</a:t>
            </a:r>
            <a:r>
              <a:rPr lang="en-US" altLang="ko-KR" sz="1400" dirty="0" err="1"/>
              <a:t>rpc.h</a:t>
            </a:r>
            <a:r>
              <a:rPr lang="en-US" altLang="ko-KR" sz="1400" dirty="0"/>
              <a:t>"</a:t>
            </a:r>
          </a:p>
          <a:p>
            <a:r>
              <a:rPr lang="en-US" altLang="ko-KR" sz="1400" dirty="0"/>
              <a:t>#include "</a:t>
            </a:r>
            <a:r>
              <a:rPr lang="en-US" altLang="ko-KR" sz="1400" dirty="0" err="1"/>
              <a:t>hdaclib.h</a:t>
            </a:r>
            <a:r>
              <a:rPr lang="en-US" altLang="ko-KR" sz="1400" dirty="0"/>
              <a:t>"</a:t>
            </a:r>
          </a:p>
          <a:p>
            <a:endParaRPr lang="en-US" altLang="ko-KR" sz="1400" dirty="0"/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    </a:t>
            </a:r>
            <a:r>
              <a:rPr lang="en-US" altLang="ko-KR" sz="1400" dirty="0"/>
              <a:t>main()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hdac_t</a:t>
            </a:r>
            <a:r>
              <a:rPr lang="en-US" altLang="ko-KR" sz="1400" dirty="0"/>
              <a:t>  *</a:t>
            </a:r>
            <a:r>
              <a:rPr lang="en-US" altLang="ko-KR" sz="1400" dirty="0" err="1"/>
              <a:t>hdac</a:t>
            </a:r>
            <a:r>
              <a:rPr lang="en-US" altLang="ko-KR" sz="1400" dirty="0"/>
              <a:t> = NULL;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hdac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hdac_open</a:t>
            </a:r>
            <a:r>
              <a:rPr lang="en-US" altLang="ko-KR" sz="1400" dirty="0"/>
              <a:t>("192.168.1.7", 28822, "</a:t>
            </a:r>
            <a:r>
              <a:rPr lang="en-US" altLang="ko-KR" sz="1400" dirty="0" err="1"/>
              <a:t>hdacrpc</a:t>
            </a:r>
            <a:r>
              <a:rPr lang="en-US" altLang="ko-KR" sz="1400" dirty="0"/>
              <a:t>", "</a:t>
            </a:r>
            <a:r>
              <a:rPr lang="en-US" altLang="ko-KR" sz="1400" dirty="0" err="1"/>
              <a:t>hdac.anyone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 smtClean="0"/>
              <a:t>        </a:t>
            </a:r>
            <a:r>
              <a:rPr lang="en-US" altLang="ko-KR" sz="1400" dirty="0"/>
              <a:t>if (</a:t>
            </a:r>
            <a:r>
              <a:rPr lang="en-US" altLang="ko-KR" sz="1400" dirty="0" err="1"/>
              <a:t>hdac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     {</a:t>
            </a:r>
          </a:p>
          <a:p>
            <a:r>
              <a:rPr lang="en-US" altLang="ko-KR" sz="1400" dirty="0"/>
              <a:t>                </a:t>
            </a:r>
            <a:r>
              <a:rPr lang="en-US" altLang="ko-KR" sz="1400" dirty="0" err="1"/>
              <a:t>json</a:t>
            </a:r>
            <a:r>
              <a:rPr lang="en-US" altLang="ko-KR" sz="1400" dirty="0"/>
              <a:t>    </a:t>
            </a:r>
            <a:r>
              <a:rPr lang="en-US" altLang="ko-KR" sz="1400" dirty="0" err="1"/>
              <a:t>js</a:t>
            </a:r>
            <a:r>
              <a:rPr lang="en-US" altLang="ko-KR" sz="1400" dirty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          </a:t>
            </a:r>
            <a:r>
              <a:rPr lang="en-US" altLang="ko-KR" sz="1400" dirty="0" err="1"/>
              <a:t>js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hdac_getinfo</a:t>
            </a:r>
            <a:r>
              <a:rPr lang="en-US" altLang="ko-KR" sz="1400" dirty="0"/>
              <a:t>(</a:t>
            </a:r>
            <a:r>
              <a:rPr lang="en-US" altLang="ko-KR" sz="1400" dirty="0" err="1"/>
              <a:t>hdac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              </a:t>
            </a:r>
            <a:r>
              <a:rPr lang="en-US" altLang="ko-KR" sz="1400" dirty="0" err="1"/>
              <a:t>js</a:t>
            </a:r>
            <a:r>
              <a:rPr lang="en-US" altLang="ko-KR" sz="1400" dirty="0"/>
              <a:t>["result"].print();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          </a:t>
            </a:r>
            <a:r>
              <a:rPr lang="en-US" altLang="ko-KR" sz="1400" dirty="0" err="1"/>
              <a:t>hdac_close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hdac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      }</a:t>
            </a:r>
          </a:p>
          <a:p>
            <a:r>
              <a:rPr lang="en-US" altLang="ko-KR" sz="1400" dirty="0"/>
              <a:t>}</a:t>
            </a:r>
          </a:p>
          <a:p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677746" y="1828799"/>
            <a:ext cx="3038011" cy="4401205"/>
          </a:xfrm>
          <a:prstGeom prst="rect">
            <a:avLst/>
          </a:prstGeom>
          <a:solidFill>
            <a:schemeClr val="bg1"/>
          </a:solidFill>
          <a:ln w="31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"version" : "0.85.0",</a:t>
            </a:r>
          </a:p>
          <a:p>
            <a:r>
              <a:rPr lang="en-US" altLang="ko-KR" sz="1000" dirty="0"/>
              <a:t>    "</a:t>
            </a:r>
            <a:r>
              <a:rPr lang="en-US" altLang="ko-KR" sz="1000" dirty="0" err="1"/>
              <a:t>nodeversion</a:t>
            </a:r>
            <a:r>
              <a:rPr lang="en-US" altLang="ko-KR" sz="1000" dirty="0"/>
              <a:t>" : 20000085,</a:t>
            </a:r>
          </a:p>
          <a:p>
            <a:r>
              <a:rPr lang="en-US" altLang="ko-KR" sz="1000" dirty="0"/>
              <a:t>    "</a:t>
            </a:r>
            <a:r>
              <a:rPr lang="en-US" altLang="ko-KR" sz="1000" dirty="0" err="1"/>
              <a:t>protocolversion</a:t>
            </a:r>
            <a:r>
              <a:rPr lang="en-US" altLang="ko-KR" sz="1000" dirty="0"/>
              <a:t>" : 20000,</a:t>
            </a:r>
          </a:p>
          <a:p>
            <a:r>
              <a:rPr lang="en-US" altLang="ko-KR" sz="1000" dirty="0"/>
              <a:t>    "</a:t>
            </a:r>
            <a:r>
              <a:rPr lang="en-US" altLang="ko-KR" sz="1000" dirty="0" err="1"/>
              <a:t>chainname</a:t>
            </a:r>
            <a:r>
              <a:rPr lang="en-US" altLang="ko-KR" sz="1000" dirty="0"/>
              <a:t>" : </a:t>
            </a:r>
            <a:r>
              <a:rPr lang="en-US" altLang="ko-KR" sz="1000" dirty="0" smtClean="0"/>
              <a:t>“</a:t>
            </a:r>
            <a:r>
              <a:rPr lang="en-US" altLang="ko-KR" sz="1000" dirty="0" err="1" smtClean="0"/>
              <a:t>testhdac</a:t>
            </a:r>
            <a:r>
              <a:rPr lang="en-US" altLang="ko-KR" sz="1000" dirty="0"/>
              <a:t>",</a:t>
            </a:r>
          </a:p>
          <a:p>
            <a:r>
              <a:rPr lang="en-US" altLang="ko-KR" sz="1000" dirty="0"/>
              <a:t>    "description" : "Hdac is </a:t>
            </a:r>
            <a:r>
              <a:rPr lang="en-US" altLang="ko-KR" sz="1000" dirty="0" smtClean="0"/>
              <a:t>…",</a:t>
            </a:r>
            <a:endParaRPr lang="en-US" altLang="ko-KR" sz="1000" dirty="0"/>
          </a:p>
          <a:p>
            <a:r>
              <a:rPr lang="en-US" altLang="ko-KR" sz="1000" dirty="0"/>
              <a:t>    "protocol" : "</a:t>
            </a:r>
            <a:r>
              <a:rPr lang="en-US" altLang="ko-KR" sz="1000" dirty="0" err="1"/>
              <a:t>hdac</a:t>
            </a:r>
            <a:r>
              <a:rPr lang="en-US" altLang="ko-KR" sz="1000" dirty="0"/>
              <a:t>",</a:t>
            </a:r>
          </a:p>
          <a:p>
            <a:r>
              <a:rPr lang="en-US" altLang="ko-KR" sz="1000" dirty="0"/>
              <a:t>    "port" : 8823,</a:t>
            </a:r>
          </a:p>
          <a:p>
            <a:r>
              <a:rPr lang="en-US" altLang="ko-KR" sz="1000" dirty="0"/>
              <a:t>    "</a:t>
            </a:r>
            <a:r>
              <a:rPr lang="en-US" altLang="ko-KR" sz="1000" dirty="0" err="1"/>
              <a:t>setupblocks</a:t>
            </a:r>
            <a:r>
              <a:rPr lang="en-US" altLang="ko-KR" sz="1000" dirty="0"/>
              <a:t>" : 60,</a:t>
            </a:r>
          </a:p>
          <a:p>
            <a:r>
              <a:rPr lang="en-US" altLang="ko-KR" sz="1000" dirty="0"/>
              <a:t>    "</a:t>
            </a:r>
            <a:r>
              <a:rPr lang="en-US" altLang="ko-KR" sz="1000" dirty="0" err="1"/>
              <a:t>nodeaddress</a:t>
            </a:r>
            <a:r>
              <a:rPr lang="en-US" altLang="ko-KR" sz="1000" dirty="0"/>
              <a:t>" : </a:t>
            </a:r>
            <a:r>
              <a:rPr lang="en-US" altLang="ko-KR" sz="1000" dirty="0" smtClean="0"/>
              <a:t>“testhdac@192.168.1.7:8823</a:t>
            </a:r>
            <a:r>
              <a:rPr lang="en-US" altLang="ko-KR" sz="1000" dirty="0"/>
              <a:t>",</a:t>
            </a:r>
          </a:p>
          <a:p>
            <a:r>
              <a:rPr lang="en-US" altLang="ko-KR" sz="1000" dirty="0"/>
              <a:t>    "</a:t>
            </a:r>
            <a:r>
              <a:rPr lang="en-US" altLang="ko-KR" sz="1000" dirty="0" err="1"/>
              <a:t>burnaddress</a:t>
            </a:r>
            <a:r>
              <a:rPr lang="en-US" altLang="ko-KR" sz="1000" dirty="0"/>
              <a:t>" : "</a:t>
            </a:r>
            <a:r>
              <a:rPr lang="en-US" altLang="ko-KR" sz="1000" dirty="0" smtClean="0"/>
              <a:t>HJX…VarS5i</a:t>
            </a:r>
            <a:r>
              <a:rPr lang="en-US" altLang="ko-KR" sz="1000" dirty="0"/>
              <a:t>",</a:t>
            </a:r>
          </a:p>
          <a:p>
            <a:r>
              <a:rPr lang="en-US" altLang="ko-KR" sz="1000" dirty="0"/>
              <a:t>    "balance" : 2103319713.94422197,</a:t>
            </a:r>
          </a:p>
          <a:p>
            <a:r>
              <a:rPr lang="en-US" altLang="ko-KR" sz="1000" dirty="0"/>
              <a:t>    "</a:t>
            </a:r>
            <a:r>
              <a:rPr lang="en-US" altLang="ko-KR" sz="1000" dirty="0" err="1"/>
              <a:t>walletversion</a:t>
            </a:r>
            <a:r>
              <a:rPr lang="en-US" altLang="ko-KR" sz="1000" dirty="0"/>
              <a:t>" : 60000,</a:t>
            </a:r>
          </a:p>
          <a:p>
            <a:r>
              <a:rPr lang="en-US" altLang="ko-KR" sz="1000" dirty="0"/>
              <a:t>    "</a:t>
            </a:r>
            <a:r>
              <a:rPr lang="en-US" altLang="ko-KR" sz="1000" dirty="0" err="1"/>
              <a:t>walletdbversion</a:t>
            </a:r>
            <a:r>
              <a:rPr lang="en-US" altLang="ko-KR" sz="1000" dirty="0"/>
              <a:t>" : 2,</a:t>
            </a:r>
          </a:p>
          <a:p>
            <a:r>
              <a:rPr lang="en-US" altLang="ko-KR" sz="1000" dirty="0"/>
              <a:t>    "</a:t>
            </a:r>
            <a:r>
              <a:rPr lang="en-US" altLang="ko-KR" sz="1000" dirty="0" err="1"/>
              <a:t>reindex</a:t>
            </a:r>
            <a:r>
              <a:rPr lang="en-US" altLang="ko-KR" sz="1000" dirty="0"/>
              <a:t>" : false,</a:t>
            </a:r>
          </a:p>
          <a:p>
            <a:r>
              <a:rPr lang="en-US" altLang="ko-KR" sz="1000" dirty="0"/>
              <a:t>    "blocks" : 101564,</a:t>
            </a:r>
          </a:p>
          <a:p>
            <a:r>
              <a:rPr lang="en-US" altLang="ko-KR" sz="1000" dirty="0"/>
              <a:t>    "chain-blocks" : 101564,</a:t>
            </a:r>
          </a:p>
          <a:p>
            <a:r>
              <a:rPr lang="en-US" altLang="ko-KR" sz="1000" dirty="0"/>
              <a:t>    "</a:t>
            </a:r>
            <a:r>
              <a:rPr lang="en-US" altLang="ko-KR" sz="1000" dirty="0" err="1"/>
              <a:t>timeoffset</a:t>
            </a:r>
            <a:r>
              <a:rPr lang="en-US" altLang="ko-KR" sz="1000" dirty="0"/>
              <a:t>" : 0,</a:t>
            </a:r>
          </a:p>
          <a:p>
            <a:r>
              <a:rPr lang="en-US" altLang="ko-KR" sz="1000" dirty="0"/>
              <a:t>    "connections" : 8,</a:t>
            </a:r>
          </a:p>
          <a:p>
            <a:r>
              <a:rPr lang="en-US" altLang="ko-KR" sz="1000" dirty="0"/>
              <a:t>    "proxy" : "",</a:t>
            </a:r>
          </a:p>
          <a:p>
            <a:r>
              <a:rPr lang="en-US" altLang="ko-KR" sz="1000" dirty="0"/>
              <a:t>    "difficulty" : 648490.85860120,</a:t>
            </a:r>
          </a:p>
          <a:p>
            <a:r>
              <a:rPr lang="en-US" altLang="ko-KR" sz="1000" dirty="0"/>
              <a:t>    "</a:t>
            </a:r>
            <a:r>
              <a:rPr lang="en-US" altLang="ko-KR" sz="1000" dirty="0" err="1"/>
              <a:t>testnet</a:t>
            </a:r>
            <a:r>
              <a:rPr lang="en-US" altLang="ko-KR" sz="1000" dirty="0"/>
              <a:t>" : false,</a:t>
            </a:r>
          </a:p>
          <a:p>
            <a:r>
              <a:rPr lang="en-US" altLang="ko-KR" sz="1000" dirty="0"/>
              <a:t>    "</a:t>
            </a:r>
            <a:r>
              <a:rPr lang="en-US" altLang="ko-KR" sz="1000" dirty="0" err="1"/>
              <a:t>keypoololdest</a:t>
            </a:r>
            <a:r>
              <a:rPr lang="en-US" altLang="ko-KR" sz="1000" dirty="0"/>
              <a:t>" : 1528364423,</a:t>
            </a:r>
          </a:p>
          <a:p>
            <a:r>
              <a:rPr lang="en-US" altLang="ko-KR" sz="1000" dirty="0"/>
              <a:t>    "</a:t>
            </a:r>
            <a:r>
              <a:rPr lang="en-US" altLang="ko-KR" sz="1000" dirty="0" err="1"/>
              <a:t>keypoolsize</a:t>
            </a:r>
            <a:r>
              <a:rPr lang="en-US" altLang="ko-KR" sz="1000" dirty="0"/>
              <a:t>" : 2,</a:t>
            </a:r>
          </a:p>
          <a:p>
            <a:r>
              <a:rPr lang="en-US" altLang="ko-KR" sz="1000" dirty="0"/>
              <a:t>    "</a:t>
            </a:r>
            <a:r>
              <a:rPr lang="en-US" altLang="ko-KR" sz="1000" dirty="0" err="1"/>
              <a:t>paytxfee</a:t>
            </a:r>
            <a:r>
              <a:rPr lang="en-US" altLang="ko-KR" sz="1000" dirty="0"/>
              <a:t>" : 0.00000000,</a:t>
            </a:r>
          </a:p>
          <a:p>
            <a:r>
              <a:rPr lang="en-US" altLang="ko-KR" sz="1000" dirty="0"/>
              <a:t>    "</a:t>
            </a:r>
            <a:r>
              <a:rPr lang="en-US" altLang="ko-KR" sz="1000" dirty="0" err="1"/>
              <a:t>relayfee</a:t>
            </a:r>
            <a:r>
              <a:rPr lang="en-US" altLang="ko-KR" sz="1000" dirty="0"/>
              <a:t>" : 0.01000000,</a:t>
            </a:r>
          </a:p>
          <a:p>
            <a:r>
              <a:rPr lang="en-US" altLang="ko-KR" sz="1000" dirty="0"/>
              <a:t>    "errors" : ""</a:t>
            </a:r>
          </a:p>
          <a:p>
            <a:r>
              <a:rPr lang="en-US" altLang="ko-KR" sz="1000" dirty="0" smtClean="0"/>
              <a:t>}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651472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03881" y="222719"/>
            <a:ext cx="870499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30325" eaLnBrk="0" latinLnBrk="0" hangingPunct="0">
              <a:spcAft>
                <a:spcPts val="600"/>
              </a:spcAft>
              <a:buSzPct val="100000"/>
              <a:defRPr/>
            </a:pPr>
            <a:r>
              <a:rPr lang="en-US" altLang="ko-KR" sz="2500" b="1" kern="0" spc="-120" dirty="0" err="1" smtClean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hdac_send</a:t>
            </a:r>
            <a:r>
              <a:rPr lang="en-US" altLang="ko-KR" sz="2500" b="1" kern="0" spc="-120" dirty="0" smtClean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 / </a:t>
            </a:r>
            <a:r>
              <a:rPr lang="en-US" altLang="ko-KR" sz="2500" b="1" kern="0" spc="-120" dirty="0" err="1" smtClean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hdac_gettx</a:t>
            </a:r>
            <a:endParaRPr lang="ko-KR" altLang="en-US" sz="2000" b="1" kern="0" spc="-120" dirty="0">
              <a:gradFill>
                <a:gsLst>
                  <a:gs pos="100000">
                    <a:srgbClr val="0070C0"/>
                  </a:gs>
                  <a:gs pos="0">
                    <a:srgbClr val="1F497D">
                      <a:lumMod val="75000"/>
                    </a:srgbClr>
                  </a:gs>
                </a:gsLst>
                <a:lin ang="5400000" scaled="0"/>
              </a:gradFill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3577" y="1266091"/>
            <a:ext cx="8528538" cy="495520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#include "</a:t>
            </a:r>
            <a:r>
              <a:rPr lang="en-US" altLang="ko-KR" sz="1400" dirty="0" err="1"/>
              <a:t>rpc.h</a:t>
            </a:r>
            <a:r>
              <a:rPr lang="en-US" altLang="ko-KR" sz="1400" dirty="0"/>
              <a:t>"</a:t>
            </a:r>
          </a:p>
          <a:p>
            <a:r>
              <a:rPr lang="en-US" altLang="ko-KR" sz="1400" dirty="0"/>
              <a:t>#include "</a:t>
            </a:r>
            <a:r>
              <a:rPr lang="en-US" altLang="ko-KR" sz="1400" dirty="0" err="1"/>
              <a:t>hdaclib.h</a:t>
            </a:r>
            <a:r>
              <a:rPr lang="en-US" altLang="ko-KR" sz="1400" dirty="0"/>
              <a:t>"</a:t>
            </a:r>
          </a:p>
          <a:p>
            <a:endParaRPr lang="en-US" altLang="ko-KR" sz="1400" dirty="0"/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    </a:t>
            </a:r>
            <a:r>
              <a:rPr lang="en-US" altLang="ko-KR" sz="1400" dirty="0"/>
              <a:t>main()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hdac_t</a:t>
            </a:r>
            <a:r>
              <a:rPr lang="en-US" altLang="ko-KR" sz="1400" dirty="0"/>
              <a:t>  *</a:t>
            </a:r>
            <a:r>
              <a:rPr lang="en-US" altLang="ko-KR" sz="1400" dirty="0" err="1"/>
              <a:t>hdac</a:t>
            </a:r>
            <a:r>
              <a:rPr lang="en-US" altLang="ko-KR" sz="1400" dirty="0"/>
              <a:t> = NULL;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hdac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hdac_open</a:t>
            </a:r>
            <a:r>
              <a:rPr lang="en-US" altLang="ko-KR" sz="1400" dirty="0"/>
              <a:t>("192.168.1.7", 28822, "</a:t>
            </a:r>
            <a:r>
              <a:rPr lang="en-US" altLang="ko-KR" sz="1400" dirty="0" err="1"/>
              <a:t>hdacrpc</a:t>
            </a:r>
            <a:r>
              <a:rPr lang="en-US" altLang="ko-KR" sz="1400" dirty="0"/>
              <a:t>", "</a:t>
            </a:r>
            <a:r>
              <a:rPr lang="en-US" altLang="ko-KR" sz="1400" dirty="0" err="1"/>
              <a:t>hdac.anyone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 smtClean="0"/>
              <a:t>        </a:t>
            </a:r>
            <a:r>
              <a:rPr lang="en-US" altLang="ko-KR" sz="1400" dirty="0"/>
              <a:t>if (</a:t>
            </a:r>
            <a:r>
              <a:rPr lang="en-US" altLang="ko-KR" sz="1400" dirty="0" err="1"/>
              <a:t>hdac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     {</a:t>
            </a:r>
          </a:p>
          <a:p>
            <a:r>
              <a:rPr lang="en-US" altLang="ko-KR" sz="1400" dirty="0"/>
              <a:t>                </a:t>
            </a:r>
            <a:r>
              <a:rPr lang="en-US" altLang="ko-KR" sz="1400" dirty="0" err="1"/>
              <a:t>json</a:t>
            </a:r>
            <a:r>
              <a:rPr lang="en-US" altLang="ko-KR" sz="1400" dirty="0"/>
              <a:t>    </a:t>
            </a:r>
            <a:r>
              <a:rPr lang="en-US" altLang="ko-KR" sz="1400" dirty="0" err="1"/>
              <a:t>js</a:t>
            </a:r>
            <a:r>
              <a:rPr lang="en-US" altLang="ko-KR" sz="1400" dirty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          </a:t>
            </a:r>
            <a:r>
              <a:rPr lang="en-US" altLang="ko-KR" sz="1400" dirty="0" err="1"/>
              <a:t>js</a:t>
            </a:r>
            <a:r>
              <a:rPr lang="en-US" altLang="ko-KR" sz="1400" dirty="0"/>
              <a:t> = </a:t>
            </a:r>
            <a:r>
              <a:rPr lang="en-US" altLang="ko-KR" sz="1400" dirty="0" err="1" smtClean="0"/>
              <a:t>hdac_send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hdac</a:t>
            </a:r>
            <a:r>
              <a:rPr lang="en-US" altLang="ko-KR" sz="1400" dirty="0" smtClean="0"/>
              <a:t>, “HRahm85bYYSEwz3jP3qpDDQe2p8AWci6XK”, 100.0);</a:t>
            </a:r>
            <a:endParaRPr lang="en-US" altLang="ko-KR" sz="1400" dirty="0"/>
          </a:p>
          <a:p>
            <a:r>
              <a:rPr lang="en-US" altLang="ko-KR" sz="1400" dirty="0"/>
              <a:t>                </a:t>
            </a:r>
            <a:r>
              <a:rPr lang="en-US" altLang="ko-KR" sz="1400" dirty="0" err="1"/>
              <a:t>js</a:t>
            </a:r>
            <a:r>
              <a:rPr lang="en-US" altLang="ko-KR" sz="1400" dirty="0"/>
              <a:t>["result"].print</a:t>
            </a:r>
            <a:r>
              <a:rPr lang="en-US" altLang="ko-KR" sz="1400" dirty="0" smtClean="0"/>
              <a:t>(); </a:t>
            </a:r>
          </a:p>
          <a:p>
            <a:r>
              <a:rPr lang="en-US" altLang="ko-KR" sz="1400" dirty="0" smtClean="0">
                <a:sym typeface="Wingdings" pitchFamily="2" charset="2"/>
              </a:rPr>
              <a:t>		 </a:t>
            </a:r>
            <a:r>
              <a:rPr lang="en-US" altLang="ko-KR" sz="1400" dirty="0" err="1" smtClean="0">
                <a:sym typeface="Wingdings" pitchFamily="2" charset="2"/>
              </a:rPr>
              <a:t>txid</a:t>
            </a:r>
            <a:r>
              <a:rPr lang="en-US" altLang="ko-KR" sz="1400" dirty="0" smtClean="0">
                <a:sym typeface="Wingdings" pitchFamily="2" charset="2"/>
              </a:rPr>
              <a:t> </a:t>
            </a:r>
            <a:r>
              <a:rPr lang="ko-KR" altLang="en-US" sz="1400" dirty="0" smtClean="0">
                <a:sym typeface="Wingdings" pitchFamily="2" charset="2"/>
              </a:rPr>
              <a:t>리턴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200" dirty="0" smtClean="0"/>
              <a:t>	 </a:t>
            </a:r>
            <a:r>
              <a:rPr lang="en-US" altLang="ko-KR" sz="1200" dirty="0" err="1" smtClean="0"/>
              <a:t>js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hdac_gettx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hdac</a:t>
            </a:r>
            <a:r>
              <a:rPr lang="en-US" altLang="ko-KR" sz="1200" dirty="0" smtClean="0"/>
              <a:t>, “</a:t>
            </a:r>
            <a:r>
              <a:rPr lang="en-US" altLang="ko-KR" sz="1200" dirty="0" smtClean="0">
                <a:sym typeface="Wingdings" pitchFamily="2" charset="2"/>
              </a:rPr>
              <a:t>23e00a64383f8a88f563fbb8fc12962e7458358c91a57c1dccf490a823d5473c</a:t>
            </a:r>
            <a:r>
              <a:rPr lang="en-US" altLang="ko-KR" sz="1200" dirty="0" smtClean="0"/>
              <a:t>”, true);</a:t>
            </a:r>
          </a:p>
          <a:p>
            <a:r>
              <a:rPr lang="en-US" altLang="ko-KR" sz="1400" dirty="0" smtClean="0"/>
              <a:t>	 </a:t>
            </a:r>
            <a:r>
              <a:rPr lang="en-US" altLang="ko-KR" sz="1400" dirty="0" err="1" smtClean="0"/>
              <a:t>js</a:t>
            </a:r>
            <a:r>
              <a:rPr lang="en-US" altLang="ko-KR" sz="1400" dirty="0" smtClean="0"/>
              <a:t>[“result”].print();</a:t>
            </a:r>
          </a:p>
          <a:p>
            <a:endParaRPr lang="en-US" altLang="ko-KR" sz="1200" dirty="0" smtClean="0"/>
          </a:p>
          <a:p>
            <a:r>
              <a:rPr lang="en-US" altLang="ko-KR" sz="1400" dirty="0" smtClean="0"/>
              <a:t>                </a:t>
            </a:r>
            <a:r>
              <a:rPr lang="en-US" altLang="ko-KR" sz="1400" dirty="0" err="1" smtClean="0"/>
              <a:t>hdac_close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hdac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        </a:t>
            </a:r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}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51472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03881" y="222719"/>
            <a:ext cx="870499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30325" eaLnBrk="0" latinLnBrk="0" hangingPunct="0">
              <a:spcAft>
                <a:spcPts val="600"/>
              </a:spcAft>
              <a:buSzPct val="100000"/>
              <a:defRPr/>
            </a:pPr>
            <a:r>
              <a:rPr lang="en-US" altLang="ko-KR" sz="2500" b="1" kern="0" spc="-120" dirty="0" smtClean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Test code</a:t>
            </a:r>
            <a:endParaRPr lang="ko-KR" altLang="en-US" sz="2000" b="1" kern="0" spc="-120" dirty="0">
              <a:gradFill>
                <a:gsLst>
                  <a:gs pos="100000">
                    <a:srgbClr val="0070C0"/>
                  </a:gs>
                  <a:gs pos="0">
                    <a:srgbClr val="1F497D">
                      <a:lumMod val="75000"/>
                    </a:srgbClr>
                  </a:gs>
                </a:gsLst>
                <a:lin ang="5400000" scaled="0"/>
              </a:gradFill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3577" y="1266091"/>
            <a:ext cx="8528538" cy="446276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$ ./test</a:t>
            </a:r>
          </a:p>
          <a:p>
            <a:r>
              <a:rPr lang="en-US" altLang="ko-KR" sz="1000" dirty="0"/>
              <a:t>[ 0] name=HDACT      sec=300 </a:t>
            </a:r>
            <a:r>
              <a:rPr lang="en-US" altLang="ko-KR" sz="1000" dirty="0" err="1"/>
              <a:t>max_send</a:t>
            </a:r>
            <a:r>
              <a:rPr lang="en-US" altLang="ko-KR" sz="1000" dirty="0"/>
              <a:t>=10 </a:t>
            </a:r>
            <a:r>
              <a:rPr lang="en-US" altLang="ko-KR" sz="1000" dirty="0" err="1"/>
              <a:t>max_amount</a:t>
            </a:r>
            <a:r>
              <a:rPr lang="en-US" altLang="ko-KR" sz="1000" dirty="0"/>
              <a:t>=1.000000 from= to=</a:t>
            </a:r>
          </a:p>
          <a:p>
            <a:r>
              <a:rPr lang="en-US" altLang="ko-KR" sz="1000" dirty="0"/>
              <a:t>[ 1] name=HDAC       sec=3600 </a:t>
            </a:r>
            <a:r>
              <a:rPr lang="en-US" altLang="ko-KR" sz="1000" dirty="0" err="1"/>
              <a:t>max_send</a:t>
            </a:r>
            <a:r>
              <a:rPr lang="en-US" altLang="ko-KR" sz="1000" dirty="0"/>
              <a:t>=10 </a:t>
            </a:r>
            <a:r>
              <a:rPr lang="en-US" altLang="ko-KR" sz="1000" dirty="0" err="1"/>
              <a:t>max_amount</a:t>
            </a:r>
            <a:r>
              <a:rPr lang="en-US" altLang="ko-KR" sz="1000" dirty="0"/>
              <a:t>=10.000000 from=HTbKx8fWxtFKMQfZPfZiAmhcj4Y2TGyYqq to=</a:t>
            </a:r>
          </a:p>
          <a:p>
            <a:r>
              <a:rPr lang="en-US" altLang="ko-KR" sz="1000" dirty="0"/>
              <a:t>[ 2] name=HDACT      sec=86400 </a:t>
            </a:r>
            <a:r>
              <a:rPr lang="en-US" altLang="ko-KR" sz="1000" dirty="0" err="1"/>
              <a:t>max_send</a:t>
            </a:r>
            <a:r>
              <a:rPr lang="en-US" altLang="ko-KR" sz="1000" dirty="0"/>
              <a:t>=100 </a:t>
            </a:r>
            <a:r>
              <a:rPr lang="en-US" altLang="ko-KR" sz="1000" dirty="0" err="1"/>
              <a:t>max_amount</a:t>
            </a:r>
            <a:r>
              <a:rPr lang="en-US" altLang="ko-KR" sz="1000" dirty="0"/>
              <a:t>=10.000000 from= to=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hdac_open</a:t>
            </a:r>
            <a:r>
              <a:rPr lang="en-US" altLang="ko-KR" sz="1200" dirty="0"/>
              <a:t>(192.168.1.7, 38822, </a:t>
            </a:r>
            <a:r>
              <a:rPr lang="en-US" altLang="ko-KR" sz="1200" dirty="0" err="1"/>
              <a:t>hdacwallet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hdac.wallet</a:t>
            </a:r>
            <a:r>
              <a:rPr lang="en-US" altLang="ko-KR" sz="1200" dirty="0"/>
              <a:t>) OK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Ready</a:t>
            </a:r>
            <a:r>
              <a:rPr lang="en-US" altLang="ko-KR" sz="1200" dirty="0"/>
              <a:t>.. type ENTER</a:t>
            </a:r>
          </a:p>
          <a:p>
            <a:r>
              <a:rPr lang="en-US" altLang="ko-KR" sz="1200" dirty="0" smtClean="0"/>
              <a:t>===============================================================</a:t>
            </a:r>
            <a:endParaRPr lang="en-US" altLang="ko-KR" sz="1200" dirty="0"/>
          </a:p>
          <a:p>
            <a:r>
              <a:rPr lang="en-US" altLang="ko-KR" sz="1200" dirty="0"/>
              <a:t>=====INITIALIZE</a:t>
            </a:r>
          </a:p>
          <a:p>
            <a:endParaRPr lang="en-US" altLang="ko-KR" sz="1200" dirty="0"/>
          </a:p>
          <a:p>
            <a:r>
              <a:rPr lang="en-US" altLang="ko-KR" sz="1200" dirty="0"/>
              <a:t>CMD=</a:t>
            </a:r>
            <a:r>
              <a:rPr lang="en-US" altLang="ko-KR" sz="1200" dirty="0" err="1"/>
              <a:t>getaddresses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FROM </a:t>
            </a:r>
            <a:r>
              <a:rPr lang="en-US" altLang="ko-KR" sz="1200" dirty="0" err="1"/>
              <a:t>addr</a:t>
            </a:r>
            <a:r>
              <a:rPr lang="en-US" altLang="ko-KR" sz="1200" dirty="0"/>
              <a:t> = HTbKx8fWxtFKMQfZPfZiAmhcj4Y2TGyYqq</a:t>
            </a:r>
          </a:p>
          <a:p>
            <a:r>
              <a:rPr lang="en-US" altLang="ko-KR" sz="1200" dirty="0"/>
              <a:t>TO   </a:t>
            </a:r>
            <a:r>
              <a:rPr lang="en-US" altLang="ko-KR" sz="1200" dirty="0" err="1"/>
              <a:t>addr</a:t>
            </a:r>
            <a:r>
              <a:rPr lang="en-US" altLang="ko-KR" sz="1200" dirty="0"/>
              <a:t> = HBZhJ2SMN8CzTYEtdMSESTsmkCgLRzNAKd</a:t>
            </a:r>
          </a:p>
          <a:p>
            <a:r>
              <a:rPr lang="en-US" altLang="ko-KR" sz="1200" dirty="0"/>
              <a:t>TO   addr2 = HJCCzgYuBi4zdgpNwzcScNQpeFAgQUjrW4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Create HDACT asset...</a:t>
            </a:r>
          </a:p>
          <a:p>
            <a:r>
              <a:rPr lang="en-US" altLang="ko-KR" sz="1200" dirty="0"/>
              <a:t>Create USD asset...</a:t>
            </a:r>
          </a:p>
          <a:p>
            <a:r>
              <a:rPr lang="en-US" altLang="ko-KR" sz="1200" dirty="0"/>
              <a:t>CMD=issue HTbKx8fWxtFKMQfZPfZiAmhcj4Y2TGyYqq USD 1000000 0.00000001</a:t>
            </a:r>
          </a:p>
          <a:p>
            <a:endParaRPr lang="en-US" altLang="ko-KR" sz="1200" dirty="0"/>
          </a:p>
          <a:p>
            <a:r>
              <a:rPr lang="en-US" altLang="ko-KR" sz="1200" dirty="0"/>
              <a:t>CMD=</a:t>
            </a:r>
            <a:r>
              <a:rPr lang="en-US" altLang="ko-KR" sz="1200" dirty="0" err="1"/>
              <a:t>getaddressbalances</a:t>
            </a:r>
            <a:r>
              <a:rPr lang="en-US" altLang="ko-KR" sz="1200" dirty="0"/>
              <a:t> "HTbKx8fWxtFKMQfZPfZiAmhcj4Y2TGyYqq"</a:t>
            </a:r>
          </a:p>
          <a:p>
            <a:r>
              <a:rPr lang="en-US" altLang="ko-KR" sz="1200" dirty="0" smtClean="0"/>
              <a:t>…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532790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03881" y="222719"/>
            <a:ext cx="870499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30325" eaLnBrk="0" latinLnBrk="0" hangingPunct="0">
              <a:spcAft>
                <a:spcPts val="600"/>
              </a:spcAft>
              <a:buSzPct val="100000"/>
              <a:defRPr/>
            </a:pPr>
            <a:r>
              <a:rPr lang="en-US" altLang="ko-KR" sz="2500" b="1" kern="0" spc="-12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C++ SDK</a:t>
            </a:r>
            <a:r>
              <a:rPr lang="ko-KR" altLang="en-US" sz="2500" b="1" kern="0" spc="-12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 </a:t>
            </a:r>
            <a:r>
              <a:rPr lang="en-US" altLang="ko-KR" sz="2500" b="1" kern="0" spc="-12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Files</a:t>
            </a:r>
            <a:endParaRPr lang="ko-KR" altLang="en-US" sz="2000" b="1" kern="0" spc="-120" dirty="0">
              <a:gradFill>
                <a:gsLst>
                  <a:gs pos="100000">
                    <a:srgbClr val="0070C0"/>
                  </a:gs>
                  <a:gs pos="0">
                    <a:srgbClr val="1F497D">
                      <a:lumMod val="75000"/>
                    </a:srgbClr>
                  </a:gs>
                </a:gsLst>
                <a:lin ang="5400000" scaled="0"/>
              </a:gradFill>
              <a:cs typeface="Arial" panose="020B0604020202020204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851051"/>
              </p:ext>
            </p:extLst>
          </p:nvPr>
        </p:nvGraphicFramePr>
        <p:xfrm>
          <a:off x="655289" y="1007854"/>
          <a:ext cx="8653587" cy="5157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172">
                  <a:extLst>
                    <a:ext uri="{9D8B030D-6E8A-4147-A177-3AD203B41FA5}">
                      <a16:colId xmlns:a16="http://schemas.microsoft.com/office/drawing/2014/main" val="2975959632"/>
                    </a:ext>
                  </a:extLst>
                </a:gridCol>
                <a:gridCol w="1397977">
                  <a:extLst>
                    <a:ext uri="{9D8B030D-6E8A-4147-A177-3AD203B41FA5}">
                      <a16:colId xmlns:a16="http://schemas.microsoft.com/office/drawing/2014/main" val="977378301"/>
                    </a:ext>
                  </a:extLst>
                </a:gridCol>
                <a:gridCol w="5442438">
                  <a:extLst>
                    <a:ext uri="{9D8B030D-6E8A-4147-A177-3AD203B41FA5}">
                      <a16:colId xmlns:a16="http://schemas.microsoft.com/office/drawing/2014/main" val="2856972628"/>
                    </a:ext>
                  </a:extLst>
                </a:gridCol>
              </a:tblGrid>
              <a:tr h="2048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 smtClean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 smtClean="0"/>
                        <a:t>Source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 smtClean="0"/>
                        <a:t>Functions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08081"/>
                  </a:ext>
                </a:extLst>
              </a:tr>
              <a:tr h="204829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dirty="0" smtClean="0"/>
                        <a:t>Initialization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dirty="0" err="1" smtClean="0"/>
                        <a:t>hdaclib.c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Hdac </a:t>
                      </a:r>
                      <a:r>
                        <a:rPr lang="ko-KR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블록체인과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RPC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연결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RPC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연결 해제</a:t>
                      </a:r>
                      <a:endParaRPr lang="en-US" altLang="ko-K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RPC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명령을 문자열 형태로 전송 및 실행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결과</a:t>
                      </a:r>
                      <a:r>
                        <a:rPr lang="en-US" altLang="ko-KR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JSON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리턴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영수증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발행 기능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송금 제한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주소별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기간별 최대 송금액 제한 기능</a:t>
                      </a:r>
                      <a:endParaRPr lang="en-US" altLang="ko-K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Service: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주소 매핑 서비스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(DNS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유사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326338"/>
                  </a:ext>
                </a:extLst>
              </a:tr>
              <a:tr h="204829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dirty="0" smtClean="0"/>
                        <a:t>Authentication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dirty="0" err="1" smtClean="0"/>
                        <a:t>auth.c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정보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ID, Password,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전화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메일 등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검증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 기능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362729"/>
                  </a:ext>
                </a:extLst>
              </a:tr>
              <a:tr h="204829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dirty="0" smtClean="0"/>
                        <a:t>Document Certification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dirty="0" err="1" smtClean="0"/>
                        <a:t>doc_cert.c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문서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 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 및 검증 기능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원본 증명 기능</a:t>
                      </a:r>
                      <a:endParaRPr lang="en-US" altLang="ko-K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등기소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정부 기록물 보관소 등에 활용 가능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528270"/>
                  </a:ext>
                </a:extLst>
              </a:tr>
              <a:tr h="204829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dirty="0" smtClean="0"/>
                        <a:t>Multi-sig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dirty="0" err="1" smtClean="0"/>
                        <a:t>multisig.c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ko-KR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멀티시그를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위한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(stream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통해서 정보 전달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55530"/>
                  </a:ext>
                </a:extLst>
              </a:tr>
              <a:tr h="204829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dirty="0" smtClean="0"/>
                        <a:t>User-Device</a:t>
                      </a:r>
                      <a:r>
                        <a:rPr lang="en-US" altLang="ko-KR" baseline="0" dirty="0" smtClean="0"/>
                        <a:t> Mapping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dirty="0" err="1" smtClean="0"/>
                        <a:t>map.c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 Contract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위한 사용자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디바이스 또는 디바이스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디바이스 권한 매핑 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684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34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03881" y="222719"/>
            <a:ext cx="870499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30325" eaLnBrk="0" latinLnBrk="0" hangingPunct="0">
              <a:spcAft>
                <a:spcPts val="600"/>
              </a:spcAft>
              <a:buSzPct val="100000"/>
              <a:defRPr/>
            </a:pPr>
            <a:r>
              <a:rPr lang="en-US" altLang="ko-KR" sz="2500" b="1" kern="0" spc="-12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C++ SDK</a:t>
            </a:r>
            <a:r>
              <a:rPr lang="ko-KR" altLang="en-US" sz="2500" b="1" kern="0" spc="-12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 </a:t>
            </a:r>
            <a:r>
              <a:rPr lang="en-US" altLang="ko-KR" sz="2500" b="1" kern="0" spc="-12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RPC Files</a:t>
            </a:r>
            <a:endParaRPr lang="ko-KR" altLang="en-US" sz="2000" b="1" kern="0" spc="-120" dirty="0">
              <a:gradFill>
                <a:gsLst>
                  <a:gs pos="100000">
                    <a:srgbClr val="0070C0"/>
                  </a:gs>
                  <a:gs pos="0">
                    <a:srgbClr val="1F497D">
                      <a:lumMod val="75000"/>
                    </a:srgbClr>
                  </a:gs>
                </a:gsLst>
                <a:lin ang="5400000" scaled="0"/>
              </a:gradFill>
              <a:cs typeface="Arial" panose="020B0604020202020204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507739"/>
              </p:ext>
            </p:extLst>
          </p:nvPr>
        </p:nvGraphicFramePr>
        <p:xfrm>
          <a:off x="655289" y="1007854"/>
          <a:ext cx="8653587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519">
                  <a:extLst>
                    <a:ext uri="{9D8B030D-6E8A-4147-A177-3AD203B41FA5}">
                      <a16:colId xmlns:a16="http://schemas.microsoft.com/office/drawing/2014/main" val="2975959632"/>
                    </a:ext>
                  </a:extLst>
                </a:gridCol>
                <a:gridCol w="1793630">
                  <a:extLst>
                    <a:ext uri="{9D8B030D-6E8A-4147-A177-3AD203B41FA5}">
                      <a16:colId xmlns:a16="http://schemas.microsoft.com/office/drawing/2014/main" val="977378301"/>
                    </a:ext>
                  </a:extLst>
                </a:gridCol>
                <a:gridCol w="5009438">
                  <a:extLst>
                    <a:ext uri="{9D8B030D-6E8A-4147-A177-3AD203B41FA5}">
                      <a16:colId xmlns:a16="http://schemas.microsoft.com/office/drawing/2014/main" val="2856972628"/>
                    </a:ext>
                  </a:extLst>
                </a:gridCol>
              </a:tblGrid>
              <a:tr h="204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Source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Functions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08081"/>
                  </a:ext>
                </a:extLst>
              </a:tr>
              <a:tr h="2048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RPC Blockchain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rpc_bc.cpp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RPC </a:t>
                      </a:r>
                      <a:r>
                        <a:rPr lang="ko-KR" altLang="en-US" dirty="0" smtClean="0"/>
                        <a:t>블록체인 함수들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326338"/>
                  </a:ext>
                </a:extLst>
              </a:tr>
              <a:tr h="2048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RPC Control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rpc_ctl.cpp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RPC </a:t>
                      </a:r>
                      <a:r>
                        <a:rPr lang="ko-KR" altLang="en-US" dirty="0" smtClean="0"/>
                        <a:t>제어 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3627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RPC Generating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rpc_util.cpp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CPU </a:t>
                      </a:r>
                      <a:r>
                        <a:rPr lang="ko-KR" altLang="en-US" dirty="0" smtClean="0"/>
                        <a:t>채굴 관련 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5282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RPC Mining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rpc_mine.cpp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마이닝</a:t>
                      </a:r>
                      <a:r>
                        <a:rPr lang="ko-KR" altLang="en-US" dirty="0" smtClean="0"/>
                        <a:t> 관련 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607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RPC 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rpc_net.cpp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네트워크 관련 기능들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555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RPC Utility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rpc_util.cpp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메시지 검증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수수료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우선 순위 평가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4945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RPC Wallet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rpc_wallet.cpp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Wallet </a:t>
                      </a:r>
                      <a:r>
                        <a:rPr lang="ko-KR" altLang="en-US" dirty="0" smtClean="0"/>
                        <a:t>송금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조회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수신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잔액 등의 기능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Key </a:t>
                      </a:r>
                      <a:r>
                        <a:rPr lang="ko-KR" altLang="en-US" dirty="0" smtClean="0"/>
                        <a:t>관리 기능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주소 관리 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6843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RPC Grant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rpc_grant.cpp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connect, send, receive, mine, admin, activate</a:t>
                      </a:r>
                      <a:endParaRPr lang="ko-KR" altLang="en-US" dirty="0" smtClean="0"/>
                    </a:p>
                    <a:p>
                      <a:pPr latinLnBrk="1"/>
                      <a:r>
                        <a:rPr lang="en-US" altLang="ko-KR" dirty="0" smtClean="0"/>
                        <a:t>STREAM: write, </a:t>
                      </a:r>
                      <a:r>
                        <a:rPr lang="en-US" altLang="ko-KR" dirty="0" err="1" smtClean="0"/>
                        <a:t>getstatus</a:t>
                      </a:r>
                      <a:r>
                        <a:rPr lang="en-US" altLang="ko-KR" dirty="0" smtClean="0"/>
                        <a:t>, control, execute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8340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RPC Stream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rpc_stream.cpp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Stream </a:t>
                      </a:r>
                      <a:r>
                        <a:rPr lang="ko-KR" altLang="en-US" dirty="0" smtClean="0"/>
                        <a:t>기능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err="1" smtClean="0"/>
                        <a:t>퍼미션에</a:t>
                      </a:r>
                      <a:r>
                        <a:rPr lang="ko-KR" altLang="en-US" dirty="0" smtClean="0"/>
                        <a:t> 의한 </a:t>
                      </a:r>
                      <a:r>
                        <a:rPr lang="en-US" altLang="ko-KR" dirty="0" smtClean="0"/>
                        <a:t>stream </a:t>
                      </a:r>
                      <a:r>
                        <a:rPr lang="ko-KR" altLang="en-US" dirty="0" smtClean="0"/>
                        <a:t>접근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기록</a:t>
                      </a:r>
                      <a:r>
                        <a:rPr lang="en-US" altLang="ko-KR" dirty="0" smtClean="0"/>
                        <a:t>, Contract </a:t>
                      </a:r>
                      <a:r>
                        <a:rPr lang="ko-KR" altLang="en-US" dirty="0" smtClean="0"/>
                        <a:t>발송 제한 가능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2804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RPC </a:t>
                      </a:r>
                      <a:r>
                        <a:rPr lang="en-US" altLang="ko-KR" dirty="0" err="1" smtClean="0"/>
                        <a:t>Multisig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rpc_msig.cpp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멀티시그</a:t>
                      </a:r>
                      <a:r>
                        <a:rPr lang="ko-KR" altLang="en-US" dirty="0" smtClean="0"/>
                        <a:t> 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3599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RPC Exchange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rpc_xch.cpp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코인</a:t>
                      </a: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토큰 교환 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975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93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03881" y="222719"/>
            <a:ext cx="870499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30325" eaLnBrk="0" latinLnBrk="0" hangingPunct="0">
              <a:spcAft>
                <a:spcPts val="600"/>
              </a:spcAft>
              <a:buSzPct val="100000"/>
              <a:defRPr/>
            </a:pPr>
            <a:r>
              <a:rPr lang="en-US" altLang="ko-KR" sz="2500" b="1" kern="0" spc="-12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C++ SDK</a:t>
            </a:r>
            <a:r>
              <a:rPr lang="ko-KR" altLang="en-US" sz="2500" b="1" kern="0" spc="-120" dirty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 </a:t>
            </a:r>
            <a:r>
              <a:rPr lang="en-US" altLang="ko-KR" sz="2500" b="1" kern="0" spc="-120" dirty="0" smtClean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Files</a:t>
            </a:r>
            <a:endParaRPr lang="ko-KR" altLang="en-US" sz="2000" b="1" kern="0" spc="-120" dirty="0">
              <a:gradFill>
                <a:gsLst>
                  <a:gs pos="100000">
                    <a:srgbClr val="0070C0"/>
                  </a:gs>
                  <a:gs pos="0">
                    <a:srgbClr val="1F497D">
                      <a:lumMod val="75000"/>
                    </a:srgbClr>
                  </a:gs>
                </a:gsLst>
                <a:lin ang="5400000" scaled="0"/>
              </a:gradFill>
              <a:cs typeface="Arial" panose="020B0604020202020204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710250"/>
              </p:ext>
            </p:extLst>
          </p:nvPr>
        </p:nvGraphicFramePr>
        <p:xfrm>
          <a:off x="655289" y="1007854"/>
          <a:ext cx="865358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519">
                  <a:extLst>
                    <a:ext uri="{9D8B030D-6E8A-4147-A177-3AD203B41FA5}">
                      <a16:colId xmlns:a16="http://schemas.microsoft.com/office/drawing/2014/main" val="2975959632"/>
                    </a:ext>
                  </a:extLst>
                </a:gridCol>
                <a:gridCol w="1793630">
                  <a:extLst>
                    <a:ext uri="{9D8B030D-6E8A-4147-A177-3AD203B41FA5}">
                      <a16:colId xmlns:a16="http://schemas.microsoft.com/office/drawing/2014/main" val="977378301"/>
                    </a:ext>
                  </a:extLst>
                </a:gridCol>
                <a:gridCol w="5009438">
                  <a:extLst>
                    <a:ext uri="{9D8B030D-6E8A-4147-A177-3AD203B41FA5}">
                      <a16:colId xmlns:a16="http://schemas.microsoft.com/office/drawing/2014/main" val="2856972628"/>
                    </a:ext>
                  </a:extLst>
                </a:gridCol>
              </a:tblGrid>
              <a:tr h="204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Source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Functions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08081"/>
                  </a:ext>
                </a:extLst>
              </a:tr>
              <a:tr h="2048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Json</a:t>
                      </a:r>
                      <a:r>
                        <a:rPr lang="en-US" altLang="ko-KR" baseline="0" dirty="0" smtClean="0"/>
                        <a:t> Parser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myjson</a:t>
                      </a:r>
                      <a:r>
                        <a:rPr lang="en-US" altLang="ko-KR" dirty="0" smtClean="0"/>
                        <a:t>/json2.c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Simple</a:t>
                      </a:r>
                      <a:r>
                        <a:rPr lang="en-US" altLang="ko-KR" baseline="0" dirty="0" smtClean="0"/>
                        <a:t> JSON parser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326338"/>
                  </a:ext>
                </a:extLst>
              </a:tr>
              <a:tr h="2048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Hash library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lib/*.c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MD5, RC4,</a:t>
                      </a:r>
                      <a:r>
                        <a:rPr lang="en-US" altLang="ko-KR" baseline="0" dirty="0" smtClean="0"/>
                        <a:t> SHA1, SHA256, SHA512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3627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Hash DB 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hashdb.c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Level DB simple</a:t>
                      </a:r>
                      <a:r>
                        <a:rPr lang="en-US" altLang="ko-KR" baseline="0" dirty="0" smtClean="0"/>
                        <a:t> interface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607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Dump</a:t>
                      </a:r>
                      <a:r>
                        <a:rPr lang="en-US" altLang="ko-KR" baseline="0" dirty="0" smtClean="0"/>
                        <a:t> HDAC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dumphdac.c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블록체인의</a:t>
                      </a:r>
                      <a:r>
                        <a:rPr lang="ko-KR" altLang="en-US" dirty="0" smtClean="0"/>
                        <a:t> 블록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tx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덤프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4945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6843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 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test.c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상기 모든 기능에 대한 사용 예제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8340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Makefile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Makefile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전체 </a:t>
                      </a:r>
                      <a:r>
                        <a:rPr lang="ko-KR" altLang="en-US" dirty="0" err="1" smtClean="0"/>
                        <a:t>빌드용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err="1" smtClean="0"/>
                        <a:t>Makefile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280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73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" y="0"/>
            <a:ext cx="9906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1" y="0"/>
            <a:ext cx="9906000" cy="6858000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0" y="2706278"/>
            <a:ext cx="9906001" cy="144544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latin typeface="+mj-ea"/>
              </a:rPr>
              <a:t>Thank You</a:t>
            </a:r>
            <a:endParaRPr lang="ko-KR" altLang="en-US" sz="40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53687" y="6409700"/>
            <a:ext cx="3198311" cy="216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43133" latinLnBrk="0">
              <a:lnSpc>
                <a:spcPct val="90000"/>
              </a:lnSpc>
            </a:pPr>
            <a:r>
              <a:rPr lang="en-US" altLang="ko-KR" sz="894" dirty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copyrightⓒ </a:t>
            </a:r>
            <a:r>
              <a:rPr lang="en-US" altLang="ko-KR" sz="894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2018  </a:t>
            </a:r>
            <a:r>
              <a:rPr lang="en-US" altLang="ko-KR" sz="894" dirty="0" err="1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HyundaiPay</a:t>
            </a:r>
            <a:r>
              <a:rPr lang="en-US" altLang="ko-KR" sz="894" dirty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894" dirty="0" err="1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co.,Ltd</a:t>
            </a:r>
            <a:r>
              <a:rPr lang="en-US" altLang="ko-KR" sz="894" dirty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All Rights Reserved</a:t>
            </a:r>
            <a:endParaRPr lang="ko-KR" altLang="en-US" sz="894" dirty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723F62B-512A-4169-ABF5-000D73E1AD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770" y="6136391"/>
            <a:ext cx="1503178" cy="434545"/>
          </a:xfrm>
          <a:prstGeom prst="rect">
            <a:avLst/>
          </a:prstGeom>
          <a:ln>
            <a:noFill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562" y="1366773"/>
            <a:ext cx="1667108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7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03881" y="222719"/>
            <a:ext cx="870499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30325" eaLnBrk="0" latinLnBrk="0" hangingPunct="0">
              <a:spcAft>
                <a:spcPts val="600"/>
              </a:spcAft>
              <a:buSzPct val="100000"/>
              <a:defRPr/>
            </a:pPr>
            <a:r>
              <a:rPr lang="en-US" altLang="ko-KR" sz="2500" b="1" kern="0" spc="-120" dirty="0" smtClean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Linux Hdac Blockchain Setup</a:t>
            </a:r>
            <a:endParaRPr lang="ko-KR" altLang="en-US" sz="2000" b="1" kern="0" spc="-120" dirty="0">
              <a:gradFill>
                <a:gsLst>
                  <a:gs pos="100000">
                    <a:srgbClr val="0070C0"/>
                  </a:gs>
                  <a:gs pos="0">
                    <a:srgbClr val="1F497D">
                      <a:lumMod val="75000"/>
                    </a:srgbClr>
                  </a:gs>
                </a:gsLst>
                <a:lin ang="5400000" scaled="0"/>
              </a:gradFill>
              <a:cs typeface="Arial" panose="020B0604020202020204" pitchFamily="34" charset="0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05152"/>
              </p:ext>
            </p:extLst>
          </p:nvPr>
        </p:nvGraphicFramePr>
        <p:xfrm>
          <a:off x="603881" y="1017568"/>
          <a:ext cx="8636834" cy="2812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25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Environments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7029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/>
                        <a:t>Virtual Box 5.x (</a:t>
                      </a:r>
                      <a:r>
                        <a:rPr lang="en-US" altLang="ko-KR" dirty="0" smtClean="0">
                          <a:hlinkClick r:id="rId2"/>
                        </a:rPr>
                        <a:t>www.virtualbox.org</a:t>
                      </a:r>
                      <a:r>
                        <a:rPr lang="en-US" altLang="ko-KR" dirty="0" smtClean="0"/>
                        <a:t>)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/>
                        <a:t>Ubuntu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16.x (</a:t>
                      </a:r>
                      <a:r>
                        <a:rPr lang="en-US" altLang="ko-KR" dirty="0" smtClean="0">
                          <a:hlinkClick r:id="rId3"/>
                        </a:rPr>
                        <a:t>http://releases.ubuntu.com/16.04/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285750" indent="-285750" latinLnBrk="1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/>
                        <a:t>Ubuntu</a:t>
                      </a:r>
                      <a:r>
                        <a:rPr lang="en-US" altLang="ko-KR" baseline="0" dirty="0" smtClean="0"/>
                        <a:t> 16.04 </a:t>
                      </a:r>
                      <a:r>
                        <a:rPr lang="ko-KR" altLang="en-US" baseline="0" dirty="0" smtClean="0"/>
                        <a:t>설치 후 첨부된 </a:t>
                      </a:r>
                      <a:r>
                        <a:rPr lang="en-US" altLang="ko-KR" baseline="0" dirty="0" smtClean="0"/>
                        <a:t>config.tar.gz </a:t>
                      </a:r>
                      <a:r>
                        <a:rPr lang="ko-KR" altLang="en-US" baseline="0" dirty="0" smtClean="0"/>
                        <a:t>파일 내의 </a:t>
                      </a:r>
                      <a:r>
                        <a:rPr lang="en-US" altLang="ko-KR" baseline="0" dirty="0" smtClean="0"/>
                        <a:t>init.sh </a:t>
                      </a:r>
                      <a:r>
                        <a:rPr lang="ko-KR" altLang="en-US" baseline="0" dirty="0" smtClean="0"/>
                        <a:t>실행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aseline="0" dirty="0" smtClean="0">
                          <a:sym typeface="Wingdings" panose="05000000000000000000" pitchFamily="2" charset="2"/>
                        </a:rPr>
                        <a:t>C++ SDK</a:t>
                      </a:r>
                      <a:r>
                        <a:rPr lang="ko-KR" altLang="en-US" baseline="0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baseline="0" dirty="0" smtClean="0">
                          <a:sym typeface="Wingdings" panose="05000000000000000000" pitchFamily="2" charset="2"/>
                        </a:rPr>
                        <a:t>, Sample codes (</a:t>
                      </a:r>
                      <a:r>
                        <a:rPr lang="en-US" altLang="ko-KR" baseline="0" dirty="0" err="1" smtClean="0">
                          <a:sym typeface="Wingdings" panose="05000000000000000000" pitchFamily="2" charset="2"/>
                        </a:rPr>
                        <a:t>test.c</a:t>
                      </a:r>
                      <a:r>
                        <a:rPr lang="en-US" altLang="ko-KR" baseline="0" dirty="0" smtClean="0"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285750" indent="-285750" latinLnBrk="1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aseline="0" dirty="0" smtClean="0">
                          <a:sym typeface="Wingdings" panose="05000000000000000000" pitchFamily="2" charset="2"/>
                        </a:rPr>
                        <a:t>JAVA SDK</a:t>
                      </a:r>
                      <a:r>
                        <a:rPr lang="ko-KR" altLang="en-US" baseline="0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baseline="0" dirty="0" smtClean="0">
                          <a:sym typeface="Wingdings" panose="05000000000000000000" pitchFamily="2" charset="2"/>
                        </a:rPr>
                        <a:t>/ API, Hdac Wallet, Sample codes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76450" y="3819525"/>
            <a:ext cx="7275646" cy="25853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ntp</a:t>
            </a:r>
            <a:endParaRPr lang="en-US" altLang="ko-KR" dirty="0" smtClean="0"/>
          </a:p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apt-get update</a:t>
            </a:r>
          </a:p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build-essential </a:t>
            </a:r>
            <a:r>
              <a:rPr lang="en-US" altLang="ko-KR" dirty="0" err="1" smtClean="0"/>
              <a:t>libtool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autotools</a:t>
            </a:r>
            <a:r>
              <a:rPr lang="en-US" altLang="ko-KR" dirty="0" smtClean="0"/>
              <a:t>-dev </a:t>
            </a:r>
            <a:r>
              <a:rPr lang="en-US" altLang="ko-KR" dirty="0" err="1" smtClean="0"/>
              <a:t>automake</a:t>
            </a:r>
            <a:r>
              <a:rPr lang="en-US" altLang="ko-KR" dirty="0" smtClean="0"/>
              <a:t> </a:t>
            </a:r>
          </a:p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</a:t>
            </a:r>
            <a:r>
              <a:rPr lang="en-US" altLang="ko-KR" dirty="0" err="1" smtClean="0"/>
              <a:t>pkg-config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libssl</a:t>
            </a:r>
            <a:r>
              <a:rPr lang="en-US" altLang="ko-KR" dirty="0" smtClean="0"/>
              <a:t>-dev </a:t>
            </a:r>
            <a:r>
              <a:rPr lang="en-US" altLang="ko-KR" dirty="0" err="1" smtClean="0"/>
              <a:t>libevent</a:t>
            </a:r>
            <a:r>
              <a:rPr lang="en-US" altLang="ko-KR" dirty="0" smtClean="0"/>
              <a:t>-dev </a:t>
            </a:r>
            <a:r>
              <a:rPr lang="en-US" altLang="ko-KR" dirty="0" err="1" smtClean="0"/>
              <a:t>bsdmainutils</a:t>
            </a:r>
            <a:endParaRPr lang="en-US" altLang="ko-KR" dirty="0" smtClean="0"/>
          </a:p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</a:t>
            </a:r>
            <a:r>
              <a:rPr lang="en-US" altLang="ko-KR" dirty="0" err="1" smtClean="0"/>
              <a:t>libboost</a:t>
            </a:r>
            <a:r>
              <a:rPr lang="en-US" altLang="ko-KR" dirty="0" smtClean="0"/>
              <a:t>-all-dev</a:t>
            </a:r>
          </a:p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</a:t>
            </a:r>
            <a:r>
              <a:rPr lang="en-US" altLang="ko-KR" dirty="0" err="1" smtClean="0"/>
              <a:t>git</a:t>
            </a:r>
            <a:endParaRPr lang="en-US" altLang="ko-KR" dirty="0" smtClean="0"/>
          </a:p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software-properties-common</a:t>
            </a:r>
          </a:p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add-apt-repository </a:t>
            </a:r>
            <a:r>
              <a:rPr lang="en-US" altLang="ko-KR" dirty="0" err="1" smtClean="0"/>
              <a:t>ppa:bitcoin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bitcoin</a:t>
            </a:r>
            <a:endParaRPr lang="en-US" altLang="ko-KR" dirty="0" smtClean="0"/>
          </a:p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apt-get update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rot="5400000">
            <a:off x="6119813" y="3195637"/>
            <a:ext cx="1228725" cy="158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27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303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396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884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67"/>
          <p:cNvGrpSpPr/>
          <p:nvPr/>
        </p:nvGrpSpPr>
        <p:grpSpPr>
          <a:xfrm>
            <a:off x="1" y="189112"/>
            <a:ext cx="9906000" cy="576063"/>
            <a:chOff x="9525" y="336688"/>
            <a:chExt cx="4102220" cy="558662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12828" y="336688"/>
              <a:ext cx="4098917" cy="558662"/>
            </a:xfrm>
            <a:prstGeom prst="rect">
              <a:avLst/>
            </a:prstGeom>
            <a:gradFill rotWithShape="1">
              <a:gsLst>
                <a:gs pos="833">
                  <a:srgbClr val="FFFFFF">
                    <a:alpha val="0"/>
                  </a:srgbClr>
                </a:gs>
                <a:gs pos="69550">
                  <a:srgbClr val="FFFFFF"/>
                </a:gs>
                <a:gs pos="2500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lin ang="21594000" scaled="0"/>
            </a:gra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0"/>
              </a:lightRig>
            </a:scene3d>
            <a:sp3d>
              <a:bevelT w="0" h="0"/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srgbClr val="FFFF00"/>
                </a:solidFill>
                <a:ea typeface="HY헤드라인M" panose="02030600000101010101" pitchFamily="18" charset="-127"/>
              </a:endParaRPr>
            </a:p>
          </p:txBody>
        </p:sp>
        <p:grpSp>
          <p:nvGrpSpPr>
            <p:cNvPr id="44" name="그룹 70"/>
            <p:cNvGrpSpPr/>
            <p:nvPr/>
          </p:nvGrpSpPr>
          <p:grpSpPr>
            <a:xfrm>
              <a:off x="9525" y="336688"/>
              <a:ext cx="3935812" cy="558662"/>
              <a:chOff x="130761" y="336688"/>
              <a:chExt cx="3814576" cy="558662"/>
            </a:xfrm>
          </p:grpSpPr>
          <p:cxnSp>
            <p:nvCxnSpPr>
              <p:cNvPr id="45" name="직선 연결선 44"/>
              <p:cNvCxnSpPr/>
              <p:nvPr/>
            </p:nvCxnSpPr>
            <p:spPr bwMode="auto">
              <a:xfrm flipH="1">
                <a:off x="130761" y="336688"/>
                <a:ext cx="3814576" cy="0"/>
              </a:xfrm>
              <a:prstGeom prst="line">
                <a:avLst/>
              </a:prstGeom>
              <a:solidFill>
                <a:srgbClr val="0066FF"/>
              </a:solidFill>
              <a:ln w="9525" cap="flat" cmpd="sng" algn="ctr">
                <a:gradFill>
                  <a:gsLst>
                    <a:gs pos="0">
                      <a:srgbClr val="0070C0">
                        <a:alpha val="0"/>
                      </a:srgbClr>
                    </a:gs>
                    <a:gs pos="21000">
                      <a:srgbClr val="0070C0"/>
                    </a:gs>
                    <a:gs pos="79000">
                      <a:srgbClr val="0070C0"/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직선 연결선 45"/>
              <p:cNvCxnSpPr/>
              <p:nvPr/>
            </p:nvCxnSpPr>
            <p:spPr bwMode="auto">
              <a:xfrm flipH="1">
                <a:off x="130761" y="895350"/>
                <a:ext cx="3814576" cy="0"/>
              </a:xfrm>
              <a:prstGeom prst="line">
                <a:avLst/>
              </a:prstGeom>
              <a:solidFill>
                <a:srgbClr val="0066FF"/>
              </a:solidFill>
              <a:ln w="9525" cap="flat" cmpd="sng" algn="ctr">
                <a:gradFill>
                  <a:gsLst>
                    <a:gs pos="0">
                      <a:srgbClr val="0070C0">
                        <a:alpha val="0"/>
                      </a:srgbClr>
                    </a:gs>
                    <a:gs pos="21000">
                      <a:srgbClr val="0070C0"/>
                    </a:gs>
                    <a:gs pos="79000">
                      <a:srgbClr val="0070C0"/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47" name="직사각형 46"/>
          <p:cNvSpPr/>
          <p:nvPr/>
        </p:nvSpPr>
        <p:spPr>
          <a:xfrm>
            <a:off x="603881" y="222719"/>
            <a:ext cx="870499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30325" eaLnBrk="0" latinLnBrk="0" hangingPunct="0">
              <a:spcAft>
                <a:spcPts val="600"/>
              </a:spcAft>
              <a:buSzPct val="100000"/>
              <a:defRPr/>
            </a:pPr>
            <a:r>
              <a:rPr lang="en-US" altLang="ko-KR" sz="2500" b="1" kern="0" spc="-120" dirty="0" smtClean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ea typeface="+mj-ea"/>
                <a:cs typeface="Arial" panose="020B0604020202020204" pitchFamily="34" charset="0"/>
              </a:rPr>
              <a:t>C++ SDK</a:t>
            </a:r>
            <a:r>
              <a:rPr lang="ko-KR" altLang="en-US" sz="2500" b="1" kern="0" spc="-120" dirty="0" smtClean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2500" b="1" kern="0" spc="-120" dirty="0" smtClean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ea typeface="+mj-ea"/>
                <a:cs typeface="Arial" panose="020B0604020202020204" pitchFamily="34" charset="0"/>
              </a:rPr>
              <a:t>Functions</a:t>
            </a:r>
            <a:endParaRPr lang="ko-KR" altLang="en-US" sz="2000" b="1" kern="0" spc="-120" dirty="0">
              <a:gradFill>
                <a:gsLst>
                  <a:gs pos="100000">
                    <a:srgbClr val="0070C0"/>
                  </a:gs>
                  <a:gs pos="0">
                    <a:srgbClr val="1F497D">
                      <a:lumMod val="75000"/>
                    </a:srgbClr>
                  </a:gs>
                </a:gsLst>
                <a:lin ang="5400000" scaled="0"/>
              </a:gradFill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655288" y="1007854"/>
          <a:ext cx="8653587" cy="5428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526">
                  <a:extLst>
                    <a:ext uri="{9D8B030D-6E8A-4147-A177-3AD203B41FA5}">
                      <a16:colId xmlns:a16="http://schemas.microsoft.com/office/drawing/2014/main" val="2975959632"/>
                    </a:ext>
                  </a:extLst>
                </a:gridCol>
                <a:gridCol w="6491061">
                  <a:extLst>
                    <a:ext uri="{9D8B030D-6E8A-4147-A177-3AD203B41FA5}">
                      <a16:colId xmlns:a16="http://schemas.microsoft.com/office/drawing/2014/main" val="2856972628"/>
                    </a:ext>
                  </a:extLst>
                </a:gridCol>
              </a:tblGrid>
              <a:tr h="2048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 smtClean="0"/>
                        <a:t>Source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 smtClean="0"/>
                        <a:t>Functions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08081"/>
                  </a:ext>
                </a:extLst>
              </a:tr>
              <a:tr h="2048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 smtClean="0"/>
                        <a:t>Hdac </a:t>
                      </a:r>
                      <a:r>
                        <a:rPr lang="ko-KR" altLang="en-US" dirty="0" smtClean="0"/>
                        <a:t>연결</a:t>
                      </a:r>
                      <a:endParaRPr lang="en-US" altLang="ko-KR" dirty="0" smtClean="0"/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 err="1" smtClean="0"/>
                        <a:t>hdaclib.c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600" dirty="0" err="1" smtClean="0"/>
                        <a:t>hdac_open</a:t>
                      </a:r>
                      <a:r>
                        <a:rPr lang="en-US" altLang="ko-KR" sz="1600" dirty="0" smtClean="0"/>
                        <a:t>: Hdac </a:t>
                      </a:r>
                      <a:r>
                        <a:rPr lang="ko-KR" altLang="en-US" sz="1600" dirty="0" err="1" smtClean="0"/>
                        <a:t>블록체인과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RPC </a:t>
                      </a:r>
                      <a:r>
                        <a:rPr lang="ko-KR" altLang="en-US" sz="1600" dirty="0" smtClean="0"/>
                        <a:t>연결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600" dirty="0" err="1" smtClean="0"/>
                        <a:t>hdac_close</a:t>
                      </a:r>
                      <a:r>
                        <a:rPr lang="en-US" altLang="ko-KR" sz="1600" dirty="0" smtClean="0"/>
                        <a:t>: RPC </a:t>
                      </a:r>
                      <a:r>
                        <a:rPr lang="ko-KR" altLang="en-US" sz="1600" dirty="0" smtClean="0"/>
                        <a:t>연결 해제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600" dirty="0" err="1" smtClean="0"/>
                        <a:t>hdac_cmd</a:t>
                      </a:r>
                      <a:r>
                        <a:rPr lang="en-US" altLang="ko-KR" sz="1600" dirty="0" smtClean="0"/>
                        <a:t>: RPC </a:t>
                      </a:r>
                      <a:r>
                        <a:rPr lang="ko-KR" altLang="en-US" sz="1600" dirty="0" smtClean="0"/>
                        <a:t>명령을 문자열 형태로 전송 및 실행</a:t>
                      </a:r>
                      <a:endParaRPr lang="en-US" altLang="ko-KR" sz="1600" dirty="0" smtClean="0"/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600" dirty="0" err="1" smtClean="0"/>
                        <a:t>hdac_receipt</a:t>
                      </a:r>
                      <a:r>
                        <a:rPr lang="en-US" altLang="ko-KR" sz="1600" dirty="0" smtClean="0"/>
                        <a:t>: </a:t>
                      </a:r>
                      <a:r>
                        <a:rPr lang="ko-KR" altLang="en-US" sz="1600" dirty="0" smtClean="0"/>
                        <a:t>영수증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en-US" altLang="ko-KR" sz="1600" dirty="0" err="1" smtClean="0"/>
                        <a:t>tx</a:t>
                      </a:r>
                      <a:r>
                        <a:rPr lang="en-US" altLang="ko-KR" sz="1600" dirty="0" smtClean="0"/>
                        <a:t>) </a:t>
                      </a:r>
                      <a:r>
                        <a:rPr lang="ko-KR" altLang="en-US" sz="1600" dirty="0" smtClean="0"/>
                        <a:t>발행 기능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326338"/>
                  </a:ext>
                </a:extLst>
              </a:tr>
              <a:tr h="11978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인증</a:t>
                      </a:r>
                      <a:endParaRPr lang="en-US" altLang="ko-K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auth.c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600" dirty="0" err="1" smtClean="0"/>
                        <a:t>hdac_auth_init</a:t>
                      </a:r>
                      <a:r>
                        <a:rPr lang="en-US" altLang="ko-KR" sz="1600" dirty="0" smtClean="0"/>
                        <a:t>: </a:t>
                      </a:r>
                      <a:r>
                        <a:rPr lang="ko-KR" altLang="en-US" sz="1600" dirty="0" smtClean="0"/>
                        <a:t>인증 초기화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600" dirty="0" err="1" smtClean="0"/>
                        <a:t>hdac_auth_reg</a:t>
                      </a:r>
                      <a:r>
                        <a:rPr lang="en-US" altLang="ko-KR" sz="1600" dirty="0" smtClean="0"/>
                        <a:t>: </a:t>
                      </a:r>
                      <a:r>
                        <a:rPr lang="ko-KR" altLang="en-US" sz="1600" dirty="0" smtClean="0"/>
                        <a:t>인증 정보 등록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600" dirty="0" err="1" smtClean="0"/>
                        <a:t>hdac_auth_test</a:t>
                      </a:r>
                      <a:r>
                        <a:rPr lang="en-US" altLang="ko-KR" sz="1600" dirty="0" smtClean="0"/>
                        <a:t>: </a:t>
                      </a:r>
                      <a:r>
                        <a:rPr lang="ko-KR" altLang="en-US" sz="1600" dirty="0" smtClean="0"/>
                        <a:t>인증 정보 검증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600" dirty="0" err="1" smtClean="0"/>
                        <a:t>hdac_auth_delete</a:t>
                      </a:r>
                      <a:r>
                        <a:rPr lang="en-US" altLang="ko-KR" sz="1600" dirty="0" smtClean="0"/>
                        <a:t>: </a:t>
                      </a:r>
                      <a:r>
                        <a:rPr lang="ko-KR" altLang="en-US" sz="1600" dirty="0" smtClean="0"/>
                        <a:t>인증 정보 삭제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600" dirty="0" smtClean="0"/>
                        <a:t>hdac_auth2_reg: </a:t>
                      </a:r>
                      <a:r>
                        <a:rPr lang="ko-KR" altLang="en-US" sz="1600" dirty="0" smtClean="0"/>
                        <a:t>인증 정보 등록 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다른 방법</a:t>
                      </a:r>
                      <a:r>
                        <a:rPr lang="en-US" altLang="ko-KR" sz="1600" dirty="0" smtClean="0"/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600" dirty="0" smtClean="0"/>
                        <a:t>hdac_auth2_test: </a:t>
                      </a:r>
                      <a:r>
                        <a:rPr lang="ko-KR" altLang="en-US" sz="1600" dirty="0" smtClean="0"/>
                        <a:t>인증 정보 검증</a:t>
                      </a:r>
                    </a:p>
                    <a:p>
                      <a:pPr latinLnBrk="1">
                        <a:lnSpc>
                          <a:spcPct val="120000"/>
                        </a:lnSpc>
                      </a:pPr>
                      <a:r>
                        <a:rPr lang="en-US" altLang="ko-KR" sz="1600" dirty="0" smtClean="0"/>
                        <a:t>hdac_auth2_delete: </a:t>
                      </a:r>
                      <a:r>
                        <a:rPr lang="ko-KR" altLang="en-US" sz="1600" dirty="0" smtClean="0"/>
                        <a:t>인증 정보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362729"/>
                  </a:ext>
                </a:extLst>
              </a:tr>
              <a:tr h="1197864">
                <a:tc>
                  <a:txBody>
                    <a:bodyPr/>
                    <a:lstStyle/>
                    <a:p>
                      <a:pPr indent="127000" algn="ctr" latinLnBrk="1">
                        <a:spcAft>
                          <a:spcPts val="0"/>
                        </a:spcAft>
                      </a:pPr>
                      <a:r>
                        <a:rPr lang="ko-KR" sz="1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송금 </a:t>
                      </a:r>
                      <a:r>
                        <a:rPr 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제한</a:t>
                      </a:r>
                      <a:endParaRPr lang="en-US" altLang="ko-KR" sz="18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ctr" latinLnBrk="1">
                        <a:spcAft>
                          <a:spcPts val="0"/>
                        </a:spcAft>
                      </a:pPr>
                      <a:r>
                        <a:rPr lang="en-US" altLang="ko-KR" sz="18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hdaclib.c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hdac_load_all_send_limit</a:t>
                      </a:r>
                      <a:r>
                        <a:rPr 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등록된 모든 송금 제한 로딩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hdac_get_send_limit</a:t>
                      </a:r>
                      <a:r>
                        <a:rPr 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송금 제한 조회 </a:t>
                      </a:r>
                      <a:r>
                        <a:rPr 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주소별</a:t>
                      </a:r>
                      <a:r>
                        <a:rPr 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hdac_set_send_limit</a:t>
                      </a:r>
                      <a:r>
                        <a:rPr 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송금 제한 설정 </a:t>
                      </a:r>
                      <a:r>
                        <a:rPr 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주소별</a:t>
                      </a:r>
                      <a:r>
                        <a:rPr 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hdac_check_send_stat</a:t>
                      </a:r>
                      <a:r>
                        <a:rPr 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송금 가능 여부 확인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hdac_check_send_stat_asset</a:t>
                      </a:r>
                      <a:r>
                        <a:rPr 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토큰 송금 가능 여부 확인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hdac_cmp_send_limit</a:t>
                      </a:r>
                      <a:r>
                        <a:rPr lang="en-US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sz="1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송금 제한 비교</a:t>
                      </a:r>
                    </a:p>
                  </a:txBody>
                  <a:tcPr marL="68580" marR="68580" marT="71755" marB="71755"/>
                </a:tc>
                <a:extLst>
                  <a:ext uri="{0D108BD9-81ED-4DB2-BD59-A6C34878D82A}">
                    <a16:rowId xmlns:a16="http://schemas.microsoft.com/office/drawing/2014/main" val="1892682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43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67"/>
          <p:cNvGrpSpPr/>
          <p:nvPr/>
        </p:nvGrpSpPr>
        <p:grpSpPr>
          <a:xfrm>
            <a:off x="1" y="189112"/>
            <a:ext cx="9906000" cy="576063"/>
            <a:chOff x="9525" y="336688"/>
            <a:chExt cx="4102220" cy="558662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12828" y="336688"/>
              <a:ext cx="4098917" cy="558662"/>
            </a:xfrm>
            <a:prstGeom prst="rect">
              <a:avLst/>
            </a:prstGeom>
            <a:gradFill rotWithShape="1">
              <a:gsLst>
                <a:gs pos="833">
                  <a:srgbClr val="FFFFFF">
                    <a:alpha val="0"/>
                  </a:srgbClr>
                </a:gs>
                <a:gs pos="69550">
                  <a:srgbClr val="FFFFFF"/>
                </a:gs>
                <a:gs pos="2500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lin ang="21594000" scaled="0"/>
            </a:gra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0"/>
              </a:lightRig>
            </a:scene3d>
            <a:sp3d>
              <a:bevelT w="0" h="0"/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srgbClr val="FFFF00"/>
                </a:solidFill>
                <a:ea typeface="HY헤드라인M" panose="02030600000101010101" pitchFamily="18" charset="-127"/>
              </a:endParaRPr>
            </a:p>
          </p:txBody>
        </p:sp>
        <p:grpSp>
          <p:nvGrpSpPr>
            <p:cNvPr id="44" name="그룹 70"/>
            <p:cNvGrpSpPr/>
            <p:nvPr/>
          </p:nvGrpSpPr>
          <p:grpSpPr>
            <a:xfrm>
              <a:off x="9525" y="336688"/>
              <a:ext cx="3935812" cy="558662"/>
              <a:chOff x="130761" y="336688"/>
              <a:chExt cx="3814576" cy="558662"/>
            </a:xfrm>
          </p:grpSpPr>
          <p:cxnSp>
            <p:nvCxnSpPr>
              <p:cNvPr id="45" name="직선 연결선 44"/>
              <p:cNvCxnSpPr/>
              <p:nvPr/>
            </p:nvCxnSpPr>
            <p:spPr bwMode="auto">
              <a:xfrm flipH="1">
                <a:off x="130761" y="336688"/>
                <a:ext cx="3814576" cy="0"/>
              </a:xfrm>
              <a:prstGeom prst="line">
                <a:avLst/>
              </a:prstGeom>
              <a:solidFill>
                <a:srgbClr val="0066FF"/>
              </a:solidFill>
              <a:ln w="9525" cap="flat" cmpd="sng" algn="ctr">
                <a:gradFill>
                  <a:gsLst>
                    <a:gs pos="0">
                      <a:srgbClr val="0070C0">
                        <a:alpha val="0"/>
                      </a:srgbClr>
                    </a:gs>
                    <a:gs pos="21000">
                      <a:srgbClr val="0070C0"/>
                    </a:gs>
                    <a:gs pos="79000">
                      <a:srgbClr val="0070C0"/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직선 연결선 45"/>
              <p:cNvCxnSpPr/>
              <p:nvPr/>
            </p:nvCxnSpPr>
            <p:spPr bwMode="auto">
              <a:xfrm flipH="1">
                <a:off x="130761" y="895350"/>
                <a:ext cx="3814576" cy="0"/>
              </a:xfrm>
              <a:prstGeom prst="line">
                <a:avLst/>
              </a:prstGeom>
              <a:solidFill>
                <a:srgbClr val="0066FF"/>
              </a:solidFill>
              <a:ln w="9525" cap="flat" cmpd="sng" algn="ctr">
                <a:gradFill>
                  <a:gsLst>
                    <a:gs pos="0">
                      <a:srgbClr val="0070C0">
                        <a:alpha val="0"/>
                      </a:srgbClr>
                    </a:gs>
                    <a:gs pos="21000">
                      <a:srgbClr val="0070C0"/>
                    </a:gs>
                    <a:gs pos="79000">
                      <a:srgbClr val="0070C0"/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47" name="직사각형 46"/>
          <p:cNvSpPr/>
          <p:nvPr/>
        </p:nvSpPr>
        <p:spPr>
          <a:xfrm>
            <a:off x="603881" y="222719"/>
            <a:ext cx="870499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30325" eaLnBrk="0" latinLnBrk="0" hangingPunct="0">
              <a:spcAft>
                <a:spcPts val="600"/>
              </a:spcAft>
              <a:buSzPct val="100000"/>
              <a:defRPr/>
            </a:pPr>
            <a:r>
              <a:rPr lang="en-US" altLang="ko-KR" sz="2500" b="1" kern="0" spc="-120" dirty="0" smtClean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ea typeface="+mj-ea"/>
                <a:cs typeface="Arial" panose="020B0604020202020204" pitchFamily="34" charset="0"/>
              </a:rPr>
              <a:t>C++ SDK</a:t>
            </a:r>
            <a:r>
              <a:rPr lang="ko-KR" altLang="en-US" sz="2500" b="1" kern="0" spc="-120" dirty="0" smtClean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2500" b="1" kern="0" spc="-120" dirty="0" smtClean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ea typeface="+mj-ea"/>
                <a:cs typeface="Arial" panose="020B0604020202020204" pitchFamily="34" charset="0"/>
              </a:rPr>
              <a:t>Functions</a:t>
            </a:r>
            <a:endParaRPr lang="ko-KR" altLang="en-US" sz="2000" b="1" kern="0" spc="-120" dirty="0">
              <a:gradFill>
                <a:gsLst>
                  <a:gs pos="100000">
                    <a:srgbClr val="0070C0"/>
                  </a:gs>
                  <a:gs pos="0">
                    <a:srgbClr val="1F497D">
                      <a:lumMod val="75000"/>
                    </a:srgbClr>
                  </a:gs>
                </a:gsLst>
                <a:lin ang="5400000" scaled="0"/>
              </a:gradFill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655288" y="1007854"/>
          <a:ext cx="8653587" cy="5109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526">
                  <a:extLst>
                    <a:ext uri="{9D8B030D-6E8A-4147-A177-3AD203B41FA5}">
                      <a16:colId xmlns:a16="http://schemas.microsoft.com/office/drawing/2014/main" val="2975959632"/>
                    </a:ext>
                  </a:extLst>
                </a:gridCol>
                <a:gridCol w="6491061">
                  <a:extLst>
                    <a:ext uri="{9D8B030D-6E8A-4147-A177-3AD203B41FA5}">
                      <a16:colId xmlns:a16="http://schemas.microsoft.com/office/drawing/2014/main" val="2856972628"/>
                    </a:ext>
                  </a:extLst>
                </a:gridCol>
              </a:tblGrid>
              <a:tr h="2048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 smtClean="0"/>
                        <a:t>Source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 smtClean="0"/>
                        <a:t>Functions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08081"/>
                  </a:ext>
                </a:extLst>
              </a:tr>
              <a:tr h="204829">
                <a:tc>
                  <a:txBody>
                    <a:bodyPr/>
                    <a:lstStyle/>
                    <a:p>
                      <a:pPr indent="127000" algn="ctr" latinLnBrk="1">
                        <a:spcAft>
                          <a:spcPts val="0"/>
                        </a:spcAft>
                      </a:pPr>
                      <a:r>
                        <a:rPr lang="ko-KR" sz="1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문서 원본 </a:t>
                      </a:r>
                      <a:r>
                        <a:rPr 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증명</a:t>
                      </a:r>
                      <a:endParaRPr lang="en-US" altLang="ko-KR" sz="18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ctr" latinLnBrk="1">
                        <a:spcAft>
                          <a:spcPts val="0"/>
                        </a:spcAft>
                      </a:pPr>
                      <a:r>
                        <a:rPr lang="en-US" altLang="ko-KR" sz="18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doc_cert.c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hdac_cert_doc_reg: </a:t>
                      </a:r>
                      <a:r>
                        <a:rPr lang="ko-KR" sz="1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문서 정보 등록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hdac_cert_doc_find: </a:t>
                      </a:r>
                      <a:r>
                        <a:rPr lang="ko-KR" sz="1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문서 정보 검색</a:t>
                      </a:r>
                    </a:p>
                  </a:txBody>
                  <a:tcPr marL="68580" marR="68580" marT="71755" marB="71755"/>
                </a:tc>
                <a:extLst>
                  <a:ext uri="{0D108BD9-81ED-4DB2-BD59-A6C34878D82A}">
                    <a16:rowId xmlns:a16="http://schemas.microsoft.com/office/drawing/2014/main" val="3156326338"/>
                  </a:ext>
                </a:extLst>
              </a:tr>
              <a:tr h="204829">
                <a:tc>
                  <a:txBody>
                    <a:bodyPr/>
                    <a:lstStyle/>
                    <a:p>
                      <a:pPr indent="127000" algn="ctr" latinLnBrk="1">
                        <a:spcAft>
                          <a:spcPts val="0"/>
                        </a:spcAft>
                      </a:pPr>
                      <a:r>
                        <a:rPr lang="ko-KR" sz="1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멀티 </a:t>
                      </a:r>
                      <a:r>
                        <a:rPr lang="ko-KR" sz="18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시그</a:t>
                      </a:r>
                      <a:endParaRPr lang="en-US" altLang="ko-KR" sz="18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ctr" latinLnBrk="1">
                        <a:spcAft>
                          <a:spcPts val="0"/>
                        </a:spcAft>
                      </a:pPr>
                      <a:r>
                        <a:rPr lang="en-US" altLang="ko-KR" sz="18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multisig.c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hdac_multisig</a:t>
                      </a:r>
                      <a:r>
                        <a:rPr lang="en-US" sz="1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sz="1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멀티시그</a:t>
                      </a:r>
                      <a:r>
                        <a:rPr lang="ko-KR" sz="1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최초 사인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hdac_multisig2: </a:t>
                      </a:r>
                      <a:r>
                        <a:rPr lang="ko-KR" sz="1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멀티시그</a:t>
                      </a:r>
                      <a:r>
                        <a:rPr lang="en-US" sz="1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ko-KR" sz="1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번째 </a:t>
                      </a:r>
                      <a:r>
                        <a:rPr lang="ko-KR" altLang="en-US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사인</a:t>
                      </a:r>
                      <a:endParaRPr lang="en-US" altLang="ko-KR" sz="18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hdac_multisig_send</a:t>
                      </a: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altLang="ko-KR" sz="18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멀티시그</a:t>
                      </a: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8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사인 완료 후 송금</a:t>
                      </a:r>
                      <a:endParaRPr lang="ko-KR" altLang="ko-KR" sz="18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extLst>
                  <a:ext uri="{0D108BD9-81ED-4DB2-BD59-A6C34878D82A}">
                    <a16:rowId xmlns:a16="http://schemas.microsoft.com/office/drawing/2014/main" val="1706362729"/>
                  </a:ext>
                </a:extLst>
              </a:tr>
              <a:tr h="204829">
                <a:tc>
                  <a:txBody>
                    <a:bodyPr/>
                    <a:lstStyle/>
                    <a:p>
                      <a:pPr indent="127000" algn="ctr" latinLnBrk="1">
                        <a:spcAft>
                          <a:spcPts val="0"/>
                        </a:spcAft>
                      </a:pPr>
                      <a:r>
                        <a:rPr lang="ko-KR" sz="1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이름</a:t>
                      </a:r>
                      <a:r>
                        <a:rPr lang="en-US" sz="1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ko-KR" sz="1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주소 </a:t>
                      </a:r>
                      <a:r>
                        <a:rPr 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매핑</a:t>
                      </a:r>
                      <a:endParaRPr lang="en-US" altLang="ko-KR" sz="18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ctr" latinLnBrk="1">
                        <a:spcAft>
                          <a:spcPts val="0"/>
                        </a:spcAft>
                      </a:pPr>
                      <a:r>
                        <a:rPr lang="en-US" altLang="ko-KR" sz="18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hdaclib.c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hdac_name_set: </a:t>
                      </a:r>
                      <a:r>
                        <a:rPr lang="ko-KR" sz="1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이름</a:t>
                      </a:r>
                      <a:r>
                        <a:rPr lang="en-US" sz="1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ko-KR" sz="1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주소 매핑 등록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hdac_name_unset: </a:t>
                      </a:r>
                      <a:r>
                        <a:rPr lang="ko-KR" sz="1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이름</a:t>
                      </a:r>
                      <a:r>
                        <a:rPr lang="en-US" sz="1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ko-KR" sz="1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주소 매핑 삭제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hdac_name_get: </a:t>
                      </a:r>
                      <a:r>
                        <a:rPr lang="ko-KR" sz="1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이름</a:t>
                      </a:r>
                      <a:r>
                        <a:rPr lang="en-US" sz="1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sz="1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주소로 주소</a:t>
                      </a:r>
                      <a:r>
                        <a:rPr lang="en-US" sz="1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sz="18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이름 조회</a:t>
                      </a:r>
                    </a:p>
                  </a:txBody>
                  <a:tcPr marL="68580" marR="68580" marT="71755" marB="71755"/>
                </a:tc>
                <a:extLst>
                  <a:ext uri="{0D108BD9-81ED-4DB2-BD59-A6C34878D82A}">
                    <a16:rowId xmlns:a16="http://schemas.microsoft.com/office/drawing/2014/main" val="3619055530"/>
                  </a:ext>
                </a:extLst>
              </a:tr>
              <a:tr h="204829">
                <a:tc>
                  <a:txBody>
                    <a:bodyPr/>
                    <a:lstStyle/>
                    <a:p>
                      <a:pPr indent="127000" algn="ctr" latinLnBrk="1">
                        <a:spcAft>
                          <a:spcPts val="0"/>
                        </a:spcAft>
                      </a:pPr>
                      <a:r>
                        <a:rPr lang="ko-KR" sz="1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사용자</a:t>
                      </a:r>
                      <a:r>
                        <a:rPr lang="en-US" sz="1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ko-KR" sz="1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디바이스</a:t>
                      </a:r>
                    </a:p>
                    <a:p>
                      <a:pPr indent="127000" algn="ctr" latinLnBrk="1">
                        <a:spcAft>
                          <a:spcPts val="0"/>
                        </a:spcAft>
                      </a:pPr>
                      <a:r>
                        <a:rPr 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매핑</a:t>
                      </a:r>
                      <a:endParaRPr lang="en-US" altLang="ko-KR" sz="18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ctr" latinLnBrk="1">
                        <a:spcAft>
                          <a:spcPts val="0"/>
                        </a:spcAft>
                      </a:pPr>
                      <a:r>
                        <a:rPr lang="en-US" altLang="ko-KR" sz="18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contract.c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hdac_map_grant</a:t>
                      </a:r>
                      <a:r>
                        <a:rPr lang="en-US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매핑</a:t>
                      </a: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8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퍼미션</a:t>
                      </a:r>
                      <a:r>
                        <a:rPr lang="ko-KR" altLang="en-US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부여</a:t>
                      </a:r>
                      <a:endParaRPr lang="en-US" altLang="ko-KR" sz="18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hdac_map_add</a:t>
                      </a: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altLang="ko-KR" sz="18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매핑 정보 등록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hdac_map_remove</a:t>
                      </a:r>
                      <a:r>
                        <a:rPr lang="en-US" sz="1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sz="1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매핑 정보 삭제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hdac_map_validate</a:t>
                      </a:r>
                      <a:r>
                        <a:rPr lang="en-US" sz="1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sz="1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매핑 여부 </a:t>
                      </a:r>
                      <a:r>
                        <a:rPr 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확인</a:t>
                      </a:r>
                      <a:endParaRPr lang="en-US" altLang="ko-KR" sz="18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8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hdac_contract_open</a:t>
                      </a: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: Contract </a:t>
                      </a:r>
                      <a:r>
                        <a:rPr lang="ko-KR" altLang="en-US" sz="18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세션 </a:t>
                      </a: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open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Hdac_contract_close</a:t>
                      </a: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: Contract </a:t>
                      </a:r>
                      <a:r>
                        <a:rPr lang="ko-KR" altLang="en-US" sz="18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세션 </a:t>
                      </a: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close</a:t>
                      </a:r>
                      <a:endParaRPr lang="ko-KR" altLang="ko-KR" sz="18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Hdac_contract_send</a:t>
                      </a: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: Contract</a:t>
                      </a:r>
                      <a:r>
                        <a:rPr lang="en-US" altLang="ko-KR" sz="1800" baseline="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800" baseline="0" dirty="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발송</a:t>
                      </a:r>
                      <a:endParaRPr lang="ko-KR" altLang="ko-KR" sz="18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extLst>
                  <a:ext uri="{0D108BD9-81ED-4DB2-BD59-A6C34878D82A}">
                    <a16:rowId xmlns:a16="http://schemas.microsoft.com/office/drawing/2014/main" val="3867684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61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67"/>
          <p:cNvGrpSpPr/>
          <p:nvPr/>
        </p:nvGrpSpPr>
        <p:grpSpPr>
          <a:xfrm>
            <a:off x="1" y="189112"/>
            <a:ext cx="9906000" cy="576063"/>
            <a:chOff x="9525" y="336688"/>
            <a:chExt cx="4102220" cy="558662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12828" y="336688"/>
              <a:ext cx="4098917" cy="558662"/>
            </a:xfrm>
            <a:prstGeom prst="rect">
              <a:avLst/>
            </a:prstGeom>
            <a:gradFill rotWithShape="1">
              <a:gsLst>
                <a:gs pos="833">
                  <a:srgbClr val="FFFFFF">
                    <a:alpha val="0"/>
                  </a:srgbClr>
                </a:gs>
                <a:gs pos="69550">
                  <a:srgbClr val="FFFFFF"/>
                </a:gs>
                <a:gs pos="2500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lin ang="21594000" scaled="0"/>
            </a:gra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0"/>
              </a:lightRig>
            </a:scene3d>
            <a:sp3d>
              <a:bevelT w="0" h="0"/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srgbClr val="FFFF00"/>
                </a:solidFill>
                <a:ea typeface="HY헤드라인M" panose="02030600000101010101" pitchFamily="18" charset="-127"/>
              </a:endParaRPr>
            </a:p>
          </p:txBody>
        </p:sp>
        <p:grpSp>
          <p:nvGrpSpPr>
            <p:cNvPr id="44" name="그룹 70"/>
            <p:cNvGrpSpPr/>
            <p:nvPr/>
          </p:nvGrpSpPr>
          <p:grpSpPr>
            <a:xfrm>
              <a:off x="9525" y="336688"/>
              <a:ext cx="3935812" cy="558662"/>
              <a:chOff x="130761" y="336688"/>
              <a:chExt cx="3814576" cy="558662"/>
            </a:xfrm>
          </p:grpSpPr>
          <p:cxnSp>
            <p:nvCxnSpPr>
              <p:cNvPr id="45" name="직선 연결선 44"/>
              <p:cNvCxnSpPr/>
              <p:nvPr/>
            </p:nvCxnSpPr>
            <p:spPr bwMode="auto">
              <a:xfrm flipH="1">
                <a:off x="130761" y="336688"/>
                <a:ext cx="3814576" cy="0"/>
              </a:xfrm>
              <a:prstGeom prst="line">
                <a:avLst/>
              </a:prstGeom>
              <a:solidFill>
                <a:srgbClr val="0066FF"/>
              </a:solidFill>
              <a:ln w="9525" cap="flat" cmpd="sng" algn="ctr">
                <a:gradFill>
                  <a:gsLst>
                    <a:gs pos="0">
                      <a:srgbClr val="0070C0">
                        <a:alpha val="0"/>
                      </a:srgbClr>
                    </a:gs>
                    <a:gs pos="21000">
                      <a:srgbClr val="0070C0"/>
                    </a:gs>
                    <a:gs pos="79000">
                      <a:srgbClr val="0070C0"/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직선 연결선 45"/>
              <p:cNvCxnSpPr/>
              <p:nvPr/>
            </p:nvCxnSpPr>
            <p:spPr bwMode="auto">
              <a:xfrm flipH="1">
                <a:off x="130761" y="895350"/>
                <a:ext cx="3814576" cy="0"/>
              </a:xfrm>
              <a:prstGeom prst="line">
                <a:avLst/>
              </a:prstGeom>
              <a:solidFill>
                <a:srgbClr val="0066FF"/>
              </a:solidFill>
              <a:ln w="9525" cap="flat" cmpd="sng" algn="ctr">
                <a:gradFill>
                  <a:gsLst>
                    <a:gs pos="0">
                      <a:srgbClr val="0070C0">
                        <a:alpha val="0"/>
                      </a:srgbClr>
                    </a:gs>
                    <a:gs pos="21000">
                      <a:srgbClr val="0070C0"/>
                    </a:gs>
                    <a:gs pos="79000">
                      <a:srgbClr val="0070C0"/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47" name="직사각형 46"/>
          <p:cNvSpPr/>
          <p:nvPr/>
        </p:nvSpPr>
        <p:spPr>
          <a:xfrm>
            <a:off x="603881" y="222719"/>
            <a:ext cx="870499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30325" eaLnBrk="0" latinLnBrk="0" hangingPunct="0">
              <a:spcAft>
                <a:spcPts val="600"/>
              </a:spcAft>
              <a:buSzPct val="100000"/>
              <a:defRPr/>
            </a:pPr>
            <a:r>
              <a:rPr lang="en-US" altLang="ko-KR" sz="2500" b="1" kern="0" spc="-120" dirty="0" smtClean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ea typeface="+mj-ea"/>
                <a:cs typeface="Arial" panose="020B0604020202020204" pitchFamily="34" charset="0"/>
              </a:rPr>
              <a:t>C++ SDK</a:t>
            </a:r>
            <a:r>
              <a:rPr lang="ko-KR" altLang="en-US" sz="2500" b="1" kern="0" spc="-120" dirty="0" smtClean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2500" b="1" kern="0" spc="-120" dirty="0" smtClean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ea typeface="+mj-ea"/>
                <a:cs typeface="Arial" panose="020B0604020202020204" pitchFamily="34" charset="0"/>
              </a:rPr>
              <a:t>Functions</a:t>
            </a:r>
            <a:endParaRPr lang="ko-KR" altLang="en-US" sz="2000" b="1" kern="0" spc="-120" dirty="0">
              <a:gradFill>
                <a:gsLst>
                  <a:gs pos="100000">
                    <a:srgbClr val="0070C0"/>
                  </a:gs>
                  <a:gs pos="0">
                    <a:srgbClr val="1F497D">
                      <a:lumMod val="75000"/>
                    </a:srgbClr>
                  </a:gs>
                </a:gsLst>
                <a:lin ang="5400000" scaled="0"/>
              </a:gradFill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655288" y="1007854"/>
          <a:ext cx="8653587" cy="4953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526">
                  <a:extLst>
                    <a:ext uri="{9D8B030D-6E8A-4147-A177-3AD203B41FA5}">
                      <a16:colId xmlns:a16="http://schemas.microsoft.com/office/drawing/2014/main" val="2975959632"/>
                    </a:ext>
                  </a:extLst>
                </a:gridCol>
                <a:gridCol w="6491061">
                  <a:extLst>
                    <a:ext uri="{9D8B030D-6E8A-4147-A177-3AD203B41FA5}">
                      <a16:colId xmlns:a16="http://schemas.microsoft.com/office/drawing/2014/main" val="2856972628"/>
                    </a:ext>
                  </a:extLst>
                </a:gridCol>
              </a:tblGrid>
              <a:tr h="2048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 smtClean="0"/>
                        <a:t>Source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 smtClean="0"/>
                        <a:t>Functions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08081"/>
                  </a:ext>
                </a:extLst>
              </a:tr>
              <a:tr h="204829">
                <a:tc>
                  <a:txBody>
                    <a:bodyPr/>
                    <a:lstStyle/>
                    <a:p>
                      <a:pPr indent="127000" algn="ctr" latinLnBrk="1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RPC Blockchain</a:t>
                      </a:r>
                    </a:p>
                    <a:p>
                      <a:pPr indent="127000" algn="ctr" latinLnBrk="1"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rpc_bc.cpp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hdac_getbestblockhash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hdac_getblockbyhash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hdac_getblock</a:t>
                      </a:r>
                      <a:endParaRPr lang="ko-KR" sz="18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hdac_getblockchaininfo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hdac_getblockcount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hdac_getblockhash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hdac_getchaintips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hdac_getdifficulty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hdac_getmempoolinfo</a:t>
                      </a:r>
                      <a:endParaRPr lang="ko-KR" sz="18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hdac_getrawmempool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hdac_gettxout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hdac_gettxoutsetinfo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hdac_listassets</a:t>
                      </a:r>
                      <a:endParaRPr lang="ko-KR" sz="18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hdac_listblocks</a:t>
                      </a:r>
                      <a:endParaRPr lang="ko-KR" sz="18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hdac_listpermissions</a:t>
                      </a:r>
                      <a:endParaRPr lang="ko-KR" sz="18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hdac_liststreams</a:t>
                      </a:r>
                      <a:r>
                        <a:rPr lang="en-US" sz="18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extLst>
                  <a:ext uri="{0D108BD9-81ED-4DB2-BD59-A6C34878D82A}">
                    <a16:rowId xmlns:a16="http://schemas.microsoft.com/office/drawing/2014/main" val="3156326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86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67"/>
          <p:cNvGrpSpPr/>
          <p:nvPr/>
        </p:nvGrpSpPr>
        <p:grpSpPr>
          <a:xfrm>
            <a:off x="1" y="189112"/>
            <a:ext cx="9906000" cy="576063"/>
            <a:chOff x="9525" y="336688"/>
            <a:chExt cx="4102220" cy="558662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12828" y="336688"/>
              <a:ext cx="4098917" cy="558662"/>
            </a:xfrm>
            <a:prstGeom prst="rect">
              <a:avLst/>
            </a:prstGeom>
            <a:gradFill rotWithShape="1">
              <a:gsLst>
                <a:gs pos="833">
                  <a:srgbClr val="FFFFFF">
                    <a:alpha val="0"/>
                  </a:srgbClr>
                </a:gs>
                <a:gs pos="69550">
                  <a:srgbClr val="FFFFFF"/>
                </a:gs>
                <a:gs pos="2500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lin ang="21594000" scaled="0"/>
            </a:gra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0"/>
              </a:lightRig>
            </a:scene3d>
            <a:sp3d>
              <a:bevelT w="0" h="0"/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srgbClr val="FFFF00"/>
                </a:solidFill>
                <a:ea typeface="HY헤드라인M" panose="02030600000101010101" pitchFamily="18" charset="-127"/>
              </a:endParaRPr>
            </a:p>
          </p:txBody>
        </p:sp>
        <p:grpSp>
          <p:nvGrpSpPr>
            <p:cNvPr id="44" name="그룹 70"/>
            <p:cNvGrpSpPr/>
            <p:nvPr/>
          </p:nvGrpSpPr>
          <p:grpSpPr>
            <a:xfrm>
              <a:off x="9525" y="336688"/>
              <a:ext cx="3935812" cy="558662"/>
              <a:chOff x="130761" y="336688"/>
              <a:chExt cx="3814576" cy="558662"/>
            </a:xfrm>
          </p:grpSpPr>
          <p:cxnSp>
            <p:nvCxnSpPr>
              <p:cNvPr id="45" name="직선 연결선 44"/>
              <p:cNvCxnSpPr/>
              <p:nvPr/>
            </p:nvCxnSpPr>
            <p:spPr bwMode="auto">
              <a:xfrm flipH="1">
                <a:off x="130761" y="336688"/>
                <a:ext cx="3814576" cy="0"/>
              </a:xfrm>
              <a:prstGeom prst="line">
                <a:avLst/>
              </a:prstGeom>
              <a:solidFill>
                <a:srgbClr val="0066FF"/>
              </a:solidFill>
              <a:ln w="9525" cap="flat" cmpd="sng" algn="ctr">
                <a:gradFill>
                  <a:gsLst>
                    <a:gs pos="0">
                      <a:srgbClr val="0070C0">
                        <a:alpha val="0"/>
                      </a:srgbClr>
                    </a:gs>
                    <a:gs pos="21000">
                      <a:srgbClr val="0070C0"/>
                    </a:gs>
                    <a:gs pos="79000">
                      <a:srgbClr val="0070C0"/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직선 연결선 45"/>
              <p:cNvCxnSpPr/>
              <p:nvPr/>
            </p:nvCxnSpPr>
            <p:spPr bwMode="auto">
              <a:xfrm flipH="1">
                <a:off x="130761" y="895350"/>
                <a:ext cx="3814576" cy="0"/>
              </a:xfrm>
              <a:prstGeom prst="line">
                <a:avLst/>
              </a:prstGeom>
              <a:solidFill>
                <a:srgbClr val="0066FF"/>
              </a:solidFill>
              <a:ln w="9525" cap="flat" cmpd="sng" algn="ctr">
                <a:gradFill>
                  <a:gsLst>
                    <a:gs pos="0">
                      <a:srgbClr val="0070C0">
                        <a:alpha val="0"/>
                      </a:srgbClr>
                    </a:gs>
                    <a:gs pos="21000">
                      <a:srgbClr val="0070C0"/>
                    </a:gs>
                    <a:gs pos="79000">
                      <a:srgbClr val="0070C0"/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47" name="직사각형 46"/>
          <p:cNvSpPr/>
          <p:nvPr/>
        </p:nvSpPr>
        <p:spPr>
          <a:xfrm>
            <a:off x="603881" y="222719"/>
            <a:ext cx="870499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30325" eaLnBrk="0" latinLnBrk="0" hangingPunct="0">
              <a:spcAft>
                <a:spcPts val="600"/>
              </a:spcAft>
              <a:buSzPct val="100000"/>
              <a:defRPr/>
            </a:pPr>
            <a:r>
              <a:rPr lang="en-US" altLang="ko-KR" sz="2500" b="1" kern="0" spc="-120" dirty="0" smtClean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ea typeface="+mj-ea"/>
                <a:cs typeface="Arial" panose="020B0604020202020204" pitchFamily="34" charset="0"/>
              </a:rPr>
              <a:t>C++ SDK</a:t>
            </a:r>
            <a:r>
              <a:rPr lang="ko-KR" altLang="en-US" sz="2500" b="1" kern="0" spc="-120" dirty="0" smtClean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2500" b="1" kern="0" spc="-120" dirty="0" smtClean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ea typeface="+mj-ea"/>
                <a:cs typeface="Arial" panose="020B0604020202020204" pitchFamily="34" charset="0"/>
              </a:rPr>
              <a:t>Functions</a:t>
            </a:r>
            <a:endParaRPr lang="ko-KR" altLang="en-US" sz="2000" b="1" kern="0" spc="-120" dirty="0">
              <a:gradFill>
                <a:gsLst>
                  <a:gs pos="100000">
                    <a:srgbClr val="0070C0"/>
                  </a:gs>
                  <a:gs pos="0">
                    <a:srgbClr val="1F497D">
                      <a:lumMod val="75000"/>
                    </a:srgbClr>
                  </a:gs>
                </a:gsLst>
                <a:lin ang="5400000" scaled="0"/>
              </a:gradFill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655288" y="1007854"/>
          <a:ext cx="8653587" cy="4822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526">
                  <a:extLst>
                    <a:ext uri="{9D8B030D-6E8A-4147-A177-3AD203B41FA5}">
                      <a16:colId xmlns:a16="http://schemas.microsoft.com/office/drawing/2014/main" val="2975959632"/>
                    </a:ext>
                  </a:extLst>
                </a:gridCol>
                <a:gridCol w="6491061">
                  <a:extLst>
                    <a:ext uri="{9D8B030D-6E8A-4147-A177-3AD203B41FA5}">
                      <a16:colId xmlns:a16="http://schemas.microsoft.com/office/drawing/2014/main" val="2856972628"/>
                    </a:ext>
                  </a:extLst>
                </a:gridCol>
              </a:tblGrid>
              <a:tr h="2048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 smtClean="0"/>
                        <a:t>Source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 smtClean="0"/>
                        <a:t>Functions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0808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RPC Control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rpc_ctl.cpp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hdac_clearmempool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hdac_getblockchainparams</a:t>
                      </a:r>
                      <a:endParaRPr lang="ko-KR" sz="18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hdac_getinfo</a:t>
                      </a:r>
                      <a:endParaRPr lang="ko-KR" sz="18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hdac_getruntimeparams</a:t>
                      </a:r>
                      <a:endParaRPr lang="ko-KR" sz="18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hdac_pause_task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hdac_resume_task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hdac_setlastblockbyhash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hdac_setlastblock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hdac_setruntimeparam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extLst>
                  <a:ext uri="{0D108BD9-81ED-4DB2-BD59-A6C34878D82A}">
                    <a16:rowId xmlns:a16="http://schemas.microsoft.com/office/drawing/2014/main" val="315632633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RPC Mining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rpc_mine.cpp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8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hdac_getgenerate</a:t>
                      </a:r>
                      <a:endParaRPr lang="ko-KR" altLang="ko-KR" sz="18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8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hdac_gethashespersec</a:t>
                      </a:r>
                      <a:endParaRPr lang="ko-KR" altLang="ko-KR" sz="18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hdac_getblocktemplate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hdac_getblockwindowsize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hdac_getmininginfo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hdac_getnetworkhashps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extLst>
                  <a:ext uri="{0D108BD9-81ED-4DB2-BD59-A6C34878D82A}">
                    <a16:rowId xmlns:a16="http://schemas.microsoft.com/office/drawing/2014/main" val="3605981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68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67"/>
          <p:cNvGrpSpPr/>
          <p:nvPr/>
        </p:nvGrpSpPr>
        <p:grpSpPr>
          <a:xfrm>
            <a:off x="1" y="189112"/>
            <a:ext cx="9906000" cy="576063"/>
            <a:chOff x="9525" y="336688"/>
            <a:chExt cx="4102220" cy="558662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12828" y="336688"/>
              <a:ext cx="4098917" cy="558662"/>
            </a:xfrm>
            <a:prstGeom prst="rect">
              <a:avLst/>
            </a:prstGeom>
            <a:gradFill rotWithShape="1">
              <a:gsLst>
                <a:gs pos="833">
                  <a:srgbClr val="FFFFFF">
                    <a:alpha val="0"/>
                  </a:srgbClr>
                </a:gs>
                <a:gs pos="69550">
                  <a:srgbClr val="FFFFFF"/>
                </a:gs>
                <a:gs pos="2500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lin ang="21594000" scaled="0"/>
            </a:gra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0"/>
              </a:lightRig>
            </a:scene3d>
            <a:sp3d>
              <a:bevelT w="0" h="0"/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srgbClr val="FFFF00"/>
                </a:solidFill>
                <a:ea typeface="HY헤드라인M" panose="02030600000101010101" pitchFamily="18" charset="-127"/>
              </a:endParaRPr>
            </a:p>
          </p:txBody>
        </p:sp>
        <p:grpSp>
          <p:nvGrpSpPr>
            <p:cNvPr id="44" name="그룹 70"/>
            <p:cNvGrpSpPr/>
            <p:nvPr/>
          </p:nvGrpSpPr>
          <p:grpSpPr>
            <a:xfrm>
              <a:off x="9525" y="336688"/>
              <a:ext cx="3935812" cy="558662"/>
              <a:chOff x="130761" y="336688"/>
              <a:chExt cx="3814576" cy="558662"/>
            </a:xfrm>
          </p:grpSpPr>
          <p:cxnSp>
            <p:nvCxnSpPr>
              <p:cNvPr id="45" name="직선 연결선 44"/>
              <p:cNvCxnSpPr/>
              <p:nvPr/>
            </p:nvCxnSpPr>
            <p:spPr bwMode="auto">
              <a:xfrm flipH="1">
                <a:off x="130761" y="336688"/>
                <a:ext cx="3814576" cy="0"/>
              </a:xfrm>
              <a:prstGeom prst="line">
                <a:avLst/>
              </a:prstGeom>
              <a:solidFill>
                <a:srgbClr val="0066FF"/>
              </a:solidFill>
              <a:ln w="9525" cap="flat" cmpd="sng" algn="ctr">
                <a:gradFill>
                  <a:gsLst>
                    <a:gs pos="0">
                      <a:srgbClr val="0070C0">
                        <a:alpha val="0"/>
                      </a:srgbClr>
                    </a:gs>
                    <a:gs pos="21000">
                      <a:srgbClr val="0070C0"/>
                    </a:gs>
                    <a:gs pos="79000">
                      <a:srgbClr val="0070C0"/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직선 연결선 45"/>
              <p:cNvCxnSpPr/>
              <p:nvPr/>
            </p:nvCxnSpPr>
            <p:spPr bwMode="auto">
              <a:xfrm flipH="1">
                <a:off x="130761" y="895350"/>
                <a:ext cx="3814576" cy="0"/>
              </a:xfrm>
              <a:prstGeom prst="line">
                <a:avLst/>
              </a:prstGeom>
              <a:solidFill>
                <a:srgbClr val="0066FF"/>
              </a:solidFill>
              <a:ln w="9525" cap="flat" cmpd="sng" algn="ctr">
                <a:gradFill>
                  <a:gsLst>
                    <a:gs pos="0">
                      <a:srgbClr val="0070C0">
                        <a:alpha val="0"/>
                      </a:srgbClr>
                    </a:gs>
                    <a:gs pos="21000">
                      <a:srgbClr val="0070C0"/>
                    </a:gs>
                    <a:gs pos="79000">
                      <a:srgbClr val="0070C0"/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47" name="직사각형 46"/>
          <p:cNvSpPr/>
          <p:nvPr/>
        </p:nvSpPr>
        <p:spPr>
          <a:xfrm>
            <a:off x="603881" y="222719"/>
            <a:ext cx="870499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30325" eaLnBrk="0" latinLnBrk="0" hangingPunct="0">
              <a:spcAft>
                <a:spcPts val="600"/>
              </a:spcAft>
              <a:buSzPct val="100000"/>
              <a:defRPr/>
            </a:pPr>
            <a:r>
              <a:rPr lang="en-US" altLang="ko-KR" sz="2500" b="1" kern="0" spc="-120" dirty="0" smtClean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ea typeface="+mj-ea"/>
                <a:cs typeface="Arial" panose="020B0604020202020204" pitchFamily="34" charset="0"/>
              </a:rPr>
              <a:t>C++ SDK</a:t>
            </a:r>
            <a:r>
              <a:rPr lang="ko-KR" altLang="en-US" sz="2500" b="1" kern="0" spc="-120" dirty="0" smtClean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2500" b="1" kern="0" spc="-120" dirty="0" smtClean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ea typeface="+mj-ea"/>
                <a:cs typeface="Arial" panose="020B0604020202020204" pitchFamily="34" charset="0"/>
              </a:rPr>
              <a:t>Functions</a:t>
            </a:r>
            <a:endParaRPr lang="ko-KR" altLang="en-US" sz="2000" b="1" kern="0" spc="-120" dirty="0">
              <a:gradFill>
                <a:gsLst>
                  <a:gs pos="100000">
                    <a:srgbClr val="0070C0"/>
                  </a:gs>
                  <a:gs pos="0">
                    <a:srgbClr val="1F497D">
                      <a:lumMod val="75000"/>
                    </a:srgbClr>
                  </a:gs>
                </a:gsLst>
                <a:lin ang="5400000" scaled="0"/>
              </a:gradFill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655288" y="1007854"/>
          <a:ext cx="8653587" cy="3999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526">
                  <a:extLst>
                    <a:ext uri="{9D8B030D-6E8A-4147-A177-3AD203B41FA5}">
                      <a16:colId xmlns:a16="http://schemas.microsoft.com/office/drawing/2014/main" val="2975959632"/>
                    </a:ext>
                  </a:extLst>
                </a:gridCol>
                <a:gridCol w="6491061">
                  <a:extLst>
                    <a:ext uri="{9D8B030D-6E8A-4147-A177-3AD203B41FA5}">
                      <a16:colId xmlns:a16="http://schemas.microsoft.com/office/drawing/2014/main" val="2856972628"/>
                    </a:ext>
                  </a:extLst>
                </a:gridCol>
              </a:tblGrid>
              <a:tr h="2048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 smtClean="0"/>
                        <a:t>Source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 smtClean="0"/>
                        <a:t>Functions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0808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RPC Network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rpc_net.cpp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hdac_addnode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hdac_getaddednodeinfo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hdac_getconnectioncount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hdac_getnettotals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hdac_getnetworkinfo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hdac_getpeerinfo</a:t>
                      </a:r>
                      <a:endParaRPr lang="ko-KR" sz="18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extLst>
                  <a:ext uri="{0D108BD9-81ED-4DB2-BD59-A6C34878D82A}">
                    <a16:rowId xmlns:a16="http://schemas.microsoft.com/office/drawing/2014/main" val="315632633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RPC Utility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rpc_util.cpp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hdac_createkeypairs</a:t>
                      </a:r>
                      <a:endParaRPr lang="ko-KR" sz="18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hdac_createmultisig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hdac_estimatefee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hdac_estimatepriority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hdac_validateaddress</a:t>
                      </a:r>
                      <a:endParaRPr lang="ko-KR" sz="18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b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hdac_verifymessage</a:t>
                      </a:r>
                      <a:endParaRPr lang="ko-KR" sz="18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extLst>
                  <a:ext uri="{0D108BD9-81ED-4DB2-BD59-A6C34878D82A}">
                    <a16:rowId xmlns:a16="http://schemas.microsoft.com/office/drawing/2014/main" val="3605981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74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67"/>
          <p:cNvGrpSpPr/>
          <p:nvPr/>
        </p:nvGrpSpPr>
        <p:grpSpPr>
          <a:xfrm>
            <a:off x="1" y="189112"/>
            <a:ext cx="9906000" cy="576063"/>
            <a:chOff x="9525" y="336688"/>
            <a:chExt cx="4102220" cy="558662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12828" y="336688"/>
              <a:ext cx="4098917" cy="558662"/>
            </a:xfrm>
            <a:prstGeom prst="rect">
              <a:avLst/>
            </a:prstGeom>
            <a:gradFill rotWithShape="1">
              <a:gsLst>
                <a:gs pos="833">
                  <a:srgbClr val="FFFFFF">
                    <a:alpha val="0"/>
                  </a:srgbClr>
                </a:gs>
                <a:gs pos="69550">
                  <a:srgbClr val="FFFFFF"/>
                </a:gs>
                <a:gs pos="2500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lin ang="21594000" scaled="0"/>
            </a:gra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0"/>
              </a:lightRig>
            </a:scene3d>
            <a:sp3d>
              <a:bevelT w="0" h="0"/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srgbClr val="FFFF00"/>
                </a:solidFill>
                <a:ea typeface="HY헤드라인M" panose="02030600000101010101" pitchFamily="18" charset="-127"/>
              </a:endParaRPr>
            </a:p>
          </p:txBody>
        </p:sp>
        <p:grpSp>
          <p:nvGrpSpPr>
            <p:cNvPr id="44" name="그룹 70"/>
            <p:cNvGrpSpPr/>
            <p:nvPr/>
          </p:nvGrpSpPr>
          <p:grpSpPr>
            <a:xfrm>
              <a:off x="9525" y="336688"/>
              <a:ext cx="3935812" cy="558662"/>
              <a:chOff x="130761" y="336688"/>
              <a:chExt cx="3814576" cy="558662"/>
            </a:xfrm>
          </p:grpSpPr>
          <p:cxnSp>
            <p:nvCxnSpPr>
              <p:cNvPr id="45" name="직선 연결선 44"/>
              <p:cNvCxnSpPr/>
              <p:nvPr/>
            </p:nvCxnSpPr>
            <p:spPr bwMode="auto">
              <a:xfrm flipH="1">
                <a:off x="130761" y="336688"/>
                <a:ext cx="3814576" cy="0"/>
              </a:xfrm>
              <a:prstGeom prst="line">
                <a:avLst/>
              </a:prstGeom>
              <a:solidFill>
                <a:srgbClr val="0066FF"/>
              </a:solidFill>
              <a:ln w="9525" cap="flat" cmpd="sng" algn="ctr">
                <a:gradFill>
                  <a:gsLst>
                    <a:gs pos="0">
                      <a:srgbClr val="0070C0">
                        <a:alpha val="0"/>
                      </a:srgbClr>
                    </a:gs>
                    <a:gs pos="21000">
                      <a:srgbClr val="0070C0"/>
                    </a:gs>
                    <a:gs pos="79000">
                      <a:srgbClr val="0070C0"/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직선 연결선 45"/>
              <p:cNvCxnSpPr/>
              <p:nvPr/>
            </p:nvCxnSpPr>
            <p:spPr bwMode="auto">
              <a:xfrm flipH="1">
                <a:off x="130761" y="895350"/>
                <a:ext cx="3814576" cy="0"/>
              </a:xfrm>
              <a:prstGeom prst="line">
                <a:avLst/>
              </a:prstGeom>
              <a:solidFill>
                <a:srgbClr val="0066FF"/>
              </a:solidFill>
              <a:ln w="9525" cap="flat" cmpd="sng" algn="ctr">
                <a:gradFill>
                  <a:gsLst>
                    <a:gs pos="0">
                      <a:srgbClr val="0070C0">
                        <a:alpha val="0"/>
                      </a:srgbClr>
                    </a:gs>
                    <a:gs pos="21000">
                      <a:srgbClr val="0070C0"/>
                    </a:gs>
                    <a:gs pos="79000">
                      <a:srgbClr val="0070C0"/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47" name="직사각형 46"/>
          <p:cNvSpPr/>
          <p:nvPr/>
        </p:nvSpPr>
        <p:spPr>
          <a:xfrm>
            <a:off x="603881" y="222719"/>
            <a:ext cx="870499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30325" eaLnBrk="0" latinLnBrk="0" hangingPunct="0">
              <a:spcAft>
                <a:spcPts val="600"/>
              </a:spcAft>
              <a:buSzPct val="100000"/>
              <a:defRPr/>
            </a:pPr>
            <a:r>
              <a:rPr lang="en-US" altLang="ko-KR" sz="2500" b="1" kern="0" spc="-120" dirty="0" smtClean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ea typeface="+mj-ea"/>
                <a:cs typeface="Arial" panose="020B0604020202020204" pitchFamily="34" charset="0"/>
              </a:rPr>
              <a:t>C++ SDK</a:t>
            </a:r>
            <a:r>
              <a:rPr lang="ko-KR" altLang="en-US" sz="2500" b="1" kern="0" spc="-120" dirty="0" smtClean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2500" b="1" kern="0" spc="-120" dirty="0" smtClean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ea typeface="+mj-ea"/>
                <a:cs typeface="Arial" panose="020B0604020202020204" pitchFamily="34" charset="0"/>
              </a:rPr>
              <a:t>Functions</a:t>
            </a:r>
            <a:endParaRPr lang="ko-KR" altLang="en-US" sz="2000" b="1" kern="0" spc="-120" dirty="0">
              <a:gradFill>
                <a:gsLst>
                  <a:gs pos="100000">
                    <a:srgbClr val="0070C0"/>
                  </a:gs>
                  <a:gs pos="0">
                    <a:srgbClr val="1F497D">
                      <a:lumMod val="75000"/>
                    </a:srgbClr>
                  </a:gs>
                </a:gsLst>
                <a:lin ang="5400000" scaled="0"/>
              </a:gradFill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655288" y="1007854"/>
          <a:ext cx="8653588" cy="5425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526">
                  <a:extLst>
                    <a:ext uri="{9D8B030D-6E8A-4147-A177-3AD203B41FA5}">
                      <a16:colId xmlns:a16="http://schemas.microsoft.com/office/drawing/2014/main" val="2975959632"/>
                    </a:ext>
                  </a:extLst>
                </a:gridCol>
                <a:gridCol w="3245531">
                  <a:extLst>
                    <a:ext uri="{9D8B030D-6E8A-4147-A177-3AD203B41FA5}">
                      <a16:colId xmlns:a16="http://schemas.microsoft.com/office/drawing/2014/main" val="2856972628"/>
                    </a:ext>
                  </a:extLst>
                </a:gridCol>
                <a:gridCol w="3245531">
                  <a:extLst>
                    <a:ext uri="{9D8B030D-6E8A-4147-A177-3AD203B41FA5}">
                      <a16:colId xmlns:a16="http://schemas.microsoft.com/office/drawing/2014/main" val="1905706721"/>
                    </a:ext>
                  </a:extLst>
                </a:gridCol>
              </a:tblGrid>
              <a:tr h="2048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 smtClean="0"/>
                        <a:t>Source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 smtClean="0"/>
                        <a:t>Functions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0808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RPC Wallet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rpc_wallet.cpp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hdac_approvefrom</a:t>
                      </a:r>
                      <a:endParaRPr lang="en-US" altLang="ko-KR" sz="1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hdac_backupwallet</a:t>
                      </a:r>
                      <a:endParaRPr lang="en-US" altLang="ko-KR" sz="1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100" b="1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hdac_combineunspent</a:t>
                      </a:r>
                      <a:endParaRPr lang="en-US" altLang="ko-KR" sz="1100" b="1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hdac_dumpprivkey</a:t>
                      </a:r>
                      <a:endParaRPr lang="en-US" altLang="ko-KR" sz="1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hdac_dumpwallet</a:t>
                      </a:r>
                      <a:endParaRPr lang="en-US" altLang="ko-KR" sz="1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100" b="1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hdac_encryptwallet</a:t>
                      </a:r>
                      <a:endParaRPr lang="en-US" altLang="ko-KR" sz="1100" b="1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100" b="1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hdac_walletpassphrase</a:t>
                      </a:r>
                      <a:endParaRPr lang="en-US" altLang="ko-KR" sz="1100" b="1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100" b="1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hdac_getaddressbalances</a:t>
                      </a:r>
                      <a:endParaRPr lang="en-US" altLang="ko-KR" sz="1100" b="1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100" b="1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hdac_getaddresses</a:t>
                      </a:r>
                      <a:endParaRPr lang="en-US" altLang="ko-KR" sz="1100" b="1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100" b="1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hdac_getaddresstx</a:t>
                      </a:r>
                      <a:endParaRPr lang="en-US" altLang="ko-KR" sz="1100" b="1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hdac_getassetbalances</a:t>
                      </a:r>
                      <a:endParaRPr lang="en-US" altLang="ko-KR" sz="1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hdac_getassettx</a:t>
                      </a:r>
                      <a:endParaRPr lang="en-US" altLang="ko-KR" sz="1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100" b="1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hdac_getbalance</a:t>
                      </a:r>
                      <a:endParaRPr lang="en-US" altLang="ko-KR" sz="1100" b="1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hdac_getmultibalances</a:t>
                      </a:r>
                      <a:endParaRPr lang="en-US" altLang="ko-KR" sz="1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100" b="1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hdac_getnewaddress</a:t>
                      </a:r>
                      <a:endParaRPr lang="en-US" altLang="ko-KR" sz="1100" b="1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hdac_getreceivedbyaddress</a:t>
                      </a:r>
                      <a:endParaRPr lang="en-US" altLang="ko-KR" sz="1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100" b="1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hdac_gettotalbalances</a:t>
                      </a:r>
                      <a:endParaRPr lang="en-US" altLang="ko-KR" sz="1100" b="1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100" b="1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hdac_gettx</a:t>
                      </a:r>
                      <a:endParaRPr lang="en-US" altLang="ko-KR" sz="1100" b="1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100" b="1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hdac_getrawtx</a:t>
                      </a:r>
                      <a:endParaRPr lang="en-US" altLang="ko-KR" sz="1100" b="1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hdac_gettxoutdata</a:t>
                      </a:r>
                      <a:endParaRPr lang="en-US" altLang="ko-KR" sz="1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hdac_getunconfirmedbalance</a:t>
                      </a:r>
                      <a:endParaRPr lang="en-US" altLang="ko-KR" sz="1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hdac_getwalletinfo</a:t>
                      </a:r>
                      <a:endParaRPr lang="en-US" altLang="ko-KR" sz="1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hdac_getwallettx</a:t>
                      </a:r>
                      <a:endParaRPr lang="en-US" altLang="ko-KR" sz="1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100" b="1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hdac_importaddress</a:t>
                      </a:r>
                      <a:endParaRPr lang="en-US" altLang="ko-KR" sz="1100" b="1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hdac_importprivkey</a:t>
                      </a:r>
                      <a:endParaRPr lang="en-US" altLang="ko-KR" sz="1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hdac_importwallet</a:t>
                      </a:r>
                      <a:endParaRPr lang="en-US" altLang="ko-KR" sz="1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100" b="1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hdac_issue</a:t>
                      </a:r>
                      <a:endParaRPr lang="en-US" altLang="ko-KR" sz="1100" b="1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hdac_issuefrom</a:t>
                      </a:r>
                      <a:endParaRPr lang="en-US" altLang="ko-KR" sz="1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hdac_issuemore</a:t>
                      </a:r>
                      <a:endParaRPr lang="ko-KR" altLang="ko-KR" sz="1100" b="1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hdac_issuemorefrom</a:t>
                      </a:r>
                      <a:endParaRPr lang="en-US" altLang="ko-KR" sz="1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hdac_keypoolrefill</a:t>
                      </a:r>
                      <a:endParaRPr lang="en-US" altLang="ko-KR" sz="1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hdac_listaccounts</a:t>
                      </a:r>
                      <a:endParaRPr lang="en-US" altLang="ko-KR" sz="1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hdac_listaddresses</a:t>
                      </a:r>
                      <a:endParaRPr lang="en-US" altLang="ko-KR" sz="1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hdac_listaddressgroupings</a:t>
                      </a:r>
                      <a:endParaRPr lang="en-US" altLang="ko-KR" sz="1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hdac_listaddresstxs</a:t>
                      </a:r>
                      <a:endParaRPr lang="en-US" altLang="ko-KR" sz="1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hdac_listassettxs</a:t>
                      </a:r>
                      <a:endParaRPr lang="en-US" altLang="ko-KR" sz="1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hdac_listlockunspent</a:t>
                      </a:r>
                      <a:endParaRPr lang="en-US" altLang="ko-KR" sz="1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hdac_listsinceblock</a:t>
                      </a:r>
                      <a:endParaRPr lang="en-US" altLang="ko-KR" sz="1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100" b="1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hdac_listtxs</a:t>
                      </a:r>
                      <a:endParaRPr lang="en-US" altLang="ko-KR" sz="1100" b="1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hdac_listunspent</a:t>
                      </a:r>
                      <a:endParaRPr lang="en-US" altLang="ko-KR" sz="1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hdac_listwallettxs</a:t>
                      </a:r>
                      <a:endParaRPr lang="en-US" altLang="ko-KR" sz="1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hdac_lockunspent</a:t>
                      </a:r>
                      <a:endParaRPr lang="en-US" altLang="ko-KR" sz="1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hdac_preparelockunspent</a:t>
                      </a:r>
                      <a:endParaRPr lang="en-US" altLang="ko-KR" sz="1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hdac_preparelockunspentfrom</a:t>
                      </a:r>
                      <a:endParaRPr lang="en-US" altLang="ko-KR" sz="1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hdac_resendwallettxs</a:t>
                      </a:r>
                      <a:endParaRPr lang="en-US" altLang="ko-KR" sz="1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100" b="1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hdac_send</a:t>
                      </a:r>
                      <a:endParaRPr lang="en-US" altLang="ko-KR" sz="1100" b="1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hdac_send_asset</a:t>
                      </a:r>
                      <a:endParaRPr lang="en-US" altLang="ko-KR" sz="1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100" b="1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hdac_sendasset</a:t>
                      </a:r>
                      <a:endParaRPr lang="en-US" altLang="ko-KR" sz="1100" b="1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hdac_sendassetfrom</a:t>
                      </a:r>
                      <a:endParaRPr lang="en-US" altLang="ko-KR" sz="1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100" b="1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hdac_sendfrom</a:t>
                      </a:r>
                      <a:endParaRPr lang="en-US" altLang="ko-KR" sz="1100" b="1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hdac_sendfrom_asset</a:t>
                      </a:r>
                      <a:endParaRPr lang="en-US" altLang="ko-KR" sz="1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100" b="1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hdac_sendwithdata</a:t>
                      </a:r>
                      <a:endParaRPr lang="en-US" altLang="ko-KR" sz="1100" b="1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hdac_sendwithdata_asset</a:t>
                      </a:r>
                      <a:endParaRPr lang="en-US" altLang="ko-KR" sz="1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100" b="1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hdac_sendwithdatafrom</a:t>
                      </a:r>
                      <a:endParaRPr lang="en-US" altLang="ko-KR" sz="1100" b="1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hdac_sendwithdatafrom_asset</a:t>
                      </a:r>
                      <a:endParaRPr lang="en-US" altLang="ko-KR" sz="1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1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hdac_settxfee</a:t>
                      </a:r>
                      <a:endParaRPr lang="en-US" altLang="ko-KR" sz="11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100" b="1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hdac_signmessage</a:t>
                      </a:r>
                      <a:endParaRPr lang="ko-KR" sz="11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extLst>
                  <a:ext uri="{0D108BD9-81ED-4DB2-BD59-A6C34878D82A}">
                    <a16:rowId xmlns:a16="http://schemas.microsoft.com/office/drawing/2014/main" val="3156326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42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67"/>
          <p:cNvGrpSpPr/>
          <p:nvPr/>
        </p:nvGrpSpPr>
        <p:grpSpPr>
          <a:xfrm>
            <a:off x="1" y="189112"/>
            <a:ext cx="9906000" cy="576063"/>
            <a:chOff x="9525" y="336688"/>
            <a:chExt cx="4102220" cy="558662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12828" y="336688"/>
              <a:ext cx="4098917" cy="558662"/>
            </a:xfrm>
            <a:prstGeom prst="rect">
              <a:avLst/>
            </a:prstGeom>
            <a:gradFill rotWithShape="1">
              <a:gsLst>
                <a:gs pos="833">
                  <a:srgbClr val="FFFFFF">
                    <a:alpha val="0"/>
                  </a:srgbClr>
                </a:gs>
                <a:gs pos="69550">
                  <a:srgbClr val="FFFFFF"/>
                </a:gs>
                <a:gs pos="2500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lin ang="21594000" scaled="0"/>
            </a:gra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0"/>
              </a:lightRig>
            </a:scene3d>
            <a:sp3d>
              <a:bevelT w="0" h="0"/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srgbClr val="FFFF00"/>
                </a:solidFill>
                <a:ea typeface="HY헤드라인M" panose="02030600000101010101" pitchFamily="18" charset="-127"/>
              </a:endParaRPr>
            </a:p>
          </p:txBody>
        </p:sp>
        <p:grpSp>
          <p:nvGrpSpPr>
            <p:cNvPr id="44" name="그룹 70"/>
            <p:cNvGrpSpPr/>
            <p:nvPr/>
          </p:nvGrpSpPr>
          <p:grpSpPr>
            <a:xfrm>
              <a:off x="9525" y="336688"/>
              <a:ext cx="3935812" cy="558662"/>
              <a:chOff x="130761" y="336688"/>
              <a:chExt cx="3814576" cy="558662"/>
            </a:xfrm>
          </p:grpSpPr>
          <p:cxnSp>
            <p:nvCxnSpPr>
              <p:cNvPr id="45" name="직선 연결선 44"/>
              <p:cNvCxnSpPr/>
              <p:nvPr/>
            </p:nvCxnSpPr>
            <p:spPr bwMode="auto">
              <a:xfrm flipH="1">
                <a:off x="130761" y="336688"/>
                <a:ext cx="3814576" cy="0"/>
              </a:xfrm>
              <a:prstGeom prst="line">
                <a:avLst/>
              </a:prstGeom>
              <a:solidFill>
                <a:srgbClr val="0066FF"/>
              </a:solidFill>
              <a:ln w="9525" cap="flat" cmpd="sng" algn="ctr">
                <a:gradFill>
                  <a:gsLst>
                    <a:gs pos="0">
                      <a:srgbClr val="0070C0">
                        <a:alpha val="0"/>
                      </a:srgbClr>
                    </a:gs>
                    <a:gs pos="21000">
                      <a:srgbClr val="0070C0"/>
                    </a:gs>
                    <a:gs pos="79000">
                      <a:srgbClr val="0070C0"/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직선 연결선 45"/>
              <p:cNvCxnSpPr/>
              <p:nvPr/>
            </p:nvCxnSpPr>
            <p:spPr bwMode="auto">
              <a:xfrm flipH="1">
                <a:off x="130761" y="895350"/>
                <a:ext cx="3814576" cy="0"/>
              </a:xfrm>
              <a:prstGeom prst="line">
                <a:avLst/>
              </a:prstGeom>
              <a:solidFill>
                <a:srgbClr val="0066FF"/>
              </a:solidFill>
              <a:ln w="9525" cap="flat" cmpd="sng" algn="ctr">
                <a:gradFill>
                  <a:gsLst>
                    <a:gs pos="0">
                      <a:srgbClr val="0070C0">
                        <a:alpha val="0"/>
                      </a:srgbClr>
                    </a:gs>
                    <a:gs pos="21000">
                      <a:srgbClr val="0070C0"/>
                    </a:gs>
                    <a:gs pos="79000">
                      <a:srgbClr val="0070C0"/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47" name="직사각형 46"/>
          <p:cNvSpPr/>
          <p:nvPr/>
        </p:nvSpPr>
        <p:spPr>
          <a:xfrm>
            <a:off x="603881" y="222719"/>
            <a:ext cx="870499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30325" eaLnBrk="0" latinLnBrk="0" hangingPunct="0">
              <a:spcAft>
                <a:spcPts val="600"/>
              </a:spcAft>
              <a:buSzPct val="100000"/>
              <a:defRPr/>
            </a:pPr>
            <a:r>
              <a:rPr lang="en-US" altLang="ko-KR" sz="2500" b="1" kern="0" spc="-120" dirty="0" smtClean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ea typeface="+mj-ea"/>
                <a:cs typeface="Arial" panose="020B0604020202020204" pitchFamily="34" charset="0"/>
              </a:rPr>
              <a:t>C++ SDK</a:t>
            </a:r>
            <a:r>
              <a:rPr lang="ko-KR" altLang="en-US" sz="2500" b="1" kern="0" spc="-120" dirty="0" smtClean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2500" b="1" kern="0" spc="-120" dirty="0" smtClean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ea typeface="+mj-ea"/>
                <a:cs typeface="Arial" panose="020B0604020202020204" pitchFamily="34" charset="0"/>
              </a:rPr>
              <a:t>Functions</a:t>
            </a:r>
            <a:endParaRPr lang="ko-KR" altLang="en-US" sz="2000" b="1" kern="0" spc="-120" dirty="0">
              <a:gradFill>
                <a:gsLst>
                  <a:gs pos="100000">
                    <a:srgbClr val="0070C0"/>
                  </a:gs>
                  <a:gs pos="0">
                    <a:srgbClr val="1F497D">
                      <a:lumMod val="75000"/>
                    </a:srgbClr>
                  </a:gs>
                </a:gsLst>
                <a:lin ang="5400000" scaled="0"/>
              </a:gradFill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655288" y="1007854"/>
          <a:ext cx="8653587" cy="5340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526">
                  <a:extLst>
                    <a:ext uri="{9D8B030D-6E8A-4147-A177-3AD203B41FA5}">
                      <a16:colId xmlns:a16="http://schemas.microsoft.com/office/drawing/2014/main" val="2975959632"/>
                    </a:ext>
                  </a:extLst>
                </a:gridCol>
                <a:gridCol w="6491061">
                  <a:extLst>
                    <a:ext uri="{9D8B030D-6E8A-4147-A177-3AD203B41FA5}">
                      <a16:colId xmlns:a16="http://schemas.microsoft.com/office/drawing/2014/main" val="2856972628"/>
                    </a:ext>
                  </a:extLst>
                </a:gridCol>
              </a:tblGrid>
              <a:tr h="2048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 smtClean="0"/>
                        <a:t>Source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 smtClean="0"/>
                        <a:t>Functions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0808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RPC Grant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rpc_grant.cpp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hdac_grant</a:t>
                      </a:r>
                      <a:endParaRPr lang="ko-KR" sz="16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hdac_grantfrom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hdac_grantwithdata</a:t>
                      </a:r>
                      <a:endParaRPr lang="ko-KR" sz="16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hdac_grantwithdatafrom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hdac_revoke</a:t>
                      </a:r>
                      <a:endParaRPr lang="ko-KR" sz="16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hdac_revokefrom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extLst>
                  <a:ext uri="{0D108BD9-81ED-4DB2-BD59-A6C34878D82A}">
                    <a16:rowId xmlns:a16="http://schemas.microsoft.com/office/drawing/2014/main" val="315632633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RPC Stream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rpc_stream.cpp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hdac_create</a:t>
                      </a:r>
                      <a:endParaRPr lang="ko-KR" sz="16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hdac_createfrom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hdac_getstreamitem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hdac_liststreamblockitems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hdac_liststreamitems</a:t>
                      </a:r>
                      <a:endParaRPr lang="ko-KR" sz="16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hdac_liststreamkeyitems</a:t>
                      </a:r>
                      <a:endParaRPr lang="ko-KR" sz="16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hdac_liststreamkeys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hdac_liststreampublisheritems</a:t>
                      </a:r>
                      <a:endParaRPr lang="ko-KR" sz="16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hdac_liststreampublishers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hdac_publish</a:t>
                      </a:r>
                      <a:endParaRPr lang="ko-KR" sz="16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hdac_publishfrom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hdac_subscribe</a:t>
                      </a:r>
                      <a:endParaRPr lang="ko-KR" sz="16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hdac_unsubscribe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extLst>
                  <a:ext uri="{0D108BD9-81ED-4DB2-BD59-A6C34878D82A}">
                    <a16:rowId xmlns:a16="http://schemas.microsoft.com/office/drawing/2014/main" val="3605981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05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03881" y="222719"/>
            <a:ext cx="870499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30325" eaLnBrk="0" latinLnBrk="0" hangingPunct="0">
              <a:spcAft>
                <a:spcPts val="600"/>
              </a:spcAft>
              <a:buSzPct val="100000"/>
              <a:defRPr/>
            </a:pPr>
            <a:r>
              <a:rPr lang="en-US" altLang="ko-KR" sz="2500" b="1" kern="0" spc="-120" dirty="0" smtClean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Windows Hdac Blockchain Setup</a:t>
            </a:r>
            <a:endParaRPr lang="ko-KR" altLang="en-US" sz="2000" b="1" kern="0" spc="-120" dirty="0">
              <a:gradFill>
                <a:gsLst>
                  <a:gs pos="100000">
                    <a:srgbClr val="0070C0"/>
                  </a:gs>
                  <a:gs pos="0">
                    <a:srgbClr val="1F497D">
                      <a:lumMod val="75000"/>
                    </a:srgbClr>
                  </a:gs>
                </a:gsLst>
                <a:lin ang="5400000" scaled="0"/>
              </a:gradFill>
              <a:cs typeface="Arial" panose="020B0604020202020204" pitchFamily="34" charset="0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82670"/>
              </p:ext>
            </p:extLst>
          </p:nvPr>
        </p:nvGraphicFramePr>
        <p:xfrm>
          <a:off x="603881" y="1017567"/>
          <a:ext cx="8636834" cy="474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61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Environments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7496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/>
                        <a:t>Windows 64bit Desktop</a:t>
                      </a:r>
                      <a:r>
                        <a:rPr lang="en-US" altLang="ko-KR" baseline="0" dirty="0" smtClean="0"/>
                        <a:t> or Server</a:t>
                      </a:r>
                    </a:p>
                    <a:p>
                      <a:pPr marL="285750" indent="-285750" latinLnBrk="1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dirty="0" smtClean="0"/>
                    </a:p>
                    <a:p>
                      <a:pPr marL="285750" indent="-285750" latinLnBrk="1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/>
                        <a:t>“Windows Hdac Binary” </a:t>
                      </a:r>
                      <a:r>
                        <a:rPr lang="ko-KR" altLang="en-US" dirty="0" smtClean="0"/>
                        <a:t>폴더의 내용을 </a:t>
                      </a:r>
                      <a:r>
                        <a:rPr lang="en-US" altLang="ko-KR" dirty="0" smtClean="0"/>
                        <a:t>C:\hdac </a:t>
                      </a:r>
                      <a:r>
                        <a:rPr lang="ko-KR" altLang="en-US" dirty="0" smtClean="0"/>
                        <a:t>폴더로 복사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아래의 배치 파일 실행만으로 블록체인 사용 준비 완료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dirty="0" smtClean="0"/>
                    </a:p>
                    <a:p>
                      <a:pPr marL="285750" indent="-285750" latinLnBrk="1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aseline="0" dirty="0" smtClean="0">
                          <a:sym typeface="Wingdings" panose="05000000000000000000" pitchFamily="2" charset="2"/>
                        </a:rPr>
                        <a:t>C:\hdac\testpubhdac.bat  </a:t>
                      </a:r>
                      <a:r>
                        <a:rPr lang="en-US" altLang="ko-KR" baseline="0" dirty="0" err="1" smtClean="0">
                          <a:sym typeface="Wingdings" panose="05000000000000000000" pitchFamily="2" charset="2"/>
                        </a:rPr>
                        <a:t>Hackathon</a:t>
                      </a:r>
                      <a:r>
                        <a:rPr lang="en-US" altLang="ko-KR" baseline="0" dirty="0" smtClean="0">
                          <a:sym typeface="Wingdings" panose="05000000000000000000" pitchFamily="2" charset="2"/>
                        </a:rPr>
                        <a:t> public mode </a:t>
                      </a:r>
                      <a:r>
                        <a:rPr lang="en-US" altLang="ko-KR" baseline="0" dirty="0" err="1" smtClean="0">
                          <a:sym typeface="Wingdings" panose="05000000000000000000" pitchFamily="2" charset="2"/>
                        </a:rPr>
                        <a:t>testnet</a:t>
                      </a:r>
                      <a:r>
                        <a:rPr lang="en-US" altLang="ko-KR" baseline="0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baseline="0" dirty="0" smtClean="0">
                          <a:sym typeface="Wingdings" panose="05000000000000000000" pitchFamily="2" charset="2"/>
                        </a:rPr>
                        <a:t>연결</a:t>
                      </a:r>
                      <a:endParaRPr lang="en-US" altLang="ko-KR" baseline="0" dirty="0" smtClean="0">
                        <a:sym typeface="Wingdings" panose="05000000000000000000" pitchFamily="2" charset="2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baseline="0" dirty="0" smtClean="0">
                          <a:sym typeface="Wingdings" panose="05000000000000000000" pitchFamily="2" charset="2"/>
                        </a:rPr>
                        <a:t>C:\hdac\testprvhdac.bat  Hackathon private mode </a:t>
                      </a:r>
                      <a:r>
                        <a:rPr lang="en-US" altLang="ko-KR" baseline="0" dirty="0" err="1" smtClean="0">
                          <a:sym typeface="Wingdings" panose="05000000000000000000" pitchFamily="2" charset="2"/>
                        </a:rPr>
                        <a:t>testnet</a:t>
                      </a:r>
                      <a:r>
                        <a:rPr lang="en-US" altLang="ko-KR" baseline="0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baseline="0" dirty="0" smtClean="0">
                          <a:sym typeface="Wingdings" panose="05000000000000000000" pitchFamily="2" charset="2"/>
                        </a:rPr>
                        <a:t>연결</a:t>
                      </a:r>
                      <a:endParaRPr lang="en-US" altLang="ko-KR" baseline="0" dirty="0" smtClean="0">
                        <a:sym typeface="Wingdings" panose="05000000000000000000" pitchFamily="2" charset="2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baseline="0" dirty="0" smtClean="0">
                        <a:sym typeface="Wingdings" panose="05000000000000000000" pitchFamily="2" charset="2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baseline="0" dirty="0" smtClean="0">
                          <a:sym typeface="Wingdings" panose="05000000000000000000" pitchFamily="2" charset="2"/>
                        </a:rPr>
                        <a:t>C:\hdac\newbc.bat  </a:t>
                      </a:r>
                      <a:r>
                        <a:rPr lang="en-US" altLang="ko-KR" baseline="0" dirty="0" err="1" smtClean="0">
                          <a:sym typeface="Wingdings" panose="05000000000000000000" pitchFamily="2" charset="2"/>
                        </a:rPr>
                        <a:t>newbc</a:t>
                      </a:r>
                      <a:r>
                        <a:rPr lang="ko-KR" altLang="en-US" baseline="0" dirty="0" smtClean="0">
                          <a:sym typeface="Wingdings" panose="05000000000000000000" pitchFamily="2" charset="2"/>
                        </a:rPr>
                        <a:t>라는 블록체인 생성</a:t>
                      </a:r>
                      <a:endParaRPr lang="en-US" altLang="ko-KR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8948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ts val="3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27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67"/>
          <p:cNvGrpSpPr/>
          <p:nvPr/>
        </p:nvGrpSpPr>
        <p:grpSpPr>
          <a:xfrm>
            <a:off x="1" y="189112"/>
            <a:ext cx="9906000" cy="576063"/>
            <a:chOff x="9525" y="336688"/>
            <a:chExt cx="4102220" cy="558662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12828" y="336688"/>
              <a:ext cx="4098917" cy="558662"/>
            </a:xfrm>
            <a:prstGeom prst="rect">
              <a:avLst/>
            </a:prstGeom>
            <a:gradFill rotWithShape="1">
              <a:gsLst>
                <a:gs pos="833">
                  <a:srgbClr val="FFFFFF">
                    <a:alpha val="0"/>
                  </a:srgbClr>
                </a:gs>
                <a:gs pos="69550">
                  <a:srgbClr val="FFFFFF"/>
                </a:gs>
                <a:gs pos="2500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lin ang="21594000" scaled="0"/>
            </a:gra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0"/>
              </a:lightRig>
            </a:scene3d>
            <a:sp3d>
              <a:bevelT w="0" h="0"/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srgbClr val="FFFF00"/>
                </a:solidFill>
                <a:ea typeface="HY헤드라인M" panose="02030600000101010101" pitchFamily="18" charset="-127"/>
              </a:endParaRPr>
            </a:p>
          </p:txBody>
        </p:sp>
        <p:grpSp>
          <p:nvGrpSpPr>
            <p:cNvPr id="44" name="그룹 70"/>
            <p:cNvGrpSpPr/>
            <p:nvPr/>
          </p:nvGrpSpPr>
          <p:grpSpPr>
            <a:xfrm>
              <a:off x="9525" y="336688"/>
              <a:ext cx="3935812" cy="558662"/>
              <a:chOff x="130761" y="336688"/>
              <a:chExt cx="3814576" cy="558662"/>
            </a:xfrm>
          </p:grpSpPr>
          <p:cxnSp>
            <p:nvCxnSpPr>
              <p:cNvPr id="45" name="직선 연결선 44"/>
              <p:cNvCxnSpPr/>
              <p:nvPr/>
            </p:nvCxnSpPr>
            <p:spPr bwMode="auto">
              <a:xfrm flipH="1">
                <a:off x="130761" y="336688"/>
                <a:ext cx="3814576" cy="0"/>
              </a:xfrm>
              <a:prstGeom prst="line">
                <a:avLst/>
              </a:prstGeom>
              <a:solidFill>
                <a:srgbClr val="0066FF"/>
              </a:solidFill>
              <a:ln w="9525" cap="flat" cmpd="sng" algn="ctr">
                <a:gradFill>
                  <a:gsLst>
                    <a:gs pos="0">
                      <a:srgbClr val="0070C0">
                        <a:alpha val="0"/>
                      </a:srgbClr>
                    </a:gs>
                    <a:gs pos="21000">
                      <a:srgbClr val="0070C0"/>
                    </a:gs>
                    <a:gs pos="79000">
                      <a:srgbClr val="0070C0"/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직선 연결선 45"/>
              <p:cNvCxnSpPr/>
              <p:nvPr/>
            </p:nvCxnSpPr>
            <p:spPr bwMode="auto">
              <a:xfrm flipH="1">
                <a:off x="130761" y="895350"/>
                <a:ext cx="3814576" cy="0"/>
              </a:xfrm>
              <a:prstGeom prst="line">
                <a:avLst/>
              </a:prstGeom>
              <a:solidFill>
                <a:srgbClr val="0066FF"/>
              </a:solidFill>
              <a:ln w="9525" cap="flat" cmpd="sng" algn="ctr">
                <a:gradFill>
                  <a:gsLst>
                    <a:gs pos="0">
                      <a:srgbClr val="0070C0">
                        <a:alpha val="0"/>
                      </a:srgbClr>
                    </a:gs>
                    <a:gs pos="21000">
                      <a:srgbClr val="0070C0"/>
                    </a:gs>
                    <a:gs pos="79000">
                      <a:srgbClr val="0070C0"/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47" name="직사각형 46"/>
          <p:cNvSpPr/>
          <p:nvPr/>
        </p:nvSpPr>
        <p:spPr>
          <a:xfrm>
            <a:off x="603881" y="222719"/>
            <a:ext cx="870499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30325" eaLnBrk="0" latinLnBrk="0" hangingPunct="0">
              <a:spcAft>
                <a:spcPts val="600"/>
              </a:spcAft>
              <a:buSzPct val="100000"/>
              <a:defRPr/>
            </a:pPr>
            <a:r>
              <a:rPr lang="en-US" altLang="ko-KR" sz="2500" b="1" kern="0" spc="-120" dirty="0" smtClean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ea typeface="+mj-ea"/>
                <a:cs typeface="Arial" panose="020B0604020202020204" pitchFamily="34" charset="0"/>
              </a:rPr>
              <a:t>C++ SDK</a:t>
            </a:r>
            <a:r>
              <a:rPr lang="ko-KR" altLang="en-US" sz="2500" b="1" kern="0" spc="-120" dirty="0" smtClean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2500" b="1" kern="0" spc="-120" dirty="0" smtClean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ea typeface="+mj-ea"/>
                <a:cs typeface="Arial" panose="020B0604020202020204" pitchFamily="34" charset="0"/>
              </a:rPr>
              <a:t>Functions</a:t>
            </a:r>
            <a:endParaRPr lang="ko-KR" altLang="en-US" sz="2000" b="1" kern="0" spc="-120" dirty="0">
              <a:gradFill>
                <a:gsLst>
                  <a:gs pos="100000">
                    <a:srgbClr val="0070C0"/>
                  </a:gs>
                  <a:gs pos="0">
                    <a:srgbClr val="1F497D">
                      <a:lumMod val="75000"/>
                    </a:srgbClr>
                  </a:gs>
                </a:gsLst>
                <a:lin ang="5400000" scaled="0"/>
              </a:gradFill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655288" y="1007854"/>
          <a:ext cx="8653587" cy="3725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526">
                  <a:extLst>
                    <a:ext uri="{9D8B030D-6E8A-4147-A177-3AD203B41FA5}">
                      <a16:colId xmlns:a16="http://schemas.microsoft.com/office/drawing/2014/main" val="2975959632"/>
                    </a:ext>
                  </a:extLst>
                </a:gridCol>
                <a:gridCol w="6491061">
                  <a:extLst>
                    <a:ext uri="{9D8B030D-6E8A-4147-A177-3AD203B41FA5}">
                      <a16:colId xmlns:a16="http://schemas.microsoft.com/office/drawing/2014/main" val="2856972628"/>
                    </a:ext>
                  </a:extLst>
                </a:gridCol>
              </a:tblGrid>
              <a:tr h="2048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 smtClean="0"/>
                        <a:t>Source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 smtClean="0"/>
                        <a:t>Functions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0808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RPC </a:t>
                      </a:r>
                      <a:r>
                        <a:rPr lang="en-US" sz="18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Multisig</a:t>
                      </a:r>
                      <a:endParaRPr lang="en-US" sz="18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rpc_msig.cpp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hdac_addmultisigaddress</a:t>
                      </a:r>
                      <a:endParaRPr lang="en-US" altLang="ko-KR" sz="1800" dirty="0" smtClean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hdac_createrawsendfrom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hdac_signrawtx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hdac_sendrawtx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extLst>
                  <a:ext uri="{0D108BD9-81ED-4DB2-BD59-A6C34878D82A}">
                    <a16:rowId xmlns:a16="http://schemas.microsoft.com/office/drawing/2014/main" val="315632633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RPC Exchange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rpc_xch.cpp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hdac_createrawexchange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hdac_appendrawexchange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hdac_decoderawexchange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hdac_completerawexchange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hdac_decoderawtx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hdac_disablerawtx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hdac_getrawchangeaddress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extLst>
                  <a:ext uri="{0D108BD9-81ED-4DB2-BD59-A6C34878D82A}">
                    <a16:rowId xmlns:a16="http://schemas.microsoft.com/office/drawing/2014/main" val="3605981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91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03881" y="1156571"/>
            <a:ext cx="850495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 smtClean="0"/>
              <a:t>Testhdac</a:t>
            </a:r>
            <a:r>
              <a:rPr lang="en-US" altLang="ko-KR" dirty="0" smtClean="0"/>
              <a:t> </a:t>
            </a:r>
            <a:r>
              <a:rPr lang="ko-KR" altLang="en-US" dirty="0" smtClean="0"/>
              <a:t>블록체인 생성</a:t>
            </a:r>
            <a:endParaRPr lang="en-US" altLang="ko-KR" dirty="0" smtClean="0"/>
          </a:p>
          <a:p>
            <a:r>
              <a:rPr lang="en-US" altLang="ko-KR" dirty="0" smtClean="0"/>
              <a:t>C:\hdac\hdac-util.exe </a:t>
            </a:r>
            <a:r>
              <a:rPr lang="en-US" altLang="ko-KR" dirty="0"/>
              <a:t>-</a:t>
            </a:r>
            <a:r>
              <a:rPr lang="en-US" altLang="ko-KR" dirty="0" err="1"/>
              <a:t>datadir</a:t>
            </a:r>
            <a:r>
              <a:rPr lang="en-US" altLang="ko-KR" dirty="0"/>
              <a:t>=C</a:t>
            </a:r>
            <a:r>
              <a:rPr lang="en-US" altLang="ko-KR" dirty="0" smtClean="0"/>
              <a:t>:\hdac </a:t>
            </a:r>
            <a:r>
              <a:rPr lang="en-US" altLang="ko-KR" dirty="0"/>
              <a:t>create </a:t>
            </a:r>
            <a:r>
              <a:rPr lang="en-US" altLang="ko-KR" dirty="0" err="1" smtClean="0"/>
              <a:t>newbc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 smtClean="0"/>
              <a:t>Testhdac</a:t>
            </a:r>
            <a:r>
              <a:rPr lang="en-US" altLang="ko-KR" dirty="0" smtClean="0"/>
              <a:t> </a:t>
            </a:r>
            <a:r>
              <a:rPr lang="ko-KR" altLang="en-US" dirty="0" smtClean="0"/>
              <a:t>블록체인 가동</a:t>
            </a:r>
            <a:endParaRPr lang="en-US" altLang="ko-KR" dirty="0"/>
          </a:p>
          <a:p>
            <a:r>
              <a:rPr lang="en-US" altLang="ko-KR" sz="1600" dirty="0" smtClean="0"/>
              <a:t>C:\hdac\hdacd.exe </a:t>
            </a:r>
            <a:r>
              <a:rPr lang="en-US" altLang="ko-KR" sz="1600" dirty="0"/>
              <a:t>-</a:t>
            </a:r>
            <a:r>
              <a:rPr lang="en-US" altLang="ko-KR" sz="1600" dirty="0" err="1"/>
              <a:t>datadir</a:t>
            </a:r>
            <a:r>
              <a:rPr lang="en-US" altLang="ko-KR" sz="1600" dirty="0"/>
              <a:t>=c</a:t>
            </a:r>
            <a:r>
              <a:rPr lang="en-US" altLang="ko-KR" sz="1600" dirty="0" smtClean="0"/>
              <a:t>:\hdac </a:t>
            </a:r>
            <a:r>
              <a:rPr lang="en-US" altLang="ko-KR" sz="1600" dirty="0" err="1" smtClean="0"/>
              <a:t>newbc</a:t>
            </a:r>
            <a:r>
              <a:rPr lang="en-US" altLang="ko-KR" sz="1600" dirty="0" smtClean="0"/>
              <a:t> -</a:t>
            </a:r>
            <a:r>
              <a:rPr lang="en-US" altLang="ko-KR" sz="1600" dirty="0"/>
              <a:t>daemon -</a:t>
            </a:r>
            <a:r>
              <a:rPr lang="en-US" altLang="ko-KR" sz="1600" dirty="0" smtClean="0"/>
              <a:t>gen=1 –</a:t>
            </a:r>
            <a:r>
              <a:rPr lang="en-US" altLang="ko-KR" sz="1600" dirty="0" err="1" smtClean="0"/>
              <a:t>miningrequirespeers</a:t>
            </a:r>
            <a:r>
              <a:rPr lang="en-US" altLang="ko-KR" sz="1600" dirty="0" smtClean="0"/>
              <a:t>=0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 smtClean="0"/>
              <a:t>Testhdac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CLI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 smtClean="0"/>
              <a:t>C:\hdac\hdac-cli.exe </a:t>
            </a:r>
            <a:r>
              <a:rPr lang="en-US" altLang="ko-KR" dirty="0"/>
              <a:t>-</a:t>
            </a:r>
            <a:r>
              <a:rPr lang="en-US" altLang="ko-KR" dirty="0" err="1"/>
              <a:t>datadir</a:t>
            </a:r>
            <a:r>
              <a:rPr lang="en-US" altLang="ko-KR" dirty="0"/>
              <a:t>=C</a:t>
            </a:r>
            <a:r>
              <a:rPr lang="en-US" altLang="ko-KR" dirty="0" smtClean="0"/>
              <a:t>:\hdac </a:t>
            </a:r>
            <a:r>
              <a:rPr lang="en-US" altLang="ko-KR" dirty="0" err="1" smtClean="0"/>
              <a:t>newbc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getinfo</a:t>
            </a:r>
            <a:endParaRPr lang="en-US" altLang="ko-KR" dirty="0" smtClean="0"/>
          </a:p>
          <a:p>
            <a:r>
              <a:rPr lang="en-US" altLang="ko-KR" dirty="0" smtClean="0"/>
              <a:t>….</a:t>
            </a:r>
            <a:endParaRPr lang="ko-KR" altLang="en-US" dirty="0"/>
          </a:p>
        </p:txBody>
      </p:sp>
      <p:grpSp>
        <p:nvGrpSpPr>
          <p:cNvPr id="3" name="그룹 67"/>
          <p:cNvGrpSpPr/>
          <p:nvPr/>
        </p:nvGrpSpPr>
        <p:grpSpPr>
          <a:xfrm>
            <a:off x="1" y="189112"/>
            <a:ext cx="9906000" cy="576063"/>
            <a:chOff x="9525" y="336688"/>
            <a:chExt cx="4102220" cy="558662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12828" y="336688"/>
              <a:ext cx="4098917" cy="558662"/>
            </a:xfrm>
            <a:prstGeom prst="rect">
              <a:avLst/>
            </a:prstGeom>
            <a:gradFill rotWithShape="1">
              <a:gsLst>
                <a:gs pos="833">
                  <a:srgbClr val="FFFFFF">
                    <a:alpha val="0"/>
                  </a:srgbClr>
                </a:gs>
                <a:gs pos="69550">
                  <a:srgbClr val="FFFFFF"/>
                </a:gs>
                <a:gs pos="2500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lin ang="21594000" scaled="0"/>
            </a:gra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0"/>
              </a:lightRig>
            </a:scene3d>
            <a:sp3d>
              <a:bevelT w="0" h="0"/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srgbClr val="FFFF00"/>
                </a:solidFill>
                <a:ea typeface="HY헤드라인M" panose="02030600000101010101" pitchFamily="18" charset="-127"/>
              </a:endParaRPr>
            </a:p>
          </p:txBody>
        </p:sp>
        <p:grpSp>
          <p:nvGrpSpPr>
            <p:cNvPr id="5" name="그룹 70"/>
            <p:cNvGrpSpPr/>
            <p:nvPr/>
          </p:nvGrpSpPr>
          <p:grpSpPr>
            <a:xfrm>
              <a:off x="9525" y="336688"/>
              <a:ext cx="3935812" cy="558662"/>
              <a:chOff x="130761" y="336688"/>
              <a:chExt cx="3814576" cy="558662"/>
            </a:xfrm>
          </p:grpSpPr>
          <p:cxnSp>
            <p:nvCxnSpPr>
              <p:cNvPr id="6" name="직선 연결선 5"/>
              <p:cNvCxnSpPr/>
              <p:nvPr/>
            </p:nvCxnSpPr>
            <p:spPr bwMode="auto">
              <a:xfrm flipH="1">
                <a:off x="130761" y="336688"/>
                <a:ext cx="3814576" cy="0"/>
              </a:xfrm>
              <a:prstGeom prst="line">
                <a:avLst/>
              </a:prstGeom>
              <a:solidFill>
                <a:srgbClr val="0066FF"/>
              </a:solidFill>
              <a:ln w="9525" cap="flat" cmpd="sng" algn="ctr">
                <a:gradFill>
                  <a:gsLst>
                    <a:gs pos="0">
                      <a:srgbClr val="0070C0">
                        <a:alpha val="0"/>
                      </a:srgbClr>
                    </a:gs>
                    <a:gs pos="21000">
                      <a:srgbClr val="0070C0"/>
                    </a:gs>
                    <a:gs pos="79000">
                      <a:srgbClr val="0070C0"/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" name="직선 연결선 6"/>
              <p:cNvCxnSpPr/>
              <p:nvPr/>
            </p:nvCxnSpPr>
            <p:spPr bwMode="auto">
              <a:xfrm flipH="1">
                <a:off x="130761" y="895350"/>
                <a:ext cx="3814576" cy="0"/>
              </a:xfrm>
              <a:prstGeom prst="line">
                <a:avLst/>
              </a:prstGeom>
              <a:solidFill>
                <a:srgbClr val="0066FF"/>
              </a:solidFill>
              <a:ln w="9525" cap="flat" cmpd="sng" algn="ctr">
                <a:gradFill>
                  <a:gsLst>
                    <a:gs pos="0">
                      <a:srgbClr val="0070C0">
                        <a:alpha val="0"/>
                      </a:srgbClr>
                    </a:gs>
                    <a:gs pos="21000">
                      <a:srgbClr val="0070C0"/>
                    </a:gs>
                    <a:gs pos="79000">
                      <a:srgbClr val="0070C0"/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8" name="직사각형 7"/>
          <p:cNvSpPr/>
          <p:nvPr/>
        </p:nvSpPr>
        <p:spPr>
          <a:xfrm>
            <a:off x="603881" y="222719"/>
            <a:ext cx="870499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30325" eaLnBrk="0" latinLnBrk="0" hangingPunct="0">
              <a:spcAft>
                <a:spcPts val="600"/>
              </a:spcAft>
              <a:buSzPct val="100000"/>
              <a:defRPr/>
            </a:pPr>
            <a:r>
              <a:rPr lang="en-US" altLang="ko-KR" sz="2500" b="1" kern="0" spc="-120" dirty="0" smtClean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Windows Hdac Blockchain</a:t>
            </a:r>
            <a:endParaRPr lang="ko-KR" altLang="en-US" sz="2000" b="1" kern="0" spc="-120" dirty="0">
              <a:gradFill>
                <a:gsLst>
                  <a:gs pos="100000">
                    <a:srgbClr val="0070C0"/>
                  </a:gs>
                  <a:gs pos="0">
                    <a:srgbClr val="1F497D">
                      <a:lumMod val="75000"/>
                    </a:srgbClr>
                  </a:gs>
                </a:gsLst>
                <a:lin ang="5400000" scaled="0"/>
              </a:gradFill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37012" y="3598768"/>
            <a:ext cx="3605218" cy="2862322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"version" : "0.85.0",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nodeversion</a:t>
            </a:r>
            <a:r>
              <a:rPr lang="en-US" altLang="ko-KR" sz="1200" dirty="0"/>
              <a:t>" : 20000085,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protocolversion</a:t>
            </a:r>
            <a:r>
              <a:rPr lang="en-US" altLang="ko-KR" sz="1200" dirty="0"/>
              <a:t>" : 20000,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chainname</a:t>
            </a:r>
            <a:r>
              <a:rPr lang="en-US" altLang="ko-KR" sz="1200" dirty="0"/>
              <a:t>" : </a:t>
            </a:r>
            <a:r>
              <a:rPr lang="en-US" altLang="ko-KR" sz="1200" dirty="0" smtClean="0"/>
              <a:t>“</a:t>
            </a:r>
            <a:r>
              <a:rPr lang="en-US" altLang="ko-KR" sz="1200" dirty="0" err="1" smtClean="0"/>
              <a:t>testhdac</a:t>
            </a:r>
            <a:r>
              <a:rPr lang="en-US" altLang="ko-KR" sz="1200" dirty="0"/>
              <a:t>",</a:t>
            </a:r>
          </a:p>
          <a:p>
            <a:r>
              <a:rPr lang="en-US" altLang="ko-KR" sz="1200" dirty="0"/>
              <a:t>    "description" : "Hdac is </a:t>
            </a:r>
            <a:r>
              <a:rPr lang="en-US" altLang="ko-KR" sz="1200" dirty="0" smtClean="0"/>
              <a:t>…",</a:t>
            </a:r>
            <a:endParaRPr lang="en-US" altLang="ko-KR" sz="1200" dirty="0"/>
          </a:p>
          <a:p>
            <a:r>
              <a:rPr lang="en-US" altLang="ko-KR" sz="1200" dirty="0"/>
              <a:t>    "protocol" : "</a:t>
            </a:r>
            <a:r>
              <a:rPr lang="en-US" altLang="ko-KR" sz="1200" dirty="0" err="1"/>
              <a:t>hdac</a:t>
            </a:r>
            <a:r>
              <a:rPr lang="en-US" altLang="ko-KR" sz="1200" dirty="0"/>
              <a:t>",</a:t>
            </a:r>
          </a:p>
          <a:p>
            <a:r>
              <a:rPr lang="en-US" altLang="ko-KR" sz="1200" dirty="0"/>
              <a:t>    "port" : 8823,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setupblocks</a:t>
            </a:r>
            <a:r>
              <a:rPr lang="en-US" altLang="ko-KR" sz="1200" dirty="0"/>
              <a:t>" : 60,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nodeaddress</a:t>
            </a:r>
            <a:r>
              <a:rPr lang="en-US" altLang="ko-KR" sz="1200" dirty="0"/>
              <a:t>" : </a:t>
            </a:r>
            <a:r>
              <a:rPr lang="en-US" altLang="ko-KR" sz="1200" dirty="0" smtClean="0"/>
              <a:t>“testhdac@192.168.1.7:8823</a:t>
            </a:r>
            <a:r>
              <a:rPr lang="en-US" altLang="ko-KR" sz="1200" dirty="0"/>
              <a:t>",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burnaddress</a:t>
            </a:r>
            <a:r>
              <a:rPr lang="en-US" altLang="ko-KR" sz="1200" dirty="0"/>
              <a:t>" : "</a:t>
            </a:r>
            <a:r>
              <a:rPr lang="en-US" altLang="ko-KR" sz="1200" dirty="0" smtClean="0"/>
              <a:t>HJX…VarS5i</a:t>
            </a:r>
            <a:r>
              <a:rPr lang="en-US" altLang="ko-KR" sz="1200" dirty="0"/>
              <a:t>",</a:t>
            </a:r>
          </a:p>
          <a:p>
            <a:r>
              <a:rPr lang="en-US" altLang="ko-KR" sz="1200" dirty="0"/>
              <a:t>    "balance" : 2103319713.94422197,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walletversion</a:t>
            </a:r>
            <a:r>
              <a:rPr lang="en-US" altLang="ko-KR" sz="1200" dirty="0"/>
              <a:t>" : 60000,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walletdbversion</a:t>
            </a:r>
            <a:r>
              <a:rPr lang="en-US" altLang="ko-KR" sz="1200" dirty="0"/>
              <a:t>" : 2,</a:t>
            </a:r>
          </a:p>
          <a:p>
            <a:r>
              <a:rPr lang="en-US" altLang="ko-KR" sz="1200" dirty="0" smtClean="0"/>
              <a:t>…</a:t>
            </a:r>
            <a:endParaRPr lang="en-US" altLang="ko-KR" sz="1200" dirty="0"/>
          </a:p>
        </p:txBody>
      </p:sp>
      <p:sp>
        <p:nvSpPr>
          <p:cNvPr id="12" name="사각형 설명선 11"/>
          <p:cNvSpPr/>
          <p:nvPr/>
        </p:nvSpPr>
        <p:spPr>
          <a:xfrm>
            <a:off x="6581777" y="1095374"/>
            <a:ext cx="2886074" cy="723901"/>
          </a:xfrm>
          <a:prstGeom prst="wedgeRectCallout">
            <a:avLst>
              <a:gd name="adj1" fmla="val -62087"/>
              <a:gd name="adj2" fmla="val 110278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 smtClean="0">
                <a:solidFill>
                  <a:schemeClr val="tx1"/>
                </a:solidFill>
                <a:sym typeface="Wingdings" pitchFamily="2" charset="2"/>
              </a:rPr>
              <a:t>ePoW</a:t>
            </a:r>
            <a:r>
              <a:rPr lang="en-US" altLang="ko-KR" sz="1200" dirty="0" smtClean="0">
                <a:solidFill>
                  <a:schemeClr val="tx1"/>
                </a:solidFill>
                <a:sym typeface="Wingdings" pitchFamily="2" charset="2"/>
              </a:rPr>
              <a:t> CPU </a:t>
            </a:r>
            <a:r>
              <a:rPr lang="ko-KR" altLang="en-US" sz="1200" dirty="0" err="1" smtClean="0">
                <a:solidFill>
                  <a:schemeClr val="tx1"/>
                </a:solidFill>
                <a:sym typeface="Wingdings" pitchFamily="2" charset="2"/>
              </a:rPr>
              <a:t>마이닝</a:t>
            </a:r>
            <a:r>
              <a:rPr lang="ko-KR" altLang="en-US" sz="1200" dirty="0" smtClean="0">
                <a:solidFill>
                  <a:schemeClr val="tx1"/>
                </a:solidFill>
                <a:sym typeface="Wingdings" pitchFamily="2" charset="2"/>
              </a:rPr>
              <a:t> 옵션</a:t>
            </a:r>
            <a:endParaRPr lang="en-US" altLang="ko-KR" sz="1200" dirty="0" smtClean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sym typeface="Wingdings" pitchFamily="2" charset="2"/>
              </a:rPr>
              <a:t>params.dat</a:t>
            </a:r>
            <a:r>
              <a:rPr lang="ko-KR" altLang="en-US" sz="1200" dirty="0" smtClean="0">
                <a:solidFill>
                  <a:schemeClr val="tx1"/>
                </a:solidFill>
                <a:sym typeface="Wingdings" pitchFamily="2" charset="2"/>
              </a:rPr>
              <a:t>의 </a:t>
            </a:r>
            <a:r>
              <a:rPr lang="en-US" altLang="ko-KR" sz="1200" dirty="0" err="1" smtClean="0">
                <a:solidFill>
                  <a:schemeClr val="tx1"/>
                </a:solidFill>
                <a:sym typeface="Wingdings" pitchFamily="2" charset="2"/>
              </a:rPr>
              <a:t>pow</a:t>
            </a:r>
            <a:r>
              <a:rPr lang="en-US" altLang="ko-KR" sz="1200" dirty="0" smtClean="0">
                <a:solidFill>
                  <a:schemeClr val="tx1"/>
                </a:solidFill>
                <a:sym typeface="Wingdings" pitchFamily="2" charset="2"/>
              </a:rPr>
              <a:t>-minimum-bits = 18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sym typeface="Wingdings" pitchFamily="2" charset="2"/>
              </a:rPr>
              <a:t>Hash </a:t>
            </a:r>
            <a:r>
              <a:rPr lang="ko-KR" altLang="en-US" sz="1200" dirty="0" smtClean="0">
                <a:solidFill>
                  <a:schemeClr val="tx1"/>
                </a:solidFill>
                <a:sym typeface="Wingdings" pitchFamily="2" charset="2"/>
              </a:rPr>
              <a:t>난이도 조절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13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03881" y="1156571"/>
            <a:ext cx="85049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 smtClean="0"/>
              <a:t>Testhdac</a:t>
            </a:r>
            <a:r>
              <a:rPr lang="en-US" altLang="ko-KR" dirty="0" smtClean="0"/>
              <a:t> </a:t>
            </a:r>
            <a:r>
              <a:rPr lang="ko-KR" altLang="en-US" dirty="0" smtClean="0"/>
              <a:t>블록체인 생성</a:t>
            </a:r>
            <a:endParaRPr lang="en-US" altLang="ko-KR" dirty="0" smtClean="0"/>
          </a:p>
          <a:p>
            <a:r>
              <a:rPr lang="en-US" altLang="ko-KR" dirty="0" smtClean="0"/>
              <a:t>./</a:t>
            </a:r>
            <a:r>
              <a:rPr lang="en-US" altLang="ko-KR" dirty="0" err="1" smtClean="0"/>
              <a:t>hdac-util</a:t>
            </a:r>
            <a:r>
              <a:rPr lang="en-US" altLang="ko-KR" dirty="0" smtClean="0"/>
              <a:t> </a:t>
            </a:r>
            <a:r>
              <a:rPr lang="en-US" altLang="ko-KR" dirty="0"/>
              <a:t>-</a:t>
            </a:r>
            <a:r>
              <a:rPr lang="en-US" altLang="ko-KR" dirty="0" err="1"/>
              <a:t>datadir</a:t>
            </a:r>
            <a:r>
              <a:rPr lang="en-US" altLang="ko-KR" dirty="0" smtClean="0"/>
              <a:t>=~/</a:t>
            </a:r>
            <a:r>
              <a:rPr lang="en-US" altLang="ko-KR" dirty="0" err="1" smtClean="0"/>
              <a:t>hdac</a:t>
            </a:r>
            <a:r>
              <a:rPr lang="en-US" altLang="ko-KR" dirty="0" smtClean="0"/>
              <a:t> </a:t>
            </a:r>
            <a:r>
              <a:rPr lang="en-US" altLang="ko-KR" dirty="0"/>
              <a:t>create </a:t>
            </a:r>
            <a:r>
              <a:rPr lang="en-US" altLang="ko-KR" dirty="0" err="1" smtClean="0"/>
              <a:t>newbc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 smtClean="0"/>
              <a:t>Testhdac</a:t>
            </a:r>
            <a:r>
              <a:rPr lang="en-US" altLang="ko-KR" dirty="0" smtClean="0"/>
              <a:t> </a:t>
            </a:r>
            <a:r>
              <a:rPr lang="ko-KR" altLang="en-US" dirty="0" smtClean="0"/>
              <a:t>블록체인 가동</a:t>
            </a:r>
            <a:endParaRPr lang="en-US" altLang="ko-KR" dirty="0"/>
          </a:p>
          <a:p>
            <a:r>
              <a:rPr lang="en-US" altLang="ko-KR" dirty="0"/>
              <a:t>./</a:t>
            </a:r>
            <a:r>
              <a:rPr lang="en-US" altLang="ko-KR" dirty="0" err="1" smtClean="0"/>
              <a:t>hdac</a:t>
            </a:r>
            <a:r>
              <a:rPr lang="en-US" altLang="ko-KR" dirty="0" err="1"/>
              <a:t>d</a:t>
            </a:r>
            <a:r>
              <a:rPr lang="en-US" altLang="ko-KR" dirty="0" smtClean="0"/>
              <a:t> </a:t>
            </a:r>
            <a:r>
              <a:rPr lang="en-US" altLang="ko-KR" dirty="0"/>
              <a:t>-</a:t>
            </a:r>
            <a:r>
              <a:rPr lang="en-US" altLang="ko-KR" dirty="0" err="1"/>
              <a:t>datadir</a:t>
            </a:r>
            <a:r>
              <a:rPr lang="en-US" altLang="ko-KR" dirty="0" smtClean="0"/>
              <a:t>=~/</a:t>
            </a:r>
            <a:r>
              <a:rPr lang="en-US" altLang="ko-KR" dirty="0" err="1" smtClean="0"/>
              <a:t>hdac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newbc</a:t>
            </a:r>
            <a:r>
              <a:rPr lang="en-US" altLang="ko-KR" dirty="0" smtClean="0"/>
              <a:t> -</a:t>
            </a:r>
            <a:r>
              <a:rPr lang="en-US" altLang="ko-KR" dirty="0"/>
              <a:t>daemon -</a:t>
            </a:r>
            <a:r>
              <a:rPr lang="en-US" altLang="ko-KR" dirty="0" smtClean="0"/>
              <a:t>gen=1  </a:t>
            </a:r>
          </a:p>
          <a:p>
            <a:r>
              <a:rPr lang="en-US" altLang="ko-KR" dirty="0" smtClean="0"/>
              <a:t>–</a:t>
            </a:r>
            <a:r>
              <a:rPr lang="en-US" altLang="ko-KR" dirty="0" err="1" smtClean="0"/>
              <a:t>miningrequirespeers</a:t>
            </a:r>
            <a:r>
              <a:rPr lang="en-US" altLang="ko-KR" dirty="0" smtClean="0"/>
              <a:t>=0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 smtClean="0"/>
              <a:t>Testhdac</a:t>
            </a:r>
            <a:r>
              <a:rPr lang="en-US" altLang="ko-KR" dirty="0" smtClean="0"/>
              <a:t> CLI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/>
              <a:t>./</a:t>
            </a:r>
            <a:r>
              <a:rPr lang="en-US" altLang="ko-KR" dirty="0" err="1" smtClean="0"/>
              <a:t>hdac-cli</a:t>
            </a:r>
            <a:r>
              <a:rPr lang="en-US" altLang="ko-KR" dirty="0" smtClean="0"/>
              <a:t> </a:t>
            </a:r>
            <a:r>
              <a:rPr lang="en-US" altLang="ko-KR" dirty="0"/>
              <a:t>-</a:t>
            </a:r>
            <a:r>
              <a:rPr lang="en-US" altLang="ko-KR" dirty="0" err="1"/>
              <a:t>datadir</a:t>
            </a:r>
            <a:r>
              <a:rPr lang="en-US" altLang="ko-KR" dirty="0" smtClean="0"/>
              <a:t>=~/</a:t>
            </a:r>
            <a:r>
              <a:rPr lang="en-US" altLang="ko-KR" dirty="0" err="1" smtClean="0"/>
              <a:t>hdac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newbc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getinfo</a:t>
            </a:r>
            <a:endParaRPr lang="en-US" altLang="ko-KR" dirty="0" smtClean="0"/>
          </a:p>
          <a:p>
            <a:r>
              <a:rPr lang="en-US" altLang="ko-KR" dirty="0" smtClean="0"/>
              <a:t>….</a:t>
            </a:r>
            <a:endParaRPr lang="ko-KR" altLang="en-US" dirty="0"/>
          </a:p>
        </p:txBody>
      </p:sp>
      <p:grpSp>
        <p:nvGrpSpPr>
          <p:cNvPr id="3" name="그룹 67"/>
          <p:cNvGrpSpPr/>
          <p:nvPr/>
        </p:nvGrpSpPr>
        <p:grpSpPr>
          <a:xfrm>
            <a:off x="1" y="189112"/>
            <a:ext cx="9906000" cy="576063"/>
            <a:chOff x="9525" y="336688"/>
            <a:chExt cx="4102220" cy="558662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12828" y="336688"/>
              <a:ext cx="4098917" cy="558662"/>
            </a:xfrm>
            <a:prstGeom prst="rect">
              <a:avLst/>
            </a:prstGeom>
            <a:gradFill rotWithShape="1">
              <a:gsLst>
                <a:gs pos="833">
                  <a:srgbClr val="FFFFFF">
                    <a:alpha val="0"/>
                  </a:srgbClr>
                </a:gs>
                <a:gs pos="69550">
                  <a:srgbClr val="FFFFFF"/>
                </a:gs>
                <a:gs pos="2500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lin ang="21594000" scaled="0"/>
            </a:gra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0"/>
              </a:lightRig>
            </a:scene3d>
            <a:sp3d>
              <a:bevelT w="0" h="0"/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srgbClr val="FFFF00"/>
                </a:solidFill>
                <a:ea typeface="HY헤드라인M" panose="02030600000101010101" pitchFamily="18" charset="-127"/>
              </a:endParaRPr>
            </a:p>
          </p:txBody>
        </p:sp>
        <p:grpSp>
          <p:nvGrpSpPr>
            <p:cNvPr id="5" name="그룹 70"/>
            <p:cNvGrpSpPr/>
            <p:nvPr/>
          </p:nvGrpSpPr>
          <p:grpSpPr>
            <a:xfrm>
              <a:off x="9525" y="336688"/>
              <a:ext cx="3935812" cy="558662"/>
              <a:chOff x="130761" y="336688"/>
              <a:chExt cx="3814576" cy="558662"/>
            </a:xfrm>
          </p:grpSpPr>
          <p:cxnSp>
            <p:nvCxnSpPr>
              <p:cNvPr id="6" name="직선 연결선 5"/>
              <p:cNvCxnSpPr/>
              <p:nvPr/>
            </p:nvCxnSpPr>
            <p:spPr bwMode="auto">
              <a:xfrm flipH="1">
                <a:off x="130761" y="336688"/>
                <a:ext cx="3814576" cy="0"/>
              </a:xfrm>
              <a:prstGeom prst="line">
                <a:avLst/>
              </a:prstGeom>
              <a:solidFill>
                <a:srgbClr val="0066FF"/>
              </a:solidFill>
              <a:ln w="9525" cap="flat" cmpd="sng" algn="ctr">
                <a:gradFill>
                  <a:gsLst>
                    <a:gs pos="0">
                      <a:srgbClr val="0070C0">
                        <a:alpha val="0"/>
                      </a:srgbClr>
                    </a:gs>
                    <a:gs pos="21000">
                      <a:srgbClr val="0070C0"/>
                    </a:gs>
                    <a:gs pos="79000">
                      <a:srgbClr val="0070C0"/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" name="직선 연결선 6"/>
              <p:cNvCxnSpPr/>
              <p:nvPr/>
            </p:nvCxnSpPr>
            <p:spPr bwMode="auto">
              <a:xfrm flipH="1">
                <a:off x="130761" y="895350"/>
                <a:ext cx="3814576" cy="0"/>
              </a:xfrm>
              <a:prstGeom prst="line">
                <a:avLst/>
              </a:prstGeom>
              <a:solidFill>
                <a:srgbClr val="0066FF"/>
              </a:solidFill>
              <a:ln w="9525" cap="flat" cmpd="sng" algn="ctr">
                <a:gradFill>
                  <a:gsLst>
                    <a:gs pos="0">
                      <a:srgbClr val="0070C0">
                        <a:alpha val="0"/>
                      </a:srgbClr>
                    </a:gs>
                    <a:gs pos="21000">
                      <a:srgbClr val="0070C0"/>
                    </a:gs>
                    <a:gs pos="79000">
                      <a:srgbClr val="0070C0"/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8" name="직사각형 7"/>
          <p:cNvSpPr/>
          <p:nvPr/>
        </p:nvSpPr>
        <p:spPr>
          <a:xfrm>
            <a:off x="603881" y="222719"/>
            <a:ext cx="870499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30325" eaLnBrk="0" latinLnBrk="0" hangingPunct="0">
              <a:spcAft>
                <a:spcPts val="600"/>
              </a:spcAft>
              <a:buSzPct val="100000"/>
              <a:defRPr/>
            </a:pPr>
            <a:r>
              <a:rPr lang="en-US" altLang="ko-KR" sz="2500" b="1" kern="0" spc="-120" dirty="0" smtClean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Linux Hdac Blockchain</a:t>
            </a:r>
            <a:endParaRPr lang="ko-KR" altLang="en-US" sz="2000" b="1" kern="0" spc="-120" dirty="0">
              <a:gradFill>
                <a:gsLst>
                  <a:gs pos="100000">
                    <a:srgbClr val="0070C0"/>
                  </a:gs>
                  <a:gs pos="0">
                    <a:srgbClr val="1F497D">
                      <a:lumMod val="75000"/>
                    </a:srgbClr>
                  </a:gs>
                </a:gsLst>
                <a:lin ang="5400000" scaled="0"/>
              </a:gradFill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77746" y="1828799"/>
            <a:ext cx="3038011" cy="4401205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"version" : "0.85.0",</a:t>
            </a:r>
          </a:p>
          <a:p>
            <a:r>
              <a:rPr lang="en-US" altLang="ko-KR" sz="1000" dirty="0"/>
              <a:t>    "</a:t>
            </a:r>
            <a:r>
              <a:rPr lang="en-US" altLang="ko-KR" sz="1000" dirty="0" err="1"/>
              <a:t>nodeversion</a:t>
            </a:r>
            <a:r>
              <a:rPr lang="en-US" altLang="ko-KR" sz="1000" dirty="0"/>
              <a:t>" : 20000085,</a:t>
            </a:r>
          </a:p>
          <a:p>
            <a:r>
              <a:rPr lang="en-US" altLang="ko-KR" sz="1000" dirty="0"/>
              <a:t>    "</a:t>
            </a:r>
            <a:r>
              <a:rPr lang="en-US" altLang="ko-KR" sz="1000" dirty="0" err="1"/>
              <a:t>protocolversion</a:t>
            </a:r>
            <a:r>
              <a:rPr lang="en-US" altLang="ko-KR" sz="1000" dirty="0"/>
              <a:t>" : 20000,</a:t>
            </a:r>
          </a:p>
          <a:p>
            <a:r>
              <a:rPr lang="en-US" altLang="ko-KR" sz="1000" dirty="0"/>
              <a:t>    "</a:t>
            </a:r>
            <a:r>
              <a:rPr lang="en-US" altLang="ko-KR" sz="1000" dirty="0" err="1"/>
              <a:t>chainname</a:t>
            </a:r>
            <a:r>
              <a:rPr lang="en-US" altLang="ko-KR" sz="1000" dirty="0"/>
              <a:t>" : </a:t>
            </a:r>
            <a:r>
              <a:rPr lang="en-US" altLang="ko-KR" sz="1000" dirty="0" smtClean="0"/>
              <a:t>“</a:t>
            </a:r>
            <a:r>
              <a:rPr lang="en-US" altLang="ko-KR" sz="1000" dirty="0" err="1" smtClean="0"/>
              <a:t>testhdac</a:t>
            </a:r>
            <a:r>
              <a:rPr lang="en-US" altLang="ko-KR" sz="1000" dirty="0"/>
              <a:t>",</a:t>
            </a:r>
          </a:p>
          <a:p>
            <a:r>
              <a:rPr lang="en-US" altLang="ko-KR" sz="1000" dirty="0"/>
              <a:t>    "description" : "Hdac is </a:t>
            </a:r>
            <a:r>
              <a:rPr lang="en-US" altLang="ko-KR" sz="1000" dirty="0" smtClean="0"/>
              <a:t>…",</a:t>
            </a:r>
            <a:endParaRPr lang="en-US" altLang="ko-KR" sz="1000" dirty="0"/>
          </a:p>
          <a:p>
            <a:r>
              <a:rPr lang="en-US" altLang="ko-KR" sz="1000" dirty="0"/>
              <a:t>    "protocol" : "</a:t>
            </a:r>
            <a:r>
              <a:rPr lang="en-US" altLang="ko-KR" sz="1000" dirty="0" err="1"/>
              <a:t>hdac</a:t>
            </a:r>
            <a:r>
              <a:rPr lang="en-US" altLang="ko-KR" sz="1000" dirty="0"/>
              <a:t>",</a:t>
            </a:r>
          </a:p>
          <a:p>
            <a:r>
              <a:rPr lang="en-US" altLang="ko-KR" sz="1000" dirty="0"/>
              <a:t>    "port" : 8823,</a:t>
            </a:r>
          </a:p>
          <a:p>
            <a:r>
              <a:rPr lang="en-US" altLang="ko-KR" sz="1000" dirty="0"/>
              <a:t>    "</a:t>
            </a:r>
            <a:r>
              <a:rPr lang="en-US" altLang="ko-KR" sz="1000" dirty="0" err="1"/>
              <a:t>setupblocks</a:t>
            </a:r>
            <a:r>
              <a:rPr lang="en-US" altLang="ko-KR" sz="1000" dirty="0"/>
              <a:t>" : 60,</a:t>
            </a:r>
          </a:p>
          <a:p>
            <a:r>
              <a:rPr lang="en-US" altLang="ko-KR" sz="1000" dirty="0"/>
              <a:t>    "</a:t>
            </a:r>
            <a:r>
              <a:rPr lang="en-US" altLang="ko-KR" sz="1000" dirty="0" err="1"/>
              <a:t>nodeaddress</a:t>
            </a:r>
            <a:r>
              <a:rPr lang="en-US" altLang="ko-KR" sz="1000" dirty="0"/>
              <a:t>" : </a:t>
            </a:r>
            <a:r>
              <a:rPr lang="en-US" altLang="ko-KR" sz="1000" dirty="0" smtClean="0"/>
              <a:t>“testhdac@192.168.1.7:8823</a:t>
            </a:r>
            <a:r>
              <a:rPr lang="en-US" altLang="ko-KR" sz="1000" dirty="0"/>
              <a:t>",</a:t>
            </a:r>
          </a:p>
          <a:p>
            <a:r>
              <a:rPr lang="en-US" altLang="ko-KR" sz="1000" dirty="0"/>
              <a:t>    "</a:t>
            </a:r>
            <a:r>
              <a:rPr lang="en-US" altLang="ko-KR" sz="1000" dirty="0" err="1"/>
              <a:t>burnaddress</a:t>
            </a:r>
            <a:r>
              <a:rPr lang="en-US" altLang="ko-KR" sz="1000" dirty="0"/>
              <a:t>" : "</a:t>
            </a:r>
            <a:r>
              <a:rPr lang="en-US" altLang="ko-KR" sz="1000" dirty="0" smtClean="0"/>
              <a:t>HJX…VarS5i</a:t>
            </a:r>
            <a:r>
              <a:rPr lang="en-US" altLang="ko-KR" sz="1000" dirty="0"/>
              <a:t>",</a:t>
            </a:r>
          </a:p>
          <a:p>
            <a:r>
              <a:rPr lang="en-US" altLang="ko-KR" sz="1000" dirty="0"/>
              <a:t>    "balance" : 2103319713.94422197,</a:t>
            </a:r>
          </a:p>
          <a:p>
            <a:r>
              <a:rPr lang="en-US" altLang="ko-KR" sz="1000" dirty="0"/>
              <a:t>    "</a:t>
            </a:r>
            <a:r>
              <a:rPr lang="en-US" altLang="ko-KR" sz="1000" dirty="0" err="1"/>
              <a:t>walletversion</a:t>
            </a:r>
            <a:r>
              <a:rPr lang="en-US" altLang="ko-KR" sz="1000" dirty="0"/>
              <a:t>" : 60000,</a:t>
            </a:r>
          </a:p>
          <a:p>
            <a:r>
              <a:rPr lang="en-US" altLang="ko-KR" sz="1000" dirty="0"/>
              <a:t>    "</a:t>
            </a:r>
            <a:r>
              <a:rPr lang="en-US" altLang="ko-KR" sz="1000" dirty="0" err="1"/>
              <a:t>walletdbversion</a:t>
            </a:r>
            <a:r>
              <a:rPr lang="en-US" altLang="ko-KR" sz="1000" dirty="0"/>
              <a:t>" : 2,</a:t>
            </a:r>
          </a:p>
          <a:p>
            <a:r>
              <a:rPr lang="en-US" altLang="ko-KR" sz="1000" dirty="0"/>
              <a:t>    "</a:t>
            </a:r>
            <a:r>
              <a:rPr lang="en-US" altLang="ko-KR" sz="1000" dirty="0" err="1"/>
              <a:t>reindex</a:t>
            </a:r>
            <a:r>
              <a:rPr lang="en-US" altLang="ko-KR" sz="1000" dirty="0"/>
              <a:t>" : false,</a:t>
            </a:r>
          </a:p>
          <a:p>
            <a:r>
              <a:rPr lang="en-US" altLang="ko-KR" sz="1000" dirty="0"/>
              <a:t>    "blocks" : 101564,</a:t>
            </a:r>
          </a:p>
          <a:p>
            <a:r>
              <a:rPr lang="en-US" altLang="ko-KR" sz="1000" dirty="0"/>
              <a:t>    "chain-blocks" : 101564,</a:t>
            </a:r>
          </a:p>
          <a:p>
            <a:r>
              <a:rPr lang="en-US" altLang="ko-KR" sz="1000" dirty="0"/>
              <a:t>    "</a:t>
            </a:r>
            <a:r>
              <a:rPr lang="en-US" altLang="ko-KR" sz="1000" dirty="0" err="1"/>
              <a:t>timeoffset</a:t>
            </a:r>
            <a:r>
              <a:rPr lang="en-US" altLang="ko-KR" sz="1000" dirty="0"/>
              <a:t>" : 0,</a:t>
            </a:r>
          </a:p>
          <a:p>
            <a:r>
              <a:rPr lang="en-US" altLang="ko-KR" sz="1000" dirty="0"/>
              <a:t>    "connections" : 8,</a:t>
            </a:r>
          </a:p>
          <a:p>
            <a:r>
              <a:rPr lang="en-US" altLang="ko-KR" sz="1000" dirty="0"/>
              <a:t>    "proxy" : "",</a:t>
            </a:r>
          </a:p>
          <a:p>
            <a:r>
              <a:rPr lang="en-US" altLang="ko-KR" sz="1000" dirty="0"/>
              <a:t>    "difficulty" : 648490.85860120,</a:t>
            </a:r>
          </a:p>
          <a:p>
            <a:r>
              <a:rPr lang="en-US" altLang="ko-KR" sz="1000" dirty="0"/>
              <a:t>    "</a:t>
            </a:r>
            <a:r>
              <a:rPr lang="en-US" altLang="ko-KR" sz="1000" dirty="0" err="1"/>
              <a:t>testnet</a:t>
            </a:r>
            <a:r>
              <a:rPr lang="en-US" altLang="ko-KR" sz="1000" dirty="0"/>
              <a:t>" : false,</a:t>
            </a:r>
          </a:p>
          <a:p>
            <a:r>
              <a:rPr lang="en-US" altLang="ko-KR" sz="1000" dirty="0"/>
              <a:t>    "</a:t>
            </a:r>
            <a:r>
              <a:rPr lang="en-US" altLang="ko-KR" sz="1000" dirty="0" err="1"/>
              <a:t>keypoololdest</a:t>
            </a:r>
            <a:r>
              <a:rPr lang="en-US" altLang="ko-KR" sz="1000" dirty="0"/>
              <a:t>" : 1528364423,</a:t>
            </a:r>
          </a:p>
          <a:p>
            <a:r>
              <a:rPr lang="en-US" altLang="ko-KR" sz="1000" dirty="0"/>
              <a:t>    "</a:t>
            </a:r>
            <a:r>
              <a:rPr lang="en-US" altLang="ko-KR" sz="1000" dirty="0" err="1"/>
              <a:t>keypoolsize</a:t>
            </a:r>
            <a:r>
              <a:rPr lang="en-US" altLang="ko-KR" sz="1000" dirty="0"/>
              <a:t>" : 2,</a:t>
            </a:r>
          </a:p>
          <a:p>
            <a:r>
              <a:rPr lang="en-US" altLang="ko-KR" sz="1000" dirty="0"/>
              <a:t>    "</a:t>
            </a:r>
            <a:r>
              <a:rPr lang="en-US" altLang="ko-KR" sz="1000" dirty="0" err="1"/>
              <a:t>paytxfee</a:t>
            </a:r>
            <a:r>
              <a:rPr lang="en-US" altLang="ko-KR" sz="1000" dirty="0"/>
              <a:t>" : 0.00000000,</a:t>
            </a:r>
          </a:p>
          <a:p>
            <a:r>
              <a:rPr lang="en-US" altLang="ko-KR" sz="1000" dirty="0"/>
              <a:t>    "</a:t>
            </a:r>
            <a:r>
              <a:rPr lang="en-US" altLang="ko-KR" sz="1000" dirty="0" err="1"/>
              <a:t>relayfee</a:t>
            </a:r>
            <a:r>
              <a:rPr lang="en-US" altLang="ko-KR" sz="1000" dirty="0"/>
              <a:t>" : 0.01000000,</a:t>
            </a:r>
          </a:p>
          <a:p>
            <a:r>
              <a:rPr lang="en-US" altLang="ko-KR" sz="1000" dirty="0"/>
              <a:t>    "errors" : ""</a:t>
            </a:r>
          </a:p>
          <a:p>
            <a:r>
              <a:rPr lang="en-US" altLang="ko-KR" sz="1000" dirty="0" smtClean="0"/>
              <a:t>}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48826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67"/>
          <p:cNvGrpSpPr/>
          <p:nvPr/>
        </p:nvGrpSpPr>
        <p:grpSpPr>
          <a:xfrm>
            <a:off x="1" y="189112"/>
            <a:ext cx="9906000" cy="576063"/>
            <a:chOff x="9525" y="336688"/>
            <a:chExt cx="4102220" cy="558662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12828" y="336688"/>
              <a:ext cx="4098917" cy="558662"/>
            </a:xfrm>
            <a:prstGeom prst="rect">
              <a:avLst/>
            </a:prstGeom>
            <a:gradFill rotWithShape="1">
              <a:gsLst>
                <a:gs pos="833">
                  <a:srgbClr val="FFFFFF">
                    <a:alpha val="0"/>
                  </a:srgbClr>
                </a:gs>
                <a:gs pos="69550">
                  <a:srgbClr val="FFFFFF"/>
                </a:gs>
                <a:gs pos="2500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lin ang="21594000" scaled="0"/>
            </a:gra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0"/>
              </a:lightRig>
            </a:scene3d>
            <a:sp3d>
              <a:bevelT w="0" h="0"/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srgbClr val="FFFF00"/>
                </a:solidFill>
                <a:ea typeface="HY헤드라인M" panose="02030600000101010101" pitchFamily="18" charset="-127"/>
              </a:endParaRPr>
            </a:p>
          </p:txBody>
        </p:sp>
        <p:grpSp>
          <p:nvGrpSpPr>
            <p:cNvPr id="4" name="그룹 70"/>
            <p:cNvGrpSpPr/>
            <p:nvPr/>
          </p:nvGrpSpPr>
          <p:grpSpPr>
            <a:xfrm>
              <a:off x="9525" y="336688"/>
              <a:ext cx="3935812" cy="558662"/>
              <a:chOff x="130761" y="336688"/>
              <a:chExt cx="3814576" cy="558662"/>
            </a:xfrm>
          </p:grpSpPr>
          <p:cxnSp>
            <p:nvCxnSpPr>
              <p:cNvPr id="45" name="직선 연결선 44"/>
              <p:cNvCxnSpPr/>
              <p:nvPr/>
            </p:nvCxnSpPr>
            <p:spPr bwMode="auto">
              <a:xfrm flipH="1">
                <a:off x="130761" y="336688"/>
                <a:ext cx="3814576" cy="0"/>
              </a:xfrm>
              <a:prstGeom prst="line">
                <a:avLst/>
              </a:prstGeom>
              <a:solidFill>
                <a:srgbClr val="0066FF"/>
              </a:solidFill>
              <a:ln w="9525" cap="flat" cmpd="sng" algn="ctr">
                <a:gradFill>
                  <a:gsLst>
                    <a:gs pos="0">
                      <a:srgbClr val="0070C0">
                        <a:alpha val="0"/>
                      </a:srgbClr>
                    </a:gs>
                    <a:gs pos="21000">
                      <a:srgbClr val="0070C0"/>
                    </a:gs>
                    <a:gs pos="79000">
                      <a:srgbClr val="0070C0"/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직선 연결선 45"/>
              <p:cNvCxnSpPr/>
              <p:nvPr/>
            </p:nvCxnSpPr>
            <p:spPr bwMode="auto">
              <a:xfrm flipH="1">
                <a:off x="130761" y="895350"/>
                <a:ext cx="3814576" cy="0"/>
              </a:xfrm>
              <a:prstGeom prst="line">
                <a:avLst/>
              </a:prstGeom>
              <a:solidFill>
                <a:srgbClr val="0066FF"/>
              </a:solidFill>
              <a:ln w="9525" cap="flat" cmpd="sng" algn="ctr">
                <a:gradFill>
                  <a:gsLst>
                    <a:gs pos="0">
                      <a:srgbClr val="0070C0">
                        <a:alpha val="0"/>
                      </a:srgbClr>
                    </a:gs>
                    <a:gs pos="21000">
                      <a:srgbClr val="0070C0"/>
                    </a:gs>
                    <a:gs pos="79000">
                      <a:srgbClr val="0070C0"/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47" name="직사각형 46"/>
          <p:cNvSpPr/>
          <p:nvPr/>
        </p:nvSpPr>
        <p:spPr>
          <a:xfrm>
            <a:off x="603881" y="222719"/>
            <a:ext cx="870499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30325" eaLnBrk="0" latinLnBrk="0" hangingPunct="0">
              <a:spcAft>
                <a:spcPts val="600"/>
              </a:spcAft>
              <a:buSzPct val="100000"/>
              <a:defRPr/>
            </a:pPr>
            <a:r>
              <a:rPr lang="en-US" altLang="ko-KR" sz="2500" b="1" kern="0" spc="-120" dirty="0" err="1" smtClean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ea typeface="+mj-ea"/>
                <a:cs typeface="Arial" panose="020B0604020202020204" pitchFamily="34" charset="0"/>
              </a:rPr>
              <a:t>hdacd</a:t>
            </a:r>
            <a:r>
              <a:rPr lang="en-US" altLang="ko-KR" sz="2500" b="1" kern="0" spc="-120" dirty="0" smtClean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ea typeface="+mj-ea"/>
                <a:cs typeface="Arial" panose="020B0604020202020204" pitchFamily="34" charset="0"/>
              </a:rPr>
              <a:t> options</a:t>
            </a:r>
            <a:endParaRPr lang="ko-KR" altLang="en-US" sz="2000" b="1" kern="0" spc="-120" dirty="0">
              <a:gradFill>
                <a:gsLst>
                  <a:gs pos="100000">
                    <a:srgbClr val="0070C0"/>
                  </a:gs>
                  <a:gs pos="0">
                    <a:srgbClr val="1F497D">
                      <a:lumMod val="75000"/>
                    </a:srgbClr>
                  </a:gs>
                </a:gsLst>
                <a:lin ang="5400000" scaled="0"/>
              </a:gradFill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754467"/>
              </p:ext>
            </p:extLst>
          </p:nvPr>
        </p:nvGraphicFramePr>
        <p:xfrm>
          <a:off x="655289" y="1025439"/>
          <a:ext cx="8653587" cy="4037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36">
                  <a:extLst>
                    <a:ext uri="{9D8B030D-6E8A-4147-A177-3AD203B41FA5}">
                      <a16:colId xmlns:a16="http://schemas.microsoft.com/office/drawing/2014/main" val="2975959632"/>
                    </a:ext>
                  </a:extLst>
                </a:gridCol>
                <a:gridCol w="6746651">
                  <a:extLst>
                    <a:ext uri="{9D8B030D-6E8A-4147-A177-3AD203B41FA5}">
                      <a16:colId xmlns:a16="http://schemas.microsoft.com/office/drawing/2014/main" val="2856972628"/>
                    </a:ext>
                  </a:extLst>
                </a:gridCol>
              </a:tblGrid>
              <a:tr h="2048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 smtClean="0"/>
                        <a:t>Option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 smtClean="0"/>
                        <a:t>Functions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0808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-?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도움말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extLst>
                  <a:ext uri="{0D108BD9-81ED-4DB2-BD59-A6C34878D82A}">
                    <a16:rowId xmlns:a16="http://schemas.microsoft.com/office/drawing/2014/main" val="315632633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-daemon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altLang="en-US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백그라운드로 </a:t>
                      </a:r>
                      <a:r>
                        <a:rPr lang="en-US" altLang="ko-KR" sz="18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hdacd</a:t>
                      </a:r>
                      <a:r>
                        <a:rPr lang="en-US" altLang="ko-KR" sz="18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8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실행 </a:t>
                      </a:r>
                      <a:r>
                        <a:rPr lang="en-US" altLang="ko-KR" sz="18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(daemon mode. Linux only)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-conf=&lt;file&gt;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altLang="en-US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설정 파일 지정</a:t>
                      </a: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(default: </a:t>
                      </a:r>
                      <a:r>
                        <a:rPr lang="en-US" altLang="ko-KR" sz="18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hdac.conf</a:t>
                      </a: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extLst>
                  <a:ext uri="{0D108BD9-81ED-4DB2-BD59-A6C34878D82A}">
                    <a16:rowId xmlns:a16="http://schemas.microsoft.com/office/drawing/2014/main" val="360598121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ko-KR" sz="18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datadir</a:t>
                      </a: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=&lt;dir&gt;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altLang="en-US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데이터 폴더 지정 </a:t>
                      </a: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(default: ~/.</a:t>
                      </a:r>
                      <a:r>
                        <a:rPr lang="en-US" altLang="ko-KR" sz="18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</a:t>
                      </a: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/CHAINNAME)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ko-KR" sz="18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reindex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altLang="en-US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전체 블록체인 재구성 </a:t>
                      </a: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전체 블록 정보 다시 받아옴</a:t>
                      </a: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-rescan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Wallet </a:t>
                      </a:r>
                      <a:r>
                        <a:rPr lang="en-US" altLang="ko-KR" sz="18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tx</a:t>
                      </a: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/balance</a:t>
                      </a:r>
                      <a:r>
                        <a:rPr lang="ko-KR" altLang="en-US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재구성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ko-KR" sz="18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txindex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8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Tx</a:t>
                      </a: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전체에 대한 </a:t>
                      </a: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indexing (default:</a:t>
                      </a:r>
                      <a:r>
                        <a:rPr lang="en-US" altLang="ko-KR" sz="18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0)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ko-KR" sz="18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importtxaddrs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altLang="en-US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모든 주소</a:t>
                      </a:r>
                      <a:r>
                        <a:rPr lang="ko-KR" altLang="en-US" sz="18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800" baseline="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tx</a:t>
                      </a:r>
                      <a:r>
                        <a:rPr lang="en-US" altLang="ko-KR" sz="18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8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및 잔액을</a:t>
                      </a:r>
                      <a:r>
                        <a:rPr lang="ko-KR" altLang="en-US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조회할 수 있도록 </a:t>
                      </a: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indexing (default: 0)</a:t>
                      </a:r>
                    </a:p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8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getaddresses</a:t>
                      </a:r>
                      <a:r>
                        <a:rPr lang="en-US" altLang="ko-KR" sz="18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true </a:t>
                      </a:r>
                      <a:r>
                        <a:rPr lang="ko-KR" altLang="en-US" sz="18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명령으로 전체 주소 조회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41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67"/>
          <p:cNvGrpSpPr/>
          <p:nvPr/>
        </p:nvGrpSpPr>
        <p:grpSpPr>
          <a:xfrm>
            <a:off x="1" y="189112"/>
            <a:ext cx="9906000" cy="576063"/>
            <a:chOff x="9525" y="336688"/>
            <a:chExt cx="4102220" cy="558662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12828" y="336688"/>
              <a:ext cx="4098917" cy="558662"/>
            </a:xfrm>
            <a:prstGeom prst="rect">
              <a:avLst/>
            </a:prstGeom>
            <a:gradFill rotWithShape="1">
              <a:gsLst>
                <a:gs pos="833">
                  <a:srgbClr val="FFFFFF">
                    <a:alpha val="0"/>
                  </a:srgbClr>
                </a:gs>
                <a:gs pos="69550">
                  <a:srgbClr val="FFFFFF"/>
                </a:gs>
                <a:gs pos="2500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lin ang="21594000" scaled="0"/>
            </a:gra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0"/>
              </a:lightRig>
            </a:scene3d>
            <a:sp3d>
              <a:bevelT w="0" h="0"/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srgbClr val="FFFF00"/>
                </a:solidFill>
                <a:ea typeface="HY헤드라인M" panose="02030600000101010101" pitchFamily="18" charset="-127"/>
              </a:endParaRPr>
            </a:p>
          </p:txBody>
        </p:sp>
        <p:grpSp>
          <p:nvGrpSpPr>
            <p:cNvPr id="4" name="그룹 70"/>
            <p:cNvGrpSpPr/>
            <p:nvPr/>
          </p:nvGrpSpPr>
          <p:grpSpPr>
            <a:xfrm>
              <a:off x="9525" y="336688"/>
              <a:ext cx="3935812" cy="558662"/>
              <a:chOff x="130761" y="336688"/>
              <a:chExt cx="3814576" cy="558662"/>
            </a:xfrm>
          </p:grpSpPr>
          <p:cxnSp>
            <p:nvCxnSpPr>
              <p:cNvPr id="45" name="직선 연결선 44"/>
              <p:cNvCxnSpPr/>
              <p:nvPr/>
            </p:nvCxnSpPr>
            <p:spPr bwMode="auto">
              <a:xfrm flipH="1">
                <a:off x="130761" y="336688"/>
                <a:ext cx="3814576" cy="0"/>
              </a:xfrm>
              <a:prstGeom prst="line">
                <a:avLst/>
              </a:prstGeom>
              <a:solidFill>
                <a:srgbClr val="0066FF"/>
              </a:solidFill>
              <a:ln w="9525" cap="flat" cmpd="sng" algn="ctr">
                <a:gradFill>
                  <a:gsLst>
                    <a:gs pos="0">
                      <a:srgbClr val="0070C0">
                        <a:alpha val="0"/>
                      </a:srgbClr>
                    </a:gs>
                    <a:gs pos="21000">
                      <a:srgbClr val="0070C0"/>
                    </a:gs>
                    <a:gs pos="79000">
                      <a:srgbClr val="0070C0"/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직선 연결선 45"/>
              <p:cNvCxnSpPr/>
              <p:nvPr/>
            </p:nvCxnSpPr>
            <p:spPr bwMode="auto">
              <a:xfrm flipH="1">
                <a:off x="130761" y="895350"/>
                <a:ext cx="3814576" cy="0"/>
              </a:xfrm>
              <a:prstGeom prst="line">
                <a:avLst/>
              </a:prstGeom>
              <a:solidFill>
                <a:srgbClr val="0066FF"/>
              </a:solidFill>
              <a:ln w="9525" cap="flat" cmpd="sng" algn="ctr">
                <a:gradFill>
                  <a:gsLst>
                    <a:gs pos="0">
                      <a:srgbClr val="0070C0">
                        <a:alpha val="0"/>
                      </a:srgbClr>
                    </a:gs>
                    <a:gs pos="21000">
                      <a:srgbClr val="0070C0"/>
                    </a:gs>
                    <a:gs pos="79000">
                      <a:srgbClr val="0070C0"/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47" name="직사각형 46"/>
          <p:cNvSpPr/>
          <p:nvPr/>
        </p:nvSpPr>
        <p:spPr>
          <a:xfrm>
            <a:off x="603881" y="222719"/>
            <a:ext cx="870499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30325" eaLnBrk="0" latinLnBrk="0" hangingPunct="0">
              <a:spcAft>
                <a:spcPts val="600"/>
              </a:spcAft>
              <a:buSzPct val="100000"/>
              <a:defRPr/>
            </a:pPr>
            <a:r>
              <a:rPr lang="en-US" altLang="ko-KR" sz="2500" b="1" kern="0" spc="-120" dirty="0" err="1" smtClean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ea typeface="+mj-ea"/>
                <a:cs typeface="Arial" panose="020B0604020202020204" pitchFamily="34" charset="0"/>
              </a:rPr>
              <a:t>hdacd</a:t>
            </a:r>
            <a:r>
              <a:rPr lang="en-US" altLang="ko-KR" sz="2500" b="1" kern="0" spc="-120" dirty="0" smtClean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ea typeface="+mj-ea"/>
                <a:cs typeface="Arial" panose="020B0604020202020204" pitchFamily="34" charset="0"/>
              </a:rPr>
              <a:t> options</a:t>
            </a:r>
            <a:endParaRPr lang="ko-KR" altLang="en-US" sz="2000" b="1" kern="0" spc="-120" dirty="0">
              <a:gradFill>
                <a:gsLst>
                  <a:gs pos="100000">
                    <a:srgbClr val="0070C0"/>
                  </a:gs>
                  <a:gs pos="0">
                    <a:srgbClr val="1F497D">
                      <a:lumMod val="75000"/>
                    </a:srgbClr>
                  </a:gs>
                </a:gsLst>
                <a:lin ang="5400000" scaled="0"/>
              </a:gradFill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655289" y="1025439"/>
          <a:ext cx="8653587" cy="4801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9411">
                  <a:extLst>
                    <a:ext uri="{9D8B030D-6E8A-4147-A177-3AD203B41FA5}">
                      <a16:colId xmlns:a16="http://schemas.microsoft.com/office/drawing/2014/main" val="2975959632"/>
                    </a:ext>
                  </a:extLst>
                </a:gridCol>
                <a:gridCol w="5994176">
                  <a:extLst>
                    <a:ext uri="{9D8B030D-6E8A-4147-A177-3AD203B41FA5}">
                      <a16:colId xmlns:a16="http://schemas.microsoft.com/office/drawing/2014/main" val="2856972628"/>
                    </a:ext>
                  </a:extLst>
                </a:gridCol>
              </a:tblGrid>
              <a:tr h="2048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 smtClean="0"/>
                        <a:t>Option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 smtClean="0"/>
                        <a:t>Functions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0808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-debug=&lt;level&gt;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debug.log </a:t>
                      </a:r>
                      <a:r>
                        <a:rPr lang="ko-KR" altLang="en-US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파일 출력 수준 지정</a:t>
                      </a: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(default: 1)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&lt;level&gt; can be: 0 - 5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 : disabled debugging logs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 : + default logs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 : + Detailed logs of </a:t>
                      </a:r>
                      <a:r>
                        <a:rPr lang="en-US" altLang="ko-KR" sz="18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tx</a:t>
                      </a: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and block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 : + coin view logs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 : + network logs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 : + RPC </a:t>
                      </a:r>
                      <a:r>
                        <a:rPr lang="en-US" altLang="ko-KR" sz="18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logs (all logs)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-gen=&lt;n&gt;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CPU</a:t>
                      </a:r>
                      <a:r>
                        <a:rPr lang="en-US" altLang="ko-KR" sz="18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800" baseline="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마이닝</a:t>
                      </a:r>
                      <a:r>
                        <a:rPr lang="ko-KR" altLang="en-US" sz="18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(default: 0)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getinfo</a:t>
                      </a: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명령으로 블록수와 </a:t>
                      </a: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balances </a:t>
                      </a:r>
                      <a:r>
                        <a:rPr lang="ko-KR" altLang="en-US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확인 가능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ko-KR" sz="16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miningrequirespeers</a:t>
                      </a:r>
                      <a:r>
                        <a:rPr lang="en-US" altLang="ko-KR" sz="16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=&lt;n&gt;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peer</a:t>
                      </a:r>
                      <a:r>
                        <a:rPr lang="ko-KR" altLang="en-US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 연결되어 있어야 마이닝 가능 </a:t>
                      </a: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(0=</a:t>
                      </a:r>
                      <a:r>
                        <a:rPr lang="ko-KR" altLang="en-US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혼자 </a:t>
                      </a:r>
                      <a:r>
                        <a:rPr lang="ko-KR" altLang="en-US" sz="18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마이닝</a:t>
                      </a: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설정의 </a:t>
                      </a: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mining-requires-peers=&lt;n&gt;</a:t>
                      </a:r>
                      <a:r>
                        <a:rPr lang="en-US" altLang="ko-KR" sz="18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8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값 기본으로 사용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41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67"/>
          <p:cNvGrpSpPr/>
          <p:nvPr/>
        </p:nvGrpSpPr>
        <p:grpSpPr>
          <a:xfrm>
            <a:off x="1" y="189112"/>
            <a:ext cx="9906000" cy="576063"/>
            <a:chOff x="9525" y="336688"/>
            <a:chExt cx="4102220" cy="558662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12828" y="336688"/>
              <a:ext cx="4098917" cy="558662"/>
            </a:xfrm>
            <a:prstGeom prst="rect">
              <a:avLst/>
            </a:prstGeom>
            <a:gradFill rotWithShape="1">
              <a:gsLst>
                <a:gs pos="833">
                  <a:srgbClr val="FFFFFF">
                    <a:alpha val="0"/>
                  </a:srgbClr>
                </a:gs>
                <a:gs pos="69550">
                  <a:srgbClr val="FFFFFF"/>
                </a:gs>
                <a:gs pos="2500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lin ang="21594000" scaled="0"/>
            </a:gra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0"/>
              </a:lightRig>
            </a:scene3d>
            <a:sp3d>
              <a:bevelT w="0" h="0"/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srgbClr val="FFFF00"/>
                </a:solidFill>
                <a:ea typeface="HY헤드라인M" panose="02030600000101010101" pitchFamily="18" charset="-127"/>
              </a:endParaRPr>
            </a:p>
          </p:txBody>
        </p:sp>
        <p:grpSp>
          <p:nvGrpSpPr>
            <p:cNvPr id="4" name="그룹 70"/>
            <p:cNvGrpSpPr/>
            <p:nvPr/>
          </p:nvGrpSpPr>
          <p:grpSpPr>
            <a:xfrm>
              <a:off x="9525" y="336688"/>
              <a:ext cx="3935812" cy="558662"/>
              <a:chOff x="130761" y="336688"/>
              <a:chExt cx="3814576" cy="558662"/>
            </a:xfrm>
          </p:grpSpPr>
          <p:cxnSp>
            <p:nvCxnSpPr>
              <p:cNvPr id="45" name="직선 연결선 44"/>
              <p:cNvCxnSpPr/>
              <p:nvPr/>
            </p:nvCxnSpPr>
            <p:spPr bwMode="auto">
              <a:xfrm flipH="1">
                <a:off x="130761" y="336688"/>
                <a:ext cx="3814576" cy="0"/>
              </a:xfrm>
              <a:prstGeom prst="line">
                <a:avLst/>
              </a:prstGeom>
              <a:solidFill>
                <a:srgbClr val="0066FF"/>
              </a:solidFill>
              <a:ln w="9525" cap="flat" cmpd="sng" algn="ctr">
                <a:gradFill>
                  <a:gsLst>
                    <a:gs pos="0">
                      <a:srgbClr val="0070C0">
                        <a:alpha val="0"/>
                      </a:srgbClr>
                    </a:gs>
                    <a:gs pos="21000">
                      <a:srgbClr val="0070C0"/>
                    </a:gs>
                    <a:gs pos="79000">
                      <a:srgbClr val="0070C0"/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직선 연결선 45"/>
              <p:cNvCxnSpPr/>
              <p:nvPr/>
            </p:nvCxnSpPr>
            <p:spPr bwMode="auto">
              <a:xfrm flipH="1">
                <a:off x="130761" y="895350"/>
                <a:ext cx="3814576" cy="0"/>
              </a:xfrm>
              <a:prstGeom prst="line">
                <a:avLst/>
              </a:prstGeom>
              <a:solidFill>
                <a:srgbClr val="0066FF"/>
              </a:solidFill>
              <a:ln w="9525" cap="flat" cmpd="sng" algn="ctr">
                <a:gradFill>
                  <a:gsLst>
                    <a:gs pos="0">
                      <a:srgbClr val="0070C0">
                        <a:alpha val="0"/>
                      </a:srgbClr>
                    </a:gs>
                    <a:gs pos="21000">
                      <a:srgbClr val="0070C0"/>
                    </a:gs>
                    <a:gs pos="79000">
                      <a:srgbClr val="0070C0"/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47" name="직사각형 46"/>
          <p:cNvSpPr/>
          <p:nvPr/>
        </p:nvSpPr>
        <p:spPr>
          <a:xfrm>
            <a:off x="603881" y="222719"/>
            <a:ext cx="870499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30325" eaLnBrk="0" latinLnBrk="0" hangingPunct="0">
              <a:spcAft>
                <a:spcPts val="600"/>
              </a:spcAft>
              <a:buSzPct val="100000"/>
              <a:defRPr/>
            </a:pPr>
            <a:r>
              <a:rPr lang="en-US" altLang="ko-KR" sz="2500" b="1" kern="0" spc="-120" dirty="0" err="1" smtClean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ea typeface="+mj-ea"/>
                <a:cs typeface="Arial" panose="020B0604020202020204" pitchFamily="34" charset="0"/>
              </a:rPr>
              <a:t>hdac-cli</a:t>
            </a:r>
            <a:r>
              <a:rPr lang="en-US" altLang="ko-KR" sz="2500" b="1" kern="0" spc="-120" dirty="0" smtClean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ea typeface="+mj-ea"/>
                <a:cs typeface="Arial" panose="020B0604020202020204" pitchFamily="34" charset="0"/>
              </a:rPr>
              <a:t> options</a:t>
            </a:r>
            <a:endParaRPr lang="ko-KR" altLang="en-US" sz="2000" b="1" kern="0" spc="-120" dirty="0">
              <a:gradFill>
                <a:gsLst>
                  <a:gs pos="100000">
                    <a:srgbClr val="0070C0"/>
                  </a:gs>
                  <a:gs pos="0">
                    <a:srgbClr val="1F497D">
                      <a:lumMod val="75000"/>
                    </a:srgbClr>
                  </a:gs>
                </a:gsLst>
                <a:lin ang="5400000" scaled="0"/>
              </a:gradFill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655289" y="1025439"/>
          <a:ext cx="8653587" cy="4573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611">
                  <a:extLst>
                    <a:ext uri="{9D8B030D-6E8A-4147-A177-3AD203B41FA5}">
                      <a16:colId xmlns:a16="http://schemas.microsoft.com/office/drawing/2014/main" val="2975959632"/>
                    </a:ext>
                  </a:extLst>
                </a:gridCol>
                <a:gridCol w="5536976">
                  <a:extLst>
                    <a:ext uri="{9D8B030D-6E8A-4147-A177-3AD203B41FA5}">
                      <a16:colId xmlns:a16="http://schemas.microsoft.com/office/drawing/2014/main" val="2856972628"/>
                    </a:ext>
                  </a:extLst>
                </a:gridCol>
              </a:tblGrid>
              <a:tr h="2048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 smtClean="0"/>
                        <a:t>Option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 smtClean="0"/>
                        <a:t>Functions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0808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-conf=&lt;file&gt;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설정 파일 지정</a:t>
                      </a: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(default: </a:t>
                      </a:r>
                      <a:r>
                        <a:rPr lang="en-US" altLang="ko-KR" sz="18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hdac.conf</a:t>
                      </a: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ko-KR" sz="18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datadir</a:t>
                      </a: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=&lt;dir&gt;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데이터 폴더 지정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dirty="0" smtClean="0"/>
                        <a:t>-</a:t>
                      </a:r>
                      <a:r>
                        <a:rPr lang="en-US" altLang="ko-KR" sz="1800" dirty="0" err="1" smtClean="0"/>
                        <a:t>rpcconnect</a:t>
                      </a:r>
                      <a:r>
                        <a:rPr lang="en-US" altLang="ko-KR" sz="1800" dirty="0" smtClean="0"/>
                        <a:t>=</a:t>
                      </a:r>
                      <a:r>
                        <a:rPr lang="en-US" altLang="ko-KR" sz="1800" dirty="0" err="1" smtClean="0"/>
                        <a:t>x.x.x.x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접속할 블록체인 서버 </a:t>
                      </a: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IP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dirty="0" smtClean="0"/>
                        <a:t>-</a:t>
                      </a:r>
                      <a:r>
                        <a:rPr lang="en-US" altLang="ko-KR" sz="1800" dirty="0" err="1" smtClean="0"/>
                        <a:t>rpcport</a:t>
                      </a:r>
                      <a:r>
                        <a:rPr lang="en-US" altLang="ko-KR" sz="1800" dirty="0" smtClean="0"/>
                        <a:t>=28822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접속할 블록체인 서버 </a:t>
                      </a: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Port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dirty="0" smtClean="0"/>
                        <a:t>-</a:t>
                      </a:r>
                      <a:r>
                        <a:rPr lang="en-US" altLang="ko-KR" sz="1800" dirty="0" err="1" smtClean="0"/>
                        <a:t>rpcuser</a:t>
                      </a:r>
                      <a:r>
                        <a:rPr lang="en-US" altLang="ko-KR" sz="1800" dirty="0" smtClean="0"/>
                        <a:t>=USERID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접속할 블록체인 계정</a:t>
                      </a:r>
                      <a:endParaRPr lang="en-US" altLang="ko-KR" sz="18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DATADIR/</a:t>
                      </a:r>
                      <a:r>
                        <a:rPr lang="en-US" altLang="ko-KR" sz="18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hdac.conf</a:t>
                      </a:r>
                      <a:r>
                        <a:rPr lang="ko-KR" altLang="en-US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지정되어 있음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dirty="0" smtClean="0"/>
                        <a:t>-</a:t>
                      </a:r>
                      <a:r>
                        <a:rPr lang="en-US" altLang="ko-KR" sz="1800" dirty="0" err="1" smtClean="0"/>
                        <a:t>rpcpassword</a:t>
                      </a:r>
                      <a:r>
                        <a:rPr lang="en-US" altLang="ko-KR" sz="1800" dirty="0" smtClean="0"/>
                        <a:t>=PASSWD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접속할 블록체인 패스워드</a:t>
                      </a:r>
                      <a:endParaRPr lang="en-US" altLang="ko-KR" sz="18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DATADIR/</a:t>
                      </a:r>
                      <a:r>
                        <a:rPr lang="en-US" altLang="ko-KR" sz="18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hdac.conf</a:t>
                      </a:r>
                      <a:r>
                        <a:rPr lang="ko-KR" altLang="en-US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 지정되어 있음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41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67"/>
          <p:cNvGrpSpPr/>
          <p:nvPr/>
        </p:nvGrpSpPr>
        <p:grpSpPr>
          <a:xfrm>
            <a:off x="1" y="189112"/>
            <a:ext cx="9906000" cy="576063"/>
            <a:chOff x="9525" y="336688"/>
            <a:chExt cx="4102220" cy="558662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12828" y="336688"/>
              <a:ext cx="4098917" cy="558662"/>
            </a:xfrm>
            <a:prstGeom prst="rect">
              <a:avLst/>
            </a:prstGeom>
            <a:gradFill rotWithShape="1">
              <a:gsLst>
                <a:gs pos="833">
                  <a:srgbClr val="FFFFFF">
                    <a:alpha val="0"/>
                  </a:srgbClr>
                </a:gs>
                <a:gs pos="69550">
                  <a:srgbClr val="FFFFFF"/>
                </a:gs>
                <a:gs pos="2500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lin ang="21594000" scaled="0"/>
            </a:gra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0"/>
              </a:lightRig>
            </a:scene3d>
            <a:sp3d>
              <a:bevelT w="0" h="0"/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srgbClr val="FFFF00"/>
                </a:solidFill>
                <a:ea typeface="HY헤드라인M" panose="02030600000101010101" pitchFamily="18" charset="-127"/>
              </a:endParaRPr>
            </a:p>
          </p:txBody>
        </p:sp>
        <p:grpSp>
          <p:nvGrpSpPr>
            <p:cNvPr id="4" name="그룹 70"/>
            <p:cNvGrpSpPr/>
            <p:nvPr/>
          </p:nvGrpSpPr>
          <p:grpSpPr>
            <a:xfrm>
              <a:off x="9525" y="336688"/>
              <a:ext cx="3935812" cy="558662"/>
              <a:chOff x="130761" y="336688"/>
              <a:chExt cx="3814576" cy="558662"/>
            </a:xfrm>
          </p:grpSpPr>
          <p:cxnSp>
            <p:nvCxnSpPr>
              <p:cNvPr id="45" name="직선 연결선 44"/>
              <p:cNvCxnSpPr/>
              <p:nvPr/>
            </p:nvCxnSpPr>
            <p:spPr bwMode="auto">
              <a:xfrm flipH="1">
                <a:off x="130761" y="336688"/>
                <a:ext cx="3814576" cy="0"/>
              </a:xfrm>
              <a:prstGeom prst="line">
                <a:avLst/>
              </a:prstGeom>
              <a:solidFill>
                <a:srgbClr val="0066FF"/>
              </a:solidFill>
              <a:ln w="9525" cap="flat" cmpd="sng" algn="ctr">
                <a:gradFill>
                  <a:gsLst>
                    <a:gs pos="0">
                      <a:srgbClr val="0070C0">
                        <a:alpha val="0"/>
                      </a:srgbClr>
                    </a:gs>
                    <a:gs pos="21000">
                      <a:srgbClr val="0070C0"/>
                    </a:gs>
                    <a:gs pos="79000">
                      <a:srgbClr val="0070C0"/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직선 연결선 45"/>
              <p:cNvCxnSpPr/>
              <p:nvPr/>
            </p:nvCxnSpPr>
            <p:spPr bwMode="auto">
              <a:xfrm flipH="1">
                <a:off x="130761" y="895350"/>
                <a:ext cx="3814576" cy="0"/>
              </a:xfrm>
              <a:prstGeom prst="line">
                <a:avLst/>
              </a:prstGeom>
              <a:solidFill>
                <a:srgbClr val="0066FF"/>
              </a:solidFill>
              <a:ln w="9525" cap="flat" cmpd="sng" algn="ctr">
                <a:gradFill>
                  <a:gsLst>
                    <a:gs pos="0">
                      <a:srgbClr val="0070C0">
                        <a:alpha val="0"/>
                      </a:srgbClr>
                    </a:gs>
                    <a:gs pos="21000">
                      <a:srgbClr val="0070C0"/>
                    </a:gs>
                    <a:gs pos="79000">
                      <a:srgbClr val="0070C0"/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47" name="직사각형 46"/>
          <p:cNvSpPr/>
          <p:nvPr/>
        </p:nvSpPr>
        <p:spPr>
          <a:xfrm>
            <a:off x="603881" y="222719"/>
            <a:ext cx="870499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30325" eaLnBrk="0" latinLnBrk="0" hangingPunct="0">
              <a:spcAft>
                <a:spcPts val="600"/>
              </a:spcAft>
              <a:buSzPct val="100000"/>
              <a:defRPr/>
            </a:pPr>
            <a:r>
              <a:rPr lang="en-US" altLang="ko-KR" sz="2500" b="1" kern="0" spc="-120" dirty="0" err="1" smtClean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ea typeface="+mj-ea"/>
                <a:cs typeface="Arial" panose="020B0604020202020204" pitchFamily="34" charset="0"/>
              </a:rPr>
              <a:t>hdac.conf</a:t>
            </a:r>
            <a:r>
              <a:rPr lang="en-US" altLang="ko-KR" sz="2500" b="1" kern="0" spc="-120" dirty="0" smtClean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2500" b="1" kern="0" spc="-120" dirty="0" smtClean="0">
                <a:gradFill>
                  <a:gsLst>
                    <a:gs pos="100000">
                      <a:srgbClr val="0070C0"/>
                    </a:gs>
                    <a:gs pos="0">
                      <a:srgbClr val="1F497D">
                        <a:lumMod val="75000"/>
                      </a:srgbClr>
                    </a:gs>
                  </a:gsLst>
                  <a:lin ang="5400000" scaled="0"/>
                </a:gradFill>
                <a:ea typeface="+mj-ea"/>
                <a:cs typeface="Arial" panose="020B0604020202020204" pitchFamily="34" charset="0"/>
              </a:rPr>
              <a:t>설정</a:t>
            </a:r>
            <a:endParaRPr lang="ko-KR" altLang="en-US" sz="2000" b="1" kern="0" spc="-120" dirty="0">
              <a:gradFill>
                <a:gsLst>
                  <a:gs pos="100000">
                    <a:srgbClr val="0070C0"/>
                  </a:gs>
                  <a:gs pos="0">
                    <a:srgbClr val="1F497D">
                      <a:lumMod val="75000"/>
                    </a:srgbClr>
                  </a:gs>
                </a:gsLst>
                <a:lin ang="5400000" scaled="0"/>
              </a:gradFill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655289" y="1025439"/>
          <a:ext cx="8653587" cy="527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9411">
                  <a:extLst>
                    <a:ext uri="{9D8B030D-6E8A-4147-A177-3AD203B41FA5}">
                      <a16:colId xmlns:a16="http://schemas.microsoft.com/office/drawing/2014/main" val="2975959632"/>
                    </a:ext>
                  </a:extLst>
                </a:gridCol>
                <a:gridCol w="5994176">
                  <a:extLst>
                    <a:ext uri="{9D8B030D-6E8A-4147-A177-3AD203B41FA5}">
                      <a16:colId xmlns:a16="http://schemas.microsoft.com/office/drawing/2014/main" val="2856972628"/>
                    </a:ext>
                  </a:extLst>
                </a:gridCol>
              </a:tblGrid>
              <a:tr h="2048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 smtClean="0"/>
                        <a:t>Option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 smtClean="0"/>
                        <a:t>Functions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0808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rpcuser</a:t>
                      </a: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=USERID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접속 허용할  블록체인 계정</a:t>
                      </a:r>
                      <a:endParaRPr lang="en-US" altLang="ko-KR" sz="18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rpcpassword</a:t>
                      </a: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=PASSWD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접속 허용할 블록체인 패스워드</a:t>
                      </a:r>
                      <a:endParaRPr lang="en-US" altLang="ko-KR" sz="18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rpcallowip</a:t>
                      </a: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ko-KR" sz="18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x.x.x.x</a:t>
                      </a: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/mask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접속 허용할 </a:t>
                      </a: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IP </a:t>
                      </a:r>
                      <a:r>
                        <a:rPr lang="ko-KR" altLang="en-US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대역</a:t>
                      </a:r>
                      <a:endParaRPr lang="en-US" altLang="ko-KR" sz="18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>
                        <a:lnSpc>
                          <a:spcPct val="130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0.0.0.0/0 </a:t>
                      </a: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 </a:t>
                      </a:r>
                      <a:r>
                        <a:rPr lang="ko-KR" altLang="en-US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모든 </a:t>
                      </a: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IP</a:t>
                      </a:r>
                      <a:r>
                        <a:rPr lang="en-US" altLang="ko-KR" sz="18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 </a:t>
                      </a:r>
                      <a:r>
                        <a:rPr lang="ko-KR" altLang="en-US" sz="18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접속 허용</a:t>
                      </a:r>
                      <a:endParaRPr lang="en-US" altLang="ko-KR" sz="1800" baseline="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  <a:sym typeface="Wingdings" pitchFamily="2" charset="2"/>
                      </a:endParaRPr>
                    </a:p>
                    <a:p>
                      <a:pPr latinLnBrk="1">
                        <a:lnSpc>
                          <a:spcPct val="130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18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 192.168.0.0/16  B-class </a:t>
                      </a:r>
                      <a:r>
                        <a:rPr lang="ko-KR" altLang="en-US" sz="18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대역만 접속 허용</a:t>
                      </a:r>
                      <a:endParaRPr lang="en-US" altLang="ko-KR" sz="1800" baseline="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  <a:sym typeface="Wingdings" pitchFamily="2" charset="2"/>
                      </a:endParaRPr>
                    </a:p>
                    <a:p>
                      <a:pPr latinLnBrk="1">
                        <a:lnSpc>
                          <a:spcPct val="130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18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 192.168.1.0/24  C-class </a:t>
                      </a:r>
                      <a:r>
                        <a:rPr lang="ko-KR" altLang="en-US" sz="18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대역만 접속 허용</a:t>
                      </a:r>
                      <a:endParaRPr lang="en-US" altLang="ko-KR" sz="1800" baseline="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  <a:sym typeface="Wingdings" pitchFamily="2" charset="2"/>
                      </a:endParaRPr>
                    </a:p>
                    <a:p>
                      <a:pPr latinLnBrk="1">
                        <a:lnSpc>
                          <a:spcPct val="130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18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 192.168.1.100/32  </a:t>
                      </a:r>
                      <a:r>
                        <a:rPr lang="ko-KR" altLang="en-US" sz="18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지정된 </a:t>
                      </a:r>
                      <a:r>
                        <a:rPr lang="en-US" altLang="ko-KR" sz="18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IP</a:t>
                      </a:r>
                      <a:r>
                        <a:rPr lang="ko-KR" altLang="en-US" sz="18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  <a:sym typeface="Wingdings" pitchFamily="2" charset="2"/>
                        </a:rPr>
                        <a:t>만 접속 허용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주의사항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설정 변경 전에 </a:t>
                      </a:r>
                      <a:r>
                        <a:rPr lang="en-US" altLang="ko-KR" sz="18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hdacd</a:t>
                      </a: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daemon </a:t>
                      </a:r>
                      <a:r>
                        <a:rPr lang="ko-KR" altLang="en-US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종료</a:t>
                      </a:r>
                      <a:endParaRPr lang="en-US" altLang="ko-KR" sz="18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설정 변경</a:t>
                      </a:r>
                      <a:endParaRPr lang="en-US" altLang="ko-KR" sz="18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8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hdacd</a:t>
                      </a: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daemon </a:t>
                      </a:r>
                      <a:r>
                        <a:rPr lang="ko-KR" altLang="en-US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재가동해야 변경된 설정이 적용됨</a:t>
                      </a:r>
                      <a:endParaRPr lang="en-US" altLang="ko-KR" sz="18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8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hdacd</a:t>
                      </a: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재가동하지 않은 상태에서 </a:t>
                      </a:r>
                      <a:r>
                        <a:rPr lang="ko-KR" altLang="en-US" sz="18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변경시</a:t>
                      </a:r>
                      <a:r>
                        <a:rPr lang="ko-KR" altLang="en-US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daemon </a:t>
                      </a:r>
                      <a:r>
                        <a:rPr lang="ko-KR" altLang="en-US" sz="18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종료가 되지 않을 수 있음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71755" marB="7175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41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1779</TotalTime>
  <Words>2375</Words>
  <Application>Microsoft Office PowerPoint</Application>
  <PresentationFormat>A4 용지(210x297mm)</PresentationFormat>
  <Paragraphs>656</Paragraphs>
  <Slides>30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Arial Unicode MS</vt:lpstr>
      <vt:lpstr>HY헤드라인M</vt:lpstr>
      <vt:lpstr>굴림</vt:lpstr>
      <vt:lpstr>맑은 고딕</vt:lpstr>
      <vt:lpstr>Arial</vt:lpstr>
      <vt:lpstr>Tahoma</vt:lpstr>
      <vt:lpstr>Times New Roman</vt:lpstr>
      <vt:lpstr>Wingdings</vt:lpstr>
      <vt:lpstr>디자인 사용자 지정</vt:lpstr>
      <vt:lpstr>Hdac Blockchain Hdac Binary &amp; C++ SDK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곽봉석</dc:creator>
  <cp:lastModifiedBy>User</cp:lastModifiedBy>
  <cp:revision>636</cp:revision>
  <dcterms:created xsi:type="dcterms:W3CDTF">2017-10-26T01:02:27Z</dcterms:created>
  <dcterms:modified xsi:type="dcterms:W3CDTF">2018-06-18T00:58:20Z</dcterms:modified>
</cp:coreProperties>
</file>