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474" r:id="rId2"/>
    <p:sldId id="462" r:id="rId3"/>
    <p:sldId id="460" r:id="rId4"/>
    <p:sldId id="472" r:id="rId5"/>
    <p:sldId id="459" r:id="rId6"/>
    <p:sldId id="463" r:id="rId7"/>
    <p:sldId id="47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5" r:id="rId17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1117" userDrawn="1">
          <p15:clr>
            <a:srgbClr val="A4A3A4"/>
          </p15:clr>
        </p15:guide>
        <p15:guide id="7" pos="6068">
          <p15:clr>
            <a:srgbClr val="A4A3A4"/>
          </p15:clr>
        </p15:guide>
        <p15:guide id="10" orient="horz" pos="4020" userDrawn="1">
          <p15:clr>
            <a:srgbClr val="A4A3A4"/>
          </p15:clr>
        </p15:guide>
        <p15:guide id="11" orient="horz" pos="1162" userDrawn="1">
          <p15:clr>
            <a:srgbClr val="A4A3A4"/>
          </p15:clr>
        </p15:guide>
        <p15:guide id="12" orient="horz" pos="2432" userDrawn="1">
          <p15:clr>
            <a:srgbClr val="A4A3A4"/>
          </p15:clr>
        </p15:guide>
        <p15:guide id="13" pos="172" userDrawn="1">
          <p15:clr>
            <a:srgbClr val="A4A3A4"/>
          </p15:clr>
        </p15:guide>
        <p15:guide id="14" pos="33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D"/>
    <a:srgbClr val="00B0F6"/>
    <a:srgbClr val="009999"/>
    <a:srgbClr val="E99E17"/>
    <a:srgbClr val="F4640C"/>
    <a:srgbClr val="006699"/>
    <a:srgbClr val="000000"/>
    <a:srgbClr val="0081C8"/>
    <a:srgbClr val="015391"/>
    <a:srgbClr val="4AE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7" autoAdjust="0"/>
    <p:restoredTop sz="95388" autoAdjust="0"/>
  </p:normalViewPr>
  <p:slideViewPr>
    <p:cSldViewPr showGuides="1">
      <p:cViewPr varScale="1">
        <p:scale>
          <a:sx n="109" d="100"/>
          <a:sy n="109" d="100"/>
        </p:scale>
        <p:origin x="990" y="108"/>
      </p:cViewPr>
      <p:guideLst>
        <p:guide orient="horz" pos="1117"/>
        <p:guide pos="6068"/>
        <p:guide orient="horz" pos="4020"/>
        <p:guide orient="horz" pos="1162"/>
        <p:guide orient="horz" pos="2432"/>
        <p:guide pos="172"/>
        <p:guide pos="3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626" y="0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DB72337B-B5F3-409F-8344-E892C6ECA510}" type="datetimeFigureOut">
              <a:rPr lang="ko-KR" altLang="en-US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2018-06-18</a:t>
            </a:fld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2445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626" y="9372445"/>
            <a:ext cx="2919565" cy="49386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AEF7EB2B-173C-4A15-AE30-885A6229F373}" type="slidenum">
              <a:rPr lang="ko-KR" altLang="en-US" smtClean="0">
                <a:latin typeface="Arial Unicode MS" panose="020B0604020202020204" pitchFamily="50" charset="-127"/>
                <a:ea typeface="Arial Unicode MS" panose="020B0604020202020204" pitchFamily="50" charset="-127"/>
              </a:rPr>
              <a:t>‹#›</a:t>
            </a:fld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6901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830" cy="493316"/>
          </a:xfrm>
          <a:prstGeom prst="rect">
            <a:avLst/>
          </a:prstGeom>
        </p:spPr>
        <p:txBody>
          <a:bodyPr vert="horz" lIns="90691" tIns="45345" rIns="90691" bIns="45345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1"/>
            <a:ext cx="2918830" cy="493316"/>
          </a:xfrm>
          <a:prstGeom prst="rect">
            <a:avLst/>
          </a:prstGeom>
        </p:spPr>
        <p:txBody>
          <a:bodyPr vert="horz" lIns="90691" tIns="45345" rIns="90691" bIns="45345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80DC9A8-CEAC-4915-B0CF-8F1B25C3FE17}" type="datetimeFigureOut">
              <a:rPr lang="ko-KR" altLang="en-US" smtClean="0"/>
              <a:pPr/>
              <a:t>2018-06-18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91" tIns="45345" rIns="90691" bIns="4534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500"/>
            <a:ext cx="5388610" cy="4439841"/>
          </a:xfrm>
          <a:prstGeom prst="rect">
            <a:avLst/>
          </a:prstGeom>
        </p:spPr>
        <p:txBody>
          <a:bodyPr vert="horz" lIns="90691" tIns="45345" rIns="90691" bIns="45345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1286"/>
            <a:ext cx="2918830" cy="493316"/>
          </a:xfrm>
          <a:prstGeom prst="rect">
            <a:avLst/>
          </a:prstGeom>
        </p:spPr>
        <p:txBody>
          <a:bodyPr vert="horz" lIns="90691" tIns="45345" rIns="90691" bIns="45345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6"/>
            <a:ext cx="2918830" cy="493316"/>
          </a:xfrm>
          <a:prstGeom prst="rect">
            <a:avLst/>
          </a:prstGeom>
        </p:spPr>
        <p:txBody>
          <a:bodyPr vert="horz" lIns="90691" tIns="45345" rIns="90691" bIns="45345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8896822-B03F-44B3-AE27-77C2DD19213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76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4D94-035B-4FAC-9F43-6A105090060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81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74D94-035B-4FAC-9F43-6A105090060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96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3535" y="369554"/>
            <a:ext cx="8929849" cy="49106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4B8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</a:defRPr>
            </a:lvl1pPr>
          </a:lstStyle>
          <a:p>
            <a:r>
              <a:rPr lang="en-US" altLang="ko-KR" dirty="0"/>
              <a:t>Click to add title</a:t>
            </a:r>
            <a:endParaRPr 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84533" y="1129632"/>
            <a:ext cx="8928409" cy="5115809"/>
          </a:xfrm>
          <a:prstGeom prst="rect">
            <a:avLst/>
          </a:prstGeom>
        </p:spPr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  <a:lvl2pPr>
              <a:defRPr sz="2000">
                <a:ea typeface="Arial Unicode MS" panose="020B0604020202020204" pitchFamily="50" charset="-127"/>
              </a:defRPr>
            </a:lvl2pPr>
            <a:lvl3pPr>
              <a:defRPr sz="2000">
                <a:ea typeface="Arial Unicode MS" panose="020B0604020202020204" pitchFamily="50" charset="-127"/>
              </a:defRPr>
            </a:lvl3pPr>
            <a:lvl4pPr>
              <a:defRPr sz="2000">
                <a:ea typeface="Arial Unicode MS" panose="020B0604020202020204" pitchFamily="50" charset="-127"/>
              </a:defRPr>
            </a:lvl4pPr>
            <a:lvl5pPr>
              <a:defRPr sz="2000">
                <a:ea typeface="Arial Unicode MS" panose="020B06040202020202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77084" y="6428541"/>
            <a:ext cx="410999" cy="4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9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43535" y="288871"/>
            <a:ext cx="8929849" cy="54484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4B8D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</a:defRPr>
            </a:lvl1pPr>
          </a:lstStyle>
          <a:p>
            <a:r>
              <a:rPr lang="en-US" altLang="ko-KR" dirty="0"/>
              <a:t>Contents</a:t>
            </a:r>
            <a:endParaRPr lang="en-US" dirty="0"/>
          </a:p>
        </p:txBody>
      </p:sp>
      <p:sp>
        <p:nvSpPr>
          <p:cNvPr id="14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484533" y="1129632"/>
            <a:ext cx="8928409" cy="5115809"/>
          </a:xfrm>
          <a:prstGeom prst="rect">
            <a:avLst/>
          </a:prstGeom>
        </p:spPr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  <a:lvl2pPr>
              <a:defRPr sz="2000">
                <a:ea typeface="Arial Unicode MS" panose="020B0604020202020204" pitchFamily="50" charset="-127"/>
              </a:defRPr>
            </a:lvl2pPr>
            <a:lvl3pPr>
              <a:defRPr sz="2000">
                <a:ea typeface="Arial Unicode MS" panose="020B0604020202020204" pitchFamily="50" charset="-127"/>
              </a:defRPr>
            </a:lvl3pPr>
            <a:lvl4pPr>
              <a:defRPr sz="2000">
                <a:ea typeface="Arial Unicode MS" panose="020B0604020202020204" pitchFamily="50" charset="-127"/>
              </a:defRPr>
            </a:lvl4pPr>
            <a:lvl5pPr>
              <a:defRPr sz="2000">
                <a:ea typeface="Arial Unicode MS" panose="020B06040202020202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477084" y="6428541"/>
            <a:ext cx="410999" cy="4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424" y="6517491"/>
            <a:ext cx="1080120" cy="253699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6" name="그룹 67"/>
          <p:cNvGrpSpPr/>
          <p:nvPr userDrawn="1"/>
        </p:nvGrpSpPr>
        <p:grpSpPr>
          <a:xfrm>
            <a:off x="1" y="189112"/>
            <a:ext cx="9906000" cy="576063"/>
            <a:chOff x="9525" y="336688"/>
            <a:chExt cx="4102220" cy="558662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12828" y="336688"/>
              <a:ext cx="4098917" cy="558662"/>
            </a:xfrm>
            <a:prstGeom prst="rect">
              <a:avLst/>
            </a:prstGeom>
            <a:gradFill rotWithShape="1">
              <a:gsLst>
                <a:gs pos="833">
                  <a:srgbClr val="FFFFFF">
                    <a:alpha val="0"/>
                  </a:srgbClr>
                </a:gs>
                <a:gs pos="69550">
                  <a:srgbClr val="FFFFFF"/>
                </a:gs>
                <a:gs pos="2500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21594000" scaled="0"/>
            </a:gradFill>
            <a:ln>
              <a:noFill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0"/>
              </a:lightRig>
            </a:scene3d>
            <a:sp3d>
              <a:bevelT w="0" h="0"/>
            </a:sp3d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latinLnBrk="0">
                <a:defRPr/>
              </a:pPr>
              <a:endParaRPr lang="ko-KR" altLang="en-US" kern="0" dirty="0">
                <a:solidFill>
                  <a:srgbClr val="FFFF00"/>
                </a:solidFill>
                <a:ea typeface="HY헤드라인M" panose="02030600000101010101" pitchFamily="18" charset="-127"/>
              </a:endParaRPr>
            </a:p>
          </p:txBody>
        </p:sp>
        <p:grpSp>
          <p:nvGrpSpPr>
            <p:cNvPr id="8" name="그룹 70"/>
            <p:cNvGrpSpPr/>
            <p:nvPr/>
          </p:nvGrpSpPr>
          <p:grpSpPr>
            <a:xfrm>
              <a:off x="9525" y="336688"/>
              <a:ext cx="3935812" cy="558662"/>
              <a:chOff x="130761" y="336688"/>
              <a:chExt cx="3814576" cy="558662"/>
            </a:xfrm>
          </p:grpSpPr>
          <p:cxnSp>
            <p:nvCxnSpPr>
              <p:cNvPr id="10" name="직선 연결선 9"/>
              <p:cNvCxnSpPr/>
              <p:nvPr/>
            </p:nvCxnSpPr>
            <p:spPr bwMode="auto">
              <a:xfrm flipH="1">
                <a:off x="130761" y="336688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직선 연결선 10"/>
              <p:cNvCxnSpPr/>
              <p:nvPr/>
            </p:nvCxnSpPr>
            <p:spPr bwMode="auto">
              <a:xfrm flipH="1">
                <a:off x="130761" y="895350"/>
                <a:ext cx="3814576" cy="0"/>
              </a:xfrm>
              <a:prstGeom prst="line">
                <a:avLst/>
              </a:prstGeom>
              <a:solidFill>
                <a:srgbClr val="0066FF"/>
              </a:solidFill>
              <a:ln w="9525" cap="flat" cmpd="sng" algn="ctr">
                <a:gradFill>
                  <a:gsLst>
                    <a:gs pos="0">
                      <a:srgbClr val="0070C0">
                        <a:alpha val="0"/>
                      </a:srgbClr>
                    </a:gs>
                    <a:gs pos="21000">
                      <a:srgbClr val="0070C0"/>
                    </a:gs>
                    <a:gs pos="79000">
                      <a:srgbClr val="0070C0"/>
                    </a:gs>
                    <a:gs pos="100000">
                      <a:srgbClr val="FFFFFF">
                        <a:lumMod val="85000"/>
                        <a:alpha val="0"/>
                      </a:srgbClr>
                    </a:gs>
                  </a:gsLst>
                  <a:lin ang="10800000" scaled="0"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78748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194831" y="903383"/>
            <a:ext cx="9516338" cy="0"/>
          </a:xfrm>
          <a:prstGeom prst="line">
            <a:avLst/>
          </a:prstGeom>
          <a:ln w="50800">
            <a:solidFill>
              <a:srgbClr val="00A6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94832" y="903383"/>
            <a:ext cx="363970" cy="0"/>
          </a:xfrm>
          <a:prstGeom prst="line">
            <a:avLst/>
          </a:prstGeom>
          <a:ln w="50800">
            <a:solidFill>
              <a:srgbClr val="FDB8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7977" y="6634040"/>
            <a:ext cx="9906000" cy="0"/>
          </a:xfrm>
          <a:prstGeom prst="line">
            <a:avLst/>
          </a:prstGeom>
          <a:ln w="63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4"/>
          <p:cNvSpPr txBox="1">
            <a:spLocks/>
          </p:cNvSpPr>
          <p:nvPr userDrawn="1"/>
        </p:nvSpPr>
        <p:spPr>
          <a:xfrm>
            <a:off x="4797261" y="6604361"/>
            <a:ext cx="311477" cy="198704"/>
          </a:xfrm>
          <a:prstGeom prst="rect">
            <a:avLst/>
          </a:prstGeom>
          <a:noFill/>
        </p:spPr>
        <p:txBody>
          <a:bodyPr wrap="none" lIns="0" tIns="0" rIns="0" bIns="0"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algn="ctr" defTabSz="914361" fontAlgn="base">
              <a:spcBef>
                <a:spcPct val="0"/>
              </a:spcBef>
              <a:spcAft>
                <a:spcPct val="0"/>
              </a:spcAft>
              <a:defRPr/>
            </a:pPr>
            <a:fld id="{163A384F-552B-442D-B730-3FD4C549F213}" type="slidenum">
              <a:rPr kumimoji="1" lang="ko-KR" altLang="en-US" sz="700" smtClean="0">
                <a:solidFill>
                  <a:schemeClr val="tx1"/>
                </a:solidFill>
                <a:ea typeface="굴림" charset="-127"/>
                <a:cs typeface="Arial" panose="020B0604020202020204" pitchFamily="34" charset="0"/>
              </a:rPr>
              <a:pPr algn="ctr" defTabSz="91436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700" dirty="0">
              <a:solidFill>
                <a:schemeClr val="tx1"/>
              </a:solidFill>
              <a:ea typeface="굴림" charset="-127"/>
              <a:cs typeface="Arial" panose="020B0604020202020204" pitchFamily="34" charset="0"/>
            </a:endParaRPr>
          </a:p>
        </p:txBody>
      </p:sp>
      <p:sp>
        <p:nvSpPr>
          <p:cNvPr id="11" name="슬라이드 번호 개체 틀 4"/>
          <p:cNvSpPr txBox="1">
            <a:spLocks/>
          </p:cNvSpPr>
          <p:nvPr userDrawn="1"/>
        </p:nvSpPr>
        <p:spPr>
          <a:xfrm>
            <a:off x="152896" y="6534689"/>
            <a:ext cx="311477" cy="198704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algn="ctr" defTabSz="914361" fontAlgn="base">
              <a:spcBef>
                <a:spcPct val="0"/>
              </a:spcBef>
              <a:spcAft>
                <a:spcPct val="0"/>
              </a:spcAft>
              <a:defRPr/>
            </a:pPr>
            <a:fld id="{163A384F-552B-442D-B730-3FD4C549F213}" type="slidenum">
              <a:rPr kumimoji="1" lang="ko-KR" altLang="en-US" sz="700" smtClean="0">
                <a:solidFill>
                  <a:prstClr val="white"/>
                </a:solidFill>
                <a:ea typeface="굴림" charset="-127"/>
                <a:cs typeface="Arial" panose="020B0604020202020204" pitchFamily="34" charset="0"/>
              </a:rPr>
              <a:pPr algn="ctr" defTabSz="914361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700" dirty="0">
              <a:solidFill>
                <a:prstClr val="white"/>
              </a:solidFill>
              <a:ea typeface="굴림" charset="-127"/>
              <a:cs typeface="Arial" panose="020B0604020202020204" pitchFamily="34" charset="0"/>
            </a:endParaRPr>
          </a:p>
        </p:txBody>
      </p:sp>
      <p:sp>
        <p:nvSpPr>
          <p:cNvPr id="12" name="Text Box 58"/>
          <p:cNvSpPr txBox="1">
            <a:spLocks noChangeArrowheads="1"/>
          </p:cNvSpPr>
          <p:nvPr userDrawn="1"/>
        </p:nvSpPr>
        <p:spPr bwMode="auto">
          <a:xfrm>
            <a:off x="65436" y="6595220"/>
            <a:ext cx="2240462" cy="20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778" tIns="47889" rIns="95778" bIns="47889">
            <a:spAutoFit/>
          </a:bodyPr>
          <a:lstStyle/>
          <a:p>
            <a:pPr defTabSz="957223">
              <a:defRPr/>
            </a:pPr>
            <a:r>
              <a:rPr lang="en-US" altLang="ko-KR" sz="700" dirty="0">
                <a:solidFill>
                  <a:prstClr val="white">
                    <a:lumMod val="65000"/>
                  </a:prstClr>
                </a:solidFill>
                <a:ea typeface="Arial Unicode MS" panose="020B0604020202020204" pitchFamily="50" charset="-127"/>
                <a:cs typeface="Arial" panose="020B0604020202020204" pitchFamily="34" charset="0"/>
              </a:rPr>
              <a:t>Copyright © </a:t>
            </a:r>
            <a:r>
              <a:rPr lang="en-US" altLang="ko-KR" sz="700" dirty="0" smtClean="0">
                <a:solidFill>
                  <a:prstClr val="white">
                    <a:lumMod val="65000"/>
                  </a:prstClr>
                </a:solidFill>
                <a:ea typeface="Arial Unicode MS" panose="020B0604020202020204" pitchFamily="50" charset="-127"/>
                <a:cs typeface="Arial" panose="020B0604020202020204" pitchFamily="34" charset="0"/>
              </a:rPr>
              <a:t>2018 Hyundai-Pay All </a:t>
            </a:r>
            <a:r>
              <a:rPr lang="en-US" altLang="ko-KR" sz="700" dirty="0">
                <a:solidFill>
                  <a:prstClr val="white">
                    <a:lumMod val="65000"/>
                  </a:prstClr>
                </a:solidFill>
                <a:ea typeface="Arial Unicode MS" panose="020B0604020202020204" pitchFamily="50" charset="-127"/>
                <a:cs typeface="Arial" panose="020B0604020202020204" pitchFamily="34" charset="0"/>
              </a:rPr>
              <a:t>Rights Reserved</a:t>
            </a:r>
            <a:endParaRPr lang="ko-KR" altLang="en-US" sz="700" dirty="0">
              <a:solidFill>
                <a:prstClr val="white">
                  <a:lumMod val="65000"/>
                </a:prstClr>
              </a:solidFill>
              <a:ea typeface="Arial Unicode MS" panose="020B06040202020202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7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5" r:id="rId3"/>
  </p:sldLayoutIdLst>
  <p:txStyles>
    <p:titleStyle>
      <a:lvl1pPr algn="l" defTabSz="1007901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14328" indent="-514328" algn="l" defTabSz="1007901" rtl="0" eaLnBrk="1" latinLnBrk="1" hangingPunct="1">
        <a:lnSpc>
          <a:spcPct val="90000"/>
        </a:lnSpc>
        <a:spcBef>
          <a:spcPts val="1102"/>
        </a:spcBef>
        <a:buFont typeface="+mj-lt"/>
        <a:buAutoNum type="arabicPeriod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55925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876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826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777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728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678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628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579" indent="-251976" algn="l" defTabSz="1007901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51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01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852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02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753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703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653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603" algn="l" defTabSz="1007901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  <p15:guide id="3" orient="horz" pos="4076" userDrawn="1">
          <p15:clr>
            <a:srgbClr val="F26B43"/>
          </p15:clr>
        </p15:guide>
        <p15:guide id="4" orient="horz" pos="4251" userDrawn="1">
          <p15:clr>
            <a:srgbClr val="F26B43"/>
          </p15:clr>
        </p15:guide>
        <p15:guide id="5" pos="5578" userDrawn="1">
          <p15:clr>
            <a:srgbClr val="F26B43"/>
          </p15:clr>
        </p15:guide>
        <p15:guide id="6" pos="60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" y="0"/>
            <a:ext cx="9906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" y="0"/>
            <a:ext cx="9906000" cy="6858000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706278"/>
            <a:ext cx="9906001" cy="173083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+mj-ea"/>
              </a:rPr>
              <a:t>Hdac Blockchain</a:t>
            </a:r>
            <a:br>
              <a:rPr lang="en-US" altLang="ko-KR" sz="40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ko-KR" sz="4000" dirty="0" smtClean="0">
                <a:latin typeface="+mj-ea"/>
              </a:rPr>
              <a:t>SDK for JAVA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2200" dirty="0" smtClean="0">
                <a:latin typeface="+mj-ea"/>
              </a:rPr>
              <a:t>(Hdac RPC Client &amp; Wallet)</a:t>
            </a:r>
            <a:endParaRPr lang="ko-KR" altLang="en-US" sz="2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3687" y="6409700"/>
            <a:ext cx="3236784" cy="216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3133" latinLnBrk="0">
              <a:lnSpc>
                <a:spcPct val="90000"/>
              </a:lnSpc>
            </a:pPr>
            <a:r>
              <a:rPr lang="en-US" altLang="ko-KR" sz="894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copyrightⓒ </a:t>
            </a:r>
            <a:r>
              <a:rPr lang="en-US" altLang="ko-KR" sz="894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2018  Hyundai-Pay </a:t>
            </a:r>
            <a:r>
              <a:rPr lang="en-US" altLang="ko-KR" sz="894" dirty="0" err="1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co.,Ltd</a:t>
            </a:r>
            <a:r>
              <a:rPr lang="en-US" altLang="ko-KR" sz="894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All Rights Reserved</a:t>
            </a:r>
            <a:endParaRPr lang="ko-KR" altLang="en-US" sz="894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23F62B-512A-4169-ABF5-000D73E1AD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70" y="6136391"/>
            <a:ext cx="1503178" cy="434545"/>
          </a:xfrm>
          <a:prstGeom prst="rect">
            <a:avLst/>
          </a:prstGeom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62" y="1366773"/>
            <a:ext cx="166710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Hdac SDK for Java </a:t>
            </a:r>
            <a:r>
              <a:rPr lang="ko-KR" altLang="en-US" dirty="0"/>
              <a:t>개발 가이드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Java </a:t>
            </a:r>
            <a:r>
              <a:rPr lang="ko-KR" altLang="en-US" sz="1800" dirty="0" smtClean="0"/>
              <a:t>기반으로 제작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Java JRE 1.8.0_151 </a:t>
            </a:r>
            <a:r>
              <a:rPr lang="ko-KR" altLang="en-US" sz="1800" dirty="0" smtClean="0"/>
              <a:t>최적화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JSON</a:t>
            </a:r>
            <a:r>
              <a:rPr lang="ko-KR" altLang="en-US" sz="1800" dirty="0"/>
              <a:t> </a:t>
            </a:r>
            <a:r>
              <a:rPr lang="ko-KR" altLang="en-US" sz="1800" dirty="0" smtClean="0"/>
              <a:t>기반의 </a:t>
            </a:r>
            <a:r>
              <a:rPr lang="en-US" altLang="ko-KR" sz="1800" dirty="0" smtClean="0"/>
              <a:t>API Response </a:t>
            </a:r>
            <a:r>
              <a:rPr lang="ko-KR" altLang="en-US" sz="1800" dirty="0" smtClean="0"/>
              <a:t>처리</a:t>
            </a:r>
            <a:endParaRPr lang="en-US" altLang="ko-KR" sz="1800" dirty="0" smtClean="0"/>
          </a:p>
          <a:p>
            <a:pPr lvl="1"/>
            <a:endParaRPr lang="en-US" altLang="ko-KR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 smtClean="0"/>
              <a:t>Maven Update</a:t>
            </a:r>
          </a:p>
          <a:p>
            <a:pPr lvl="1"/>
            <a:r>
              <a:rPr lang="ko-KR" altLang="en-US" sz="1800" dirty="0" smtClean="0"/>
              <a:t>첨부자료 참조 </a:t>
            </a:r>
            <a:endParaRPr lang="en-US" altLang="ko-KR" sz="1800" dirty="0" smtClean="0"/>
          </a:p>
          <a:p>
            <a:pPr marL="503949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en-US" altLang="ko-KR" sz="1600" i="1" dirty="0" smtClean="0">
                <a:solidFill>
                  <a:srgbClr val="0081C8"/>
                </a:solidFill>
              </a:rPr>
              <a:t>- dependencies </a:t>
            </a:r>
            <a:r>
              <a:rPr lang="en-US" altLang="ko-KR" sz="1600" i="1" dirty="0">
                <a:solidFill>
                  <a:srgbClr val="0081C8"/>
                </a:solidFill>
              </a:rPr>
              <a:t>: </a:t>
            </a:r>
            <a:r>
              <a:rPr lang="en-US" altLang="ko-KR" sz="1600" i="1" dirty="0" smtClean="0">
                <a:solidFill>
                  <a:srgbClr val="0081C8"/>
                </a:solidFill>
              </a:rPr>
              <a:t>/</a:t>
            </a:r>
            <a:r>
              <a:rPr lang="en-US" altLang="ko-KR" sz="1600" i="1" dirty="0" err="1" smtClean="0">
                <a:solidFill>
                  <a:srgbClr val="0081C8"/>
                </a:solidFill>
              </a:rPr>
              <a:t>hackathon_java_sdk</a:t>
            </a:r>
            <a:r>
              <a:rPr lang="en-US" altLang="ko-KR" sz="1600" i="1" dirty="0" smtClean="0">
                <a:solidFill>
                  <a:srgbClr val="0081C8"/>
                </a:solidFill>
              </a:rPr>
              <a:t>/</a:t>
            </a:r>
            <a:r>
              <a:rPr lang="en-US" altLang="ko-KR" sz="1600" i="1" dirty="0" err="1" smtClean="0">
                <a:solidFill>
                  <a:srgbClr val="0081C8"/>
                </a:solidFill>
              </a:rPr>
              <a:t>hdac_java_lib</a:t>
            </a:r>
            <a:r>
              <a:rPr lang="en-US" altLang="ko-KR" sz="1600" i="1" dirty="0" smtClean="0">
                <a:solidFill>
                  <a:srgbClr val="0081C8"/>
                </a:solidFill>
              </a:rPr>
              <a:t>/pom.xml</a:t>
            </a: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163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Examples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84533" y="1129633"/>
            <a:ext cx="8928409" cy="787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 smtClean="0"/>
              <a:t>RPC Client</a:t>
            </a:r>
          </a:p>
          <a:p>
            <a:pPr lvl="1"/>
            <a:r>
              <a:rPr lang="en-US" altLang="ko-KR" dirty="0" smtClean="0"/>
              <a:t>Block Chain API </a:t>
            </a:r>
            <a:r>
              <a:rPr lang="ko-KR" altLang="en-US" dirty="0" smtClean="0"/>
              <a:t>호출 예제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8059" y="1988840"/>
            <a:ext cx="7200800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i="1" dirty="0" smtClean="0">
                <a:solidFill>
                  <a:srgbClr val="92D050"/>
                </a:solidFill>
              </a:rPr>
              <a:t>// RPC Handler </a:t>
            </a:r>
            <a:r>
              <a:rPr lang="ko-KR" altLang="en-US" sz="900" b="1" i="1" dirty="0" smtClean="0">
                <a:solidFill>
                  <a:srgbClr val="92D050"/>
                </a:solidFill>
              </a:rPr>
              <a:t>정의 </a:t>
            </a:r>
            <a:endParaRPr lang="en-US" altLang="ko-KR" sz="900" b="1" i="1" dirty="0" smtClean="0">
              <a:solidFill>
                <a:srgbClr val="92D050"/>
              </a:solidFill>
            </a:endParaRPr>
          </a:p>
          <a:p>
            <a:r>
              <a:rPr lang="en-US" altLang="ko-KR" sz="900" b="1" dirty="0" err="1" smtClean="0"/>
              <a:t>RpcHandler</a:t>
            </a:r>
            <a:r>
              <a:rPr lang="en-US" altLang="ko-KR" sz="900" b="1" dirty="0" smtClean="0"/>
              <a:t> </a:t>
            </a:r>
            <a:r>
              <a:rPr lang="en-US" altLang="ko-KR" sz="900" b="1" dirty="0" smtClean="0">
                <a:solidFill>
                  <a:srgbClr val="004B8D"/>
                </a:solidFill>
              </a:rPr>
              <a:t>handler</a:t>
            </a:r>
            <a:r>
              <a:rPr lang="en-US" altLang="ko-KR" sz="900" b="1" dirty="0" smtClean="0"/>
              <a:t> =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new</a:t>
            </a:r>
            <a:r>
              <a:rPr lang="en-US" altLang="ko-KR" sz="900" b="1" dirty="0" smtClean="0"/>
              <a:t> </a:t>
            </a:r>
            <a:r>
              <a:rPr lang="en-US" altLang="ko-KR" sz="900" b="1" dirty="0" err="1"/>
              <a:t>RpcHandler</a:t>
            </a:r>
            <a:r>
              <a:rPr lang="en-US" altLang="ko-KR" sz="900" b="1" dirty="0"/>
              <a:t>() {</a:t>
            </a:r>
          </a:p>
          <a:p>
            <a:endParaRPr lang="ko-KR" altLang="en-US" sz="900" dirty="0"/>
          </a:p>
          <a:p>
            <a:pPr lvl="1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lvl="1"/>
            <a:r>
              <a:rPr lang="en-US" altLang="ko-KR" sz="900" b="1" dirty="0"/>
              <a:t>public void </a:t>
            </a:r>
            <a:r>
              <a:rPr lang="en-US" altLang="ko-KR" sz="900" b="1" dirty="0" err="1"/>
              <a:t>onError</a:t>
            </a:r>
            <a:r>
              <a:rPr lang="en-US" altLang="ko-KR" sz="900" b="1" dirty="0" smtClean="0"/>
              <a:t>( </a:t>
            </a:r>
            <a:r>
              <a:rPr lang="en-US" altLang="ko-KR" sz="900" b="1" dirty="0" err="1" smtClean="0"/>
              <a:t>int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method, String </a:t>
            </a:r>
            <a:r>
              <a:rPr lang="en-US" altLang="ko-KR" sz="900" b="1" dirty="0" err="1"/>
              <a:t>errMsg</a:t>
            </a:r>
            <a:r>
              <a:rPr lang="en-US" altLang="ko-KR" sz="900" b="1" dirty="0"/>
              <a:t>, </a:t>
            </a:r>
            <a:r>
              <a:rPr lang="en-US" altLang="ko-KR" sz="900" b="1" dirty="0" err="1"/>
              <a:t>int</a:t>
            </a:r>
            <a:r>
              <a:rPr lang="en-US" altLang="ko-KR" sz="900" b="1" dirty="0"/>
              <a:t> </a:t>
            </a:r>
            <a:r>
              <a:rPr lang="en-US" altLang="ko-KR" sz="900" b="1" dirty="0" err="1" smtClean="0"/>
              <a:t>ceeCode</a:t>
            </a:r>
            <a:r>
              <a:rPr lang="en-US" altLang="ko-KR" sz="900" b="1" dirty="0" smtClean="0"/>
              <a:t> ) </a:t>
            </a:r>
            <a:r>
              <a:rPr lang="en-US" altLang="ko-KR" sz="900" b="1" dirty="0"/>
              <a:t>{</a:t>
            </a:r>
          </a:p>
          <a:p>
            <a:pPr lvl="2"/>
            <a:r>
              <a:rPr lang="en-US" altLang="ko-KR" sz="900" dirty="0"/>
              <a:t>// </a:t>
            </a:r>
            <a:r>
              <a:rPr lang="en-US" altLang="ko-KR" sz="900" b="1" dirty="0"/>
              <a:t>TODO Auto-generated method stub</a:t>
            </a:r>
          </a:p>
          <a:p>
            <a:pPr lvl="2"/>
            <a:r>
              <a:rPr lang="en-US" altLang="ko-KR" sz="900" dirty="0" err="1"/>
              <a:t>System.</a:t>
            </a:r>
            <a:r>
              <a:rPr lang="en-US" altLang="ko-KR" sz="900" b="1" i="1" dirty="0" err="1"/>
              <a:t>out.print</a:t>
            </a:r>
            <a:r>
              <a:rPr lang="en-US" altLang="ko-KR" sz="900" b="1" i="1" dirty="0"/>
              <a:t>("send error : " + </a:t>
            </a:r>
            <a:r>
              <a:rPr lang="en-US" altLang="ko-KR" sz="900" b="1" i="1" dirty="0" err="1"/>
              <a:t>errMsg</a:t>
            </a:r>
            <a:r>
              <a:rPr lang="en-US" altLang="ko-KR" sz="900" b="1" i="1" dirty="0"/>
              <a:t> + "\n");</a:t>
            </a:r>
          </a:p>
          <a:p>
            <a:pPr lvl="1"/>
            <a:r>
              <a:rPr lang="en-US" altLang="ko-KR" sz="900" dirty="0"/>
              <a:t>}</a:t>
            </a:r>
          </a:p>
          <a:p>
            <a:pPr lvl="1"/>
            <a:endParaRPr lang="ko-KR" altLang="en-US" sz="900" dirty="0"/>
          </a:p>
          <a:p>
            <a:pPr lvl="1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pPr lvl="1"/>
            <a:r>
              <a:rPr lang="en-US" altLang="ko-KR" sz="900" b="1" dirty="0"/>
              <a:t>public void </a:t>
            </a:r>
            <a:r>
              <a:rPr lang="en-US" altLang="ko-KR" sz="900" b="1" dirty="0" err="1">
                <a:solidFill>
                  <a:srgbClr val="0070C0"/>
                </a:solidFill>
              </a:rPr>
              <a:t>onResponse</a:t>
            </a:r>
            <a:r>
              <a:rPr lang="en-US" altLang="ko-KR" sz="900" b="1" dirty="0" smtClean="0"/>
              <a:t>( </a:t>
            </a:r>
            <a:r>
              <a:rPr lang="en-US" altLang="ko-KR" sz="900" b="1" dirty="0" err="1" smtClean="0"/>
              <a:t>int</a:t>
            </a:r>
            <a:r>
              <a:rPr lang="en-US" altLang="ko-KR" sz="900" b="1" dirty="0" smtClean="0"/>
              <a:t> </a:t>
            </a:r>
            <a:r>
              <a:rPr lang="en-US" altLang="ko-KR" sz="900" b="1" dirty="0">
                <a:solidFill>
                  <a:srgbClr val="FF0000"/>
                </a:solidFill>
              </a:rPr>
              <a:t>method</a:t>
            </a:r>
            <a:r>
              <a:rPr lang="en-US" altLang="ko-KR" sz="900" b="1" dirty="0"/>
              <a:t>, </a:t>
            </a:r>
            <a:r>
              <a:rPr lang="en-US" altLang="ko-KR" sz="900" b="1" dirty="0" err="1"/>
              <a:t>JSONObject</a:t>
            </a:r>
            <a:r>
              <a:rPr lang="en-US" altLang="ko-KR" sz="900" b="1" dirty="0"/>
              <a:t> </a:t>
            </a:r>
            <a:r>
              <a:rPr lang="en-US" altLang="ko-KR" sz="900" b="1" dirty="0" smtClean="0">
                <a:solidFill>
                  <a:srgbClr val="015391"/>
                </a:solidFill>
              </a:rPr>
              <a:t>data</a:t>
            </a:r>
            <a:r>
              <a:rPr lang="en-US" altLang="ko-KR" sz="900" b="1" dirty="0" smtClean="0"/>
              <a:t> ) </a:t>
            </a:r>
            <a:r>
              <a:rPr lang="en-US" altLang="ko-KR" sz="900" b="1" dirty="0"/>
              <a:t>{</a:t>
            </a:r>
          </a:p>
          <a:p>
            <a:pPr lvl="2"/>
            <a:r>
              <a:rPr lang="en-US" altLang="ko-KR" sz="900" dirty="0"/>
              <a:t>// </a:t>
            </a:r>
            <a:r>
              <a:rPr lang="en-US" altLang="ko-KR" sz="900" b="1" dirty="0"/>
              <a:t>TODO Auto-generated method stub</a:t>
            </a:r>
          </a:p>
          <a:p>
            <a:pPr lvl="2"/>
            <a:r>
              <a:rPr lang="en-US" altLang="ko-KR" sz="900" dirty="0" err="1"/>
              <a:t>System.</a:t>
            </a:r>
            <a:r>
              <a:rPr lang="en-US" altLang="ko-KR" sz="900" b="1" i="1" dirty="0" err="1"/>
              <a:t>out.print</a:t>
            </a:r>
            <a:r>
              <a:rPr lang="en-US" altLang="ko-KR" sz="900" b="1" i="1" dirty="0"/>
              <a:t>("send response : " + </a:t>
            </a:r>
            <a:r>
              <a:rPr lang="en-US" altLang="ko-KR" sz="900" b="1" i="1" dirty="0" err="1"/>
              <a:t>data.toString</a:t>
            </a:r>
            <a:r>
              <a:rPr lang="en-US" altLang="ko-KR" sz="900" b="1" i="1" dirty="0"/>
              <a:t>() + "\n");</a:t>
            </a:r>
          </a:p>
          <a:p>
            <a:pPr lvl="2"/>
            <a:r>
              <a:rPr lang="en-US" altLang="ko-KR" sz="900" b="1" dirty="0" smtClean="0"/>
              <a:t>switch(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method</a:t>
            </a:r>
            <a:r>
              <a:rPr lang="en-US" altLang="ko-KR" sz="900" b="1" dirty="0" smtClean="0"/>
              <a:t>) </a:t>
            </a:r>
            <a:r>
              <a:rPr lang="en-US" altLang="ko-KR" sz="900" b="1" dirty="0"/>
              <a:t>{</a:t>
            </a:r>
          </a:p>
          <a:p>
            <a:pPr lvl="3"/>
            <a:r>
              <a:rPr lang="en-US" altLang="ko-KR" sz="900" b="1" dirty="0" smtClean="0"/>
              <a:t>case </a:t>
            </a:r>
            <a:r>
              <a:rPr lang="en-US" altLang="ko-KR" sz="900" b="1" dirty="0" err="1" smtClean="0"/>
              <a:t>CommandUtils.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GET_INFO</a:t>
            </a:r>
            <a:r>
              <a:rPr lang="en-US" altLang="ko-KR" sz="900" b="1" i="1" dirty="0" smtClean="0"/>
              <a:t>:</a:t>
            </a:r>
          </a:p>
          <a:p>
            <a:pPr lvl="3"/>
            <a:r>
              <a:rPr lang="en-US" altLang="ko-KR" sz="900" b="1" i="1" dirty="0" smtClean="0"/>
              <a:t>    </a:t>
            </a:r>
            <a:r>
              <a:rPr lang="en-US" altLang="ko-KR" sz="1000" b="1" i="1" dirty="0" smtClean="0">
                <a:solidFill>
                  <a:srgbClr val="00B0F6"/>
                </a:solidFill>
              </a:rPr>
              <a:t>//</a:t>
            </a:r>
            <a:r>
              <a:rPr lang="en-US" altLang="ko-KR" sz="1000" b="1" dirty="0" smtClean="0">
                <a:solidFill>
                  <a:srgbClr val="00B0F6"/>
                </a:solidFill>
              </a:rPr>
              <a:t>  data </a:t>
            </a:r>
            <a:r>
              <a:rPr lang="ko-KR" altLang="en-US" sz="1000" b="1" i="1" dirty="0" err="1" smtClean="0">
                <a:solidFill>
                  <a:srgbClr val="00B0F6"/>
                </a:solidFill>
              </a:rPr>
              <a:t>응답처리</a:t>
            </a:r>
            <a:endParaRPr lang="en-US" altLang="ko-KR" sz="1000" b="1" i="1" dirty="0" smtClean="0">
              <a:solidFill>
                <a:srgbClr val="00B0F6"/>
              </a:solidFill>
            </a:endParaRPr>
          </a:p>
          <a:p>
            <a:pPr lvl="3"/>
            <a:r>
              <a:rPr lang="en-US" altLang="ko-KR" sz="900" b="1" dirty="0" smtClean="0"/>
              <a:t>break</a:t>
            </a:r>
            <a:r>
              <a:rPr lang="en-US" altLang="ko-KR" sz="900" b="1" dirty="0"/>
              <a:t>; </a:t>
            </a:r>
          </a:p>
          <a:p>
            <a:pPr lvl="2"/>
            <a:r>
              <a:rPr lang="en-US" altLang="ko-KR" sz="900" dirty="0"/>
              <a:t>}</a:t>
            </a:r>
          </a:p>
          <a:p>
            <a:pPr lvl="1"/>
            <a:r>
              <a:rPr lang="en-US" altLang="ko-KR" sz="900" dirty="0"/>
              <a:t>}</a:t>
            </a:r>
          </a:p>
          <a:p>
            <a:r>
              <a:rPr lang="en-US" altLang="ko-KR" sz="900" dirty="0" smtClean="0"/>
              <a:t>});</a:t>
            </a:r>
          </a:p>
          <a:p>
            <a:endParaRPr lang="en-US" altLang="ko-KR" sz="900" dirty="0" smtClean="0"/>
          </a:p>
          <a:p>
            <a:r>
              <a:rPr lang="en-US" altLang="ko-KR" sz="900" i="1" dirty="0" smtClean="0">
                <a:solidFill>
                  <a:srgbClr val="92D050"/>
                </a:solidFill>
              </a:rPr>
              <a:t>// </a:t>
            </a:r>
            <a:r>
              <a:rPr lang="en-US" altLang="ko-KR" sz="900" b="1" i="1" dirty="0">
                <a:solidFill>
                  <a:srgbClr val="92D050"/>
                </a:solidFill>
              </a:rPr>
              <a:t>RPC Handler </a:t>
            </a:r>
            <a:r>
              <a:rPr lang="ko-KR" altLang="en-US" sz="900" b="1" i="1" dirty="0" smtClean="0">
                <a:solidFill>
                  <a:srgbClr val="92D050"/>
                </a:solidFill>
              </a:rPr>
              <a:t>를 포함하는 </a:t>
            </a:r>
            <a:r>
              <a:rPr lang="en-US" altLang="ko-KR" sz="900" b="1" i="1" dirty="0" smtClean="0">
                <a:solidFill>
                  <a:srgbClr val="92D050"/>
                </a:solidFill>
              </a:rPr>
              <a:t>RPC Client </a:t>
            </a:r>
            <a:r>
              <a:rPr lang="ko-KR" altLang="en-US" sz="900" b="1" i="1" dirty="0" smtClean="0">
                <a:solidFill>
                  <a:srgbClr val="92D050"/>
                </a:solidFill>
              </a:rPr>
              <a:t>생성</a:t>
            </a:r>
            <a:endParaRPr lang="en-US" altLang="ko-KR" sz="900" i="1" dirty="0">
              <a:solidFill>
                <a:srgbClr val="92D050"/>
              </a:solidFill>
            </a:endParaRPr>
          </a:p>
          <a:p>
            <a:r>
              <a:rPr lang="en-US" altLang="ko-KR" sz="900" b="1" dirty="0" err="1"/>
              <a:t>HdacRpcClient</a:t>
            </a:r>
            <a:r>
              <a:rPr lang="en-US" altLang="ko-KR" sz="900" dirty="0"/>
              <a:t> </a:t>
            </a:r>
            <a:r>
              <a:rPr lang="en-US" altLang="ko-KR" sz="900" b="1" dirty="0" err="1" smtClean="0">
                <a:solidFill>
                  <a:srgbClr val="015391"/>
                </a:solidFill>
              </a:rPr>
              <a:t>hdacRpcClient</a:t>
            </a:r>
            <a:r>
              <a:rPr lang="en-US" altLang="ko-KR" sz="900" dirty="0" smtClean="0"/>
              <a:t> </a:t>
            </a:r>
            <a:r>
              <a:rPr lang="en-US" altLang="ko-KR" sz="900" dirty="0"/>
              <a:t>= </a:t>
            </a:r>
            <a:r>
              <a:rPr lang="en-US" altLang="ko-KR" sz="900" b="1" dirty="0" err="1" smtClean="0"/>
              <a:t>HdacApiManager</a:t>
            </a:r>
            <a:r>
              <a:rPr lang="en-US" altLang="ko-KR" sz="900" dirty="0" err="1" smtClean="0"/>
              <a:t>.</a:t>
            </a:r>
            <a:r>
              <a:rPr lang="en-US" altLang="ko-KR" sz="900" i="1" dirty="0" err="1" smtClean="0"/>
              <a:t>createRPCClient</a:t>
            </a:r>
            <a:r>
              <a:rPr lang="en-US" altLang="ko-KR" sz="900" i="1" dirty="0" smtClean="0"/>
              <a:t>( </a:t>
            </a:r>
            <a:r>
              <a:rPr lang="en-US" altLang="ko-KR" sz="900" b="1" i="1" dirty="0" err="1" smtClean="0"/>
              <a:t>rpcIp</a:t>
            </a:r>
            <a:r>
              <a:rPr lang="en-US" altLang="ko-KR" sz="900" b="1" i="1" dirty="0"/>
              <a:t>, </a:t>
            </a:r>
            <a:r>
              <a:rPr lang="en-US" altLang="ko-KR" sz="900" b="1" i="1" dirty="0" err="1" smtClean="0"/>
              <a:t>rpcPort</a:t>
            </a:r>
            <a:r>
              <a:rPr lang="en-US" altLang="ko-KR" sz="900" b="1" i="1" dirty="0" smtClean="0"/>
              <a:t>, </a:t>
            </a:r>
            <a:r>
              <a:rPr lang="en-US" altLang="ko-KR" sz="900" b="1" i="1" dirty="0" err="1" smtClean="0"/>
              <a:t>rpcUser</a:t>
            </a:r>
            <a:r>
              <a:rPr lang="en-US" altLang="ko-KR" sz="900" b="1" i="1" dirty="0"/>
              <a:t>, </a:t>
            </a:r>
            <a:r>
              <a:rPr lang="en-US" altLang="ko-KR" sz="900" b="1" i="1" dirty="0" err="1" smtClean="0"/>
              <a:t>rpcPassword</a:t>
            </a:r>
            <a:r>
              <a:rPr lang="en-US" altLang="ko-KR" sz="900" b="1" i="1" dirty="0" smtClean="0"/>
              <a:t>, </a:t>
            </a:r>
            <a:r>
              <a:rPr lang="en-US" altLang="ko-KR" sz="900" b="1" i="1" dirty="0" err="1" smtClean="0"/>
              <a:t>chainName</a:t>
            </a:r>
            <a:r>
              <a:rPr lang="en-US" altLang="ko-KR" sz="900" b="1" i="1" dirty="0" smtClean="0"/>
              <a:t>, </a:t>
            </a:r>
            <a:r>
              <a:rPr lang="en-US" altLang="ko-KR" sz="900" b="1" i="1" dirty="0" smtClean="0">
                <a:solidFill>
                  <a:srgbClr val="004B8D"/>
                </a:solidFill>
              </a:rPr>
              <a:t>handler </a:t>
            </a:r>
            <a:r>
              <a:rPr lang="en-US" altLang="ko-KR" sz="900" b="1" i="1" dirty="0" smtClean="0"/>
              <a:t>);</a:t>
            </a:r>
          </a:p>
          <a:p>
            <a:endParaRPr lang="en-US" altLang="ko-KR" sz="900" b="1" i="1" dirty="0" smtClean="0">
              <a:solidFill>
                <a:srgbClr val="92D050"/>
              </a:solidFill>
            </a:endParaRPr>
          </a:p>
          <a:p>
            <a:r>
              <a:rPr lang="en-US" altLang="ko-KR" sz="900" b="1" i="1" dirty="0" smtClean="0">
                <a:solidFill>
                  <a:srgbClr val="92D050"/>
                </a:solidFill>
              </a:rPr>
              <a:t>// block </a:t>
            </a:r>
            <a:r>
              <a:rPr lang="en-US" altLang="ko-KR" sz="900" b="1" i="1" dirty="0" err="1" smtClean="0">
                <a:solidFill>
                  <a:srgbClr val="92D050"/>
                </a:solidFill>
              </a:rPr>
              <a:t>chian</a:t>
            </a:r>
            <a:r>
              <a:rPr lang="en-US" altLang="ko-KR" sz="900" b="1" i="1" dirty="0" smtClean="0">
                <a:solidFill>
                  <a:srgbClr val="92D050"/>
                </a:solidFill>
              </a:rPr>
              <a:t> API</a:t>
            </a:r>
            <a:r>
              <a:rPr lang="ko-KR" altLang="en-US" sz="900" b="1" i="1" dirty="0" smtClean="0">
                <a:solidFill>
                  <a:srgbClr val="92D050"/>
                </a:solidFill>
              </a:rPr>
              <a:t>를 호출할 </a:t>
            </a:r>
            <a:r>
              <a:rPr lang="en-US" altLang="ko-KR" sz="900" b="1" i="1" dirty="0" smtClean="0">
                <a:solidFill>
                  <a:srgbClr val="92D050"/>
                </a:solidFill>
              </a:rPr>
              <a:t>Object</a:t>
            </a:r>
          </a:p>
          <a:p>
            <a:r>
              <a:rPr lang="en-US" altLang="ko-KR" sz="900" b="1" dirty="0" err="1" smtClean="0"/>
              <a:t>HdacCommand</a:t>
            </a:r>
            <a:r>
              <a:rPr lang="en-US" altLang="ko-KR" sz="900" dirty="0" smtClean="0"/>
              <a:t> </a:t>
            </a:r>
            <a:r>
              <a:rPr lang="en-US" altLang="ko-KR" sz="900" b="1" dirty="0" err="1" smtClean="0">
                <a:solidFill>
                  <a:srgbClr val="015391"/>
                </a:solidFill>
              </a:rPr>
              <a:t>hdacCommand</a:t>
            </a:r>
            <a:r>
              <a:rPr lang="en-US" altLang="ko-KR" sz="900" dirty="0" smtClean="0"/>
              <a:t> = </a:t>
            </a:r>
            <a:r>
              <a:rPr lang="en-US" altLang="ko-KR" sz="900" b="1" dirty="0"/>
              <a:t>new </a:t>
            </a:r>
            <a:r>
              <a:rPr lang="en-US" altLang="ko-KR" sz="900" b="1" dirty="0" err="1"/>
              <a:t>HdacCommand</a:t>
            </a:r>
            <a:r>
              <a:rPr lang="en-US" altLang="ko-KR" sz="900" b="1" dirty="0" smtClean="0"/>
              <a:t>( </a:t>
            </a:r>
            <a:r>
              <a:rPr lang="en-US" altLang="ko-KR" sz="900" b="1" dirty="0" err="1" smtClean="0">
                <a:solidFill>
                  <a:srgbClr val="015391"/>
                </a:solidFill>
              </a:rPr>
              <a:t>hdacRpcClient</a:t>
            </a:r>
            <a:r>
              <a:rPr lang="en-US" altLang="ko-KR" sz="900" b="1" dirty="0" smtClean="0">
                <a:solidFill>
                  <a:srgbClr val="015391"/>
                </a:solidFill>
              </a:rPr>
              <a:t> </a:t>
            </a:r>
            <a:r>
              <a:rPr lang="en-US" altLang="ko-KR" sz="900" b="1" dirty="0" smtClean="0"/>
              <a:t>);</a:t>
            </a:r>
          </a:p>
          <a:p>
            <a:endParaRPr lang="en-US" altLang="ko-KR" sz="900" b="1" dirty="0" smtClean="0"/>
          </a:p>
          <a:p>
            <a:r>
              <a:rPr lang="en-US" altLang="ko-KR" sz="900" b="1" i="1" dirty="0" smtClean="0">
                <a:solidFill>
                  <a:srgbClr val="92D050"/>
                </a:solidFill>
              </a:rPr>
              <a:t>//</a:t>
            </a:r>
            <a:r>
              <a:rPr lang="ko-KR" altLang="en-US" sz="900" b="1" i="1" dirty="0">
                <a:solidFill>
                  <a:srgbClr val="92D050"/>
                </a:solidFill>
              </a:rPr>
              <a:t> </a:t>
            </a:r>
            <a:r>
              <a:rPr lang="en-US" altLang="ko-KR" sz="900" b="1" i="1" dirty="0" smtClean="0">
                <a:solidFill>
                  <a:srgbClr val="92D050"/>
                </a:solidFill>
              </a:rPr>
              <a:t>API </a:t>
            </a:r>
            <a:r>
              <a:rPr lang="ko-KR" altLang="en-US" sz="900" b="1" i="1" dirty="0" smtClean="0">
                <a:solidFill>
                  <a:srgbClr val="92D050"/>
                </a:solidFill>
              </a:rPr>
              <a:t>호출</a:t>
            </a:r>
            <a:endParaRPr lang="en-US" altLang="ko-KR" sz="900" b="1" i="1" dirty="0" smtClean="0">
              <a:solidFill>
                <a:srgbClr val="92D050"/>
              </a:solidFill>
            </a:endParaRPr>
          </a:p>
          <a:p>
            <a:r>
              <a:rPr lang="en-US" altLang="ko-KR" sz="900" b="1" dirty="0" err="1" smtClean="0">
                <a:solidFill>
                  <a:srgbClr val="015391"/>
                </a:solidFill>
              </a:rPr>
              <a:t>hdacCommand</a:t>
            </a:r>
            <a:r>
              <a:rPr lang="en-US" altLang="ko-KR" sz="900" b="1" dirty="0" err="1" smtClean="0"/>
              <a:t>.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getinfo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()</a:t>
            </a:r>
            <a:r>
              <a:rPr lang="en-US" altLang="ko-KR" sz="900" b="1" dirty="0" smtClean="0">
                <a:solidFill>
                  <a:srgbClr val="015391"/>
                </a:solidFill>
              </a:rPr>
              <a:t>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10843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Examples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84533" y="1129633"/>
            <a:ext cx="8928409" cy="8592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 smtClean="0"/>
              <a:t>Hdac Wallet</a:t>
            </a:r>
            <a:endParaRPr lang="en-US" altLang="ko-KR" dirty="0"/>
          </a:p>
          <a:p>
            <a:pPr lvl="1"/>
            <a:r>
              <a:rPr lang="en-US" altLang="ko-KR" dirty="0" smtClean="0"/>
              <a:t>Hdac Wallet </a:t>
            </a:r>
            <a:r>
              <a:rPr lang="ko-KR" altLang="en-US" dirty="0" smtClean="0"/>
              <a:t>생성 예제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8059" y="2021880"/>
            <a:ext cx="720080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i="1" dirty="0" smtClean="0">
                <a:solidFill>
                  <a:srgbClr val="92D050"/>
                </a:solidFill>
              </a:rPr>
              <a:t>// Random seeds words </a:t>
            </a:r>
            <a:r>
              <a:rPr lang="ko-KR" altLang="en-US" sz="900" b="1" i="1" dirty="0" smtClean="0">
                <a:solidFill>
                  <a:srgbClr val="92D050"/>
                </a:solidFill>
              </a:rPr>
              <a:t>생성</a:t>
            </a:r>
            <a:endParaRPr lang="en-US" altLang="ko-KR" sz="900" b="1" i="1" dirty="0" smtClean="0">
              <a:solidFill>
                <a:srgbClr val="92D050"/>
              </a:solidFill>
            </a:endParaRPr>
          </a:p>
          <a:p>
            <a:r>
              <a:rPr lang="en-US" altLang="ko-KR" sz="900" b="1" dirty="0"/>
              <a:t>List&lt;String</a:t>
            </a:r>
            <a:r>
              <a:rPr lang="en-US" altLang="ko-KR" sz="900" b="1" dirty="0" smtClean="0"/>
              <a:t>&gt; 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seed_words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HdacWalletUtils.getRandomSeedWords</a:t>
            </a:r>
            <a:r>
              <a:rPr lang="en-US" altLang="ko-KR" sz="900" b="1" dirty="0"/>
              <a:t>(NnmberOfWords</a:t>
            </a:r>
            <a:r>
              <a:rPr lang="en-US" altLang="ko-KR" sz="900" b="1" dirty="0">
                <a:solidFill>
                  <a:srgbClr val="015391"/>
                </a:solidFill>
              </a:rPr>
              <a:t>.MNEMONIC_12_WORDS</a:t>
            </a:r>
            <a:r>
              <a:rPr lang="en-US" altLang="ko-KR" sz="900" b="1" dirty="0" smtClean="0"/>
              <a:t>);</a:t>
            </a:r>
          </a:p>
          <a:p>
            <a:endParaRPr lang="en-US" altLang="ko-KR" sz="900" b="1" dirty="0" smtClean="0"/>
          </a:p>
          <a:p>
            <a:r>
              <a:rPr lang="en-US" altLang="ko-KR" sz="900" b="1" i="1" dirty="0" smtClean="0">
                <a:solidFill>
                  <a:srgbClr val="92D050"/>
                </a:solidFill>
              </a:rPr>
              <a:t>// </a:t>
            </a:r>
            <a:r>
              <a:rPr lang="en-US" altLang="ko-KR" sz="900" b="1" i="1" u="sng" dirty="0" err="1" smtClean="0">
                <a:solidFill>
                  <a:srgbClr val="92D050"/>
                </a:solidFill>
              </a:rPr>
              <a:t>hdac</a:t>
            </a:r>
            <a:r>
              <a:rPr lang="en-US" altLang="ko-KR" sz="900" b="1" i="1" u="sng" dirty="0" smtClean="0">
                <a:solidFill>
                  <a:srgbClr val="92D050"/>
                </a:solidFill>
              </a:rPr>
              <a:t> </a:t>
            </a:r>
            <a:r>
              <a:rPr lang="ko-KR" altLang="en-US" sz="900" b="1" i="1" u="sng" dirty="0" smtClean="0">
                <a:solidFill>
                  <a:srgbClr val="92D050"/>
                </a:solidFill>
              </a:rPr>
              <a:t>주소 체계 속성</a:t>
            </a:r>
            <a:r>
              <a:rPr lang="en-US" altLang="ko-KR" sz="900" b="1" i="1" u="sng" dirty="0" smtClean="0">
                <a:solidFill>
                  <a:srgbClr val="92D050"/>
                </a:solidFill>
              </a:rPr>
              <a:t> </a:t>
            </a:r>
            <a:r>
              <a:rPr lang="en-US" altLang="ko-KR" sz="900" b="1" i="1" u="sng" dirty="0">
                <a:solidFill>
                  <a:srgbClr val="92D050"/>
                </a:solidFill>
              </a:rPr>
              <a:t>(true : public network / false : private network)</a:t>
            </a:r>
            <a:endParaRPr lang="en-US" altLang="ko-KR" sz="900" b="1" i="1" dirty="0">
              <a:solidFill>
                <a:srgbClr val="92D050"/>
              </a:solidFill>
            </a:endParaRPr>
          </a:p>
          <a:p>
            <a:r>
              <a:rPr lang="en-US" altLang="ko-KR" sz="900" b="1" dirty="0" err="1"/>
              <a:t>HdacCoreAddrParams</a:t>
            </a:r>
            <a:r>
              <a:rPr lang="en-US" altLang="ko-KR" sz="900" b="1" dirty="0"/>
              <a:t> </a:t>
            </a:r>
            <a:r>
              <a:rPr lang="en-US" altLang="ko-KR" sz="900" b="1" dirty="0" err="1">
                <a:solidFill>
                  <a:srgbClr val="FF0000"/>
                </a:solidFill>
              </a:rPr>
              <a:t>params</a:t>
            </a:r>
            <a:r>
              <a:rPr lang="en-US" altLang="ko-KR" sz="900" b="1" dirty="0"/>
              <a:t> = new </a:t>
            </a:r>
            <a:r>
              <a:rPr lang="en-US" altLang="ko-KR" sz="900" b="1" dirty="0" err="1"/>
              <a:t>HdacCoreAddrParams</a:t>
            </a:r>
            <a:r>
              <a:rPr lang="en-US" altLang="ko-KR" sz="900" b="1" dirty="0"/>
              <a:t>(</a:t>
            </a:r>
            <a:r>
              <a:rPr lang="en-US" altLang="ko-KR" sz="900" b="1" dirty="0">
                <a:solidFill>
                  <a:srgbClr val="FF0000"/>
                </a:solidFill>
              </a:rPr>
              <a:t>true</a:t>
            </a:r>
            <a:r>
              <a:rPr lang="en-US" altLang="ko-KR" sz="900" b="1" dirty="0" smtClean="0"/>
              <a:t>);</a:t>
            </a:r>
          </a:p>
          <a:p>
            <a:endParaRPr lang="en-US" altLang="ko-KR" sz="900" b="1" dirty="0" smtClean="0">
              <a:solidFill>
                <a:srgbClr val="92D050"/>
              </a:solidFill>
            </a:endParaRPr>
          </a:p>
          <a:p>
            <a:r>
              <a:rPr lang="en-US" altLang="ko-KR" sz="900" b="1" i="1" dirty="0" smtClean="0">
                <a:solidFill>
                  <a:srgbClr val="92D050"/>
                </a:solidFill>
              </a:rPr>
              <a:t>//</a:t>
            </a:r>
            <a:r>
              <a:rPr lang="en-US" altLang="ko-KR" sz="900" b="1" i="1" dirty="0">
                <a:solidFill>
                  <a:srgbClr val="92D050"/>
                </a:solidFill>
              </a:rPr>
              <a:t>wallet</a:t>
            </a:r>
            <a:r>
              <a:rPr lang="ko-KR" altLang="en-US" sz="900" b="1" i="1" dirty="0">
                <a:solidFill>
                  <a:srgbClr val="92D050"/>
                </a:solidFill>
              </a:rPr>
              <a:t>생성</a:t>
            </a:r>
          </a:p>
          <a:p>
            <a:r>
              <a:rPr lang="en-US" altLang="ko-KR" sz="900" b="1" dirty="0" err="1" smtClean="0"/>
              <a:t>HdacWallet</a:t>
            </a:r>
            <a:r>
              <a:rPr lang="en-US" altLang="ko-KR" sz="900" b="1" dirty="0" smtClean="0"/>
              <a:t> 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hdacWallet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= </a:t>
            </a:r>
            <a:r>
              <a:rPr lang="en-US" altLang="ko-KR" sz="900" b="1" dirty="0" err="1"/>
              <a:t>HdacWalletManager.generateNewWallet</a:t>
            </a:r>
            <a:r>
              <a:rPr lang="en-US" altLang="ko-KR" sz="900" b="1" dirty="0" smtClean="0"/>
              <a:t>( </a:t>
            </a:r>
            <a:r>
              <a:rPr lang="en-US" altLang="ko-KR" sz="900" b="1" dirty="0" err="1" smtClean="0">
                <a:solidFill>
                  <a:srgbClr val="015391"/>
                </a:solidFill>
              </a:rPr>
              <a:t>seed_words</a:t>
            </a:r>
            <a:r>
              <a:rPr lang="en-US" altLang="ko-KR" sz="900" b="1" dirty="0"/>
              <a:t>, </a:t>
            </a:r>
            <a:r>
              <a:rPr lang="en-US" altLang="ko-KR" sz="900" b="1" dirty="0" smtClean="0"/>
              <a:t>“passphrase”, </a:t>
            </a:r>
            <a:r>
              <a:rPr lang="en-US" altLang="ko-KR" sz="900" b="1" dirty="0" err="1" smtClean="0">
                <a:solidFill>
                  <a:srgbClr val="015391"/>
                </a:solidFill>
              </a:rPr>
              <a:t>params</a:t>
            </a:r>
            <a:r>
              <a:rPr lang="en-US" altLang="ko-KR" sz="900" b="1" dirty="0" smtClean="0"/>
              <a:t> );</a:t>
            </a:r>
          </a:p>
          <a:p>
            <a:endParaRPr lang="en-US" altLang="ko-KR" sz="900" b="1" dirty="0" smtClean="0"/>
          </a:p>
          <a:p>
            <a:r>
              <a:rPr lang="en-US" altLang="ko-KR" sz="900" b="1" i="1" dirty="0" smtClean="0">
                <a:solidFill>
                  <a:srgbClr val="92D050"/>
                </a:solidFill>
              </a:rPr>
              <a:t>//</a:t>
            </a:r>
            <a:r>
              <a:rPr lang="ko-KR" altLang="en-US" sz="900" b="1" i="1" dirty="0">
                <a:solidFill>
                  <a:srgbClr val="92D050"/>
                </a:solidFill>
              </a:rPr>
              <a:t> </a:t>
            </a:r>
            <a:r>
              <a:rPr lang="en-US" altLang="ko-KR" sz="900" b="1" i="1" dirty="0" smtClean="0">
                <a:solidFill>
                  <a:srgbClr val="92D050"/>
                </a:solidFill>
              </a:rPr>
              <a:t>m/44’/200’/0’/0 address </a:t>
            </a:r>
          </a:p>
          <a:p>
            <a:r>
              <a:rPr lang="en-US" altLang="ko-KR" sz="900" b="1" dirty="0"/>
              <a:t>if(</a:t>
            </a:r>
            <a:r>
              <a:rPr lang="en-US" altLang="ko-KR" sz="900" b="1" dirty="0" err="1"/>
              <a:t>hdacWallet.isValidWallet</a:t>
            </a:r>
            <a:r>
              <a:rPr lang="en-US" altLang="ko-KR" sz="900" b="1" dirty="0" smtClean="0"/>
              <a:t>()){</a:t>
            </a:r>
          </a:p>
          <a:p>
            <a:r>
              <a:rPr lang="en-US" altLang="ko-KR" sz="900" b="1" dirty="0" smtClean="0"/>
              <a:t>               String </a:t>
            </a:r>
            <a:r>
              <a:rPr lang="en-US" altLang="ko-KR" sz="900" b="1" dirty="0" smtClean="0">
                <a:solidFill>
                  <a:srgbClr val="015391"/>
                </a:solidFill>
              </a:rPr>
              <a:t>address</a:t>
            </a:r>
            <a:r>
              <a:rPr lang="en-US" altLang="ko-KR" sz="900" b="1" dirty="0" smtClean="0"/>
              <a:t> = </a:t>
            </a:r>
            <a:r>
              <a:rPr lang="en-US" altLang="ko-KR" sz="900" b="1" dirty="0" err="1" smtClean="0">
                <a:solidFill>
                  <a:srgbClr val="015391"/>
                </a:solidFill>
              </a:rPr>
              <a:t>hdacWallet</a:t>
            </a:r>
            <a:r>
              <a:rPr lang="en-US" altLang="ko-KR" sz="900" b="1" dirty="0" err="1" smtClean="0"/>
              <a:t>.getHdacAddress</a:t>
            </a:r>
            <a:r>
              <a:rPr lang="en-US" altLang="ko-KR" sz="900" b="1" dirty="0" smtClean="0"/>
              <a:t>();</a:t>
            </a:r>
          </a:p>
          <a:p>
            <a:r>
              <a:rPr lang="en-US" altLang="ko-KR" sz="900" b="1" dirty="0" smtClean="0"/>
              <a:t>}</a:t>
            </a:r>
            <a:endParaRPr lang="en-US" altLang="ko-KR" sz="900" b="1" dirty="0"/>
          </a:p>
        </p:txBody>
      </p:sp>
    </p:spTree>
    <p:extLst>
      <p:ext uri="{BB962C8B-B14F-4D97-AF65-F5344CB8AC3E}">
        <p14:creationId xmlns:p14="http://schemas.microsoft.com/office/powerpoint/2010/main" val="385613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en-US" altLang="ko-KR" dirty="0" smtClean="0"/>
              <a:t>Examples(3)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84533" y="1129633"/>
            <a:ext cx="8928409" cy="8592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 smtClean="0"/>
              <a:t>Transaction</a:t>
            </a:r>
            <a:endParaRPr lang="en-US" altLang="ko-KR" dirty="0"/>
          </a:p>
          <a:p>
            <a:pPr lvl="1"/>
            <a:r>
              <a:rPr lang="en-US" altLang="ko-KR" dirty="0" smtClean="0"/>
              <a:t>Raw Transaction </a:t>
            </a:r>
            <a:r>
              <a:rPr lang="ko-KR" altLang="en-US" dirty="0" smtClean="0"/>
              <a:t>생성 예제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8059" y="2021880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i="1" dirty="0" smtClean="0">
                <a:solidFill>
                  <a:srgbClr val="92D050"/>
                </a:solidFill>
              </a:rPr>
              <a:t>// transaction object </a:t>
            </a:r>
            <a:r>
              <a:rPr lang="ko-KR" altLang="en-US" sz="900" b="1" i="1" dirty="0" smtClean="0">
                <a:solidFill>
                  <a:srgbClr val="92D050"/>
                </a:solidFill>
              </a:rPr>
              <a:t>생성</a:t>
            </a:r>
            <a:endParaRPr lang="en-US" altLang="ko-KR" sz="900" b="1" i="1" dirty="0" smtClean="0">
              <a:solidFill>
                <a:srgbClr val="92D050"/>
              </a:solidFill>
            </a:endParaRPr>
          </a:p>
          <a:p>
            <a:r>
              <a:rPr lang="en-US" altLang="ko-KR" sz="900" b="1" dirty="0" err="1" smtClean="0"/>
              <a:t>HdacTransaction</a:t>
            </a:r>
            <a:r>
              <a:rPr lang="en-US" altLang="ko-KR" sz="900" b="1" dirty="0" smtClean="0"/>
              <a:t> </a:t>
            </a:r>
            <a:r>
              <a:rPr lang="en-US" altLang="ko-KR" sz="900" b="1" dirty="0">
                <a:solidFill>
                  <a:srgbClr val="FF0000"/>
                </a:solidFill>
              </a:rPr>
              <a:t>transaction</a:t>
            </a:r>
            <a:r>
              <a:rPr lang="en-US" altLang="ko-KR" sz="900" b="1" dirty="0"/>
              <a:t> = new </a:t>
            </a:r>
            <a:r>
              <a:rPr lang="en-US" altLang="ko-KR" sz="900" b="1" dirty="0" err="1" smtClean="0"/>
              <a:t>HdacTransaction</a:t>
            </a:r>
            <a:r>
              <a:rPr lang="en-US" altLang="ko-KR" sz="900" b="1" dirty="0" smtClean="0"/>
              <a:t>( </a:t>
            </a:r>
            <a:r>
              <a:rPr lang="en-US" altLang="ko-KR" sz="900" b="1" dirty="0" err="1" smtClean="0">
                <a:solidFill>
                  <a:srgbClr val="015391"/>
                </a:solidFill>
              </a:rPr>
              <a:t>hdacWallet</a:t>
            </a:r>
            <a:r>
              <a:rPr lang="en-US" altLang="ko-KR" sz="900" b="1" dirty="0" smtClean="0">
                <a:solidFill>
                  <a:srgbClr val="015391"/>
                </a:solidFill>
              </a:rPr>
              <a:t> </a:t>
            </a:r>
            <a:r>
              <a:rPr lang="en-US" altLang="ko-KR" sz="900" b="1" dirty="0" smtClean="0"/>
              <a:t>);</a:t>
            </a:r>
            <a:endParaRPr lang="en-US" altLang="ko-KR" sz="900" b="1" dirty="0"/>
          </a:p>
          <a:p>
            <a:endParaRPr lang="en-US" altLang="ko-KR" sz="900" b="1" dirty="0" smtClean="0"/>
          </a:p>
          <a:p>
            <a:r>
              <a:rPr lang="en-US" altLang="ko-KR" sz="900" b="1" dirty="0" smtClean="0"/>
              <a:t>float </a:t>
            </a:r>
            <a:r>
              <a:rPr lang="en-US" altLang="ko-KR" sz="900" b="1" dirty="0"/>
              <a:t>balance = 0</a:t>
            </a:r>
            <a:r>
              <a:rPr lang="en-US" altLang="ko-KR" sz="900" b="1" dirty="0" smtClean="0"/>
              <a:t>;</a:t>
            </a:r>
            <a:endParaRPr lang="ko-KR" altLang="en-US" sz="900" b="1" dirty="0"/>
          </a:p>
          <a:p>
            <a:r>
              <a:rPr lang="en-US" altLang="ko-KR" sz="900" b="1" i="1" dirty="0" smtClean="0">
                <a:solidFill>
                  <a:srgbClr val="92D050"/>
                </a:solidFill>
              </a:rPr>
              <a:t>//</a:t>
            </a:r>
            <a:r>
              <a:rPr lang="ko-KR" altLang="en-US" sz="900" b="1" i="1" dirty="0" smtClean="0">
                <a:solidFill>
                  <a:srgbClr val="92D050"/>
                </a:solidFill>
              </a:rPr>
              <a:t> </a:t>
            </a:r>
            <a:r>
              <a:rPr lang="en-US" altLang="ko-KR" sz="900" b="1" i="1" dirty="0" smtClean="0">
                <a:solidFill>
                  <a:srgbClr val="92D050"/>
                </a:solidFill>
              </a:rPr>
              <a:t>check balance</a:t>
            </a:r>
            <a:endParaRPr lang="en-US" altLang="ko-KR" sz="900" b="1" i="1" dirty="0">
              <a:solidFill>
                <a:srgbClr val="92D050"/>
              </a:solidFill>
            </a:endParaRPr>
          </a:p>
          <a:p>
            <a:r>
              <a:rPr lang="en-US" altLang="ko-KR" sz="900" b="1" dirty="0" smtClean="0"/>
              <a:t>long balance </a:t>
            </a:r>
            <a:r>
              <a:rPr lang="en-US" altLang="ko-KR" sz="900" b="1" dirty="0"/>
              <a:t>= (long) </a:t>
            </a:r>
            <a:r>
              <a:rPr lang="en-US" altLang="ko-KR" sz="900" b="1" dirty="0" smtClean="0"/>
              <a:t>( </a:t>
            </a:r>
            <a:r>
              <a:rPr lang="en-US" altLang="ko-KR" sz="900" b="1" dirty="0" err="1" smtClean="0">
                <a:solidFill>
                  <a:schemeClr val="bg1">
                    <a:lumMod val="65000"/>
                  </a:schemeClr>
                </a:solidFill>
              </a:rPr>
              <a:t>getbalance</a:t>
            </a: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sz="900" b="1" dirty="0" err="1" smtClean="0">
                <a:solidFill>
                  <a:srgbClr val="015391"/>
                </a:solidFill>
              </a:rPr>
              <a:t>utxos</a:t>
            </a: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altLang="ko-KR" sz="900" b="1" dirty="0" smtClean="0"/>
              <a:t> </a:t>
            </a:r>
            <a:r>
              <a:rPr lang="en-US" altLang="ko-KR" sz="900" b="1" dirty="0"/>
              <a:t>* </a:t>
            </a:r>
            <a:r>
              <a:rPr lang="en-US" altLang="ko-KR" sz="900" b="1" dirty="0" err="1"/>
              <a:t>Math.</a:t>
            </a:r>
            <a:r>
              <a:rPr lang="en-US" altLang="ko-KR" sz="900" b="1" i="1" dirty="0" err="1"/>
              <a:t>pow</a:t>
            </a:r>
            <a:r>
              <a:rPr lang="en-US" altLang="ko-KR" sz="900" b="1" i="1" dirty="0"/>
              <a:t>(10, 8</a:t>
            </a:r>
            <a:r>
              <a:rPr lang="en-US" altLang="ko-KR" sz="900" b="1" i="1" dirty="0" smtClean="0"/>
              <a:t>) );</a:t>
            </a:r>
            <a:endParaRPr lang="en-US" altLang="ko-KR" sz="900" b="1" i="1" dirty="0"/>
          </a:p>
          <a:p>
            <a:r>
              <a:rPr lang="en-US" altLang="ko-KR" sz="900" b="1" dirty="0"/>
              <a:t>long </a:t>
            </a:r>
            <a:r>
              <a:rPr lang="en-US" altLang="ko-KR" sz="900" b="1" dirty="0" err="1"/>
              <a:t>send_amount</a:t>
            </a:r>
            <a:r>
              <a:rPr lang="en-US" altLang="ko-KR" sz="900" b="1" dirty="0"/>
              <a:t> = (long) </a:t>
            </a:r>
            <a:r>
              <a:rPr lang="en-US" altLang="ko-KR" sz="900" b="1" dirty="0" smtClean="0"/>
              <a:t>( </a:t>
            </a:r>
            <a:r>
              <a:rPr lang="en-US" altLang="ko-KR" sz="900" b="1" dirty="0" err="1" smtClean="0"/>
              <a:t>s</a:t>
            </a:r>
            <a:r>
              <a:rPr lang="en-US" altLang="ko-KR" sz="900" b="1" i="1" dirty="0" err="1" smtClean="0"/>
              <a:t>endAmount</a:t>
            </a:r>
            <a:r>
              <a:rPr lang="en-US" altLang="ko-KR" sz="900" b="1" i="1" dirty="0" smtClean="0"/>
              <a:t> * </a:t>
            </a:r>
            <a:r>
              <a:rPr lang="en-US" altLang="ko-KR" sz="900" b="1" i="1" dirty="0" err="1"/>
              <a:t>Math.pow</a:t>
            </a:r>
            <a:r>
              <a:rPr lang="en-US" altLang="ko-KR" sz="900" b="1" i="1" dirty="0"/>
              <a:t>(10, 8</a:t>
            </a:r>
            <a:r>
              <a:rPr lang="en-US" altLang="ko-KR" sz="900" b="1" i="1" dirty="0" smtClean="0"/>
              <a:t>) );</a:t>
            </a:r>
            <a:endParaRPr lang="en-US" altLang="ko-KR" sz="900" b="1" i="1" dirty="0"/>
          </a:p>
          <a:p>
            <a:r>
              <a:rPr lang="en-US" altLang="ko-KR" sz="900" b="1" dirty="0" smtClean="0"/>
              <a:t>long </a:t>
            </a:r>
            <a:r>
              <a:rPr lang="en-US" altLang="ko-KR" sz="900" b="1" dirty="0"/>
              <a:t>remain = b</a:t>
            </a:r>
            <a:r>
              <a:rPr lang="en-US" altLang="ko-KR" sz="900" b="1" dirty="0" smtClean="0"/>
              <a:t>alance </a:t>
            </a:r>
            <a:r>
              <a:rPr lang="en-US" altLang="ko-KR" sz="900" b="1" dirty="0"/>
              <a:t>- </a:t>
            </a:r>
            <a:r>
              <a:rPr lang="en-US" altLang="ko-KR" sz="900" b="1" dirty="0" err="1"/>
              <a:t>send_amount</a:t>
            </a:r>
            <a:r>
              <a:rPr lang="en-US" altLang="ko-KR" sz="900" b="1" dirty="0"/>
              <a:t> - fee;</a:t>
            </a:r>
          </a:p>
          <a:p>
            <a:endParaRPr lang="ko-KR" altLang="en-US" sz="900" b="1" dirty="0"/>
          </a:p>
          <a:p>
            <a:r>
              <a:rPr lang="en-US" altLang="ko-KR" sz="900" b="1" dirty="0" smtClean="0"/>
              <a:t>if(remain </a:t>
            </a:r>
            <a:r>
              <a:rPr lang="en-US" altLang="ko-KR" sz="900" b="1" dirty="0"/>
              <a:t>&gt;= 0) </a:t>
            </a:r>
            <a:r>
              <a:rPr lang="en-US" altLang="ko-KR" sz="900" b="1" dirty="0" smtClean="0"/>
              <a:t>{</a:t>
            </a:r>
          </a:p>
          <a:p>
            <a:r>
              <a:rPr lang="en-US" altLang="ko-KR" sz="900" b="1" dirty="0" smtClean="0"/>
              <a:t>              </a:t>
            </a:r>
            <a:r>
              <a:rPr lang="en-US" altLang="ko-KR" sz="900" b="1" i="1" dirty="0" smtClean="0">
                <a:solidFill>
                  <a:srgbClr val="92D050"/>
                </a:solidFill>
              </a:rPr>
              <a:t>// raw </a:t>
            </a:r>
            <a:r>
              <a:rPr lang="en-US" altLang="ko-KR" sz="900" b="1" i="1" dirty="0">
                <a:solidFill>
                  <a:srgbClr val="92D050"/>
                </a:solidFill>
              </a:rPr>
              <a:t>transaction </a:t>
            </a:r>
            <a:r>
              <a:rPr lang="ko-KR" altLang="en-US" sz="900" b="1" i="1" dirty="0" smtClean="0">
                <a:solidFill>
                  <a:srgbClr val="92D050"/>
                </a:solidFill>
              </a:rPr>
              <a:t>생성</a:t>
            </a:r>
            <a:endParaRPr lang="en-US" altLang="ko-KR" sz="900" b="1" i="1" dirty="0" smtClean="0">
              <a:solidFill>
                <a:srgbClr val="92D050"/>
              </a:solidFill>
            </a:endParaRPr>
          </a:p>
          <a:p>
            <a:endParaRPr lang="en-US" altLang="ko-KR" sz="900" b="1" i="1" dirty="0" smtClean="0">
              <a:solidFill>
                <a:srgbClr val="92D050"/>
              </a:solidFill>
            </a:endParaRPr>
          </a:p>
          <a:p>
            <a:r>
              <a:rPr lang="en-US" altLang="ko-KR" sz="900" b="1" i="1" dirty="0">
                <a:solidFill>
                  <a:srgbClr val="92D050"/>
                </a:solidFill>
              </a:rPr>
              <a:t> </a:t>
            </a:r>
            <a:r>
              <a:rPr lang="en-US" altLang="ko-KR" sz="900" b="1" i="1" dirty="0" smtClean="0">
                <a:solidFill>
                  <a:srgbClr val="92D050"/>
                </a:solidFill>
              </a:rPr>
              <a:t>             </a:t>
            </a:r>
            <a:r>
              <a:rPr lang="en-US" altLang="ko-KR" sz="900" b="1" dirty="0">
                <a:solidFill>
                  <a:srgbClr val="92D050"/>
                </a:solidFill>
              </a:rPr>
              <a:t>// 1. add </a:t>
            </a:r>
            <a:r>
              <a:rPr lang="en-US" altLang="ko-KR" sz="900" b="1" dirty="0" smtClean="0">
                <a:solidFill>
                  <a:srgbClr val="92D050"/>
                </a:solidFill>
              </a:rPr>
              <a:t>Outputs</a:t>
            </a:r>
            <a:endParaRPr lang="en-US" altLang="ko-KR" sz="900" b="1" i="1" dirty="0">
              <a:solidFill>
                <a:srgbClr val="92D050"/>
              </a:solidFill>
            </a:endParaRPr>
          </a:p>
          <a:p>
            <a:r>
              <a:rPr lang="en-US" altLang="ko-KR" sz="900" b="1" dirty="0" smtClean="0"/>
              <a:t>              </a:t>
            </a:r>
            <a:r>
              <a:rPr lang="en-US" altLang="ko-KR" sz="900" b="1" dirty="0" err="1" smtClean="0">
                <a:solidFill>
                  <a:srgbClr val="4AE2E6"/>
                </a:solidFill>
              </a:rPr>
              <a:t>transaction</a:t>
            </a:r>
            <a:r>
              <a:rPr lang="en-US" altLang="ko-KR" sz="900" b="1" dirty="0" err="1" smtClean="0"/>
              <a:t>.</a:t>
            </a:r>
            <a:r>
              <a:rPr lang="en-US" altLang="ko-KR" sz="900" b="1" dirty="0" err="1" smtClean="0">
                <a:solidFill>
                  <a:srgbClr val="015391"/>
                </a:solidFill>
              </a:rPr>
              <a:t>addOutput</a:t>
            </a:r>
            <a:r>
              <a:rPr lang="en-US" altLang="ko-KR" sz="900" b="1" dirty="0" smtClean="0"/>
              <a:t>( </a:t>
            </a:r>
            <a:r>
              <a:rPr lang="en-US" altLang="ko-KR" sz="900" b="1" dirty="0" err="1" smtClean="0"/>
              <a:t>toAddress</a:t>
            </a:r>
            <a:r>
              <a:rPr lang="en-US" altLang="ko-KR" sz="900" b="1" dirty="0" smtClean="0"/>
              <a:t>, </a:t>
            </a:r>
            <a:r>
              <a:rPr lang="en-US" altLang="ko-KR" sz="900" b="1" dirty="0" err="1" smtClean="0"/>
              <a:t>send_amount</a:t>
            </a:r>
            <a:r>
              <a:rPr lang="en-US" altLang="ko-KR" sz="900" b="1" dirty="0" smtClean="0"/>
              <a:t> );</a:t>
            </a:r>
            <a:endParaRPr lang="en-US" altLang="ko-KR" sz="900" b="1" dirty="0">
              <a:solidFill>
                <a:srgbClr val="92D050"/>
              </a:solidFill>
            </a:endParaRPr>
          </a:p>
          <a:p>
            <a:r>
              <a:rPr lang="en-US" altLang="ko-KR" sz="900" b="1" dirty="0" smtClean="0"/>
              <a:t>              </a:t>
            </a:r>
            <a:r>
              <a:rPr lang="en-US" altLang="ko-KR" sz="900" b="1" dirty="0" err="1" smtClean="0">
                <a:solidFill>
                  <a:srgbClr val="4AE2E6"/>
                </a:solidFill>
              </a:rPr>
              <a:t>transaction</a:t>
            </a:r>
            <a:r>
              <a:rPr lang="en-US" altLang="ko-KR" sz="900" b="1" dirty="0" err="1" smtClean="0"/>
              <a:t>.</a:t>
            </a:r>
            <a:r>
              <a:rPr lang="en-US" altLang="ko-KR" sz="900" b="1" dirty="0" err="1" smtClean="0">
                <a:solidFill>
                  <a:srgbClr val="015391"/>
                </a:solidFill>
              </a:rPr>
              <a:t>addOutput</a:t>
            </a:r>
            <a:r>
              <a:rPr lang="en-US" altLang="ko-KR" sz="900" b="1" dirty="0" smtClean="0"/>
              <a:t>( </a:t>
            </a:r>
            <a:r>
              <a:rPr lang="en-US" altLang="ko-KR" sz="900" b="1" dirty="0" err="1" smtClean="0"/>
              <a:t>wallet.getHdacAddress</a:t>
            </a:r>
            <a:r>
              <a:rPr lang="en-US" altLang="ko-KR" sz="900" b="1" dirty="0"/>
              <a:t>(), </a:t>
            </a:r>
            <a:r>
              <a:rPr lang="en-US" altLang="ko-KR" sz="900" b="1" dirty="0" smtClean="0"/>
              <a:t>remain );                            </a:t>
            </a:r>
            <a:endParaRPr lang="en-US" altLang="ko-KR" sz="900" b="1" dirty="0"/>
          </a:p>
          <a:p>
            <a:pPr lvl="1"/>
            <a:r>
              <a:rPr lang="en-US" altLang="ko-KR" sz="900" b="1" dirty="0" smtClean="0">
                <a:solidFill>
                  <a:srgbClr val="92D050"/>
                </a:solidFill>
              </a:rPr>
              <a:t>// 2. add signed Inputs</a:t>
            </a:r>
            <a:endParaRPr lang="en-US" altLang="ko-KR" sz="900" b="1" dirty="0">
              <a:solidFill>
                <a:srgbClr val="92D050"/>
              </a:solidFill>
            </a:endParaRPr>
          </a:p>
          <a:p>
            <a:pPr lvl="1"/>
            <a:r>
              <a:rPr lang="en-US" altLang="ko-KR" sz="900" b="1" dirty="0" smtClean="0"/>
              <a:t>for(</a:t>
            </a:r>
            <a:r>
              <a:rPr lang="en-US" altLang="ko-KR" sz="900" b="1" dirty="0" err="1" smtClean="0"/>
              <a:t>int</a:t>
            </a:r>
            <a:r>
              <a:rPr lang="en-US" altLang="ko-KR" sz="900" b="1" dirty="0" smtClean="0"/>
              <a:t> </a:t>
            </a:r>
            <a:r>
              <a:rPr lang="en-US" altLang="ko-KR" sz="900" b="1" dirty="0" err="1"/>
              <a:t>i</a:t>
            </a:r>
            <a:r>
              <a:rPr lang="en-US" altLang="ko-KR" sz="900" b="1" dirty="0"/>
              <a:t>=0; </a:t>
            </a:r>
            <a:r>
              <a:rPr lang="en-US" altLang="ko-KR" sz="900" b="1" dirty="0" err="1"/>
              <a:t>i</a:t>
            </a:r>
            <a:r>
              <a:rPr lang="en-US" altLang="ko-KR" sz="900" b="1" dirty="0"/>
              <a:t>&lt;</a:t>
            </a:r>
            <a:r>
              <a:rPr lang="en-US" altLang="ko-KR" sz="900" b="1" dirty="0" err="1"/>
              <a:t>utxos.length</a:t>
            </a:r>
            <a:r>
              <a:rPr lang="en-US" altLang="ko-KR" sz="900" b="1" dirty="0"/>
              <a:t>();</a:t>
            </a:r>
            <a:r>
              <a:rPr lang="en-US" altLang="ko-KR" sz="900" b="1" dirty="0" err="1"/>
              <a:t>i</a:t>
            </a:r>
            <a:r>
              <a:rPr lang="en-US" altLang="ko-KR" sz="900" b="1" dirty="0"/>
              <a:t>++) </a:t>
            </a:r>
            <a:r>
              <a:rPr lang="en-US" altLang="ko-KR" sz="900" b="1" dirty="0" smtClean="0"/>
              <a:t>{</a:t>
            </a:r>
          </a:p>
          <a:p>
            <a:pPr lvl="1"/>
            <a:r>
              <a:rPr lang="en-US" altLang="ko-KR" sz="900" b="1" dirty="0"/>
              <a:t>	</a:t>
            </a:r>
            <a:r>
              <a:rPr lang="en-US" altLang="ko-KR" sz="900" b="1" dirty="0" err="1" smtClean="0"/>
              <a:t>ECKey</a:t>
            </a:r>
            <a:r>
              <a:rPr lang="en-US" altLang="ko-KR" sz="900" b="1" dirty="0" smtClean="0"/>
              <a:t> </a:t>
            </a:r>
            <a:r>
              <a:rPr lang="en-US" altLang="ko-KR" sz="900" b="1" dirty="0">
                <a:solidFill>
                  <a:srgbClr val="FF0000"/>
                </a:solidFill>
              </a:rPr>
              <a:t>sign</a:t>
            </a:r>
            <a:r>
              <a:rPr lang="en-US" altLang="ko-KR" sz="900" b="1" dirty="0"/>
              <a:t> = </a:t>
            </a:r>
            <a:r>
              <a:rPr lang="en-US" altLang="ko-KR" sz="900" b="1" dirty="0" err="1" smtClean="0"/>
              <a:t>wallet.getHdacSigKey</a:t>
            </a:r>
            <a:r>
              <a:rPr lang="en-US" altLang="ko-KR" sz="900" b="1" dirty="0" smtClean="0"/>
              <a:t>( </a:t>
            </a:r>
            <a:r>
              <a:rPr lang="en-US" altLang="ko-KR" sz="900" b="1" dirty="0" err="1" smtClean="0">
                <a:solidFill>
                  <a:schemeClr val="bg1">
                    <a:lumMod val="65000"/>
                  </a:schemeClr>
                </a:solidFill>
              </a:rPr>
              <a:t>getAddress</a:t>
            </a: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ko-KR" sz="900" b="1" dirty="0" err="1" smtClean="0">
                <a:solidFill>
                  <a:srgbClr val="015391"/>
                </a:solidFill>
              </a:rPr>
              <a:t>utxo</a:t>
            </a:r>
            <a:r>
              <a:rPr lang="en-US" altLang="ko-KR" sz="900" b="1" dirty="0" smtClean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US" altLang="ko-KR" sz="900" b="1" dirty="0" smtClean="0"/>
              <a:t>);</a:t>
            </a:r>
            <a:endParaRPr lang="en-US" altLang="ko-KR" sz="900" b="1" dirty="0"/>
          </a:p>
          <a:p>
            <a:pPr lvl="1"/>
            <a:r>
              <a:rPr lang="en-US" altLang="ko-KR" sz="900" b="1" dirty="0"/>
              <a:t>	</a:t>
            </a:r>
            <a:r>
              <a:rPr lang="en-US" altLang="ko-KR" sz="900" b="1" dirty="0" smtClean="0"/>
              <a:t>if(</a:t>
            </a:r>
            <a:r>
              <a:rPr lang="en-US" altLang="ko-KR" sz="900" b="1" dirty="0" smtClean="0">
                <a:solidFill>
                  <a:srgbClr val="015391"/>
                </a:solidFill>
              </a:rPr>
              <a:t>sign</a:t>
            </a:r>
            <a:r>
              <a:rPr lang="en-US" altLang="ko-KR" sz="900" b="1" dirty="0"/>
              <a:t>!=null) </a:t>
            </a:r>
            <a:r>
              <a:rPr lang="en-US" altLang="ko-KR" sz="900" b="1" dirty="0" err="1">
                <a:solidFill>
                  <a:srgbClr val="4AE2E6"/>
                </a:solidFill>
              </a:rPr>
              <a:t>transaction</a:t>
            </a:r>
            <a:r>
              <a:rPr lang="en-US" altLang="ko-KR" sz="900" b="1" dirty="0" err="1">
                <a:solidFill>
                  <a:srgbClr val="015391"/>
                </a:solidFill>
              </a:rPr>
              <a:t>.addSignedInput</a:t>
            </a:r>
            <a:r>
              <a:rPr lang="en-US" altLang="ko-KR" sz="900" b="1" dirty="0" smtClean="0"/>
              <a:t>( </a:t>
            </a:r>
            <a:r>
              <a:rPr lang="en-US" altLang="ko-KR" sz="900" b="1" dirty="0" err="1" smtClean="0">
                <a:solidFill>
                  <a:srgbClr val="015391"/>
                </a:solidFill>
              </a:rPr>
              <a:t>utxo</a:t>
            </a:r>
            <a:r>
              <a:rPr lang="en-US" altLang="ko-KR" sz="900" b="1" dirty="0"/>
              <a:t>, </a:t>
            </a:r>
            <a:r>
              <a:rPr lang="en-US" altLang="ko-KR" sz="900" b="1" dirty="0" smtClean="0">
                <a:solidFill>
                  <a:srgbClr val="015391"/>
                </a:solidFill>
              </a:rPr>
              <a:t>sign </a:t>
            </a:r>
            <a:r>
              <a:rPr lang="en-US" altLang="ko-KR" sz="900" b="1" dirty="0" smtClean="0"/>
              <a:t>);</a:t>
            </a:r>
            <a:endParaRPr lang="en-US" altLang="ko-KR" sz="900" b="1" dirty="0"/>
          </a:p>
          <a:p>
            <a:pPr lvl="1"/>
            <a:r>
              <a:rPr lang="en-US" altLang="ko-KR" sz="900" b="1" dirty="0" smtClean="0"/>
              <a:t>}</a:t>
            </a:r>
            <a:endParaRPr lang="en-US" altLang="ko-KR" sz="900" b="1" dirty="0"/>
          </a:p>
          <a:p>
            <a:r>
              <a:rPr lang="en-US" altLang="ko-KR" sz="900" b="1" dirty="0" smtClean="0"/>
              <a:t>}</a:t>
            </a:r>
          </a:p>
          <a:p>
            <a:endParaRPr lang="en-US" altLang="ko-KR" sz="900" b="1" dirty="0"/>
          </a:p>
          <a:p>
            <a:r>
              <a:rPr lang="en-US" altLang="ko-KR" sz="900" b="1" i="1" dirty="0" smtClean="0">
                <a:solidFill>
                  <a:srgbClr val="92D050"/>
                </a:solidFill>
              </a:rPr>
              <a:t>// </a:t>
            </a:r>
            <a:r>
              <a:rPr lang="en-US" altLang="ko-KR" sz="900" b="1" i="1" dirty="0" err="1" smtClean="0">
                <a:solidFill>
                  <a:srgbClr val="92D050"/>
                </a:solidFill>
              </a:rPr>
              <a:t>rawtransaction</a:t>
            </a:r>
            <a:r>
              <a:rPr lang="en-US" altLang="ko-KR" sz="900" b="1" i="1" dirty="0" smtClean="0">
                <a:solidFill>
                  <a:srgbClr val="92D050"/>
                </a:solidFill>
              </a:rPr>
              <a:t> hex-string </a:t>
            </a:r>
            <a:endParaRPr lang="en-US" altLang="ko-KR" sz="900" b="1" i="1" dirty="0">
              <a:solidFill>
                <a:srgbClr val="92D050"/>
              </a:solidFill>
            </a:endParaRPr>
          </a:p>
          <a:p>
            <a:r>
              <a:rPr lang="en-US" altLang="ko-KR" sz="900" b="1" dirty="0"/>
              <a:t>String </a:t>
            </a:r>
            <a:r>
              <a:rPr lang="en-US" altLang="ko-KR" sz="900" b="1" dirty="0" err="1">
                <a:solidFill>
                  <a:srgbClr val="FF0000"/>
                </a:solidFill>
              </a:rPr>
              <a:t>raw_tx</a:t>
            </a:r>
            <a:r>
              <a:rPr lang="en-US" altLang="ko-KR" sz="900" b="1" dirty="0"/>
              <a:t> = </a:t>
            </a:r>
            <a:r>
              <a:rPr lang="en-US" altLang="ko-KR" sz="900" b="1" dirty="0" err="1">
                <a:solidFill>
                  <a:srgbClr val="4AE2E6"/>
                </a:solidFill>
              </a:rPr>
              <a:t>transaction.</a:t>
            </a:r>
            <a:r>
              <a:rPr lang="en-US" altLang="ko-KR" sz="900" b="1" dirty="0" err="1">
                <a:solidFill>
                  <a:srgbClr val="015391"/>
                </a:solidFill>
              </a:rPr>
              <a:t>getTxBuilder</a:t>
            </a:r>
            <a:r>
              <a:rPr lang="en-US" altLang="ko-KR" sz="900" b="1" dirty="0">
                <a:solidFill>
                  <a:srgbClr val="015391"/>
                </a:solidFill>
              </a:rPr>
              <a:t>().build().</a:t>
            </a:r>
            <a:r>
              <a:rPr lang="en-US" altLang="ko-KR" sz="900" b="1" dirty="0" err="1">
                <a:solidFill>
                  <a:srgbClr val="FF0000"/>
                </a:solidFill>
              </a:rPr>
              <a:t>toHex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();</a:t>
            </a:r>
          </a:p>
          <a:p>
            <a:endParaRPr lang="en-US" altLang="ko-KR" sz="900" b="1" dirty="0"/>
          </a:p>
          <a:p>
            <a:r>
              <a:rPr lang="en-US" altLang="ko-KR" sz="900" b="1" dirty="0" err="1">
                <a:solidFill>
                  <a:srgbClr val="00B0F6"/>
                </a:solidFill>
              </a:rPr>
              <a:t>System.</a:t>
            </a:r>
            <a:r>
              <a:rPr lang="en-US" altLang="ko-KR" sz="900" b="1" i="1" dirty="0" err="1">
                <a:solidFill>
                  <a:srgbClr val="00B0F6"/>
                </a:solidFill>
              </a:rPr>
              <a:t>out.print</a:t>
            </a:r>
            <a:r>
              <a:rPr lang="en-US" altLang="ko-KR" sz="900" b="1" i="1" dirty="0" smtClean="0">
                <a:solidFill>
                  <a:srgbClr val="00B0F6"/>
                </a:solidFill>
              </a:rPr>
              <a:t>(“</a:t>
            </a:r>
            <a:r>
              <a:rPr lang="en-US" altLang="ko-KR" sz="900" b="1" i="1" dirty="0" err="1" smtClean="0">
                <a:solidFill>
                  <a:srgbClr val="00B0F6"/>
                </a:solidFill>
              </a:rPr>
              <a:t>sendrawtransaction</a:t>
            </a:r>
            <a:r>
              <a:rPr lang="en-US" altLang="ko-KR" sz="900" b="1" i="1" dirty="0" smtClean="0">
                <a:solidFill>
                  <a:srgbClr val="00B0F6"/>
                </a:solidFill>
              </a:rPr>
              <a:t> </a:t>
            </a:r>
            <a:r>
              <a:rPr lang="en-US" altLang="ko-KR" sz="900" b="1" i="1" dirty="0" err="1" smtClean="0">
                <a:solidFill>
                  <a:srgbClr val="00B0F6"/>
                </a:solidFill>
              </a:rPr>
              <a:t>raw_tx</a:t>
            </a:r>
            <a:r>
              <a:rPr lang="en-US" altLang="ko-KR" sz="900" b="1" i="1" dirty="0" smtClean="0">
                <a:solidFill>
                  <a:srgbClr val="00B0F6"/>
                </a:solidFill>
              </a:rPr>
              <a:t> </a:t>
            </a:r>
            <a:r>
              <a:rPr lang="en-US" altLang="ko-KR" sz="900" b="1" i="1" dirty="0">
                <a:solidFill>
                  <a:srgbClr val="00B0F6"/>
                </a:solidFill>
              </a:rPr>
              <a:t>" + </a:t>
            </a:r>
            <a:r>
              <a:rPr lang="en-US" altLang="ko-KR" sz="900" b="1" i="1" dirty="0" err="1">
                <a:solidFill>
                  <a:srgbClr val="00B0F6"/>
                </a:solidFill>
              </a:rPr>
              <a:t>raw_tx</a:t>
            </a:r>
            <a:r>
              <a:rPr lang="en-US" altLang="ko-KR" sz="900" b="1" i="1" dirty="0">
                <a:solidFill>
                  <a:srgbClr val="00B0F6"/>
                </a:solidFill>
              </a:rPr>
              <a:t> + "\n</a:t>
            </a:r>
            <a:r>
              <a:rPr lang="en-US" altLang="ko-KR" sz="900" b="1" i="1" dirty="0" smtClean="0">
                <a:solidFill>
                  <a:srgbClr val="00B0F6"/>
                </a:solidFill>
              </a:rPr>
              <a:t>");</a:t>
            </a:r>
            <a:endParaRPr lang="en-US" altLang="ko-KR" sz="900" b="1" i="1" dirty="0">
              <a:solidFill>
                <a:srgbClr val="00B0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2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Sample Application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3818"/>
          <a:stretch/>
        </p:blipFill>
        <p:spPr>
          <a:xfrm>
            <a:off x="2216696" y="3038859"/>
            <a:ext cx="5323810" cy="2880320"/>
          </a:xfrm>
          <a:prstGeom prst="rect">
            <a:avLst/>
          </a:prstGeom>
        </p:spPr>
      </p:pic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84533" y="1129633"/>
            <a:ext cx="8928409" cy="16512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 err="1" smtClean="0"/>
              <a:t>JavaSDKSample</a:t>
            </a:r>
            <a:r>
              <a:rPr lang="en-US" altLang="ko-KR" dirty="0" smtClean="0"/>
              <a:t> Application</a:t>
            </a:r>
          </a:p>
          <a:p>
            <a:pPr lvl="1"/>
            <a:r>
              <a:rPr lang="en-US" altLang="ko-KR" dirty="0" smtClean="0"/>
              <a:t>Sample App </a:t>
            </a:r>
            <a:r>
              <a:rPr lang="ko-KR" altLang="en-US" dirty="0" smtClean="0"/>
              <a:t>참조 </a:t>
            </a:r>
            <a:endParaRPr lang="en-US" altLang="ko-KR" dirty="0" smtClean="0"/>
          </a:p>
          <a:p>
            <a:pPr marL="503949" lvl="1" indent="0">
              <a:buNone/>
            </a:pPr>
            <a:r>
              <a:rPr lang="en-US" altLang="ko-KR" sz="1800" i="1" dirty="0" smtClean="0">
                <a:solidFill>
                  <a:srgbClr val="0081C8"/>
                </a:solidFill>
              </a:rPr>
              <a:t>    - sample code : /</a:t>
            </a:r>
            <a:r>
              <a:rPr lang="en-US" altLang="ko-KR" sz="1800" i="1" dirty="0" err="1" smtClean="0">
                <a:solidFill>
                  <a:srgbClr val="0081C8"/>
                </a:solidFill>
              </a:rPr>
              <a:t>hackathon_java_sdk</a:t>
            </a:r>
            <a:r>
              <a:rPr lang="en-US" altLang="ko-KR" sz="1800" i="1" dirty="0" smtClean="0">
                <a:solidFill>
                  <a:srgbClr val="0081C8"/>
                </a:solidFill>
              </a:rPr>
              <a:t>/JavaSDKSample.zip</a:t>
            </a:r>
          </a:p>
          <a:p>
            <a:pPr marL="503949" lvl="1" indent="0">
              <a:buNone/>
            </a:pPr>
            <a:r>
              <a:rPr lang="en-US" altLang="ko-KR" sz="1800" i="1" dirty="0">
                <a:solidFill>
                  <a:srgbClr val="0081C8"/>
                </a:solidFill>
              </a:rPr>
              <a:t>    - </a:t>
            </a:r>
            <a:r>
              <a:rPr lang="en-US" altLang="ko-KR" sz="1800" i="1" dirty="0" smtClean="0">
                <a:solidFill>
                  <a:srgbClr val="0081C8"/>
                </a:solidFill>
              </a:rPr>
              <a:t>app : /</a:t>
            </a:r>
            <a:r>
              <a:rPr lang="en-US" altLang="ko-KR" sz="1800" i="1" dirty="0" err="1" smtClean="0">
                <a:solidFill>
                  <a:srgbClr val="0081C8"/>
                </a:solidFill>
              </a:rPr>
              <a:t>hackathon_java_sdk</a:t>
            </a:r>
            <a:r>
              <a:rPr lang="en-US" altLang="ko-KR" sz="1800" i="1" dirty="0" smtClean="0">
                <a:solidFill>
                  <a:srgbClr val="0081C8"/>
                </a:solidFill>
              </a:rPr>
              <a:t>/SDKSample.exe</a:t>
            </a:r>
            <a:endParaRPr lang="en-US" altLang="ko-KR" sz="1800" i="1" dirty="0">
              <a:solidFill>
                <a:srgbClr val="0081C8"/>
              </a:solidFill>
            </a:endParaRPr>
          </a:p>
          <a:p>
            <a:pPr lvl="1"/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72880" y="6038610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 err="1" smtClean="0"/>
              <a:t>SDKSample</a:t>
            </a:r>
            <a:r>
              <a:rPr lang="en-US" altLang="ko-KR" sz="1200" i="1" dirty="0" smtClean="0"/>
              <a:t> </a:t>
            </a:r>
            <a:r>
              <a:rPr lang="ko-KR" altLang="en-US" sz="1200" i="1" dirty="0" smtClean="0"/>
              <a:t>화면</a:t>
            </a:r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823270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첨부자료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Hdac java SDK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i="1" dirty="0" err="1" smtClean="0">
                <a:solidFill>
                  <a:srgbClr val="004B8D"/>
                </a:solidFill>
              </a:rPr>
              <a:t>hdac_java_lib</a:t>
            </a:r>
            <a:r>
              <a:rPr lang="en-US" altLang="ko-KR" sz="1600" i="1" dirty="0" smtClean="0">
                <a:solidFill>
                  <a:srgbClr val="004B8D"/>
                </a:solidFill>
              </a:rPr>
              <a:t>/HdacJavaLib.jar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i="1" dirty="0" err="1" smtClean="0">
                <a:solidFill>
                  <a:srgbClr val="004B8D"/>
                </a:solidFill>
              </a:rPr>
              <a:t>hdac_java_lib</a:t>
            </a:r>
            <a:r>
              <a:rPr lang="en-US" altLang="ko-KR" sz="1600" i="1" dirty="0" smtClean="0">
                <a:solidFill>
                  <a:srgbClr val="004B8D"/>
                </a:solidFill>
              </a:rPr>
              <a:t>/pom.xml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API </a:t>
            </a:r>
            <a:r>
              <a:rPr lang="ko-KR" altLang="en-US" sz="1800" dirty="0" smtClean="0"/>
              <a:t>문서</a:t>
            </a:r>
            <a:endParaRPr lang="en-US" altLang="ko-KR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i="1" dirty="0">
                <a:solidFill>
                  <a:srgbClr val="004B8D"/>
                </a:solidFill>
              </a:rPr>
              <a:t>/</a:t>
            </a:r>
            <a:r>
              <a:rPr lang="en-US" altLang="ko-KR" sz="1600" i="1" dirty="0" smtClean="0">
                <a:solidFill>
                  <a:srgbClr val="004B8D"/>
                </a:solidFill>
              </a:rPr>
              <a:t>documents/Hdac_SDK_API.doc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i="1" dirty="0" smtClean="0">
                <a:solidFill>
                  <a:srgbClr val="004B8D"/>
                </a:solidFill>
              </a:rPr>
              <a:t>/documents/html.zip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Sample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i="1" dirty="0">
                <a:solidFill>
                  <a:srgbClr val="004B8D"/>
                </a:solidFill>
              </a:rPr>
              <a:t>/</a:t>
            </a:r>
            <a:r>
              <a:rPr lang="en-US" altLang="ko-KR" sz="1600" i="1" dirty="0" smtClean="0">
                <a:solidFill>
                  <a:srgbClr val="004B8D"/>
                </a:solidFill>
              </a:rPr>
              <a:t>JavaSDKSample.zip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600" i="1" dirty="0">
                <a:solidFill>
                  <a:srgbClr val="004B8D"/>
                </a:solidFill>
              </a:rPr>
              <a:t>/SDKSample.exe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07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" y="0"/>
            <a:ext cx="9906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-1" y="0"/>
            <a:ext cx="9906000" cy="6858000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0" y="2706278"/>
            <a:ext cx="9906001" cy="173083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+mj-ea"/>
              </a:rPr>
              <a:t>Hdac Blockchain</a:t>
            </a:r>
            <a:br>
              <a:rPr lang="en-US" altLang="ko-KR" sz="4000" b="1" dirty="0" smtClean="0">
                <a:solidFill>
                  <a:schemeClr val="bg1"/>
                </a:solidFill>
                <a:latin typeface="+mj-ea"/>
              </a:rPr>
            </a:br>
            <a:r>
              <a:rPr lang="en-US" altLang="ko-KR" sz="4000" dirty="0" smtClean="0">
                <a:latin typeface="+mj-ea"/>
              </a:rPr>
              <a:t>SDK for JAVA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2200" dirty="0" smtClean="0">
                <a:latin typeface="+mj-ea"/>
              </a:rPr>
              <a:t>(Hdac RPC Client &amp; Wallet)</a:t>
            </a:r>
            <a:endParaRPr lang="ko-KR" altLang="en-US" sz="22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53687" y="6409700"/>
            <a:ext cx="3236784" cy="216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43133" latinLnBrk="0">
              <a:lnSpc>
                <a:spcPct val="90000"/>
              </a:lnSpc>
            </a:pPr>
            <a:r>
              <a:rPr lang="en-US" altLang="ko-KR" sz="894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copyrightⓒ </a:t>
            </a:r>
            <a:r>
              <a:rPr lang="en-US" altLang="ko-KR" sz="894" dirty="0" smtClean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2018  Hyundai-Pay </a:t>
            </a:r>
            <a:r>
              <a:rPr lang="en-US" altLang="ko-KR" sz="894" dirty="0" err="1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co.,Ltd</a:t>
            </a:r>
            <a:r>
              <a:rPr lang="en-US" altLang="ko-KR" sz="894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All Rights Reserved</a:t>
            </a:r>
            <a:endParaRPr lang="ko-KR" altLang="en-US" sz="894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23F62B-512A-4169-ABF5-000D73E1AD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770" y="6136391"/>
            <a:ext cx="1503178" cy="434545"/>
          </a:xfrm>
          <a:prstGeom prst="rect">
            <a:avLst/>
          </a:prstGeom>
          <a:ln>
            <a:noFill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62" y="1366773"/>
            <a:ext cx="166710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800" dirty="0" smtClean="0"/>
              <a:t>Hdac SDK for Java </a:t>
            </a:r>
            <a:r>
              <a:rPr lang="ko-KR" altLang="en-US" sz="1800" dirty="0" smtClean="0"/>
              <a:t>소개</a:t>
            </a:r>
            <a:endParaRPr lang="en-US" altLang="ko-KR" sz="1800" dirty="0" smtClean="0"/>
          </a:p>
          <a:p>
            <a:r>
              <a:rPr lang="en-US" altLang="ko-KR" sz="1800" dirty="0" smtClean="0"/>
              <a:t>Hdac SDK </a:t>
            </a:r>
            <a:r>
              <a:rPr lang="ko-KR" altLang="en-US" sz="1800" dirty="0" smtClean="0"/>
              <a:t>구조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Package </a:t>
            </a:r>
            <a:r>
              <a:rPr lang="ko-KR" altLang="en-US" sz="1400" dirty="0" smtClean="0"/>
              <a:t>구성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SDK </a:t>
            </a:r>
            <a:r>
              <a:rPr lang="ko-KR" altLang="en-US" sz="1400" dirty="0" smtClean="0"/>
              <a:t>구조도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주요기능</a:t>
            </a:r>
            <a:endParaRPr lang="en-US" altLang="ko-KR" sz="1400" dirty="0" smtClean="0"/>
          </a:p>
          <a:p>
            <a:r>
              <a:rPr lang="en-US" altLang="ko-KR" sz="1800" dirty="0" smtClean="0"/>
              <a:t>Hdac SDK for Java </a:t>
            </a:r>
            <a:r>
              <a:rPr lang="ko-KR" altLang="en-US" sz="1800" dirty="0" smtClean="0"/>
              <a:t>개발 가이드</a:t>
            </a:r>
            <a:endParaRPr lang="en-US" altLang="ko-KR" sz="1800" dirty="0" smtClean="0"/>
          </a:p>
          <a:p>
            <a:pPr lvl="1"/>
            <a:r>
              <a:rPr lang="ko-KR" altLang="en-US" sz="1400" dirty="0" smtClean="0"/>
              <a:t>개발환경</a:t>
            </a:r>
            <a:endParaRPr lang="en-US" altLang="ko-KR" sz="1400" dirty="0" smtClean="0"/>
          </a:p>
          <a:p>
            <a:pPr lvl="1"/>
            <a:r>
              <a:rPr lang="en-US" altLang="ko-KR" sz="1400" dirty="0" smtClean="0"/>
              <a:t>Maven Update</a:t>
            </a:r>
          </a:p>
          <a:p>
            <a:r>
              <a:rPr lang="en-US" altLang="ko-KR" sz="1800" dirty="0" smtClean="0"/>
              <a:t>Code Examples</a:t>
            </a:r>
          </a:p>
          <a:p>
            <a:pPr lvl="1"/>
            <a:r>
              <a:rPr lang="en-US" altLang="ko-KR" sz="1400" dirty="0" smtClean="0"/>
              <a:t>RPC Client</a:t>
            </a:r>
          </a:p>
          <a:p>
            <a:pPr lvl="1"/>
            <a:r>
              <a:rPr lang="en-US" altLang="ko-KR" sz="1400" dirty="0" smtClean="0"/>
              <a:t>Hdac Wallet</a:t>
            </a:r>
          </a:p>
          <a:p>
            <a:pPr lvl="1"/>
            <a:r>
              <a:rPr lang="en-US" altLang="ko-KR" sz="1400" dirty="0" smtClean="0"/>
              <a:t>Transaction</a:t>
            </a:r>
          </a:p>
          <a:p>
            <a:r>
              <a:rPr lang="en-US" altLang="ko-KR" sz="1800" dirty="0" smtClean="0"/>
              <a:t>Sample Application</a:t>
            </a:r>
          </a:p>
          <a:p>
            <a:pPr lvl="1"/>
            <a:r>
              <a:rPr lang="en-US" altLang="ko-KR" sz="1400" dirty="0" smtClean="0"/>
              <a:t>PC Wallet</a:t>
            </a:r>
          </a:p>
          <a:p>
            <a:r>
              <a:rPr lang="ko-KR" altLang="en-US" sz="1800" dirty="0" smtClean="0"/>
              <a:t>첨부자료</a:t>
            </a:r>
            <a:endParaRPr lang="en-US" altLang="ko-KR" sz="1800" dirty="0"/>
          </a:p>
          <a:p>
            <a:pPr lvl="1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908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Hdac SDK for Java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(1)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600" dirty="0"/>
              <a:t>Smart </a:t>
            </a:r>
            <a:r>
              <a:rPr lang="en-US" altLang="ko-KR" sz="1600" dirty="0" err="1"/>
              <a:t>IoT</a:t>
            </a:r>
            <a:r>
              <a:rPr lang="en-US" altLang="ko-KR" sz="1600" dirty="0"/>
              <a:t> </a:t>
            </a:r>
            <a:r>
              <a:rPr lang="ko-KR" altLang="en-US" sz="1600" dirty="0"/>
              <a:t>환경에서는 </a:t>
            </a:r>
            <a:r>
              <a:rPr lang="en-US" altLang="ko-KR" sz="1600" dirty="0"/>
              <a:t>Block Chain</a:t>
            </a:r>
            <a:r>
              <a:rPr lang="ko-KR" altLang="en-US" sz="1600" dirty="0"/>
              <a:t>을 사용하여 밀접하게 연결된 다양한 </a:t>
            </a:r>
            <a:r>
              <a:rPr lang="en-US" altLang="ko-KR" sz="1600" dirty="0" err="1"/>
              <a:t>IoT</a:t>
            </a:r>
            <a:r>
              <a:rPr lang="en-US" altLang="ko-KR" sz="1600" dirty="0"/>
              <a:t> Device</a:t>
            </a:r>
            <a:r>
              <a:rPr lang="ko-KR" altLang="en-US" sz="1600" dirty="0"/>
              <a:t>들이 서로의 조건에 따라 보다 안전하고 신뢰성 있는 동작을 할 수 있다는 특성을 가지고 있으며</a:t>
            </a:r>
            <a:r>
              <a:rPr lang="en-US" altLang="ko-KR" sz="1600" dirty="0"/>
              <a:t>,</a:t>
            </a:r>
            <a:r>
              <a:rPr lang="ko-KR" altLang="en-US" sz="1600" dirty="0"/>
              <a:t> 이로 인해 </a:t>
            </a:r>
            <a:r>
              <a:rPr lang="en-US" altLang="ko-KR" sz="1600" dirty="0"/>
              <a:t>Block Chain</a:t>
            </a:r>
            <a:r>
              <a:rPr lang="ko-KR" altLang="en-US" sz="1600" dirty="0"/>
              <a:t>과</a:t>
            </a:r>
            <a:r>
              <a:rPr lang="en-US" altLang="ko-KR" sz="1600" dirty="0"/>
              <a:t> </a:t>
            </a:r>
            <a:r>
              <a:rPr lang="ko-KR" altLang="en-US" sz="1600" dirty="0"/>
              <a:t>연계된 </a:t>
            </a:r>
            <a:r>
              <a:rPr lang="en-US" altLang="ko-KR" sz="1600" dirty="0" err="1"/>
              <a:t>IoT</a:t>
            </a:r>
            <a:r>
              <a:rPr lang="en-US" altLang="ko-KR" sz="1600" dirty="0"/>
              <a:t> Service </a:t>
            </a:r>
            <a:r>
              <a:rPr lang="ko-KR" altLang="en-US" sz="1600" dirty="0"/>
              <a:t>개발이 활발하게 진행되고 있습니다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이에 </a:t>
            </a:r>
            <a:r>
              <a:rPr lang="en-US" altLang="ko-KR" sz="1600" dirty="0" smtClean="0"/>
              <a:t>Hdac SDK for Java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Block Chain</a:t>
            </a:r>
            <a:r>
              <a:rPr lang="ko-KR" altLang="en-US" sz="1600" dirty="0" smtClean="0"/>
              <a:t>의 접근성을 높이고 </a:t>
            </a:r>
            <a:r>
              <a:rPr lang="en-US" altLang="ko-KR" sz="1600" dirty="0" smtClean="0"/>
              <a:t>Service</a:t>
            </a:r>
            <a:r>
              <a:rPr lang="ko-KR" altLang="en-US" sz="1600" dirty="0" smtClean="0"/>
              <a:t>의 효율적인 개발을 돕기 위해 개발되었습니다</a:t>
            </a:r>
            <a:r>
              <a:rPr lang="en-US" altLang="ko-KR" sz="1600" dirty="0" smtClean="0"/>
              <a:t>.</a:t>
            </a:r>
          </a:p>
          <a:p>
            <a:pPr marL="0" indent="0">
              <a:buNone/>
            </a:pPr>
            <a:r>
              <a:rPr lang="en-US" altLang="ko-KR" sz="1600" dirty="0" smtClean="0"/>
              <a:t>Hdac </a:t>
            </a:r>
            <a:r>
              <a:rPr lang="en-US" altLang="ko-KR" sz="1600" dirty="0"/>
              <a:t>SDK for </a:t>
            </a:r>
            <a:r>
              <a:rPr lang="en-US" altLang="ko-KR" sz="1600" dirty="0" smtClean="0"/>
              <a:t>Java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Block Chain API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보다 쉽게 접근하고 단순화된 </a:t>
            </a:r>
            <a:r>
              <a:rPr lang="en-US" altLang="ko-KR" sz="1600" dirty="0" smtClean="0"/>
              <a:t>Hdac Wallet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생성</a:t>
            </a:r>
            <a:r>
              <a:rPr lang="ko-KR" altLang="en-US" sz="1600" dirty="0"/>
              <a:t>과</a:t>
            </a:r>
            <a:r>
              <a:rPr lang="ko-KR" altLang="en-US" sz="1600" dirty="0" smtClean="0"/>
              <a:t> 관리 기능을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제공하여 보다 효과적인 방법으로 </a:t>
            </a:r>
            <a:r>
              <a:rPr lang="en-US" altLang="ko-KR" sz="1600" dirty="0" smtClean="0"/>
              <a:t>Application</a:t>
            </a:r>
            <a:r>
              <a:rPr lang="ko-KR" altLang="en-US" sz="1600" dirty="0" smtClean="0"/>
              <a:t>을 개발 할 수 있도록 지원할 것입니다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 marL="0" indent="0">
              <a:buNone/>
            </a:pPr>
            <a:r>
              <a:rPr lang="ko-KR" altLang="en-US" sz="1600" dirty="0"/>
              <a:t>본 개발 </a:t>
            </a:r>
            <a:r>
              <a:rPr lang="ko-KR" altLang="en-US" sz="1600" dirty="0" smtClean="0"/>
              <a:t>가이드는 </a:t>
            </a:r>
            <a:r>
              <a:rPr lang="en-US" altLang="ko-KR" sz="1600" dirty="0"/>
              <a:t>Hdac SDK </a:t>
            </a:r>
            <a:r>
              <a:rPr lang="en-US" altLang="ko-KR" sz="1600" dirty="0" smtClean="0"/>
              <a:t>API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쉽고 빠르게 사용할 수 있도록 안내하고 </a:t>
            </a:r>
            <a:r>
              <a:rPr lang="en-US" altLang="ko-KR" sz="1600" dirty="0" smtClean="0"/>
              <a:t>Sample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Code</a:t>
            </a:r>
            <a:r>
              <a:rPr lang="ko-KR" altLang="en-US" sz="1600" dirty="0" smtClean="0"/>
              <a:t>를 통해 개발의 이해도를 높일 것입니다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440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순서도: 대체 처리 35"/>
          <p:cNvSpPr/>
          <p:nvPr/>
        </p:nvSpPr>
        <p:spPr>
          <a:xfrm>
            <a:off x="4503558" y="5172009"/>
            <a:ext cx="1592707" cy="626816"/>
          </a:xfrm>
          <a:prstGeom prst="flowChartAlternateProcess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i="1" dirty="0" smtClean="0">
              <a:solidFill>
                <a:srgbClr val="004B8D"/>
              </a:solidFill>
            </a:endParaRPr>
          </a:p>
          <a:p>
            <a:pPr algn="ctr"/>
            <a:r>
              <a:rPr lang="en-US" altLang="ko-KR" b="1" i="1" dirty="0" smtClean="0">
                <a:solidFill>
                  <a:schemeClr val="bg1">
                    <a:lumMod val="65000"/>
                  </a:schemeClr>
                </a:solidFill>
              </a:rPr>
              <a:t>Platform</a:t>
            </a:r>
            <a:endParaRPr lang="ko-KR" altLang="en-US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Hdac SDK for Java </a:t>
            </a:r>
            <a:r>
              <a:rPr lang="ko-KR" altLang="en-US" dirty="0" smtClean="0"/>
              <a:t>소개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4058" t="5241" r="14093"/>
          <a:stretch/>
        </p:blipFill>
        <p:spPr>
          <a:xfrm>
            <a:off x="557967" y="3309032"/>
            <a:ext cx="3384376" cy="25441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202" y="3309032"/>
            <a:ext cx="327822" cy="5780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842" y="1298419"/>
            <a:ext cx="790575" cy="638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605" y="1579761"/>
            <a:ext cx="866775" cy="6000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977" y="5237804"/>
            <a:ext cx="657225" cy="638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3179936"/>
            <a:ext cx="1368152" cy="1368152"/>
          </a:xfrm>
          <a:prstGeom prst="rect">
            <a:avLst/>
          </a:prstGeom>
        </p:spPr>
      </p:pic>
      <p:sp>
        <p:nvSpPr>
          <p:cNvPr id="13" name="순서도: 대체 처리 12"/>
          <p:cNvSpPr/>
          <p:nvPr/>
        </p:nvSpPr>
        <p:spPr>
          <a:xfrm>
            <a:off x="4908459" y="4260056"/>
            <a:ext cx="772159" cy="288032"/>
          </a:xfrm>
          <a:prstGeom prst="flowChartAlternateProcess">
            <a:avLst/>
          </a:prstGeom>
          <a:solidFill>
            <a:srgbClr val="006699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SDK</a:t>
            </a:r>
            <a:endParaRPr lang="ko-KR" altLang="en-US" b="1" dirty="0"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596987" y="2132020"/>
            <a:ext cx="107380" cy="103462"/>
          </a:xfrm>
          <a:prstGeom prst="ellipse">
            <a:avLst/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695105" y="2415759"/>
            <a:ext cx="107380" cy="103462"/>
          </a:xfrm>
          <a:prstGeom prst="ellipse">
            <a:avLst/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802485" y="2705795"/>
            <a:ext cx="107380" cy="103462"/>
          </a:xfrm>
          <a:prstGeom prst="ellipse">
            <a:avLst/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06495" y="3716827"/>
            <a:ext cx="107380" cy="103462"/>
          </a:xfrm>
          <a:prstGeom prst="ellipse">
            <a:avLst/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4921065" y="3007320"/>
            <a:ext cx="107380" cy="103462"/>
          </a:xfrm>
          <a:prstGeom prst="ellipse">
            <a:avLst/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478805" y="2312297"/>
            <a:ext cx="107380" cy="103462"/>
          </a:xfrm>
          <a:prstGeom prst="ellipse">
            <a:avLst/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6311073" y="2557947"/>
            <a:ext cx="107380" cy="103462"/>
          </a:xfrm>
          <a:prstGeom prst="ellipse">
            <a:avLst/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113653" y="2824118"/>
            <a:ext cx="107380" cy="103462"/>
          </a:xfrm>
          <a:prstGeom prst="ellipse">
            <a:avLst/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5889104" y="3118754"/>
            <a:ext cx="107380" cy="103462"/>
          </a:xfrm>
          <a:prstGeom prst="ellipse">
            <a:avLst/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103392" y="3850291"/>
            <a:ext cx="107380" cy="103462"/>
          </a:xfrm>
          <a:prstGeom prst="ellipse">
            <a:avLst/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493915" y="3782884"/>
            <a:ext cx="107380" cy="103462"/>
          </a:xfrm>
          <a:prstGeom prst="ellipse">
            <a:avLst/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311614" y="3645784"/>
            <a:ext cx="107380" cy="103462"/>
          </a:xfrm>
          <a:prstGeom prst="ellipse">
            <a:avLst/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988886" y="4559351"/>
            <a:ext cx="107380" cy="103462"/>
          </a:xfrm>
          <a:prstGeom prst="ellipse">
            <a:avLst/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257383" y="4742786"/>
            <a:ext cx="107380" cy="103462"/>
          </a:xfrm>
          <a:prstGeom prst="ellipse">
            <a:avLst/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532307" y="4941168"/>
            <a:ext cx="107380" cy="103462"/>
          </a:xfrm>
          <a:prstGeom prst="ellipse">
            <a:avLst/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845491" y="5120278"/>
            <a:ext cx="107380" cy="103462"/>
          </a:xfrm>
          <a:prstGeom prst="ellipse">
            <a:avLst/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왼쪽 화살표 32"/>
          <p:cNvSpPr/>
          <p:nvPr/>
        </p:nvSpPr>
        <p:spPr>
          <a:xfrm rot="20423655">
            <a:off x="3938667" y="3921714"/>
            <a:ext cx="504056" cy="449690"/>
          </a:xfrm>
          <a:prstGeom prst="leftArrow">
            <a:avLst/>
          </a:prstGeom>
          <a:noFill/>
          <a:ln>
            <a:solidFill>
              <a:srgbClr val="00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덧셈 기호 34"/>
          <p:cNvSpPr/>
          <p:nvPr/>
        </p:nvSpPr>
        <p:spPr>
          <a:xfrm>
            <a:off x="5015075" y="4911489"/>
            <a:ext cx="523919" cy="454960"/>
          </a:xfrm>
          <a:prstGeom prst="mathPlus">
            <a:avLst/>
          </a:prstGeom>
          <a:solidFill>
            <a:srgbClr val="00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27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Hdac SDK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(1)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 smtClean="0"/>
              <a:t>Package </a:t>
            </a:r>
            <a:r>
              <a:rPr lang="ko-KR" altLang="en-US" sz="1800" dirty="0" smtClean="0"/>
              <a:t>구성</a:t>
            </a:r>
            <a:endParaRPr lang="en-US" altLang="ko-KR" sz="1800" dirty="0" smtClean="0"/>
          </a:p>
          <a:p>
            <a:pPr lvl="1"/>
            <a:r>
              <a:rPr lang="en-US" altLang="ko-KR" sz="1600" dirty="0" err="1" smtClean="0"/>
              <a:t>com.hdacSdk.jsonrpc</a:t>
            </a:r>
            <a:r>
              <a:rPr lang="en-US" altLang="ko-KR" sz="1600" dirty="0" smtClean="0"/>
              <a:t> : block chain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JSON RPC Connection </a:t>
            </a:r>
          </a:p>
          <a:p>
            <a:pPr lvl="1"/>
            <a:r>
              <a:rPr lang="en-US" altLang="ko-KR" sz="1600" dirty="0" err="1" smtClean="0"/>
              <a:t>com.hdacSdk.hdacCoreApi</a:t>
            </a:r>
            <a:r>
              <a:rPr lang="en-US" altLang="ko-KR" sz="1600" dirty="0" smtClean="0"/>
              <a:t> : block chain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API /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JSON RPC Client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Management</a:t>
            </a:r>
          </a:p>
          <a:p>
            <a:pPr lvl="1"/>
            <a:r>
              <a:rPr lang="en-US" altLang="ko-KR" sz="1600" dirty="0" err="1" smtClean="0"/>
              <a:t>com.hdacSdk.hdacWallet</a:t>
            </a:r>
            <a:r>
              <a:rPr lang="en-US" altLang="ko-KR" sz="1600" dirty="0" smtClean="0"/>
              <a:t> : Hdac Wallet Management</a:t>
            </a:r>
          </a:p>
          <a:p>
            <a:pPr lvl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73784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순서도: 대체 처리 7"/>
          <p:cNvSpPr/>
          <p:nvPr/>
        </p:nvSpPr>
        <p:spPr>
          <a:xfrm>
            <a:off x="1170029" y="4509121"/>
            <a:ext cx="7920881" cy="614722"/>
          </a:xfrm>
          <a:prstGeom prst="flowChartAlternateProcess">
            <a:avLst/>
          </a:prstGeom>
          <a:noFill/>
          <a:ln>
            <a:solidFill>
              <a:srgbClr val="4AE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Hdac SDK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84533" y="1129633"/>
            <a:ext cx="8928409" cy="50683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Hdac SDK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2214143" y="4356745"/>
            <a:ext cx="5832648" cy="275604"/>
          </a:xfrm>
          <a:prstGeom prst="flowChartAlternateProcess">
            <a:avLst/>
          </a:prstGeom>
          <a:solidFill>
            <a:srgbClr val="4AE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JSON RPC</a:t>
            </a:r>
            <a:endParaRPr lang="ko-KR" altLang="en-US" dirty="0"/>
          </a:p>
        </p:txBody>
      </p:sp>
      <p:sp>
        <p:nvSpPr>
          <p:cNvPr id="16" name="AutoShape 59"/>
          <p:cNvSpPr>
            <a:spLocks noChangeArrowheads="1"/>
          </p:cNvSpPr>
          <p:nvPr/>
        </p:nvSpPr>
        <p:spPr bwMode="auto">
          <a:xfrm>
            <a:off x="1314045" y="4706150"/>
            <a:ext cx="7560842" cy="282052"/>
          </a:xfrm>
          <a:prstGeom prst="roundRect">
            <a:avLst>
              <a:gd name="adj" fmla="val 32171"/>
            </a:avLst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headEnd/>
            <a:tailEnd/>
          </a:ln>
          <a:effectLst/>
        </p:spPr>
        <p:txBody>
          <a:bodyPr lIns="18292" tIns="91461" rIns="18292" anchor="ctr" anchorCtr="0"/>
          <a:lstStyle/>
          <a:p>
            <a:pPr marL="0" marR="0" lvl="0" indent="0" algn="ctr" defTabSz="91440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JSON RPC Http Client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AutoShape 59"/>
          <p:cNvSpPr>
            <a:spLocks noChangeArrowheads="1"/>
          </p:cNvSpPr>
          <p:nvPr/>
        </p:nvSpPr>
        <p:spPr bwMode="auto">
          <a:xfrm>
            <a:off x="1170027" y="5451568"/>
            <a:ext cx="7920881" cy="333158"/>
          </a:xfrm>
          <a:prstGeom prst="roundRect">
            <a:avLst>
              <a:gd name="adj" fmla="val 32171"/>
            </a:avLst>
          </a:prstGeom>
          <a:solidFill>
            <a:srgbClr val="F79646"/>
          </a:solidFill>
          <a:ln w="25400" cap="flat" cmpd="sng" algn="ctr">
            <a:solidFill>
              <a:srgbClr val="F79646"/>
            </a:solidFill>
            <a:prstDash val="solid"/>
            <a:headEnd/>
            <a:tailEnd/>
          </a:ln>
          <a:effectLst/>
        </p:spPr>
        <p:txBody>
          <a:bodyPr lIns="18292" tIns="91461" rIns="18292" anchor="ctr" anchorCtr="0"/>
          <a:lstStyle/>
          <a:p>
            <a:pPr marL="0" marR="0" lvl="0" indent="0" algn="ctr" defTabSz="91440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B</a:t>
            </a:r>
            <a:r>
              <a:rPr lang="en-US" sz="1600" b="1" kern="0" dirty="0" smtClean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 Chain Node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순서도: 대체 처리 24"/>
          <p:cNvSpPr/>
          <p:nvPr/>
        </p:nvSpPr>
        <p:spPr>
          <a:xfrm>
            <a:off x="1170028" y="2674787"/>
            <a:ext cx="3835700" cy="1381472"/>
          </a:xfrm>
          <a:prstGeom prst="flowChartAlternateProcess">
            <a:avLst/>
          </a:prstGeom>
          <a:noFill/>
          <a:ln>
            <a:solidFill>
              <a:srgbClr val="4AE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순서도: 대체 처리 25"/>
          <p:cNvSpPr/>
          <p:nvPr/>
        </p:nvSpPr>
        <p:spPr>
          <a:xfrm>
            <a:off x="1659100" y="2545191"/>
            <a:ext cx="2770213" cy="288032"/>
          </a:xfrm>
          <a:prstGeom prst="flowChartAlternateProcess">
            <a:avLst/>
          </a:prstGeom>
          <a:solidFill>
            <a:srgbClr val="4AE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Hdac Core API</a:t>
            </a:r>
            <a:endParaRPr lang="ko-KR" altLang="en-US" dirty="0"/>
          </a:p>
        </p:txBody>
      </p:sp>
      <p:sp>
        <p:nvSpPr>
          <p:cNvPr id="28" name="AutoShape 59"/>
          <p:cNvSpPr>
            <a:spLocks noChangeArrowheads="1"/>
          </p:cNvSpPr>
          <p:nvPr/>
        </p:nvSpPr>
        <p:spPr bwMode="auto">
          <a:xfrm>
            <a:off x="1347829" y="3673362"/>
            <a:ext cx="3528393" cy="281033"/>
          </a:xfrm>
          <a:prstGeom prst="roundRect">
            <a:avLst>
              <a:gd name="adj" fmla="val 32171"/>
            </a:avLst>
          </a:prstGeom>
          <a:solidFill>
            <a:schemeClr val="bg2">
              <a:lumMod val="7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/>
            <a:tailEnd/>
          </a:ln>
          <a:effectLst/>
        </p:spPr>
        <p:txBody>
          <a:bodyPr lIns="18292" tIns="91461" rIns="18292" anchor="ctr" anchorCtr="0"/>
          <a:lstStyle/>
          <a:p>
            <a:pPr marL="0" marR="0" lvl="0" indent="0" algn="ctr" defTabSz="91440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en-US" sz="1600" b="1" kern="0" noProof="0" dirty="0" smtClean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RPC</a:t>
            </a:r>
            <a:r>
              <a:rPr lang="en-US" sz="1600" b="1" kern="0" dirty="0" smtClean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 Interface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AutoShape 59"/>
          <p:cNvSpPr>
            <a:spLocks noChangeArrowheads="1"/>
          </p:cNvSpPr>
          <p:nvPr/>
        </p:nvSpPr>
        <p:spPr bwMode="auto">
          <a:xfrm>
            <a:off x="1347830" y="2901303"/>
            <a:ext cx="2304255" cy="283294"/>
          </a:xfrm>
          <a:prstGeom prst="roundRect">
            <a:avLst>
              <a:gd name="adj" fmla="val 32171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18292" tIns="91461" rIns="18292" anchor="ctr" anchorCtr="0"/>
          <a:lstStyle/>
          <a:p>
            <a:pPr marL="0" marR="0" lvl="0" indent="0" algn="ctr" defTabSz="91440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Hdac </a:t>
            </a:r>
            <a:r>
              <a:rPr lang="en-US" sz="1600" b="1" kern="0" dirty="0" smtClean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API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AutoShape 59"/>
          <p:cNvSpPr>
            <a:spLocks noChangeArrowheads="1"/>
          </p:cNvSpPr>
          <p:nvPr/>
        </p:nvSpPr>
        <p:spPr bwMode="auto">
          <a:xfrm>
            <a:off x="1347829" y="3285581"/>
            <a:ext cx="2304256" cy="281033"/>
          </a:xfrm>
          <a:prstGeom prst="roundRect">
            <a:avLst>
              <a:gd name="adj" fmla="val 32171"/>
            </a:avLst>
          </a:prstGeom>
          <a:solidFill>
            <a:schemeClr val="bg2">
              <a:lumMod val="7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/>
            <a:tailEnd/>
          </a:ln>
          <a:effectLst/>
        </p:spPr>
        <p:txBody>
          <a:bodyPr lIns="18292" tIns="91461" rIns="18292" anchor="ctr" anchorCtr="0"/>
          <a:lstStyle/>
          <a:p>
            <a:pPr marL="0" marR="0" lvl="0" indent="0" algn="ctr" defTabSz="91440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en-US" sz="1600" b="1" kern="0" dirty="0" smtClean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Translator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AutoShape 59"/>
          <p:cNvSpPr>
            <a:spLocks noChangeArrowheads="1"/>
          </p:cNvSpPr>
          <p:nvPr/>
        </p:nvSpPr>
        <p:spPr bwMode="auto">
          <a:xfrm>
            <a:off x="3699851" y="2901303"/>
            <a:ext cx="1176371" cy="665311"/>
          </a:xfrm>
          <a:prstGeom prst="roundRect">
            <a:avLst>
              <a:gd name="adj" fmla="val 32171"/>
            </a:avLst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  <a:headEnd/>
            <a:tailEnd/>
          </a:ln>
          <a:effectLst/>
        </p:spPr>
        <p:txBody>
          <a:bodyPr lIns="18292" tIns="91461" rIns="18292" anchor="ctr" anchorCtr="0"/>
          <a:lstStyle/>
          <a:p>
            <a:pPr marL="0" marR="0" lvl="0" indent="0" algn="ctr" defTabSz="91440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RPC Client Manager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AutoShape 59"/>
          <p:cNvSpPr>
            <a:spLocks noChangeArrowheads="1"/>
          </p:cNvSpPr>
          <p:nvPr/>
        </p:nvSpPr>
        <p:spPr bwMode="auto">
          <a:xfrm>
            <a:off x="1170027" y="1826899"/>
            <a:ext cx="7920881" cy="391662"/>
          </a:xfrm>
          <a:prstGeom prst="roundRect">
            <a:avLst>
              <a:gd name="adj" fmla="val 32171"/>
            </a:avLst>
          </a:prstGeom>
          <a:solidFill>
            <a:schemeClr val="accent6">
              <a:lumMod val="75000"/>
            </a:schemeClr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lIns="18292" tIns="91461" rIns="18292" anchor="ctr" anchorCtr="0"/>
          <a:lstStyle/>
          <a:p>
            <a:pPr marL="0" marR="0" lvl="0" indent="0" algn="ctr" defTabSz="91440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en-US" sz="1600" b="1" kern="0" dirty="0" smtClean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순서도: 대체 처리 39"/>
          <p:cNvSpPr/>
          <p:nvPr/>
        </p:nvSpPr>
        <p:spPr>
          <a:xfrm>
            <a:off x="5255206" y="2669074"/>
            <a:ext cx="3835702" cy="1407541"/>
          </a:xfrm>
          <a:prstGeom prst="flowChartAlternateProcess">
            <a:avLst/>
          </a:prstGeom>
          <a:noFill/>
          <a:ln>
            <a:solidFill>
              <a:srgbClr val="4AE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순서도: 대체 처리 40"/>
          <p:cNvSpPr/>
          <p:nvPr/>
        </p:nvSpPr>
        <p:spPr>
          <a:xfrm>
            <a:off x="5691549" y="2545191"/>
            <a:ext cx="2770213" cy="286040"/>
          </a:xfrm>
          <a:prstGeom prst="flowChartAlternateProcess">
            <a:avLst/>
          </a:prstGeom>
          <a:solidFill>
            <a:srgbClr val="4AE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Hdac Wallet</a:t>
            </a:r>
            <a:endParaRPr lang="ko-KR" altLang="en-US" dirty="0"/>
          </a:p>
        </p:txBody>
      </p:sp>
      <p:sp>
        <p:nvSpPr>
          <p:cNvPr id="42" name="AutoShape 59"/>
          <p:cNvSpPr>
            <a:spLocks noChangeArrowheads="1"/>
          </p:cNvSpPr>
          <p:nvPr/>
        </p:nvSpPr>
        <p:spPr bwMode="auto">
          <a:xfrm>
            <a:off x="5385047" y="3683952"/>
            <a:ext cx="3528393" cy="281033"/>
          </a:xfrm>
          <a:prstGeom prst="roundRect">
            <a:avLst>
              <a:gd name="adj" fmla="val 32171"/>
            </a:avLst>
          </a:prstGeom>
          <a:solidFill>
            <a:srgbClr val="015391"/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18292" tIns="91461" rIns="18292" anchor="ctr" anchorCtr="0"/>
          <a:lstStyle/>
          <a:p>
            <a:pPr marL="0" marR="0" lvl="0" indent="0" algn="ctr" defTabSz="91440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en-US" sz="1600" b="1" kern="0" noProof="0" dirty="0" err="1" smtClean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Bitcoinj</a:t>
            </a:r>
            <a:r>
              <a:rPr lang="en-US" sz="1600" b="1" kern="0" noProof="0" dirty="0" smtClean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3" name="AutoShape 59"/>
          <p:cNvSpPr>
            <a:spLocks noChangeArrowheads="1"/>
          </p:cNvSpPr>
          <p:nvPr/>
        </p:nvSpPr>
        <p:spPr bwMode="auto">
          <a:xfrm>
            <a:off x="5385048" y="2911893"/>
            <a:ext cx="3528391" cy="283294"/>
          </a:xfrm>
          <a:prstGeom prst="roundRect">
            <a:avLst>
              <a:gd name="adj" fmla="val 32171"/>
            </a:avLst>
          </a:prstGeom>
          <a:solidFill>
            <a:schemeClr val="accent2">
              <a:lumMod val="75000"/>
            </a:schemeClr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headEnd/>
            <a:tailEnd/>
          </a:ln>
          <a:effectLst/>
        </p:spPr>
        <p:txBody>
          <a:bodyPr lIns="18292" tIns="91461" rIns="18292" anchor="ctr" anchorCtr="0"/>
          <a:lstStyle/>
          <a:p>
            <a:pPr marL="0" marR="0" lvl="0" indent="0" algn="ctr" defTabSz="91440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Hdac Wallet Manager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AutoShape 59"/>
          <p:cNvSpPr>
            <a:spLocks noChangeArrowheads="1"/>
          </p:cNvSpPr>
          <p:nvPr/>
        </p:nvSpPr>
        <p:spPr bwMode="auto">
          <a:xfrm>
            <a:off x="5385047" y="3304404"/>
            <a:ext cx="1620181" cy="281033"/>
          </a:xfrm>
          <a:prstGeom prst="roundRect">
            <a:avLst>
              <a:gd name="adj" fmla="val 32171"/>
            </a:avLst>
          </a:prstGeom>
          <a:solidFill>
            <a:schemeClr val="bg2">
              <a:lumMod val="7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/>
            <a:tailEnd/>
          </a:ln>
          <a:effectLst/>
        </p:spPr>
        <p:txBody>
          <a:bodyPr lIns="18292" tIns="91461" rIns="18292" anchor="ctr" anchorCtr="0"/>
          <a:lstStyle/>
          <a:p>
            <a:pPr marL="0" marR="0" lvl="0" indent="0" algn="ctr" defTabSz="91440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en-US" sz="1600" b="1" kern="0" dirty="0" smtClean="0">
                <a:solidFill>
                  <a:sysClr val="window" lastClr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5" name="AutoShape 59"/>
          <p:cNvSpPr>
            <a:spLocks noChangeArrowheads="1"/>
          </p:cNvSpPr>
          <p:nvPr/>
        </p:nvSpPr>
        <p:spPr bwMode="auto">
          <a:xfrm>
            <a:off x="7050443" y="3304404"/>
            <a:ext cx="1862996" cy="281033"/>
          </a:xfrm>
          <a:prstGeom prst="roundRect">
            <a:avLst>
              <a:gd name="adj" fmla="val 32171"/>
            </a:avLst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chemeClr val="bg1">
                <a:lumMod val="65000"/>
              </a:schemeClr>
            </a:solidFill>
            <a:prstDash val="solid"/>
            <a:headEnd/>
            <a:tailEnd/>
          </a:ln>
          <a:effectLst/>
        </p:spPr>
        <p:txBody>
          <a:bodyPr lIns="18292" tIns="91461" rIns="18292" anchor="ctr" anchorCtr="0"/>
          <a:lstStyle/>
          <a:p>
            <a:pPr marL="0" marR="0" lvl="0" indent="0" algn="ctr" defTabSz="914400" eaLnBrk="1" fontAlgn="auto" latinLnBrk="0" hangingPunct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Hdac Wallet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위쪽/아래쪽 화살표 47"/>
          <p:cNvSpPr/>
          <p:nvPr/>
        </p:nvSpPr>
        <p:spPr>
          <a:xfrm>
            <a:off x="2989506" y="4054062"/>
            <a:ext cx="249478" cy="297845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위쪽/아래쪽 화살표 49"/>
          <p:cNvSpPr/>
          <p:nvPr/>
        </p:nvSpPr>
        <p:spPr>
          <a:xfrm>
            <a:off x="2960357" y="2225378"/>
            <a:ext cx="249478" cy="297845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위쪽/아래쪽 화살표 50"/>
          <p:cNvSpPr/>
          <p:nvPr/>
        </p:nvSpPr>
        <p:spPr>
          <a:xfrm>
            <a:off x="7029760" y="2234208"/>
            <a:ext cx="249478" cy="297845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위쪽/아래쪽 화살표 51"/>
          <p:cNvSpPr/>
          <p:nvPr/>
        </p:nvSpPr>
        <p:spPr>
          <a:xfrm>
            <a:off x="5005727" y="5134252"/>
            <a:ext cx="249478" cy="297845"/>
          </a:xfrm>
          <a:prstGeom prst="up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9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3440832" y="1340768"/>
            <a:ext cx="3312368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/>
              <a:t>SDK</a:t>
            </a:r>
          </a:p>
          <a:p>
            <a:pPr algn="ctr"/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Hdac SDK </a:t>
            </a:r>
            <a:r>
              <a:rPr lang="ko-KR" altLang="en-US" dirty="0"/>
              <a:t>구조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018491" y="2132856"/>
            <a:ext cx="0" cy="360000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304928" y="2132856"/>
            <a:ext cx="0" cy="360000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8193360" y="2132856"/>
            <a:ext cx="0" cy="360000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92560" y="1772816"/>
            <a:ext cx="201622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Application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184191" y="1772816"/>
            <a:ext cx="1412694" cy="360039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Core API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13240" y="1772816"/>
            <a:ext cx="2016224" cy="360040"/>
          </a:xfrm>
          <a:prstGeom prst="rect">
            <a:avLst/>
          </a:prstGeom>
          <a:solidFill>
            <a:srgbClr val="E99E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Block Chain</a:t>
            </a:r>
            <a:endParaRPr lang="ko-KR" altLang="en-US" b="1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5899556" y="2132856"/>
            <a:ext cx="0" cy="360000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98581" y="1772816"/>
            <a:ext cx="1412694" cy="3600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Wallet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77461" y="2275232"/>
            <a:ext cx="1600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</a:rPr>
              <a:t>get mnemonic words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072680" y="2996952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2072680" y="2492896"/>
            <a:ext cx="216024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88996" y="2750601"/>
            <a:ext cx="1343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mnemonic </a:t>
            </a:r>
            <a:r>
              <a:rPr lang="en-US" altLang="ko-KR" sz="1200" dirty="0"/>
              <a:t>words</a:t>
            </a:r>
            <a:endParaRPr lang="en-US" altLang="ko-KR" sz="12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256809" y="3027600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i="1" dirty="0" smtClean="0">
                <a:solidFill>
                  <a:srgbClr val="FF0000"/>
                </a:solidFill>
              </a:rPr>
              <a:t>Hdac wallet </a:t>
            </a:r>
            <a:r>
              <a:rPr lang="ko-KR" altLang="en-US" sz="1100" i="1" dirty="0" smtClean="0">
                <a:solidFill>
                  <a:srgbClr val="FF0000"/>
                </a:solidFill>
              </a:rPr>
              <a:t>생성</a:t>
            </a:r>
            <a:endParaRPr lang="en-US" altLang="ko-KR" sz="1100" i="1" dirty="0" smtClean="0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091247" y="3331450"/>
            <a:ext cx="214134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62182" y="3087469"/>
            <a:ext cx="1006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Hdac Wallet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2091247" y="3903916"/>
            <a:ext cx="37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29242" y="3635301"/>
            <a:ext cx="271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RPC Node</a:t>
            </a:r>
            <a:r>
              <a:rPr lang="ko-KR" altLang="en-US" sz="1200" dirty="0" smtClean="0"/>
              <a:t>정보 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ip</a:t>
            </a:r>
            <a:r>
              <a:rPr lang="en-US" altLang="ko-KR" sz="1200" dirty="0" smtClean="0"/>
              <a:t>/port/user/pw etc.)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90538" y="3923575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RPC Client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생성</a:t>
            </a:r>
            <a:endParaRPr lang="en-US" altLang="ko-KR" sz="1100" b="1" dirty="0" smtClean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>
            <a:off x="2091247" y="4185185"/>
            <a:ext cx="37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39517" y="3932856"/>
            <a:ext cx="2496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get RPC Client &amp; </a:t>
            </a:r>
            <a:r>
              <a:rPr lang="en-US" altLang="ko-KR" sz="1200" dirty="0" err="1" smtClean="0"/>
              <a:t>HdacCommand</a:t>
            </a:r>
            <a:endParaRPr lang="en-US" altLang="ko-KR" sz="12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72480" y="4293096"/>
            <a:ext cx="1731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 smtClean="0">
                <a:solidFill>
                  <a:srgbClr val="FF0000"/>
                </a:solidFill>
              </a:rPr>
              <a:t>Wallet</a:t>
            </a:r>
            <a:r>
              <a:rPr lang="ko-KR" altLang="en-US" sz="1100" i="1" dirty="0" smtClean="0">
                <a:solidFill>
                  <a:srgbClr val="FF0000"/>
                </a:solidFill>
              </a:rPr>
              <a:t>의 정보를 조합하여 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API </a:t>
            </a:r>
            <a:r>
              <a:rPr lang="en-US" altLang="ko-KR" sz="1100" i="1" dirty="0" err="1" smtClean="0">
                <a:solidFill>
                  <a:srgbClr val="FF0000"/>
                </a:solidFill>
              </a:rPr>
              <a:t>Params</a:t>
            </a:r>
            <a:r>
              <a:rPr lang="en-US" altLang="ko-KR" sz="1100" i="1" dirty="0" smtClean="0">
                <a:solidFill>
                  <a:srgbClr val="FF0000"/>
                </a:solidFill>
              </a:rPr>
              <a:t> </a:t>
            </a:r>
            <a:r>
              <a:rPr lang="ko-KR" altLang="en-US" sz="1100" i="1" dirty="0" smtClean="0">
                <a:solidFill>
                  <a:srgbClr val="FF0000"/>
                </a:solidFill>
              </a:rPr>
              <a:t>생성</a:t>
            </a:r>
            <a:endParaRPr lang="en-US" altLang="ko-KR" sz="1100" i="1" dirty="0" smtClean="0">
              <a:solidFill>
                <a:srgbClr val="FF0000"/>
              </a:solidFill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1138330" y="3331450"/>
            <a:ext cx="7903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37" idx="0"/>
          </p:cNvCxnSpPr>
          <p:nvPr/>
        </p:nvCxnSpPr>
        <p:spPr>
          <a:xfrm>
            <a:off x="1138330" y="3331450"/>
            <a:ext cx="0" cy="961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V="1">
            <a:off x="2072680" y="4581128"/>
            <a:ext cx="37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1928664" y="3247673"/>
            <a:ext cx="169221" cy="181727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2410690" y="4314469"/>
            <a:ext cx="2183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HdacCommand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+ </a:t>
            </a:r>
            <a:r>
              <a:rPr lang="en-US" altLang="ko-KR" sz="1200" dirty="0" err="1" smtClean="0"/>
              <a:t>params</a:t>
            </a:r>
            <a:endParaRPr lang="en-US" altLang="ko-KR" sz="1200" dirty="0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5961112" y="4723983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223470" y="4477704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JSON-RPC Request</a:t>
            </a:r>
            <a:endParaRPr lang="en-US" altLang="ko-KR" sz="1200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5988985" y="4996776"/>
            <a:ext cx="214134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479950" y="4752600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JSON Response</a:t>
            </a:r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2072680" y="5085184"/>
            <a:ext cx="37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29177" y="4786521"/>
            <a:ext cx="132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JSON Response</a:t>
            </a:r>
          </a:p>
        </p:txBody>
      </p:sp>
      <p:sp>
        <p:nvSpPr>
          <p:cNvPr id="58" name="타원 57"/>
          <p:cNvSpPr/>
          <p:nvPr/>
        </p:nvSpPr>
        <p:spPr>
          <a:xfrm>
            <a:off x="1930121" y="4476382"/>
            <a:ext cx="169221" cy="181727"/>
          </a:xfrm>
          <a:prstGeom prst="ellipse">
            <a:avLst/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85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Hdac SDK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 smtClean="0"/>
              <a:t>주요기능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Ø"/>
            </a:pPr>
            <a:endParaRPr lang="ko-KR" altLang="en-US" sz="800" dirty="0"/>
          </a:p>
          <a:p>
            <a:pPr lvl="1"/>
            <a:r>
              <a:rPr lang="en-US" altLang="ko-KR" sz="1800" dirty="0" err="1" smtClean="0"/>
              <a:t>hdacCoreApi</a:t>
            </a:r>
            <a:endParaRPr lang="en-US" altLang="ko-KR" sz="1800" dirty="0" smtClean="0"/>
          </a:p>
          <a:p>
            <a:pPr lvl="1"/>
            <a:endParaRPr lang="en-US" altLang="ko-KR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HdacApiManager</a:t>
            </a:r>
            <a:endParaRPr lang="en-US" altLang="ko-KR" sz="1600" dirty="0" smtClean="0"/>
          </a:p>
          <a:p>
            <a:pPr marL="1007900" lvl="2" indent="0">
              <a:buNone/>
            </a:pPr>
            <a:r>
              <a:rPr lang="en-US" altLang="ko-KR" sz="1600" dirty="0" smtClean="0"/>
              <a:t>    : block </a:t>
            </a:r>
            <a:r>
              <a:rPr lang="en-US" altLang="ko-KR" sz="1600" dirty="0" err="1" smtClean="0"/>
              <a:t>chian</a:t>
            </a:r>
            <a:r>
              <a:rPr lang="en-US" altLang="ko-KR" sz="1600" dirty="0" smtClean="0"/>
              <a:t> API </a:t>
            </a:r>
            <a:r>
              <a:rPr lang="ko-KR" altLang="en-US" sz="1600" dirty="0" smtClean="0"/>
              <a:t>전송 및 </a:t>
            </a:r>
            <a:r>
              <a:rPr lang="en-US" altLang="ko-KR" sz="1600" dirty="0" smtClean="0"/>
              <a:t>RPC Client</a:t>
            </a:r>
            <a:r>
              <a:rPr lang="ko-KR" altLang="en-US" sz="1600" dirty="0" smtClean="0"/>
              <a:t>들을 생성 관리</a:t>
            </a:r>
            <a:endParaRPr lang="en-US" altLang="ko-KR" sz="1600" dirty="0" smtClean="0"/>
          </a:p>
          <a:p>
            <a:pPr lvl="3">
              <a:buFontTx/>
              <a:buChar char="-"/>
            </a:pPr>
            <a:r>
              <a:rPr lang="en-US" altLang="ko-KR" sz="1600" dirty="0" smtClean="0"/>
              <a:t>RPC Client</a:t>
            </a:r>
            <a:r>
              <a:rPr lang="ko-KR" altLang="en-US" sz="1600" dirty="0" smtClean="0"/>
              <a:t>들을 생성 및 관리 기능</a:t>
            </a:r>
            <a:endParaRPr lang="en-US" altLang="ko-KR" sz="1600" dirty="0" smtClean="0"/>
          </a:p>
          <a:p>
            <a:pPr lvl="3">
              <a:buFontTx/>
              <a:buChar char="-"/>
            </a:pPr>
            <a:r>
              <a:rPr lang="en-US" altLang="ko-KR" sz="1600" dirty="0" smtClean="0"/>
              <a:t>RPC APIs</a:t>
            </a:r>
            <a:r>
              <a:rPr lang="ko-KR" altLang="en-US" sz="1600" dirty="0" smtClean="0"/>
              <a:t>를 </a:t>
            </a:r>
            <a:r>
              <a:rPr lang="en-US" altLang="ko-KR" sz="1600" dirty="0" err="1" smtClean="0"/>
              <a:t>sendRpcCommand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함수를 통해 호출할 수 있도록 지원</a:t>
            </a:r>
            <a:endParaRPr lang="en-US" altLang="ko-KR" sz="1600" dirty="0" smtClean="0"/>
          </a:p>
          <a:p>
            <a:pPr lvl="3">
              <a:buFontTx/>
              <a:buChar char="-"/>
            </a:pP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HdacCommand</a:t>
            </a:r>
            <a:endParaRPr lang="en-US" altLang="ko-KR" sz="1600" dirty="0" smtClean="0"/>
          </a:p>
          <a:p>
            <a:pPr marL="1007900" lvl="2" indent="0"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: block </a:t>
            </a:r>
            <a:r>
              <a:rPr lang="en-US" altLang="ko-KR" sz="1600" dirty="0" err="1" smtClean="0"/>
              <a:t>chian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APIs</a:t>
            </a:r>
            <a:r>
              <a:rPr lang="ko-KR" altLang="en-US" sz="1600" dirty="0"/>
              <a:t>를 </a:t>
            </a:r>
            <a:r>
              <a:rPr lang="en-US" altLang="ko-KR" sz="1600" dirty="0"/>
              <a:t>java </a:t>
            </a:r>
            <a:r>
              <a:rPr lang="ko-KR" altLang="en-US" sz="1600" dirty="0"/>
              <a:t>함수로 </a:t>
            </a:r>
            <a:r>
              <a:rPr lang="ko-KR" altLang="en-US" sz="1600" dirty="0" smtClean="0"/>
              <a:t>지원</a:t>
            </a:r>
            <a:endParaRPr lang="en-US" altLang="ko-KR" sz="1600" dirty="0" smtClean="0"/>
          </a:p>
          <a:p>
            <a:pPr marL="1007900" lvl="2" indent="0">
              <a:buNone/>
            </a:pP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HdacRpcClient</a:t>
            </a:r>
            <a:endParaRPr lang="en-US" altLang="ko-KR" sz="1600" dirty="0" smtClean="0"/>
          </a:p>
          <a:p>
            <a:pPr marL="1007900" lvl="2" indent="0">
              <a:buNone/>
            </a:pPr>
            <a:r>
              <a:rPr lang="en-US" altLang="ko-KR" sz="1600" dirty="0" smtClean="0"/>
              <a:t>    : </a:t>
            </a:r>
            <a:r>
              <a:rPr lang="en-US" altLang="ko-KR" sz="1600" dirty="0" err="1" smtClean="0"/>
              <a:t>HdacCommand</a:t>
            </a:r>
            <a:r>
              <a:rPr lang="ko-KR" altLang="en-US" sz="1600" dirty="0" smtClean="0"/>
              <a:t>는 </a:t>
            </a:r>
            <a:r>
              <a:rPr lang="en-US" altLang="ko-KR" sz="1600" dirty="0" err="1"/>
              <a:t>HdacRpcClient</a:t>
            </a:r>
            <a:r>
              <a:rPr lang="ko-KR" altLang="en-US" sz="1600" dirty="0"/>
              <a:t>를 통해 </a:t>
            </a:r>
            <a:r>
              <a:rPr lang="en-US" altLang="ko-KR" sz="1600" dirty="0" smtClean="0"/>
              <a:t>Response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Handling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83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Hdac SDK </a:t>
            </a:r>
            <a:r>
              <a:rPr lang="ko-KR" altLang="en-US" dirty="0"/>
              <a:t>구조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altLang="ko-KR" sz="1800" dirty="0" err="1" smtClean="0"/>
              <a:t>hdacWallet</a:t>
            </a:r>
            <a:endParaRPr lang="en-US" altLang="ko-KR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HdacWalletManager</a:t>
            </a:r>
            <a:endParaRPr lang="en-US" altLang="ko-KR" sz="1600" dirty="0"/>
          </a:p>
          <a:p>
            <a:pPr marL="1007900" lvl="2" indent="0">
              <a:buNone/>
            </a:pPr>
            <a:r>
              <a:rPr lang="en-US" altLang="ko-KR" sz="1600" dirty="0"/>
              <a:t>    : </a:t>
            </a:r>
            <a:r>
              <a:rPr lang="en-US" altLang="ko-KR" sz="1600" dirty="0" err="1" smtClean="0"/>
              <a:t>HdacWallet</a:t>
            </a:r>
            <a:r>
              <a:rPr lang="ko-KR" altLang="en-US" sz="1600" dirty="0"/>
              <a:t>을 생성하고 </a:t>
            </a:r>
            <a:r>
              <a:rPr lang="en-US" altLang="ko-KR" sz="1600" dirty="0"/>
              <a:t>list</a:t>
            </a:r>
            <a:r>
              <a:rPr lang="ko-KR" altLang="en-US" sz="1600" dirty="0"/>
              <a:t>형태로 </a:t>
            </a:r>
            <a:r>
              <a:rPr lang="ko-KR" altLang="en-US" sz="1600" dirty="0" smtClean="0"/>
              <a:t>관리</a:t>
            </a:r>
            <a:endParaRPr lang="en-US" altLang="ko-KR" sz="1600" dirty="0" smtClean="0"/>
          </a:p>
          <a:p>
            <a:pPr marL="1007900" lvl="2" indent="0">
              <a:buNone/>
            </a:pP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HdacWallet</a:t>
            </a:r>
            <a:endParaRPr lang="en-US" altLang="ko-KR" sz="1600" dirty="0" smtClean="0"/>
          </a:p>
          <a:p>
            <a:pPr marL="1007900" lvl="2" indent="0">
              <a:buNone/>
            </a:pPr>
            <a:r>
              <a:rPr lang="en-US" altLang="ko-KR" sz="1600" dirty="0" smtClean="0"/>
              <a:t>    : </a:t>
            </a:r>
            <a:r>
              <a:rPr lang="en-US" altLang="ko-KR" sz="1600" dirty="0"/>
              <a:t>Hdac wallet </a:t>
            </a:r>
            <a:r>
              <a:rPr lang="ko-KR" altLang="en-US" sz="1600" dirty="0"/>
              <a:t>생성 및 생성된 </a:t>
            </a:r>
            <a:r>
              <a:rPr lang="en-US" altLang="ko-KR" sz="1600" dirty="0"/>
              <a:t>wallet</a:t>
            </a:r>
            <a:r>
              <a:rPr lang="ko-KR" altLang="en-US" sz="1600" dirty="0"/>
              <a:t>의 </a:t>
            </a:r>
            <a:r>
              <a:rPr lang="en-US" altLang="ko-KR" sz="1600" dirty="0"/>
              <a:t>data interface </a:t>
            </a:r>
            <a:r>
              <a:rPr lang="ko-KR" altLang="en-US" sz="1600" dirty="0"/>
              <a:t>지원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sz="16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 dirty="0" err="1" smtClean="0"/>
              <a:t>HdacTransaction</a:t>
            </a:r>
            <a:endParaRPr lang="en-US" altLang="ko-KR" sz="1600" dirty="0"/>
          </a:p>
          <a:p>
            <a:pPr marL="1007900" lvl="2" indent="0">
              <a:buNone/>
            </a:pPr>
            <a:r>
              <a:rPr lang="en-US" altLang="ko-KR" sz="1600" dirty="0"/>
              <a:t>    : </a:t>
            </a:r>
            <a:r>
              <a:rPr lang="en-US" altLang="ko-KR" sz="1600" dirty="0" err="1"/>
              <a:t>TransactionBuilder</a:t>
            </a:r>
            <a:r>
              <a:rPr lang="ko-KR" altLang="en-US" sz="1600" dirty="0"/>
              <a:t>를 통한 </a:t>
            </a:r>
            <a:r>
              <a:rPr lang="en-US" altLang="ko-KR" sz="1600" dirty="0"/>
              <a:t>Raw </a:t>
            </a:r>
            <a:r>
              <a:rPr lang="en-US" altLang="ko-KR" sz="1600" dirty="0" smtClean="0"/>
              <a:t>Transaction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 marL="1007900" lvl="2" indent="0">
              <a:buNone/>
            </a:pP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 dirty="0" err="1"/>
              <a:t>HdacCoreAddrParams</a:t>
            </a:r>
            <a:endParaRPr lang="en-US" altLang="ko-KR" sz="1600" dirty="0"/>
          </a:p>
          <a:p>
            <a:pPr marL="1007900" lvl="2" indent="0">
              <a:buNone/>
            </a:pPr>
            <a:r>
              <a:rPr lang="en-US" altLang="ko-KR" sz="1600" dirty="0"/>
              <a:t>    : </a:t>
            </a:r>
            <a:r>
              <a:rPr lang="en-US" altLang="ko-KR" sz="1600" dirty="0" err="1"/>
              <a:t>hdac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주소 체계의 </a:t>
            </a:r>
            <a:r>
              <a:rPr lang="ko-KR" altLang="en-US" sz="1600" dirty="0"/>
              <a:t>설정 </a:t>
            </a:r>
            <a:r>
              <a:rPr lang="ko-KR" altLang="en-US" sz="1600" dirty="0" smtClean="0"/>
              <a:t>값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 smtClean="0"/>
              <a:t>jsonrpc</a:t>
            </a:r>
            <a:r>
              <a:rPr lang="en-US" altLang="ko-KR" sz="1800" dirty="0" smtClean="0"/>
              <a:t> </a:t>
            </a:r>
          </a:p>
          <a:p>
            <a:pPr marL="503949" lvl="1" indent="0">
              <a:buNone/>
            </a:pPr>
            <a:r>
              <a:rPr lang="en-US" altLang="ko-KR" sz="1800" dirty="0"/>
              <a:t> </a:t>
            </a:r>
            <a:r>
              <a:rPr lang="en-US" altLang="ko-KR" sz="1800" dirty="0" smtClean="0"/>
              <a:t>   </a:t>
            </a:r>
            <a:r>
              <a:rPr lang="en-US" altLang="ko-KR" sz="1800" dirty="0"/>
              <a:t>: </a:t>
            </a:r>
            <a:r>
              <a:rPr lang="en-US" altLang="ko-KR" sz="1600" dirty="0" smtClean="0"/>
              <a:t>JSON-RPC Http 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4016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DBSnC_서식_가로_A" id="{F4CC474D-998A-4907-BB10-154AD1243DFF}" vid="{7848AA64-0F1B-4744-B48D-E22E7C9FAA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35601</TotalTime>
  <Words>769</Words>
  <Application>Microsoft Office PowerPoint</Application>
  <PresentationFormat>A4 용지(210x297mm)</PresentationFormat>
  <Paragraphs>215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Arial Unicode MS</vt:lpstr>
      <vt:lpstr>HY헤드라인M</vt:lpstr>
      <vt:lpstr>굴림</vt:lpstr>
      <vt:lpstr>나눔고딕</vt:lpstr>
      <vt:lpstr>맑은 고딕</vt:lpstr>
      <vt:lpstr>Arial</vt:lpstr>
      <vt:lpstr>Wingdings</vt:lpstr>
      <vt:lpstr>1_Office 테마</vt:lpstr>
      <vt:lpstr>Hdac Blockchain SDK for JAVA (Hdac RPC Client &amp; Wallet)</vt:lpstr>
      <vt:lpstr>PowerPoint 프레젠테이션</vt:lpstr>
      <vt:lpstr>Hdac SDK for Java 소개(1) </vt:lpstr>
      <vt:lpstr>Hdac SDK for Java 소개(2)</vt:lpstr>
      <vt:lpstr>Hdac SDK 구조(1) </vt:lpstr>
      <vt:lpstr>Hdac SDK 구조(2)</vt:lpstr>
      <vt:lpstr>Hdac SDK 구조(3)</vt:lpstr>
      <vt:lpstr>Hdac SDK 구조(3)</vt:lpstr>
      <vt:lpstr>Hdac SDK 구조(4)</vt:lpstr>
      <vt:lpstr>Hdac SDK for Java 개발 가이드</vt:lpstr>
      <vt:lpstr>Code Examples(1)</vt:lpstr>
      <vt:lpstr>Code Examples(2)</vt:lpstr>
      <vt:lpstr>Code Examples(3)</vt:lpstr>
      <vt:lpstr>Sample Application</vt:lpstr>
      <vt:lpstr>첨부자료</vt:lpstr>
      <vt:lpstr>Hdac Blockchain SDK for JAVA (Hdac RPC Client &amp; Wallet)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MT_CORP</dc:creator>
  <cp:lastModifiedBy>User</cp:lastModifiedBy>
  <cp:revision>2179</cp:revision>
  <cp:lastPrinted>2018-03-27T06:30:39Z</cp:lastPrinted>
  <dcterms:created xsi:type="dcterms:W3CDTF">2016-09-23T01:55:30Z</dcterms:created>
  <dcterms:modified xsi:type="dcterms:W3CDTF">2018-06-18T01:44:22Z</dcterms:modified>
</cp:coreProperties>
</file>